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1"/>
    <p:sldMasterId id="2147483671" r:id="rId2"/>
  </p:sldMasterIdLst>
  <p:notesMasterIdLst>
    <p:notesMasterId r:id="rId23"/>
  </p:notesMasterIdLst>
  <p:sldIdLst>
    <p:sldId id="256" r:id="rId3"/>
    <p:sldId id="446" r:id="rId4"/>
    <p:sldId id="258" r:id="rId5"/>
    <p:sldId id="259" r:id="rId6"/>
    <p:sldId id="263" r:id="rId7"/>
    <p:sldId id="260" r:id="rId8"/>
    <p:sldId id="261" r:id="rId9"/>
    <p:sldId id="264" r:id="rId10"/>
    <p:sldId id="266" r:id="rId11"/>
    <p:sldId id="267" r:id="rId12"/>
    <p:sldId id="268" r:id="rId13"/>
    <p:sldId id="262" r:id="rId14"/>
    <p:sldId id="269" r:id="rId15"/>
    <p:sldId id="270" r:id="rId16"/>
    <p:sldId id="271" r:id="rId17"/>
    <p:sldId id="372" r:id="rId18"/>
    <p:sldId id="272" r:id="rId19"/>
    <p:sldId id="273" r:id="rId20"/>
    <p:sldId id="274" r:id="rId21"/>
    <p:sldId id="275" r:id="rId22"/>
  </p:sldIdLst>
  <p:sldSz cx="9144000" cy="6858000" type="screen4x3"/>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6" d="100"/>
          <a:sy n="66" d="100"/>
        </p:scale>
        <p:origin x="1280" y="12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unavco.org/software/visualization/GPS-Velocity-Viewer/GPS-Velocity-Viewer.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iris.edu/hq/programs/education_and_outreach/animations#K"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ommons.wikimedia.org/wiki/File:Tanuk_in_Higashyama_Zoo_-_2.jpg"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www.inaturalist.org/photos/56360325" TargetMode="External"/><Relationship Id="rId5" Type="http://schemas.openxmlformats.org/officeDocument/2006/relationships/hyperlink" Target="https://www.inaturalist.org/photos/50128814" TargetMode="External"/><Relationship Id="rId4" Type="http://schemas.openxmlformats.org/officeDocument/2006/relationships/hyperlink" Target="http://www.flickr.com/photos/84517799@N00/229444100"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2af499e5f65_0_0: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5" name="Google Shape;165;g2af499e5f65_0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66" name="Google Shape;166;g2af499e5f65_0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aec30ce003_1_9: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05" name="Google Shape;305;g3aec30ce003_1_9: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https://www.iris.edu/hq/inclass/animation/japans_earthquakes__tectonic_setting</a:t>
            </a:r>
            <a:endParaRPr/>
          </a:p>
        </p:txBody>
      </p:sp>
      <p:sp>
        <p:nvSpPr>
          <p:cNvPr id="306" name="Google Shape;306;g3aec30ce003_1_9: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10</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3aec30ce003_1_20: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3aec30ce003_1_2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Clr>
                <a:schemeClr val="dk1"/>
              </a:buClr>
              <a:buSzPts val="1100"/>
              <a:buFont typeface="Arial"/>
              <a:buNone/>
            </a:pPr>
            <a:r>
              <a:rPr lang="en-US"/>
              <a:t>Background image from Google Maps</a:t>
            </a:r>
            <a:endParaRPr/>
          </a:p>
          <a:p>
            <a:pPr marL="0" lvl="0" indent="0" algn="l" rtl="0">
              <a:spcBef>
                <a:spcPts val="360"/>
              </a:spcBef>
              <a:spcAft>
                <a:spcPts val="0"/>
              </a:spcAft>
              <a:buClr>
                <a:schemeClr val="dk1"/>
              </a:buClr>
              <a:buSzPts val="1100"/>
              <a:buFont typeface="Arial"/>
              <a:buNone/>
            </a:pPr>
            <a:r>
              <a:rPr lang="en-US"/>
              <a:t>GPS/GNSS measured plate motions from the GPS Velocity Viewer - </a:t>
            </a:r>
            <a:r>
              <a:rPr lang="en-US" u="sng">
                <a:solidFill>
                  <a:schemeClr val="hlink"/>
                </a:solidFill>
                <a:hlinkClick r:id="rId3"/>
              </a:rPr>
              <a:t>https://www.unavco.org/software/visualization/GPS-Velocity-Viewer/GPS-Velocity-Viewer.html</a:t>
            </a:r>
            <a:r>
              <a:rPr lang="en-US"/>
              <a:t> (Eurasian reference frame data source)</a:t>
            </a:r>
            <a:endParaRPr/>
          </a:p>
          <a:p>
            <a:pPr marL="0" lvl="0" indent="0" algn="l" rtl="0">
              <a:spcBef>
                <a:spcPts val="360"/>
              </a:spcBef>
              <a:spcAft>
                <a:spcPts val="0"/>
              </a:spcAft>
              <a:buNone/>
            </a:pPr>
            <a:r>
              <a:rPr lang="en-US"/>
              <a:t>Station image of the Komatsu GEONET station (https://commons.wikimedia.org/wiki/File:GEONET_Komatsu.jpg)</a:t>
            </a:r>
            <a:endParaRPr/>
          </a:p>
        </p:txBody>
      </p:sp>
      <p:sp>
        <p:nvSpPr>
          <p:cNvPr id="323" name="Google Shape;323;g3aec30ce003_1_2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af18349272_0_10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3af18349272_0_108: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a:t>Focal Mechanisms Explained:</a:t>
            </a:r>
            <a:endParaRPr b="1"/>
          </a:p>
          <a:p>
            <a:pPr marL="0" lvl="0" indent="0" algn="l" rtl="0">
              <a:lnSpc>
                <a:spcPct val="115000"/>
              </a:lnSpc>
              <a:spcBef>
                <a:spcPts val="400"/>
              </a:spcBef>
              <a:spcAft>
                <a:spcPts val="0"/>
              </a:spcAft>
              <a:buClr>
                <a:schemeClr val="dk1"/>
              </a:buClr>
              <a:buSzPts val="1100"/>
              <a:buFont typeface="Arial"/>
              <a:buNone/>
            </a:pPr>
            <a:r>
              <a:rPr lang="en-US"/>
              <a:t>https://www.iris.edu/hq/inclass/animation/focal_mechanisms_explained</a:t>
            </a:r>
            <a:endParaRPr/>
          </a:p>
          <a:p>
            <a:pPr marL="0" lvl="0" indent="0" algn="l" rtl="0">
              <a:spcBef>
                <a:spcPts val="360"/>
              </a:spcBef>
              <a:spcAft>
                <a:spcPts val="0"/>
              </a:spcAft>
              <a:buNone/>
            </a:pPr>
            <a:endParaRPr/>
          </a:p>
        </p:txBody>
      </p:sp>
      <p:sp>
        <p:nvSpPr>
          <p:cNvPr id="243" name="Google Shape;243;g3af18349272_0_108: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3aef5297e67_0_37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54" name="Google Shape;354;g3aef5297e67_0_375: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55" name="Google Shape;355;g3aef5297e67_0_375: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13</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3aef5297e67_0_38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63" name="Google Shape;363;g3aef5297e67_0_383: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64" name="Google Shape;364;g3aef5297e67_0_383: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14</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3aef5297e67_0_39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2" name="Google Shape;372;g3aef5297e67_0_392: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73" name="Google Shape;373;g3aef5297e67_0_392: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15</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7F9464C3-948A-C7D6-C59E-167A549AEE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C4D64BE5-2F17-92DF-56B6-494874F585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sz="1400" dirty="0"/>
              <a:t>Where do travel-time curves come from? </a:t>
            </a:r>
            <a:r>
              <a:rPr lang="en-US" altLang="en-US" dirty="0">
                <a:hlinkClick r:id="rId3"/>
              </a:rPr>
              <a:t>http://www.iris.edu/hq/programs/education_and_outreach/animations#K</a:t>
            </a:r>
            <a:endParaRPr lang="en-US" altLang="en-US" dirty="0"/>
          </a:p>
        </p:txBody>
      </p:sp>
      <p:sp>
        <p:nvSpPr>
          <p:cNvPr id="16387" name="Slide Number Placeholder 3">
            <a:extLst>
              <a:ext uri="{FF2B5EF4-FFF2-40B4-BE49-F238E27FC236}">
                <a16:creationId xmlns:a16="http://schemas.microsoft.com/office/drawing/2014/main" id="{FDF99B54-F1FF-FF49-6CBF-3347351579D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7E1149D-62EA-524D-AA2D-D07179FF47F1}" type="slidenum">
              <a:rPr lang="en-US" altLang="en-US">
                <a:solidFill>
                  <a:srgbClr val="000000"/>
                </a:solidFill>
                <a:latin typeface="Calibri" panose="020F0502020204030204" pitchFamily="34" charset="0"/>
              </a:rPr>
              <a:pPr/>
              <a:t>16</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2af499e5f65_0_87: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2af499e5f65_0_87: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00" b="1">
                <a:solidFill>
                  <a:srgbClr val="434343"/>
                </a:solidFill>
                <a:latin typeface="Arial"/>
                <a:ea typeface="Arial"/>
                <a:cs typeface="Arial"/>
                <a:sym typeface="Arial"/>
              </a:rPr>
              <a:t>#1,2,3:</a:t>
            </a:r>
            <a:r>
              <a:rPr lang="en-US" sz="1100">
                <a:solidFill>
                  <a:srgbClr val="434343"/>
                </a:solidFill>
                <a:latin typeface="Arial"/>
                <a:ea typeface="Arial"/>
                <a:cs typeface="Arial"/>
                <a:sym typeface="Arial"/>
              </a:rPr>
              <a:t> </a:t>
            </a:r>
            <a:r>
              <a:rPr lang="en-US" sz="1100" b="1">
                <a:solidFill>
                  <a:srgbClr val="434343"/>
                </a:solidFill>
                <a:latin typeface="Arial"/>
                <a:ea typeface="Arial"/>
                <a:cs typeface="Arial"/>
                <a:sym typeface="Arial"/>
              </a:rPr>
              <a:t>4-ESS2-2. Analyze and interpret data from maps to describe patterns of Earth’s features. </a:t>
            </a:r>
            <a:endParaRPr sz="1100" b="1">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Clr>
                <a:schemeClr val="dk1"/>
              </a:buClr>
              <a:buSzPts val="1100"/>
              <a:buFont typeface="Arial"/>
              <a:buNone/>
            </a:pP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Clr>
                <a:schemeClr val="dk1"/>
              </a:buClr>
              <a:buSzPts val="1100"/>
              <a:buFont typeface="Arial"/>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b="1">
                <a:solidFill>
                  <a:srgbClr val="595959"/>
                </a:solidFill>
                <a:latin typeface="Arial"/>
                <a:ea typeface="Arial"/>
                <a:cs typeface="Arial"/>
                <a:sym typeface="Arial"/>
              </a:rPr>
              <a:t>#4: HS-ESS3-1. Construct an explanation based on evidence for how the availability of natural resources, occurrence of natural hazards, and changes in climate have influenced human activity. </a:t>
            </a:r>
            <a:endParaRPr sz="1100" b="1">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Char char="●"/>
            </a:pPr>
            <a:r>
              <a:rPr lang="en-US" sz="110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a:solidFill>
                <a:srgbClr val="595959"/>
              </a:solidFill>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a:solidFill>
                  <a:srgbClr val="595959"/>
                </a:solidFill>
                <a:latin typeface="Arial"/>
                <a:ea typeface="Arial"/>
                <a:cs typeface="Arial"/>
                <a:sym typeface="Arial"/>
              </a:rPr>
              <a:t>#5: </a:t>
            </a:r>
            <a:r>
              <a:rPr lang="en-US" sz="1100" b="1">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a:solidFill>
                  <a:srgbClr val="434343"/>
                </a:solidFill>
                <a:latin typeface="Arial"/>
                <a:ea typeface="Arial"/>
                <a:cs typeface="Arial"/>
                <a:sym typeface="Arial"/>
              </a:rPr>
              <a:t>  &amp; </a:t>
            </a:r>
            <a:r>
              <a:rPr lang="en-US" sz="1100" b="1">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b="1">
                <a:solidFill>
                  <a:srgbClr val="434343"/>
                </a:solidFill>
                <a:latin typeface="Arial"/>
                <a:ea typeface="Arial"/>
                <a:cs typeface="Arial"/>
                <a:sym typeface="Arial"/>
              </a:rPr>
              <a:t>#6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a:solidFill>
                  <a:srgbClr val="434343"/>
                </a:solidFill>
                <a:latin typeface="Arial"/>
                <a:ea typeface="Arial"/>
                <a:cs typeface="Arial"/>
                <a:sym typeface="Arial"/>
              </a:rPr>
              <a:t>.</a:t>
            </a:r>
            <a:endParaRPr/>
          </a:p>
        </p:txBody>
      </p:sp>
      <p:sp>
        <p:nvSpPr>
          <p:cNvPr id="383" name="Google Shape;383;g2af499e5f65_0_87: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g2af499e5f65_0_95: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1" name="Google Shape;391;g2af499e5f65_0_95: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#1,2:</a:t>
            </a:r>
            <a:r>
              <a:rPr lang="en-US" sz="1100">
                <a:solidFill>
                  <a:srgbClr val="434343"/>
                </a:solidFill>
                <a:latin typeface="Arial"/>
                <a:ea typeface="Arial"/>
                <a:cs typeface="Arial"/>
                <a:sym typeface="Arial"/>
              </a:rPr>
              <a:t> </a:t>
            </a:r>
            <a:r>
              <a:rPr lang="en-US" sz="1100" b="1">
                <a:solidFill>
                  <a:srgbClr val="434343"/>
                </a:solidFill>
                <a:latin typeface="Arial"/>
                <a:ea typeface="Arial"/>
                <a:cs typeface="Arial"/>
                <a:sym typeface="Arial"/>
              </a:rPr>
              <a:t>4-ESS2-2. Analyze and interpret data from maps to describe patterns of Earth’s features. </a:t>
            </a:r>
            <a:endParaRPr sz="1100" b="1">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595959"/>
                </a:solidFill>
                <a:latin typeface="Arial"/>
                <a:ea typeface="Arial"/>
                <a:cs typeface="Arial"/>
                <a:sym typeface="Arial"/>
              </a:rPr>
              <a:t>#3, 5: HS-ESS3-1. Construct an explanation based on evidence for how the availability of natural resources, occurrence of natural hazards, and changes in climate have influenced human activity. </a:t>
            </a:r>
            <a:endParaRPr sz="1100" b="1">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Font typeface="Arial"/>
              <a:buChar char="●"/>
            </a:pPr>
            <a:r>
              <a:rPr lang="en-US" sz="110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a:solidFill>
                <a:srgbClr val="595959"/>
              </a:solidFill>
              <a:latin typeface="Arial"/>
              <a:ea typeface="Arial"/>
              <a:cs typeface="Arial"/>
              <a:sym typeface="Arial"/>
            </a:endParaRPr>
          </a:p>
          <a:p>
            <a:pPr marL="0" lvl="0" indent="0" algn="l" rtl="0">
              <a:lnSpc>
                <a:spcPct val="115000"/>
              </a:lnSpc>
              <a:spcBef>
                <a:spcPts val="1200"/>
              </a:spcBef>
              <a:spcAft>
                <a:spcPts val="0"/>
              </a:spcAft>
              <a:buNone/>
            </a:pPr>
            <a:r>
              <a:rPr lang="en-US" sz="1100" b="1">
                <a:solidFill>
                  <a:srgbClr val="595959"/>
                </a:solidFill>
                <a:latin typeface="Arial"/>
                <a:ea typeface="Arial"/>
                <a:cs typeface="Arial"/>
                <a:sym typeface="Arial"/>
              </a:rPr>
              <a:t>#4,6: </a:t>
            </a:r>
            <a:r>
              <a:rPr lang="en-US" sz="1100" b="1">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a:solidFill>
                  <a:srgbClr val="434343"/>
                </a:solidFill>
                <a:latin typeface="Arial"/>
                <a:ea typeface="Arial"/>
                <a:cs typeface="Arial"/>
                <a:sym typeface="Arial"/>
              </a:rPr>
              <a:t>  &amp; </a:t>
            </a:r>
            <a:r>
              <a:rPr lang="en-US" sz="1100" b="1">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#7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a:solidFill>
                  <a:srgbClr val="434343"/>
                </a:solidFill>
                <a:latin typeface="Arial"/>
                <a:ea typeface="Arial"/>
                <a:cs typeface="Arial"/>
                <a:sym typeface="Arial"/>
              </a:rPr>
              <a:t>.</a:t>
            </a:r>
            <a:endParaRPr sz="1100">
              <a:solidFill>
                <a:srgbClr val="434343"/>
              </a:solidFill>
              <a:latin typeface="Arial"/>
              <a:ea typeface="Arial"/>
              <a:cs typeface="Arial"/>
              <a:sym typeface="Arial"/>
            </a:endParaRPr>
          </a:p>
          <a:p>
            <a:pPr marL="13716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p:txBody>
      </p:sp>
      <p:sp>
        <p:nvSpPr>
          <p:cNvPr id="392" name="Google Shape;392;g2af499e5f65_0_95: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2af499e5f65_0_103: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2af499e5f65_0_10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401" name="Google Shape;401;g2af499e5f65_0_10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For more detail, visit USGS: https://earthquake.usgs.gov/earthquakes/eventpage/us6000rtdt/executive</a:t>
            </a:r>
            <a:endParaRPr lang="en-US" dirty="0"/>
          </a:p>
        </p:txBody>
      </p:sp>
      <p:sp>
        <p:nvSpPr>
          <p:cNvPr id="4" name="Slide Number Placeholder 3"/>
          <p:cNvSpPr>
            <a:spLocks noGrp="1"/>
          </p:cNvSpPr>
          <p:nvPr>
            <p:ph type="sldNum" sz="quarter" idx="5"/>
          </p:nvPr>
        </p:nvSpPr>
        <p:spPr/>
        <p:txBody>
          <a:bodyPr/>
          <a:lstStyle/>
          <a:p>
            <a:pPr>
              <a:defRPr/>
            </a:pPr>
            <a:fld id="{AA350625-8A10-B748-B955-C9B150594AA8}" type="slidenum">
              <a:rPr lang="en-US" altLang="en-US" smtClean="0"/>
              <a:pPr>
                <a:defRPr/>
              </a:pPr>
              <a:t>2</a:t>
            </a:fld>
            <a:endParaRPr lang="en-US" altLang="en-US"/>
          </a:p>
        </p:txBody>
      </p:sp>
    </p:spTree>
    <p:extLst>
      <p:ext uri="{BB962C8B-B14F-4D97-AF65-F5344CB8AC3E}">
        <p14:creationId xmlns:p14="http://schemas.microsoft.com/office/powerpoint/2010/main" val="4835151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2d675a8ff8a_0_0: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2d675a8ff8a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410" name="Google Shape;410;g2d675a8ff8a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20</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ef5297e67_0_33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2" name="Google Shape;182;g3aef5297e67_0_333: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Clr>
                <a:schemeClr val="dk1"/>
              </a:buClr>
              <a:buFont typeface="Arial"/>
              <a:buNone/>
            </a:pPr>
            <a:r>
              <a:rPr lang="en-US" sz="800" u="sng">
                <a:solidFill>
                  <a:schemeClr val="hlink"/>
                </a:solidFill>
                <a:hlinkClick r:id="rId3"/>
              </a:rPr>
              <a:t>http://commons.wikimedia.org/wiki/File:Tanuk_in_Higashyama_Zoo_-_2.jpg</a:t>
            </a:r>
            <a:endParaRPr sz="800"/>
          </a:p>
          <a:p>
            <a:pPr marL="0" lvl="0" indent="0" algn="l" rtl="0">
              <a:spcBef>
                <a:spcPts val="0"/>
              </a:spcBef>
              <a:spcAft>
                <a:spcPts val="0"/>
              </a:spcAft>
              <a:buClr>
                <a:schemeClr val="dk1"/>
              </a:buClr>
              <a:buFont typeface="Arial"/>
              <a:buNone/>
            </a:pPr>
            <a:r>
              <a:rPr lang="en-US" sz="800" u="sng">
                <a:solidFill>
                  <a:schemeClr val="hlink"/>
                </a:solidFill>
                <a:hlinkClick r:id="rId4"/>
              </a:rPr>
              <a:t>http://www.flickr.com/photos/84517799@N00/229444100</a:t>
            </a:r>
            <a:endParaRPr sz="800"/>
          </a:p>
          <a:p>
            <a:pPr marL="0" lvl="0" indent="0" algn="l" rtl="0">
              <a:spcBef>
                <a:spcPts val="0"/>
              </a:spcBef>
              <a:spcAft>
                <a:spcPts val="0"/>
              </a:spcAft>
              <a:buClr>
                <a:schemeClr val="dk1"/>
              </a:buClr>
              <a:buFont typeface="Arial"/>
              <a:buNone/>
            </a:pPr>
            <a:r>
              <a:rPr lang="en-US" sz="800" u="sng">
                <a:solidFill>
                  <a:schemeClr val="hlink"/>
                </a:solidFill>
                <a:hlinkClick r:id="rId5"/>
              </a:rPr>
              <a:t>https://www.inaturalist.org/photos/50128814</a:t>
            </a:r>
            <a:r>
              <a:rPr lang="en-US" sz="800"/>
              <a:t> - Ockert van Schalkwyk</a:t>
            </a:r>
            <a:endParaRPr sz="800"/>
          </a:p>
          <a:p>
            <a:pPr marL="0" lvl="0" indent="0" algn="l" rtl="0">
              <a:spcBef>
                <a:spcPts val="0"/>
              </a:spcBef>
              <a:spcAft>
                <a:spcPts val="0"/>
              </a:spcAft>
              <a:buClr>
                <a:schemeClr val="dk1"/>
              </a:buClr>
              <a:buFont typeface="Arial"/>
              <a:buNone/>
            </a:pPr>
            <a:r>
              <a:rPr lang="en-US" sz="800" u="sng">
                <a:solidFill>
                  <a:schemeClr val="hlink"/>
                </a:solidFill>
                <a:hlinkClick r:id="rId6"/>
              </a:rPr>
              <a:t>https://www.inaturalist.org/photos/56360325</a:t>
            </a:r>
            <a:r>
              <a:rPr lang="en-US" sz="800"/>
              <a:t> -David White</a:t>
            </a:r>
            <a:endParaRPr/>
          </a:p>
        </p:txBody>
      </p:sp>
      <p:sp>
        <p:nvSpPr>
          <p:cNvPr id="183" name="Google Shape;183;g3aef5297e67_0_333: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3</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aef5297e67_0_23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2" name="Google Shape;202;g3aef5297e67_0_238: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sz="900"/>
              <a:t>all images from wikipedia -</a:t>
            </a:r>
            <a:endParaRPr sz="900"/>
          </a:p>
        </p:txBody>
      </p:sp>
      <p:sp>
        <p:nvSpPr>
          <p:cNvPr id="203" name="Google Shape;203;g3aef5297e67_0_238: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4</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ebd68e62b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5" name="Google Shape;255;g3aebd68e62b_0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457200" lvl="0" indent="-228600" algn="l" rtl="0">
              <a:spcBef>
                <a:spcPts val="360"/>
              </a:spcBef>
              <a:spcAft>
                <a:spcPts val="0"/>
              </a:spcAft>
              <a:buSzPts val="1400"/>
              <a:buNone/>
            </a:pPr>
            <a:r>
              <a:rPr lang="en-US" b="1">
                <a:solidFill>
                  <a:srgbClr val="393996"/>
                </a:solidFill>
              </a:rPr>
              <a:t>Seismic Hazard Map: </a:t>
            </a:r>
            <a:r>
              <a:rPr lang="en-US"/>
              <a:t>https://maps.openquake.org/map/gshm-2023-1/#5/39.426/135.404</a:t>
            </a:r>
            <a:endParaRPr/>
          </a:p>
        </p:txBody>
      </p:sp>
      <p:sp>
        <p:nvSpPr>
          <p:cNvPr id="256" name="Google Shape;256;g3aebd68e62b_0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5</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af18349272_0_0: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3af18349272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t>Shaking intensity scales were developed to standardize the measurements and ease comparison of different earthquakes. The Modified-Mercalli Intensity scale is a ten-stage scale, from I to X.  Lower numbers represent imperceptible shaking while X represents extreme shaking.</a:t>
            </a:r>
            <a:endParaRPr/>
          </a:p>
          <a:p>
            <a:pPr marL="0" lvl="0" indent="0" algn="l" rtl="0">
              <a:lnSpc>
                <a:spcPct val="115000"/>
              </a:lnSpc>
              <a:spcBef>
                <a:spcPts val="0"/>
              </a:spcBef>
              <a:spcAft>
                <a:spcPts val="0"/>
              </a:spcAft>
              <a:buClr>
                <a:schemeClr val="dk1"/>
              </a:buClr>
              <a:buSzPts val="1100"/>
              <a:buFont typeface="Arial"/>
              <a:buNone/>
            </a:pPr>
            <a:r>
              <a:rPr lang="en-US" b="1"/>
              <a:t>Relevant animation: </a:t>
            </a:r>
            <a:endParaRPr b="1"/>
          </a:p>
          <a:p>
            <a:pPr marL="0" lvl="0" indent="0" algn="l" rtl="0">
              <a:lnSpc>
                <a:spcPct val="115000"/>
              </a:lnSpc>
              <a:spcBef>
                <a:spcPts val="0"/>
              </a:spcBef>
              <a:spcAft>
                <a:spcPts val="0"/>
              </a:spcAft>
              <a:buClr>
                <a:schemeClr val="dk1"/>
              </a:buClr>
              <a:buSzPts val="1100"/>
              <a:buFont typeface="Arial"/>
              <a:buNone/>
            </a:pPr>
            <a:r>
              <a:rPr lang="en-US"/>
              <a:t>Earthquake Intensity https://www.iris.edu/hq/inclass/animation/earthquake_intensity </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lnSpc>
                <a:spcPct val="115000"/>
              </a:lnSpc>
              <a:spcBef>
                <a:spcPts val="0"/>
              </a:spcBef>
              <a:spcAft>
                <a:spcPts val="1200"/>
              </a:spcAft>
              <a:buClr>
                <a:schemeClr val="dk1"/>
              </a:buClr>
              <a:buSzPts val="1100"/>
              <a:buFont typeface="Arial"/>
              <a:buNone/>
            </a:pPr>
            <a:r>
              <a:rPr lang="en-US" sz="800" b="1">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800"/>
          </a:p>
        </p:txBody>
      </p:sp>
      <p:sp>
        <p:nvSpPr>
          <p:cNvPr id="222" name="Google Shape;222;g3af18349272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af18349272_0_10: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3af18349272_0_1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a:t>The USGS PAGER map shows the population exposed to different Modified Mercalli Intensity (MMI) levels.  MMI describes the severity of an earthquake in terms of its effect on humans and structures and is a rough measure of the amount of shaking at a given location.  </a:t>
            </a:r>
            <a:endParaRPr/>
          </a:p>
          <a:p>
            <a:pPr marL="0" lvl="0" indent="0" algn="l" rtl="0">
              <a:lnSpc>
                <a:spcPct val="115000"/>
              </a:lnSpc>
              <a:spcBef>
                <a:spcPts val="400"/>
              </a:spcBef>
              <a:spcAft>
                <a:spcPts val="0"/>
              </a:spcAft>
              <a:buClr>
                <a:schemeClr val="dk1"/>
              </a:buClr>
              <a:buSzPts val="1100"/>
              <a:buFont typeface="Arial"/>
              <a:buNone/>
            </a:pPr>
            <a:endParaRPr/>
          </a:p>
          <a:p>
            <a:pPr marL="0" lvl="0" indent="0" algn="l" rtl="0">
              <a:lnSpc>
                <a:spcPct val="115000"/>
              </a:lnSpc>
              <a:spcBef>
                <a:spcPts val="0"/>
              </a:spcBef>
              <a:spcAft>
                <a:spcPts val="1200"/>
              </a:spcAft>
              <a:buClr>
                <a:schemeClr val="dk1"/>
              </a:buClr>
              <a:buSzPts val="1100"/>
              <a:buFont typeface="Arial"/>
              <a:buNone/>
            </a:pPr>
            <a:r>
              <a:rPr lang="en-US" sz="800" b="1">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a:p>
        </p:txBody>
      </p:sp>
      <p:sp>
        <p:nvSpPr>
          <p:cNvPr id="232" name="Google Shape;232;g3af18349272_0_1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aebd68e62b_0_2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71" name="Google Shape;271;g3aebd68e62b_0_26: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457200" lvl="0" indent="-228600" algn="l" rtl="0">
              <a:spcBef>
                <a:spcPts val="360"/>
              </a:spcBef>
              <a:spcAft>
                <a:spcPts val="0"/>
              </a:spcAft>
              <a:buSzPts val="1400"/>
              <a:buNone/>
            </a:pPr>
            <a:r>
              <a:rPr lang="en-US" b="1">
                <a:solidFill>
                  <a:srgbClr val="393996"/>
                </a:solidFill>
              </a:rPr>
              <a:t>Exploring Seismicity:</a:t>
            </a:r>
            <a:endParaRPr/>
          </a:p>
          <a:p>
            <a:pPr marL="457200" lvl="0" indent="-228600" algn="l" rtl="0">
              <a:spcBef>
                <a:spcPts val="360"/>
              </a:spcBef>
              <a:spcAft>
                <a:spcPts val="0"/>
              </a:spcAft>
              <a:buSzPts val="1400"/>
              <a:buNone/>
            </a:pPr>
            <a:r>
              <a:rPr lang="en-US"/>
              <a:t>Interactive Earthquake Browser—World map or 3D viewer </a:t>
            </a:r>
            <a:r>
              <a:rPr lang="en-US" sz="1100" u="sng">
                <a:solidFill>
                  <a:schemeClr val="hlink"/>
                </a:solidFill>
                <a:hlinkClick r:id="rId3"/>
              </a:rPr>
              <a:t>http://www.iris.edu/ieb</a:t>
            </a:r>
            <a:endParaRPr/>
          </a:p>
        </p:txBody>
      </p:sp>
      <p:sp>
        <p:nvSpPr>
          <p:cNvPr id="272" name="Google Shape;272;g3aebd68e62b_0_26: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8</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aec30ce003_1_0: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95" name="Google Shape;295;g3aec30ce003_1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https://www.iris.edu/hq/inclass/animation/japans_earthquakes__tectonic_setting</a:t>
            </a:r>
            <a:endParaRPr/>
          </a:p>
        </p:txBody>
      </p:sp>
      <p:sp>
        <p:nvSpPr>
          <p:cNvPr id="296" name="Google Shape;296;g3aec30ce003_1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9</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4"/>
          <p:cNvSpPr txBox="1">
            <a:spLocks noGrp="1"/>
          </p:cNvSpPr>
          <p:nvPr>
            <p:ph type="ctrTitle"/>
          </p:nvPr>
        </p:nvSpPr>
        <p:spPr>
          <a:xfrm>
            <a:off x="685800" y="2130425"/>
            <a:ext cx="7772400" cy="1470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96" name="Google Shape;96;p14"/>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97" name="Google Shape;97;p14"/>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14"/>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14"/>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02" name="Google Shape;102;p15"/>
          <p:cNvSpPr txBox="1">
            <a:spLocks noGrp="1"/>
          </p:cNvSpPr>
          <p:nvPr>
            <p:ph type="body" idx="1"/>
          </p:nvPr>
        </p:nvSpPr>
        <p:spPr>
          <a:xfrm>
            <a:off x="457200" y="1600200"/>
            <a:ext cx="8229600" cy="45261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3" name="Google Shape;103;p15"/>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 name="Google Shape;104;p15"/>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15"/>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6"/>
        <p:cNvGrpSpPr/>
        <p:nvPr/>
      </p:nvGrpSpPr>
      <p:grpSpPr>
        <a:xfrm>
          <a:off x="0" y="0"/>
          <a:ext cx="0" cy="0"/>
          <a:chOff x="0" y="0"/>
          <a:chExt cx="0" cy="0"/>
        </a:xfrm>
      </p:grpSpPr>
      <p:sp>
        <p:nvSpPr>
          <p:cNvPr id="107" name="Google Shape;107;p16"/>
          <p:cNvSpPr txBox="1">
            <a:spLocks noGrp="1"/>
          </p:cNvSpPr>
          <p:nvPr>
            <p:ph type="title"/>
          </p:nvPr>
        </p:nvSpPr>
        <p:spPr>
          <a:xfrm>
            <a:off x="722313" y="4406900"/>
            <a:ext cx="7772400" cy="136200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08" name="Google Shape;108;p16"/>
          <p:cNvSpPr txBox="1">
            <a:spLocks noGrp="1"/>
          </p:cNvSpPr>
          <p:nvPr>
            <p:ph type="body" idx="1"/>
          </p:nvPr>
        </p:nvSpPr>
        <p:spPr>
          <a:xfrm>
            <a:off x="722313" y="2906713"/>
            <a:ext cx="7772400" cy="1500300"/>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109" name="Google Shape;109;p16"/>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0" name="Google Shape;110;p16"/>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 name="Google Shape;111;p16"/>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2"/>
        <p:cNvGrpSpPr/>
        <p:nvPr/>
      </p:nvGrpSpPr>
      <p:grpSpPr>
        <a:xfrm>
          <a:off x="0" y="0"/>
          <a:ext cx="0" cy="0"/>
          <a:chOff x="0" y="0"/>
          <a:chExt cx="0" cy="0"/>
        </a:xfrm>
      </p:grpSpPr>
      <p:sp>
        <p:nvSpPr>
          <p:cNvPr id="113" name="Google Shape;113;p1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14" name="Google Shape;114;p17"/>
          <p:cNvSpPr txBox="1">
            <a:spLocks noGrp="1"/>
          </p:cNvSpPr>
          <p:nvPr>
            <p:ph type="body" idx="1"/>
          </p:nvPr>
        </p:nvSpPr>
        <p:spPr>
          <a:xfrm>
            <a:off x="457200" y="1600200"/>
            <a:ext cx="4038600" cy="4526100"/>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115" name="Google Shape;115;p17"/>
          <p:cNvSpPr txBox="1">
            <a:spLocks noGrp="1"/>
          </p:cNvSpPr>
          <p:nvPr>
            <p:ph type="body" idx="2"/>
          </p:nvPr>
        </p:nvSpPr>
        <p:spPr>
          <a:xfrm>
            <a:off x="4648200" y="1600200"/>
            <a:ext cx="4038600" cy="4526100"/>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116" name="Google Shape;116;p17"/>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p17"/>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8" name="Google Shape;118;p17"/>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21" name="Google Shape;121;p18"/>
          <p:cNvSpPr txBox="1">
            <a:spLocks noGrp="1"/>
          </p:cNvSpPr>
          <p:nvPr>
            <p:ph type="body" idx="1"/>
          </p:nvPr>
        </p:nvSpPr>
        <p:spPr>
          <a:xfrm>
            <a:off x="457200" y="1535113"/>
            <a:ext cx="4040100" cy="639900"/>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122" name="Google Shape;122;p18"/>
          <p:cNvSpPr txBox="1">
            <a:spLocks noGrp="1"/>
          </p:cNvSpPr>
          <p:nvPr>
            <p:ph type="body" idx="2"/>
          </p:nvPr>
        </p:nvSpPr>
        <p:spPr>
          <a:xfrm>
            <a:off x="457200" y="2174875"/>
            <a:ext cx="4040100" cy="3951300"/>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123" name="Google Shape;123;p18"/>
          <p:cNvSpPr txBox="1">
            <a:spLocks noGrp="1"/>
          </p:cNvSpPr>
          <p:nvPr>
            <p:ph type="body" idx="3"/>
          </p:nvPr>
        </p:nvSpPr>
        <p:spPr>
          <a:xfrm>
            <a:off x="4645025" y="1535113"/>
            <a:ext cx="4041900" cy="639900"/>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124" name="Google Shape;124;p18"/>
          <p:cNvSpPr txBox="1">
            <a:spLocks noGrp="1"/>
          </p:cNvSpPr>
          <p:nvPr>
            <p:ph type="body" idx="4"/>
          </p:nvPr>
        </p:nvSpPr>
        <p:spPr>
          <a:xfrm>
            <a:off x="4645025" y="2174875"/>
            <a:ext cx="4041900" cy="3951300"/>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125" name="Google Shape;125;p18"/>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p18"/>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7" name="Google Shape;127;p18"/>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28"/>
        <p:cNvGrpSpPr/>
        <p:nvPr/>
      </p:nvGrpSpPr>
      <p:grpSpPr>
        <a:xfrm>
          <a:off x="0" y="0"/>
          <a:ext cx="0" cy="0"/>
          <a:chOff x="0" y="0"/>
          <a:chExt cx="0" cy="0"/>
        </a:xfrm>
      </p:grpSpPr>
      <p:sp>
        <p:nvSpPr>
          <p:cNvPr id="129" name="Google Shape;129;p1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30" name="Google Shape;130;p19"/>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 name="Google Shape;131;p19"/>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 name="Google Shape;132;p19"/>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0"/>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 name="Google Shape;135;p20"/>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20"/>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7"/>
        <p:cNvGrpSpPr/>
        <p:nvPr/>
      </p:nvGrpSpPr>
      <p:grpSpPr>
        <a:xfrm>
          <a:off x="0" y="0"/>
          <a:ext cx="0" cy="0"/>
          <a:chOff x="0" y="0"/>
          <a:chExt cx="0" cy="0"/>
        </a:xfrm>
      </p:grpSpPr>
      <p:sp>
        <p:nvSpPr>
          <p:cNvPr id="138" name="Google Shape;138;p21"/>
          <p:cNvSpPr txBox="1">
            <a:spLocks noGrp="1"/>
          </p:cNvSpPr>
          <p:nvPr>
            <p:ph type="title"/>
          </p:nvPr>
        </p:nvSpPr>
        <p:spPr>
          <a:xfrm>
            <a:off x="457200" y="273050"/>
            <a:ext cx="3008400" cy="11622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39" name="Google Shape;139;p21"/>
          <p:cNvSpPr txBox="1">
            <a:spLocks noGrp="1"/>
          </p:cNvSpPr>
          <p:nvPr>
            <p:ph type="body" idx="1"/>
          </p:nvPr>
        </p:nvSpPr>
        <p:spPr>
          <a:xfrm>
            <a:off x="3575050" y="273050"/>
            <a:ext cx="5111700" cy="5853000"/>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140" name="Google Shape;140;p21"/>
          <p:cNvSpPr txBox="1">
            <a:spLocks noGrp="1"/>
          </p:cNvSpPr>
          <p:nvPr>
            <p:ph type="body" idx="2"/>
          </p:nvPr>
        </p:nvSpPr>
        <p:spPr>
          <a:xfrm>
            <a:off x="457200" y="1435100"/>
            <a:ext cx="3008400" cy="4691100"/>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141" name="Google Shape;141;p21"/>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2" name="Google Shape;142;p21"/>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 name="Google Shape;143;p21"/>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4"/>
        <p:cNvGrpSpPr/>
        <p:nvPr/>
      </p:nvGrpSpPr>
      <p:grpSpPr>
        <a:xfrm>
          <a:off x="0" y="0"/>
          <a:ext cx="0" cy="0"/>
          <a:chOff x="0" y="0"/>
          <a:chExt cx="0" cy="0"/>
        </a:xfrm>
      </p:grpSpPr>
      <p:sp>
        <p:nvSpPr>
          <p:cNvPr id="145" name="Google Shape;145;p22"/>
          <p:cNvSpPr txBox="1">
            <a:spLocks noGrp="1"/>
          </p:cNvSpPr>
          <p:nvPr>
            <p:ph type="title"/>
          </p:nvPr>
        </p:nvSpPr>
        <p:spPr>
          <a:xfrm>
            <a:off x="1792288" y="4800600"/>
            <a:ext cx="5486400" cy="5667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46" name="Google Shape;146;p22"/>
          <p:cNvSpPr>
            <a:spLocks noGrp="1"/>
          </p:cNvSpPr>
          <p:nvPr>
            <p:ph type="pic" idx="2"/>
          </p:nvPr>
        </p:nvSpPr>
        <p:spPr>
          <a:xfrm>
            <a:off x="1792288" y="612775"/>
            <a:ext cx="5486400" cy="4114800"/>
          </a:xfrm>
          <a:prstGeom prst="rect">
            <a:avLst/>
          </a:prstGeom>
          <a:noFill/>
          <a:ln>
            <a:noFill/>
          </a:ln>
        </p:spPr>
      </p:sp>
      <p:sp>
        <p:nvSpPr>
          <p:cNvPr id="147" name="Google Shape;147;p22"/>
          <p:cNvSpPr txBox="1">
            <a:spLocks noGrp="1"/>
          </p:cNvSpPr>
          <p:nvPr>
            <p:ph type="body" idx="1"/>
          </p:nvPr>
        </p:nvSpPr>
        <p:spPr>
          <a:xfrm>
            <a:off x="1792288" y="5367338"/>
            <a:ext cx="5486400" cy="804900"/>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148" name="Google Shape;148;p22"/>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9" name="Google Shape;149;p22"/>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 name="Google Shape;150;p22"/>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1"/>
        <p:cNvGrpSpPr/>
        <p:nvPr/>
      </p:nvGrpSpPr>
      <p:grpSpPr>
        <a:xfrm>
          <a:off x="0" y="0"/>
          <a:ext cx="0" cy="0"/>
          <a:chOff x="0" y="0"/>
          <a:chExt cx="0" cy="0"/>
        </a:xfrm>
      </p:grpSpPr>
      <p:sp>
        <p:nvSpPr>
          <p:cNvPr id="152" name="Google Shape;152;p2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53" name="Google Shape;153;p23"/>
          <p:cNvSpPr txBox="1">
            <a:spLocks noGrp="1"/>
          </p:cNvSpPr>
          <p:nvPr>
            <p:ph type="body" idx="1"/>
          </p:nvPr>
        </p:nvSpPr>
        <p:spPr>
          <a:xfrm rot="5400000">
            <a:off x="2308950" y="-251550"/>
            <a:ext cx="4526100"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54" name="Google Shape;154;p23"/>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5" name="Google Shape;155;p23"/>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6" name="Google Shape;156;p23"/>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rot="5400000">
            <a:off x="4732350" y="2171688"/>
            <a:ext cx="5851500"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59" name="Google Shape;159;p24"/>
          <p:cNvSpPr txBox="1">
            <a:spLocks noGrp="1"/>
          </p:cNvSpPr>
          <p:nvPr>
            <p:ph type="body" idx="1"/>
          </p:nvPr>
        </p:nvSpPr>
        <p:spPr>
          <a:xfrm rot="5400000">
            <a:off x="541350" y="190488"/>
            <a:ext cx="5851500"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60" name="Google Shape;160;p24"/>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1" name="Google Shape;161;p24"/>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2" name="Google Shape;162;p24"/>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88" name="Google Shape;88;p13"/>
          <p:cNvSpPr txBox="1">
            <a:spLocks noGrp="1"/>
          </p:cNvSpPr>
          <p:nvPr>
            <p:ph type="body" idx="1"/>
          </p:nvPr>
        </p:nvSpPr>
        <p:spPr>
          <a:xfrm>
            <a:off x="457200" y="1600200"/>
            <a:ext cx="8229600" cy="4526100"/>
          </a:xfrm>
          <a:prstGeom prst="rect">
            <a:avLst/>
          </a:prstGeom>
          <a:noFill/>
          <a:ln>
            <a:noFill/>
          </a:ln>
        </p:spPr>
        <p:txBody>
          <a:bodyPr spcFirstLastPara="1" wrap="square" lIns="91425" tIns="45700" rIns="91425" bIns="45700" anchor="t" anchorCtr="0">
            <a:noAutofit/>
          </a:bodyPr>
          <a:lstStyle>
            <a:lvl1pPr marL="457200" marR="0" lvl="0" indent="-431800" algn="l">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marR="0" lvl="0" algn="l">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0" name="Google Shape;90;p13"/>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marR="0" lvl="0" algn="ctr">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1" name="Google Shape;91;p13"/>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2" name="Google Shape;92;p13"/>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93" name="Google Shape;93;p13"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docs.google.com/document/d/1PcTLPrp1Dr1nc0jUGFi03Ni44FUhzdpY32YcFDXiM5s/copy" TargetMode="External"/><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docs.google.com/document/d/1iURX9H_4q2hAIZ5dB4i4jKiyrjQ3g4YZzzMcd6Ki_uE/copy" TargetMode="External"/><Relationship Id="rId5" Type="http://schemas.openxmlformats.org/officeDocument/2006/relationships/hyperlink" Target="https://docs.google.com/document/d/1YgDZjuXrINA-kcZ6mnDMXJgy3rp7xn-yuyl4Ef-_xw8/copy" TargetMode="External"/><Relationship Id="rId4" Type="http://schemas.openxmlformats.org/officeDocument/2006/relationships/hyperlink" Target="https://docs.google.com/document/d/1A9qCrAtOxL1sJrCkDwNCMBwBhRm9pw3lFP3C60hpqBE/copy" TargetMode="Externa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6.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https://youtube.com/shorts/Wn-_VPVMCQ0?feature=share" TargetMode="External"/><Relationship Id="rId5" Type="http://schemas.openxmlformats.org/officeDocument/2006/relationships/hyperlink" Target="https://www.data.jma.go.jp/eqev/data/en/guide/tsunamiblock.pdf" TargetMode="Externa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hyperlink" Target="https://www.data.jma.go.jp/eqev/data/en/guide/tsunamiblock.pdf"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hyperlink" Target="https://www.jma.go.jp/bosai/map.html#5/34.5/137/&amp;elem=landslide&amp;contents=warning&amp;lang=en"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jp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gillian.haberli@earthscope.org" TargetMode="External"/><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42.jp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jp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5"/>
          <p:cNvSpPr txBox="1"/>
          <p:nvPr/>
        </p:nvSpPr>
        <p:spPr>
          <a:xfrm>
            <a:off x="1233497" y="0"/>
            <a:ext cx="5670600" cy="762000"/>
          </a:xfrm>
          <a:prstGeom prst="rect">
            <a:avLst/>
          </a:prstGeom>
          <a:noFill/>
          <a:ln>
            <a:noFill/>
          </a:ln>
        </p:spPr>
        <p:txBody>
          <a:bodyPr spcFirstLastPara="1" wrap="square" lIns="91425" tIns="45700" rIns="91425" bIns="45700" anchor="ctr" anchorCtr="0">
            <a:normAutofit/>
          </a:bodyPr>
          <a:lstStyle/>
          <a:p>
            <a:pPr marL="0" marR="0" lvl="0" indent="0" algn="l" rtl="0">
              <a:spcBef>
                <a:spcPts val="0"/>
              </a:spcBef>
              <a:spcAft>
                <a:spcPts val="0"/>
              </a:spcAft>
              <a:buNone/>
            </a:pPr>
            <a:endParaRPr sz="1800">
              <a:solidFill>
                <a:srgbClr val="10478B"/>
              </a:solidFill>
              <a:latin typeface="Arial"/>
              <a:ea typeface="Arial"/>
              <a:cs typeface="Arial"/>
              <a:sym typeface="Arial"/>
            </a:endParaRPr>
          </a:p>
        </p:txBody>
      </p:sp>
      <p:sp>
        <p:nvSpPr>
          <p:cNvPr id="169" name="Google Shape;169;p25"/>
          <p:cNvSpPr txBox="1"/>
          <p:nvPr/>
        </p:nvSpPr>
        <p:spPr>
          <a:xfrm>
            <a:off x="6243675" y="100525"/>
            <a:ext cx="2826000" cy="66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200" b="1">
                <a:solidFill>
                  <a:schemeClr val="dk1"/>
                </a:solidFill>
                <a:latin typeface="Calibri"/>
                <a:ea typeface="Calibri"/>
                <a:cs typeface="Calibri"/>
                <a:sym typeface="Calibri"/>
              </a:rPr>
              <a:t>Teacher Guide</a:t>
            </a:r>
            <a:endParaRPr sz="3200" b="1">
              <a:solidFill>
                <a:schemeClr val="dk1"/>
              </a:solidFill>
              <a:latin typeface="Calibri"/>
              <a:ea typeface="Calibri"/>
              <a:cs typeface="Calibri"/>
              <a:sym typeface="Calibri"/>
            </a:endParaRPr>
          </a:p>
        </p:txBody>
      </p:sp>
      <p:sp>
        <p:nvSpPr>
          <p:cNvPr id="170" name="Google Shape;170;p25"/>
          <p:cNvSpPr txBox="1"/>
          <p:nvPr/>
        </p:nvSpPr>
        <p:spPr>
          <a:xfrm>
            <a:off x="413275" y="1049925"/>
            <a:ext cx="8410500" cy="546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b="1" i="1">
                <a:solidFill>
                  <a:schemeClr val="dk1"/>
                </a:solidFill>
              </a:rPr>
              <a:t>Welcome to Teachable Moments! Our goal is to provide timely and accurate information to develop knowledge about a newsworthy earthquake for audiences from middle school through college.</a:t>
            </a:r>
            <a:r>
              <a:rPr lang="en-US" sz="1600" b="1" i="1">
                <a:solidFill>
                  <a:schemeClr val="dk1"/>
                </a:solidFill>
                <a:latin typeface="Calibri"/>
                <a:ea typeface="Calibri"/>
                <a:cs typeface="Calibri"/>
                <a:sym typeface="Calibri"/>
              </a:rPr>
              <a:t> </a:t>
            </a:r>
            <a:r>
              <a:rPr lang="en-US" sz="1600" b="1" i="1">
                <a:solidFill>
                  <a:schemeClr val="dk1"/>
                </a:solidFill>
              </a:rPr>
              <a:t>Please use the slides to get a concise, but thorough overview of the recent earthquake and then use them as is, or customize it for your students and curriculum. </a:t>
            </a:r>
            <a:endParaRPr sz="1600" b="1" i="1">
              <a:solidFill>
                <a:schemeClr val="dk1"/>
              </a:solidFill>
            </a:endParaRPr>
          </a:p>
          <a:p>
            <a:pPr marL="0" lvl="0" indent="0" algn="l" rtl="0">
              <a:lnSpc>
                <a:spcPct val="115000"/>
              </a:lnSpc>
              <a:spcBef>
                <a:spcPts val="0"/>
              </a:spcBef>
              <a:spcAft>
                <a:spcPts val="0"/>
              </a:spcAft>
              <a:buNone/>
            </a:pPr>
            <a:r>
              <a:rPr lang="en-US" sz="1600">
                <a:solidFill>
                  <a:schemeClr val="dk1"/>
                </a:solidFill>
              </a:rPr>
              <a:t>New for the 2024-25 school year: </a:t>
            </a:r>
            <a:endParaRPr sz="1600">
              <a:solidFill>
                <a:schemeClr val="dk1"/>
              </a:solidFill>
            </a:endParaRPr>
          </a:p>
          <a:p>
            <a:pPr marL="457200" lvl="0" indent="-317500" algn="l" rtl="0">
              <a:lnSpc>
                <a:spcPct val="115000"/>
              </a:lnSpc>
              <a:spcBef>
                <a:spcPts val="1600"/>
              </a:spcBef>
              <a:spcAft>
                <a:spcPts val="0"/>
              </a:spcAft>
              <a:buSzPts val="1400"/>
              <a:buAutoNum type="arabicPeriod"/>
            </a:pPr>
            <a:r>
              <a:rPr lang="en-US" b="1">
                <a:solidFill>
                  <a:schemeClr val="dk1"/>
                </a:solidFill>
              </a:rPr>
              <a:t>Color-coding for grade levels.</a:t>
            </a:r>
            <a:r>
              <a:rPr lang="en-US" b="1">
                <a:solidFill>
                  <a:srgbClr val="434343"/>
                </a:solidFill>
              </a:rPr>
              <a:t>                    </a:t>
            </a:r>
            <a:r>
              <a:rPr lang="en-US" b="1" u="sng">
                <a:solidFill>
                  <a:schemeClr val="hlink"/>
                </a:solidFill>
                <a:hlinkClick r:id="rId3"/>
              </a:rPr>
              <a:t>middle school</a:t>
            </a:r>
            <a:r>
              <a:rPr lang="en-US" b="1">
                <a:solidFill>
                  <a:srgbClr val="434343"/>
                </a:solidFill>
              </a:rPr>
              <a:t> +                   </a:t>
            </a:r>
            <a:r>
              <a:rPr lang="en-US" b="1" u="sng">
                <a:solidFill>
                  <a:schemeClr val="hlink"/>
                </a:solidFill>
                <a:hlinkClick r:id="rId4"/>
              </a:rPr>
              <a:t>high school</a:t>
            </a:r>
            <a:r>
              <a:rPr lang="en-US" b="1">
                <a:solidFill>
                  <a:srgbClr val="434343"/>
                </a:solidFill>
              </a:rPr>
              <a:t> +  </a:t>
            </a:r>
            <a:endParaRPr b="1">
              <a:solidFill>
                <a:srgbClr val="434343"/>
              </a:solidFill>
            </a:endParaRPr>
          </a:p>
          <a:p>
            <a:pPr marL="457200" lvl="0" indent="0" algn="l" rtl="0">
              <a:lnSpc>
                <a:spcPct val="115000"/>
              </a:lnSpc>
              <a:spcBef>
                <a:spcPts val="1600"/>
              </a:spcBef>
              <a:spcAft>
                <a:spcPts val="0"/>
              </a:spcAft>
              <a:buNone/>
            </a:pPr>
            <a:r>
              <a:rPr lang="en-US" b="1">
                <a:solidFill>
                  <a:srgbClr val="434343"/>
                </a:solidFill>
              </a:rPr>
              <a:t>                                                                                                 </a:t>
            </a:r>
            <a:r>
              <a:rPr lang="en-US" b="1" u="sng">
                <a:solidFill>
                  <a:schemeClr val="hlink"/>
                </a:solidFill>
                <a:hlinkClick r:id="rId5"/>
              </a:rPr>
              <a:t>college</a:t>
            </a:r>
            <a:r>
              <a:rPr lang="en-US" b="1">
                <a:solidFill>
                  <a:srgbClr val="434343"/>
                </a:solidFill>
              </a:rPr>
              <a:t>                                              </a:t>
            </a:r>
            <a:endParaRPr b="1">
              <a:solidFill>
                <a:srgbClr val="434343"/>
              </a:solidFill>
            </a:endParaRPr>
          </a:p>
          <a:p>
            <a:pPr marL="457200" lvl="0" indent="-317500" algn="l" rtl="0">
              <a:lnSpc>
                <a:spcPct val="115000"/>
              </a:lnSpc>
              <a:spcBef>
                <a:spcPts val="1600"/>
              </a:spcBef>
              <a:spcAft>
                <a:spcPts val="0"/>
              </a:spcAft>
              <a:buClr>
                <a:schemeClr val="dk1"/>
              </a:buClr>
              <a:buSzPts val="1400"/>
              <a:buAutoNum type="arabicPeriod"/>
            </a:pPr>
            <a:r>
              <a:rPr lang="en-US" b="1">
                <a:solidFill>
                  <a:schemeClr val="dk1"/>
                </a:solidFill>
              </a:rPr>
              <a:t>Check out the new Slide Guide: Slides or pdf that will guide your students through the slide deck:       </a:t>
            </a:r>
            <a:r>
              <a:rPr lang="en-US">
                <a:solidFill>
                  <a:schemeClr val="dk1"/>
                </a:solidFill>
              </a:rPr>
              <a:t>middle school pdf           high school pdf                   college pdf</a:t>
            </a:r>
            <a:endParaRPr>
              <a:solidFill>
                <a:schemeClr val="dk1"/>
              </a:solidFill>
            </a:endParaRPr>
          </a:p>
          <a:p>
            <a:pPr marL="457200" lvl="0" indent="-317500" algn="l" rtl="0">
              <a:lnSpc>
                <a:spcPct val="115000"/>
              </a:lnSpc>
              <a:spcBef>
                <a:spcPts val="1000"/>
              </a:spcBef>
              <a:spcAft>
                <a:spcPts val="0"/>
              </a:spcAft>
              <a:buClr>
                <a:schemeClr val="dk1"/>
              </a:buClr>
              <a:buSzPts val="1400"/>
              <a:buAutoNum type="arabicPeriod"/>
            </a:pPr>
            <a:r>
              <a:rPr lang="en-US" b="1">
                <a:solidFill>
                  <a:schemeClr val="dk1"/>
                </a:solidFill>
              </a:rPr>
              <a:t>New Geography slide(s): A quick hit about the city or area that gives you cross-curricular connections: </a:t>
            </a:r>
            <a:r>
              <a:rPr lang="en-US">
                <a:solidFill>
                  <a:schemeClr val="dk1"/>
                </a:solidFill>
              </a:rPr>
              <a:t>geography, physics, chemistry, biology, environmental science or even history.</a:t>
            </a:r>
            <a:endParaRPr>
              <a:solidFill>
                <a:schemeClr val="dk1"/>
              </a:solidFill>
            </a:endParaRPr>
          </a:p>
          <a:p>
            <a:pPr marL="457200" lvl="0" indent="-317500" algn="l" rtl="0">
              <a:lnSpc>
                <a:spcPct val="115000"/>
              </a:lnSpc>
              <a:spcBef>
                <a:spcPts val="1000"/>
              </a:spcBef>
              <a:spcAft>
                <a:spcPts val="0"/>
              </a:spcAft>
              <a:buClr>
                <a:schemeClr val="dk1"/>
              </a:buClr>
              <a:buSzPts val="1400"/>
              <a:buAutoNum type="arabicPeriod"/>
            </a:pPr>
            <a:r>
              <a:rPr lang="en-US" b="1">
                <a:solidFill>
                  <a:schemeClr val="dk1"/>
                </a:solidFill>
              </a:rPr>
              <a:t>NGSS Connections linked to questions in the Slide Guide are located in the notes sections below each slide guide.</a:t>
            </a:r>
            <a:endParaRPr b="1">
              <a:solidFill>
                <a:schemeClr val="dk1"/>
              </a:solidFill>
            </a:endParaRPr>
          </a:p>
          <a:p>
            <a:pPr marL="457200" lvl="0" indent="-317500" algn="l" rtl="0">
              <a:lnSpc>
                <a:spcPct val="115000"/>
              </a:lnSpc>
              <a:spcBef>
                <a:spcPts val="1600"/>
              </a:spcBef>
              <a:spcAft>
                <a:spcPts val="1000"/>
              </a:spcAft>
              <a:buClr>
                <a:schemeClr val="dk1"/>
              </a:buClr>
              <a:buSzPts val="1400"/>
              <a:buAutoNum type="arabicPeriod"/>
            </a:pPr>
            <a:r>
              <a:rPr lang="en-US" b="1">
                <a:solidFill>
                  <a:schemeClr val="dk1"/>
                </a:solidFill>
              </a:rPr>
              <a:t>Fill in the blank </a:t>
            </a:r>
            <a:r>
              <a:rPr lang="en-US" b="1" u="sng">
                <a:solidFill>
                  <a:schemeClr val="hlink"/>
                </a:solidFill>
                <a:hlinkClick r:id="rId6"/>
              </a:rPr>
              <a:t>sub-plans</a:t>
            </a:r>
            <a:r>
              <a:rPr lang="en-US" b="1">
                <a:solidFill>
                  <a:schemeClr val="dk1"/>
                </a:solidFill>
              </a:rPr>
              <a:t>: </a:t>
            </a:r>
            <a:r>
              <a:rPr lang="en-US">
                <a:solidFill>
                  <a:schemeClr val="dk1"/>
                </a:solidFill>
              </a:rPr>
              <a:t>The first two pages can be completed and used all year (hint: sheet protector). The rest are for you to modify or fill-in to customize your sub-plans to fit what you’re doing.</a:t>
            </a:r>
            <a:endParaRPr>
              <a:solidFill>
                <a:schemeClr val="dk1"/>
              </a:solidFill>
            </a:endParaRPr>
          </a:p>
        </p:txBody>
      </p:sp>
      <p:pic>
        <p:nvPicPr>
          <p:cNvPr id="171" name="Google Shape;171;p25"/>
          <p:cNvPicPr preferRelativeResize="0"/>
          <p:nvPr/>
        </p:nvPicPr>
        <p:blipFill>
          <a:blip r:embed="rId7">
            <a:alphaModFix/>
          </a:blip>
          <a:stretch>
            <a:fillRect/>
          </a:stretch>
        </p:blipFill>
        <p:spPr>
          <a:xfrm>
            <a:off x="3655600" y="2840238"/>
            <a:ext cx="676275" cy="381000"/>
          </a:xfrm>
          <a:prstGeom prst="rect">
            <a:avLst/>
          </a:prstGeom>
          <a:noFill/>
          <a:ln>
            <a:noFill/>
          </a:ln>
        </p:spPr>
      </p:pic>
      <p:pic>
        <p:nvPicPr>
          <p:cNvPr id="172" name="Google Shape;172;p25"/>
          <p:cNvPicPr preferRelativeResize="0"/>
          <p:nvPr/>
        </p:nvPicPr>
        <p:blipFill>
          <a:blip r:embed="rId8">
            <a:alphaModFix/>
          </a:blip>
          <a:stretch>
            <a:fillRect/>
          </a:stretch>
        </p:blipFill>
        <p:spPr>
          <a:xfrm>
            <a:off x="6008375" y="2840250"/>
            <a:ext cx="695325" cy="381000"/>
          </a:xfrm>
          <a:prstGeom prst="rect">
            <a:avLst/>
          </a:prstGeom>
          <a:noFill/>
          <a:ln>
            <a:noFill/>
          </a:ln>
        </p:spPr>
      </p:pic>
      <p:pic>
        <p:nvPicPr>
          <p:cNvPr id="173" name="Google Shape;173;p25"/>
          <p:cNvPicPr preferRelativeResize="0"/>
          <p:nvPr/>
        </p:nvPicPr>
        <p:blipFill>
          <a:blip r:embed="rId9">
            <a:alphaModFix/>
          </a:blip>
          <a:stretch>
            <a:fillRect/>
          </a:stretch>
        </p:blipFill>
        <p:spPr>
          <a:xfrm>
            <a:off x="5017663" y="3233725"/>
            <a:ext cx="676275" cy="3905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pic>
        <p:nvPicPr>
          <p:cNvPr id="308" name="Google Shape;308;p36"/>
          <p:cNvPicPr preferRelativeResize="0"/>
          <p:nvPr/>
        </p:nvPicPr>
        <p:blipFill>
          <a:blip r:embed="rId3">
            <a:alphaModFix/>
          </a:blip>
          <a:stretch>
            <a:fillRect/>
          </a:stretch>
        </p:blipFill>
        <p:spPr>
          <a:xfrm>
            <a:off x="3734075" y="953550"/>
            <a:ext cx="4413025" cy="3051176"/>
          </a:xfrm>
          <a:prstGeom prst="rect">
            <a:avLst/>
          </a:prstGeom>
          <a:noFill/>
          <a:ln>
            <a:noFill/>
          </a:ln>
        </p:spPr>
      </p:pic>
      <p:sp>
        <p:nvSpPr>
          <p:cNvPr id="309" name="Google Shape;309;p36"/>
          <p:cNvSpPr txBox="1"/>
          <p:nvPr/>
        </p:nvSpPr>
        <p:spPr>
          <a:xfrm>
            <a:off x="380125" y="1389550"/>
            <a:ext cx="3030900" cy="1569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a:t>The December 8, 2025 Magnitude 7.6 earthquake occurred west of the Japan Trench – on the megathrust boundary where the Pacific Plate dives below the Okhotsk Plate. </a:t>
            </a:r>
            <a:endParaRPr sz="1500"/>
          </a:p>
        </p:txBody>
      </p:sp>
      <p:sp>
        <p:nvSpPr>
          <p:cNvPr id="310" name="Google Shape;310;p36"/>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rPr>
              <a:t>Magnitude 7.6 JAPAN</a:t>
            </a:r>
            <a:br>
              <a:rPr lang="en-US" sz="4300" b="1">
                <a:solidFill>
                  <a:srgbClr val="10478B"/>
                </a:solidFill>
              </a:rPr>
            </a:br>
            <a:r>
              <a:rPr lang="en-US" sz="1800" b="1">
                <a:solidFill>
                  <a:srgbClr val="10478B"/>
                </a:solidFill>
              </a:rPr>
              <a:t>Monday,  December 08, 2025 at 14:15:11 UTC</a:t>
            </a:r>
            <a:endParaRPr sz="2000" b="1">
              <a:solidFill>
                <a:srgbClr val="10478B"/>
              </a:solidFill>
              <a:latin typeface="Calibri"/>
              <a:ea typeface="Calibri"/>
              <a:cs typeface="Calibri"/>
              <a:sym typeface="Calibri"/>
            </a:endParaRPr>
          </a:p>
        </p:txBody>
      </p:sp>
      <p:sp>
        <p:nvSpPr>
          <p:cNvPr id="311" name="Google Shape;311;p36"/>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HS</a:t>
            </a:r>
            <a:endParaRPr sz="3000" b="1">
              <a:solidFill>
                <a:srgbClr val="FFFFFF"/>
              </a:solidFill>
              <a:latin typeface="Calibri"/>
              <a:ea typeface="Calibri"/>
              <a:cs typeface="Calibri"/>
              <a:sym typeface="Calibri"/>
            </a:endParaRPr>
          </a:p>
        </p:txBody>
      </p:sp>
      <p:pic>
        <p:nvPicPr>
          <p:cNvPr id="312" name="Google Shape;312;p36"/>
          <p:cNvPicPr preferRelativeResize="0"/>
          <p:nvPr/>
        </p:nvPicPr>
        <p:blipFill>
          <a:blip r:embed="rId4">
            <a:alphaModFix/>
          </a:blip>
          <a:stretch>
            <a:fillRect/>
          </a:stretch>
        </p:blipFill>
        <p:spPr>
          <a:xfrm>
            <a:off x="4572000" y="4065914"/>
            <a:ext cx="4413025" cy="2650395"/>
          </a:xfrm>
          <a:prstGeom prst="rect">
            <a:avLst/>
          </a:prstGeom>
          <a:noFill/>
          <a:ln w="19050" cap="flat" cmpd="sng">
            <a:solidFill>
              <a:srgbClr val="FFFF00"/>
            </a:solidFill>
            <a:prstDash val="solid"/>
            <a:round/>
            <a:headEnd type="none" w="sm" len="sm"/>
            <a:tailEnd type="none" w="sm" len="sm"/>
          </a:ln>
        </p:spPr>
      </p:pic>
      <p:cxnSp>
        <p:nvCxnSpPr>
          <p:cNvPr id="313" name="Google Shape;313;p36"/>
          <p:cNvCxnSpPr/>
          <p:nvPr/>
        </p:nvCxnSpPr>
        <p:spPr>
          <a:xfrm>
            <a:off x="5731000" y="1389550"/>
            <a:ext cx="837300" cy="116700"/>
          </a:xfrm>
          <a:prstGeom prst="straightConnector1">
            <a:avLst/>
          </a:prstGeom>
          <a:noFill/>
          <a:ln w="28575" cap="flat" cmpd="sng">
            <a:solidFill>
              <a:srgbClr val="FFFF00"/>
            </a:solidFill>
            <a:prstDash val="solid"/>
            <a:round/>
            <a:headEnd type="none" w="med" len="med"/>
            <a:tailEnd type="none" w="med" len="med"/>
          </a:ln>
        </p:spPr>
      </p:cxnSp>
      <p:cxnSp>
        <p:nvCxnSpPr>
          <p:cNvPr id="314" name="Google Shape;314;p36"/>
          <p:cNvCxnSpPr/>
          <p:nvPr/>
        </p:nvCxnSpPr>
        <p:spPr>
          <a:xfrm flipH="1">
            <a:off x="4576925" y="1397675"/>
            <a:ext cx="1158600" cy="2650500"/>
          </a:xfrm>
          <a:prstGeom prst="straightConnector1">
            <a:avLst/>
          </a:prstGeom>
          <a:noFill/>
          <a:ln w="9525" cap="flat" cmpd="sng">
            <a:solidFill>
              <a:srgbClr val="FFFF00"/>
            </a:solidFill>
            <a:prstDash val="solid"/>
            <a:round/>
            <a:headEnd type="none" w="med" len="med"/>
            <a:tailEnd type="none" w="med" len="med"/>
          </a:ln>
        </p:spPr>
      </p:cxnSp>
      <p:cxnSp>
        <p:nvCxnSpPr>
          <p:cNvPr id="315" name="Google Shape;315;p36"/>
          <p:cNvCxnSpPr/>
          <p:nvPr/>
        </p:nvCxnSpPr>
        <p:spPr>
          <a:xfrm>
            <a:off x="6561075" y="1520775"/>
            <a:ext cx="2433300" cy="2542200"/>
          </a:xfrm>
          <a:prstGeom prst="straightConnector1">
            <a:avLst/>
          </a:prstGeom>
          <a:noFill/>
          <a:ln w="9525" cap="flat" cmpd="sng">
            <a:solidFill>
              <a:srgbClr val="FFFF00"/>
            </a:solidFill>
            <a:prstDash val="solid"/>
            <a:round/>
            <a:headEnd type="none" w="med" len="med"/>
            <a:tailEnd type="none" w="med" len="med"/>
          </a:ln>
        </p:spPr>
      </p:cxnSp>
      <p:sp>
        <p:nvSpPr>
          <p:cNvPr id="316" name="Google Shape;316;p36"/>
          <p:cNvSpPr/>
          <p:nvPr/>
        </p:nvSpPr>
        <p:spPr>
          <a:xfrm>
            <a:off x="5931250" y="1233785"/>
            <a:ext cx="287400" cy="273000"/>
          </a:xfrm>
          <a:prstGeom prst="star5">
            <a:avLst>
              <a:gd name="adj" fmla="val 19098"/>
              <a:gd name="hf" fmla="val 105146"/>
              <a:gd name="vf" fmla="val 110557"/>
            </a:avLst>
          </a:prstGeom>
          <a:solidFill>
            <a:srgbClr val="FF0000"/>
          </a:solidFill>
          <a:ln w="9525" cap="flat" cmpd="sng">
            <a:solidFill>
              <a:srgbClr val="EEECE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17" name="Google Shape;317;p36"/>
          <p:cNvSpPr/>
          <p:nvPr/>
        </p:nvSpPr>
        <p:spPr>
          <a:xfrm>
            <a:off x="6945425" y="4840535"/>
            <a:ext cx="287400" cy="273000"/>
          </a:xfrm>
          <a:prstGeom prst="star5">
            <a:avLst>
              <a:gd name="adj" fmla="val 19098"/>
              <a:gd name="hf" fmla="val 105146"/>
              <a:gd name="vf" fmla="val 110557"/>
            </a:avLst>
          </a:prstGeom>
          <a:solidFill>
            <a:srgbClr val="FF0000"/>
          </a:solidFill>
          <a:ln w="9525" cap="flat" cmpd="sng">
            <a:solidFill>
              <a:srgbClr val="EEECE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cxnSp>
        <p:nvCxnSpPr>
          <p:cNvPr id="318" name="Google Shape;318;p36"/>
          <p:cNvCxnSpPr>
            <a:endCxn id="316" idx="1"/>
          </p:cNvCxnSpPr>
          <p:nvPr/>
        </p:nvCxnSpPr>
        <p:spPr>
          <a:xfrm rot="10800000" flipH="1">
            <a:off x="2975350" y="1338061"/>
            <a:ext cx="2955900" cy="773100"/>
          </a:xfrm>
          <a:prstGeom prst="straightConnector1">
            <a:avLst/>
          </a:prstGeom>
          <a:noFill/>
          <a:ln w="28575" cap="flat" cmpd="sng">
            <a:solidFill>
              <a:srgbClr val="FF0000"/>
            </a:solidFill>
            <a:prstDash val="solid"/>
            <a:round/>
            <a:headEnd type="none" w="med" len="med"/>
            <a:tailEnd type="triangle" w="med" len="med"/>
          </a:ln>
        </p:spPr>
      </p:cxnSp>
      <p:cxnSp>
        <p:nvCxnSpPr>
          <p:cNvPr id="319" name="Google Shape;319;p36"/>
          <p:cNvCxnSpPr/>
          <p:nvPr/>
        </p:nvCxnSpPr>
        <p:spPr>
          <a:xfrm>
            <a:off x="2975325" y="2130850"/>
            <a:ext cx="3967200" cy="2778900"/>
          </a:xfrm>
          <a:prstGeom prst="straightConnector1">
            <a:avLst/>
          </a:prstGeom>
          <a:noFill/>
          <a:ln w="28575" cap="flat" cmpd="sng">
            <a:solidFill>
              <a:srgbClr val="FF0000"/>
            </a:solidFill>
            <a:prstDash val="solid"/>
            <a:round/>
            <a:headEnd type="none" w="med" len="med"/>
            <a:tailEnd type="triangle" w="med" len="me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pic>
        <p:nvPicPr>
          <p:cNvPr id="325" name="Google Shape;325;p37" title="Screenshot 2025-12-09 at 8.34.26 AM.png"/>
          <p:cNvPicPr preferRelativeResize="0"/>
          <p:nvPr/>
        </p:nvPicPr>
        <p:blipFill>
          <a:blip r:embed="rId3">
            <a:alphaModFix/>
          </a:blip>
          <a:stretch>
            <a:fillRect/>
          </a:stretch>
        </p:blipFill>
        <p:spPr>
          <a:xfrm>
            <a:off x="3895005" y="1933575"/>
            <a:ext cx="4718226" cy="4782375"/>
          </a:xfrm>
          <a:prstGeom prst="rect">
            <a:avLst/>
          </a:prstGeom>
          <a:noFill/>
          <a:ln>
            <a:noFill/>
          </a:ln>
        </p:spPr>
      </p:pic>
      <p:sp>
        <p:nvSpPr>
          <p:cNvPr id="326" name="Google Shape;326;p37"/>
          <p:cNvSpPr txBox="1"/>
          <p:nvPr/>
        </p:nvSpPr>
        <p:spPr>
          <a:xfrm>
            <a:off x="7143162" y="6016900"/>
            <a:ext cx="1472700" cy="692700"/>
          </a:xfrm>
          <a:prstGeom prst="rect">
            <a:avLst/>
          </a:prstGeom>
          <a:solidFill>
            <a:srgbClr val="FFFFFF">
              <a:alpha val="66460"/>
            </a:srgb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rgbClr val="0000FF"/>
                </a:solidFill>
                <a:latin typeface="Calibri"/>
                <a:ea typeface="Calibri"/>
                <a:cs typeface="Calibri"/>
                <a:sym typeface="Calibri"/>
              </a:rPr>
              <a:t>GPS motion key</a:t>
            </a:r>
            <a:endParaRPr sz="1100" b="1">
              <a:solidFill>
                <a:srgbClr val="0000FF"/>
              </a:solidFill>
              <a:latin typeface="Calibri"/>
              <a:ea typeface="Calibri"/>
              <a:cs typeface="Calibri"/>
              <a:sym typeface="Calibri"/>
            </a:endParaRPr>
          </a:p>
          <a:p>
            <a:pPr marL="0" lvl="0" indent="0" algn="l" rtl="0">
              <a:spcBef>
                <a:spcPts val="0"/>
              </a:spcBef>
              <a:spcAft>
                <a:spcPts val="0"/>
              </a:spcAft>
              <a:buNone/>
            </a:pPr>
            <a:r>
              <a:rPr lang="en-US" sz="1100" b="1">
                <a:solidFill>
                  <a:srgbClr val="0000FF"/>
                </a:solidFill>
                <a:latin typeface="Calibri"/>
                <a:ea typeface="Calibri"/>
                <a:cs typeface="Calibri"/>
                <a:sym typeface="Calibri"/>
              </a:rPr>
              <a:t>2.5 cm/yr (~1 inch/yr)</a:t>
            </a:r>
            <a:br>
              <a:rPr lang="en-US" sz="1100" b="1">
                <a:solidFill>
                  <a:srgbClr val="0000FF"/>
                </a:solidFill>
                <a:latin typeface="Calibri"/>
                <a:ea typeface="Calibri"/>
                <a:cs typeface="Calibri"/>
                <a:sym typeface="Calibri"/>
              </a:rPr>
            </a:br>
            <a:endParaRPr sz="1100" b="1">
              <a:solidFill>
                <a:srgbClr val="0000FF"/>
              </a:solidFill>
              <a:latin typeface="Calibri"/>
              <a:ea typeface="Calibri"/>
              <a:cs typeface="Calibri"/>
              <a:sym typeface="Calibri"/>
            </a:endParaRPr>
          </a:p>
        </p:txBody>
      </p:sp>
      <p:sp>
        <p:nvSpPr>
          <p:cNvPr id="327" name="Google Shape;327;p37"/>
          <p:cNvSpPr txBox="1"/>
          <p:nvPr/>
        </p:nvSpPr>
        <p:spPr>
          <a:xfrm>
            <a:off x="351750" y="1160361"/>
            <a:ext cx="3425100" cy="5520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a:t>Japan has GPS stations that record the long term motion from plate tectonics. </a:t>
            </a:r>
            <a:r>
              <a:rPr lang="en-US" sz="1500">
                <a:solidFill>
                  <a:schemeClr val="dk1"/>
                </a:solidFill>
              </a:rPr>
              <a:t>GPS stations receive signals from satellites and use the time offset between when the signal leaves the satellite and when it arrives at the station to determine distance. With signals from 4 or more stations, location and velocity can be determined.</a:t>
            </a:r>
            <a:endParaRPr sz="1500">
              <a:solidFill>
                <a:srgbClr val="000000"/>
              </a:solidFill>
            </a:endParaRPr>
          </a:p>
          <a:p>
            <a:pPr marL="0" lvl="0" indent="0" algn="l" rtl="0">
              <a:spcBef>
                <a:spcPts val="1000"/>
              </a:spcBef>
              <a:spcAft>
                <a:spcPts val="0"/>
              </a:spcAft>
              <a:buNone/>
            </a:pPr>
            <a:r>
              <a:rPr lang="en-US" sz="1500">
                <a:solidFill>
                  <a:srgbClr val="000000"/>
                </a:solidFill>
              </a:rPr>
              <a:t>Compared to stable parts of the E</a:t>
            </a:r>
            <a:r>
              <a:rPr lang="en-US" sz="1500"/>
              <a:t>urasian Plate, stations near the epicenter are moving west at ~3 cm/yr (&gt;1 inch/yr) as the Pacific Plate pushes northwestward. S</a:t>
            </a:r>
            <a:r>
              <a:rPr lang="en-US" sz="1500">
                <a:solidFill>
                  <a:srgbClr val="000000"/>
                </a:solidFill>
              </a:rPr>
              <a:t>tations </a:t>
            </a:r>
            <a:r>
              <a:rPr lang="en-US" sz="1500"/>
              <a:t>on the Eurasian mainland move much slower. </a:t>
            </a:r>
            <a:endParaRPr sz="1500">
              <a:solidFill>
                <a:srgbClr val="000000"/>
              </a:solidFill>
            </a:endParaRPr>
          </a:p>
          <a:p>
            <a:pPr marL="0" lvl="0" indent="0" algn="l" rtl="0">
              <a:spcBef>
                <a:spcPts val="1000"/>
              </a:spcBef>
              <a:spcAft>
                <a:spcPts val="1000"/>
              </a:spcAft>
              <a:buNone/>
            </a:pPr>
            <a:r>
              <a:rPr lang="en-US" sz="1500">
                <a:solidFill>
                  <a:srgbClr val="000000"/>
                </a:solidFill>
              </a:rPr>
              <a:t>Over decades and centuries this compression accumulates </a:t>
            </a:r>
            <a:r>
              <a:rPr lang="en-US" sz="1500"/>
              <a:t>and is occasionally released in earthquakes such as the Mag 7.6 earthquake on December 8, 2025.</a:t>
            </a:r>
            <a:endParaRPr sz="1500"/>
          </a:p>
        </p:txBody>
      </p:sp>
      <p:sp>
        <p:nvSpPr>
          <p:cNvPr id="328" name="Google Shape;328;p37"/>
          <p:cNvSpPr txBox="1"/>
          <p:nvPr/>
        </p:nvSpPr>
        <p:spPr>
          <a:xfrm rot="-3418429">
            <a:off x="6697981" y="4728274"/>
            <a:ext cx="1242334" cy="49243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000" b="1">
                <a:solidFill>
                  <a:srgbClr val="FFFF00"/>
                </a:solidFill>
              </a:rPr>
              <a:t>Japan Trench subduction zone</a:t>
            </a:r>
            <a:endParaRPr sz="1000" b="1">
              <a:solidFill>
                <a:srgbClr val="FFFF00"/>
              </a:solidFill>
            </a:endParaRPr>
          </a:p>
        </p:txBody>
      </p:sp>
      <p:sp>
        <p:nvSpPr>
          <p:cNvPr id="329" name="Google Shape;329;p37"/>
          <p:cNvSpPr/>
          <p:nvPr/>
        </p:nvSpPr>
        <p:spPr>
          <a:xfrm rot="-8615323">
            <a:off x="7215591" y="4230140"/>
            <a:ext cx="757104" cy="257470"/>
          </a:xfrm>
          <a:prstGeom prst="rightArrow">
            <a:avLst>
              <a:gd name="adj1" fmla="val 50000"/>
              <a:gd name="adj2" fmla="val 50000"/>
            </a:avLst>
          </a:prstGeom>
          <a:noFill/>
          <a:ln w="9525"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30" name="Google Shape;330;p37"/>
          <p:cNvSpPr txBox="1"/>
          <p:nvPr/>
        </p:nvSpPr>
        <p:spPr>
          <a:xfrm>
            <a:off x="1233500" y="0"/>
            <a:ext cx="4982400" cy="762000"/>
          </a:xfrm>
          <a:prstGeom prst="rect">
            <a:avLst/>
          </a:prstGeom>
          <a:noFill/>
          <a:ln>
            <a:noFill/>
          </a:ln>
        </p:spPr>
        <p:txBody>
          <a:bodyPr spcFirstLastPara="1" wrap="square" lIns="91425" tIns="45700" rIns="91425" bIns="45700" anchor="ctr" anchorCtr="0">
            <a:normAutofit/>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rPr>
              <a:t>Regional Tectonic Plate Motions</a:t>
            </a:r>
            <a:endParaRPr sz="1800">
              <a:solidFill>
                <a:srgbClr val="10478B"/>
              </a:solidFill>
              <a:latin typeface="Arial"/>
              <a:ea typeface="Arial"/>
              <a:cs typeface="Arial"/>
              <a:sym typeface="Arial"/>
            </a:endParaRPr>
          </a:p>
        </p:txBody>
      </p:sp>
      <p:sp>
        <p:nvSpPr>
          <p:cNvPr id="331" name="Google Shape;331;p37"/>
          <p:cNvSpPr txBox="1"/>
          <p:nvPr/>
        </p:nvSpPr>
        <p:spPr>
          <a:xfrm>
            <a:off x="7491025" y="5383436"/>
            <a:ext cx="1030800" cy="381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a:solidFill>
                  <a:schemeClr val="dk1"/>
                </a:solidFill>
              </a:rPr>
              <a:t>Pacific Plate</a:t>
            </a:r>
            <a:endParaRPr sz="1200">
              <a:solidFill>
                <a:schemeClr val="dk1"/>
              </a:solidFill>
            </a:endParaRPr>
          </a:p>
        </p:txBody>
      </p:sp>
      <p:sp>
        <p:nvSpPr>
          <p:cNvPr id="332" name="Google Shape;332;p37"/>
          <p:cNvSpPr/>
          <p:nvPr/>
        </p:nvSpPr>
        <p:spPr>
          <a:xfrm rot="734257">
            <a:off x="4780457" y="2219415"/>
            <a:ext cx="268910" cy="234548"/>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33" name="Google Shape;333;p37"/>
          <p:cNvSpPr txBox="1"/>
          <p:nvPr/>
        </p:nvSpPr>
        <p:spPr>
          <a:xfrm>
            <a:off x="3556314" y="920725"/>
            <a:ext cx="1350600" cy="692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b="1">
                <a:solidFill>
                  <a:srgbClr val="FF9900"/>
                </a:solidFill>
              </a:rPr>
              <a:t>stations further west have little relative motion</a:t>
            </a:r>
            <a:endParaRPr sz="1100" b="1">
              <a:solidFill>
                <a:srgbClr val="FF9900"/>
              </a:solidFill>
            </a:endParaRPr>
          </a:p>
        </p:txBody>
      </p:sp>
      <p:cxnSp>
        <p:nvCxnSpPr>
          <p:cNvPr id="334" name="Google Shape;334;p37"/>
          <p:cNvCxnSpPr>
            <a:endCxn id="332" idx="1"/>
          </p:cNvCxnSpPr>
          <p:nvPr/>
        </p:nvCxnSpPr>
        <p:spPr>
          <a:xfrm>
            <a:off x="4281005" y="1577002"/>
            <a:ext cx="558600" cy="658500"/>
          </a:xfrm>
          <a:prstGeom prst="straightConnector1">
            <a:avLst/>
          </a:prstGeom>
          <a:noFill/>
          <a:ln w="19050" cap="flat" cmpd="sng">
            <a:solidFill>
              <a:srgbClr val="FF9900"/>
            </a:solidFill>
            <a:prstDash val="solid"/>
            <a:round/>
            <a:headEnd type="none" w="med" len="med"/>
            <a:tailEnd type="none" w="med" len="med"/>
          </a:ln>
        </p:spPr>
      </p:cxnSp>
      <p:sp>
        <p:nvSpPr>
          <p:cNvPr id="335" name="Google Shape;335;p37"/>
          <p:cNvSpPr txBox="1"/>
          <p:nvPr/>
        </p:nvSpPr>
        <p:spPr>
          <a:xfrm>
            <a:off x="4861875" y="920725"/>
            <a:ext cx="1544100" cy="692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b="1">
                <a:solidFill>
                  <a:srgbClr val="FF9900"/>
                </a:solidFill>
              </a:rPr>
              <a:t>stations near the epicenter have lots of westward motion</a:t>
            </a:r>
            <a:endParaRPr sz="1100" b="1">
              <a:solidFill>
                <a:srgbClr val="FF9900"/>
              </a:solidFill>
            </a:endParaRPr>
          </a:p>
        </p:txBody>
      </p:sp>
      <p:sp>
        <p:nvSpPr>
          <p:cNvPr id="336" name="Google Shape;336;p37"/>
          <p:cNvSpPr/>
          <p:nvPr/>
        </p:nvSpPr>
        <p:spPr>
          <a:xfrm rot="1054819">
            <a:off x="5746960" y="3388661"/>
            <a:ext cx="1386560" cy="202661"/>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cxnSp>
        <p:nvCxnSpPr>
          <p:cNvPr id="337" name="Google Shape;337;p37"/>
          <p:cNvCxnSpPr>
            <a:endCxn id="336" idx="1"/>
          </p:cNvCxnSpPr>
          <p:nvPr/>
        </p:nvCxnSpPr>
        <p:spPr>
          <a:xfrm>
            <a:off x="5615351" y="1521918"/>
            <a:ext cx="379200" cy="1751700"/>
          </a:xfrm>
          <a:prstGeom prst="straightConnector1">
            <a:avLst/>
          </a:prstGeom>
          <a:noFill/>
          <a:ln w="19050" cap="flat" cmpd="sng">
            <a:solidFill>
              <a:srgbClr val="FF9900"/>
            </a:solidFill>
            <a:prstDash val="solid"/>
            <a:round/>
            <a:headEnd type="none" w="med" len="med"/>
            <a:tailEnd type="none" w="med" len="med"/>
          </a:ln>
        </p:spPr>
      </p:cxnSp>
      <p:sp>
        <p:nvSpPr>
          <p:cNvPr id="338" name="Google Shape;338;p37"/>
          <p:cNvSpPr/>
          <p:nvPr/>
        </p:nvSpPr>
        <p:spPr>
          <a:xfrm>
            <a:off x="6448488" y="3577156"/>
            <a:ext cx="287400" cy="273000"/>
          </a:xfrm>
          <a:prstGeom prst="star5">
            <a:avLst>
              <a:gd name="adj" fmla="val 19098"/>
              <a:gd name="hf" fmla="val 105146"/>
              <a:gd name="vf" fmla="val 110557"/>
            </a:avLst>
          </a:prstGeom>
          <a:solidFill>
            <a:srgbClr val="FF0000"/>
          </a:solidFill>
          <a:ln w="9525" cap="flat" cmpd="sng">
            <a:solidFill>
              <a:srgbClr val="EEECE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cxnSp>
        <p:nvCxnSpPr>
          <p:cNvPr id="339" name="Google Shape;339;p37"/>
          <p:cNvCxnSpPr/>
          <p:nvPr/>
        </p:nvCxnSpPr>
        <p:spPr>
          <a:xfrm>
            <a:off x="7563806" y="6580827"/>
            <a:ext cx="698100" cy="0"/>
          </a:xfrm>
          <a:prstGeom prst="straightConnector1">
            <a:avLst/>
          </a:prstGeom>
          <a:noFill/>
          <a:ln w="19050" cap="flat" cmpd="sng">
            <a:solidFill>
              <a:srgbClr val="0000FF"/>
            </a:solidFill>
            <a:prstDash val="solid"/>
            <a:round/>
            <a:headEnd type="stealth" w="med" len="med"/>
            <a:tailEnd type="none" w="med" len="med"/>
          </a:ln>
        </p:spPr>
      </p:cxnSp>
      <p:sp>
        <p:nvSpPr>
          <p:cNvPr id="340" name="Google Shape;340;p37"/>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HS</a:t>
            </a:r>
            <a:endParaRPr sz="3000" b="1">
              <a:solidFill>
                <a:srgbClr val="FFFFFF"/>
              </a:solidFill>
              <a:latin typeface="Calibri"/>
              <a:ea typeface="Calibri"/>
              <a:cs typeface="Calibri"/>
              <a:sym typeface="Calibri"/>
            </a:endParaRPr>
          </a:p>
        </p:txBody>
      </p:sp>
      <p:pic>
        <p:nvPicPr>
          <p:cNvPr id="341" name="Google Shape;341;p37"/>
          <p:cNvPicPr preferRelativeResize="0"/>
          <p:nvPr/>
        </p:nvPicPr>
        <p:blipFill>
          <a:blip r:embed="rId4">
            <a:alphaModFix/>
          </a:blip>
          <a:stretch>
            <a:fillRect/>
          </a:stretch>
        </p:blipFill>
        <p:spPr>
          <a:xfrm>
            <a:off x="7608921" y="1648611"/>
            <a:ext cx="1472700" cy="1963600"/>
          </a:xfrm>
          <a:prstGeom prst="rect">
            <a:avLst/>
          </a:prstGeom>
          <a:noFill/>
          <a:ln>
            <a:noFill/>
          </a:ln>
        </p:spPr>
      </p:pic>
      <p:sp>
        <p:nvSpPr>
          <p:cNvPr id="342" name="Google Shape;342;p37"/>
          <p:cNvSpPr txBox="1"/>
          <p:nvPr/>
        </p:nvSpPr>
        <p:spPr>
          <a:xfrm>
            <a:off x="4172750" y="3729561"/>
            <a:ext cx="1030800" cy="381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a:solidFill>
                  <a:schemeClr val="dk1"/>
                </a:solidFill>
              </a:rPr>
              <a:t>Eurasian Plate</a:t>
            </a:r>
            <a:endParaRPr sz="1200">
              <a:solidFill>
                <a:schemeClr val="dk1"/>
              </a:solidFill>
            </a:endParaRPr>
          </a:p>
        </p:txBody>
      </p:sp>
      <p:sp>
        <p:nvSpPr>
          <p:cNvPr id="343" name="Google Shape;343;p37"/>
          <p:cNvSpPr txBox="1"/>
          <p:nvPr/>
        </p:nvSpPr>
        <p:spPr>
          <a:xfrm>
            <a:off x="7637900" y="3091600"/>
            <a:ext cx="950700" cy="52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000" b="1">
                <a:solidFill>
                  <a:schemeClr val="lt1"/>
                </a:solidFill>
              </a:rPr>
              <a:t>Japanese GPS station</a:t>
            </a:r>
            <a:endParaRPr sz="1000" b="1">
              <a:solidFill>
                <a:schemeClr val="lt1"/>
              </a:solidFill>
            </a:endParaRPr>
          </a:p>
        </p:txBody>
      </p:sp>
      <p:pic>
        <p:nvPicPr>
          <p:cNvPr id="344" name="Google Shape;344;p37"/>
          <p:cNvPicPr preferRelativeResize="0"/>
          <p:nvPr/>
        </p:nvPicPr>
        <p:blipFill>
          <a:blip r:embed="rId5">
            <a:alphaModFix/>
          </a:blip>
          <a:stretch>
            <a:fillRect/>
          </a:stretch>
        </p:blipFill>
        <p:spPr>
          <a:xfrm rot="-1762379">
            <a:off x="8573003" y="358392"/>
            <a:ext cx="492312" cy="493996"/>
          </a:xfrm>
          <a:prstGeom prst="rect">
            <a:avLst/>
          </a:prstGeom>
          <a:noFill/>
          <a:ln>
            <a:noFill/>
          </a:ln>
        </p:spPr>
      </p:pic>
      <p:pic>
        <p:nvPicPr>
          <p:cNvPr id="345" name="Google Shape;345;p37"/>
          <p:cNvPicPr preferRelativeResize="0"/>
          <p:nvPr/>
        </p:nvPicPr>
        <p:blipFill>
          <a:blip r:embed="rId5">
            <a:alphaModFix/>
          </a:blip>
          <a:stretch>
            <a:fillRect/>
          </a:stretch>
        </p:blipFill>
        <p:spPr>
          <a:xfrm rot="-5978945">
            <a:off x="6636160" y="730050"/>
            <a:ext cx="492309" cy="493999"/>
          </a:xfrm>
          <a:prstGeom prst="rect">
            <a:avLst/>
          </a:prstGeom>
          <a:noFill/>
          <a:ln>
            <a:noFill/>
          </a:ln>
        </p:spPr>
      </p:pic>
      <p:pic>
        <p:nvPicPr>
          <p:cNvPr id="346" name="Google Shape;346;p37"/>
          <p:cNvPicPr preferRelativeResize="0"/>
          <p:nvPr/>
        </p:nvPicPr>
        <p:blipFill>
          <a:blip r:embed="rId5">
            <a:alphaModFix/>
          </a:blip>
          <a:stretch>
            <a:fillRect/>
          </a:stretch>
        </p:blipFill>
        <p:spPr>
          <a:xfrm rot="-4360699">
            <a:off x="7082653" y="134000"/>
            <a:ext cx="492313" cy="493996"/>
          </a:xfrm>
          <a:prstGeom prst="rect">
            <a:avLst/>
          </a:prstGeom>
          <a:noFill/>
          <a:ln>
            <a:noFill/>
          </a:ln>
        </p:spPr>
      </p:pic>
      <p:pic>
        <p:nvPicPr>
          <p:cNvPr id="347" name="Google Shape;347;p37"/>
          <p:cNvPicPr preferRelativeResize="0"/>
          <p:nvPr/>
        </p:nvPicPr>
        <p:blipFill>
          <a:blip r:embed="rId5">
            <a:alphaModFix/>
          </a:blip>
          <a:stretch>
            <a:fillRect/>
          </a:stretch>
        </p:blipFill>
        <p:spPr>
          <a:xfrm rot="-3016839">
            <a:off x="7961755" y="595189"/>
            <a:ext cx="492310" cy="493995"/>
          </a:xfrm>
          <a:prstGeom prst="rect">
            <a:avLst/>
          </a:prstGeom>
          <a:noFill/>
          <a:ln>
            <a:noFill/>
          </a:ln>
        </p:spPr>
      </p:pic>
      <p:cxnSp>
        <p:nvCxnSpPr>
          <p:cNvPr id="348" name="Google Shape;348;p37"/>
          <p:cNvCxnSpPr/>
          <p:nvPr/>
        </p:nvCxnSpPr>
        <p:spPr>
          <a:xfrm>
            <a:off x="7133400" y="1180800"/>
            <a:ext cx="1056000" cy="724200"/>
          </a:xfrm>
          <a:prstGeom prst="straightConnector1">
            <a:avLst/>
          </a:prstGeom>
          <a:noFill/>
          <a:ln w="19050" cap="flat" cmpd="sng">
            <a:solidFill>
              <a:srgbClr val="1F497D"/>
            </a:solidFill>
            <a:prstDash val="dot"/>
            <a:round/>
            <a:headEnd type="none" w="med" len="med"/>
            <a:tailEnd type="none" w="med" len="med"/>
          </a:ln>
        </p:spPr>
      </p:cxnSp>
      <p:cxnSp>
        <p:nvCxnSpPr>
          <p:cNvPr id="349" name="Google Shape;349;p37"/>
          <p:cNvCxnSpPr/>
          <p:nvPr/>
        </p:nvCxnSpPr>
        <p:spPr>
          <a:xfrm>
            <a:off x="7491013" y="689525"/>
            <a:ext cx="757500" cy="1166400"/>
          </a:xfrm>
          <a:prstGeom prst="straightConnector1">
            <a:avLst/>
          </a:prstGeom>
          <a:noFill/>
          <a:ln w="19050" cap="flat" cmpd="sng">
            <a:solidFill>
              <a:srgbClr val="1F497D"/>
            </a:solidFill>
            <a:prstDash val="dot"/>
            <a:round/>
            <a:headEnd type="none" w="med" len="med"/>
            <a:tailEnd type="none" w="med" len="med"/>
          </a:ln>
        </p:spPr>
      </p:cxnSp>
      <p:cxnSp>
        <p:nvCxnSpPr>
          <p:cNvPr id="350" name="Google Shape;350;p37"/>
          <p:cNvCxnSpPr/>
          <p:nvPr/>
        </p:nvCxnSpPr>
        <p:spPr>
          <a:xfrm>
            <a:off x="8228811" y="1178355"/>
            <a:ext cx="111900" cy="609900"/>
          </a:xfrm>
          <a:prstGeom prst="straightConnector1">
            <a:avLst/>
          </a:prstGeom>
          <a:noFill/>
          <a:ln w="19050" cap="flat" cmpd="sng">
            <a:solidFill>
              <a:srgbClr val="1F497D"/>
            </a:solidFill>
            <a:prstDash val="dot"/>
            <a:round/>
            <a:headEnd type="none" w="med" len="med"/>
            <a:tailEnd type="none" w="med" len="med"/>
          </a:ln>
        </p:spPr>
      </p:cxnSp>
      <p:cxnSp>
        <p:nvCxnSpPr>
          <p:cNvPr id="351" name="Google Shape;351;p37"/>
          <p:cNvCxnSpPr/>
          <p:nvPr/>
        </p:nvCxnSpPr>
        <p:spPr>
          <a:xfrm flipH="1">
            <a:off x="8454700" y="920725"/>
            <a:ext cx="269100" cy="905700"/>
          </a:xfrm>
          <a:prstGeom prst="straightConnector1">
            <a:avLst/>
          </a:prstGeom>
          <a:noFill/>
          <a:ln w="19050" cap="flat" cmpd="sng">
            <a:solidFill>
              <a:srgbClr val="1F497D"/>
            </a:solidFill>
            <a:prstDash val="dot"/>
            <a:round/>
            <a:headEnd type="none" w="med" len="med"/>
            <a:tailEnd type="none" w="med" len="med"/>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1"/>
          <p:cNvSpPr txBox="1"/>
          <p:nvPr/>
        </p:nvSpPr>
        <p:spPr>
          <a:xfrm>
            <a:off x="335550" y="5526250"/>
            <a:ext cx="4372800" cy="11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300" b="1" i="1">
                <a:solidFill>
                  <a:schemeClr val="dk1"/>
                </a:solidFill>
                <a:latin typeface="Calibri"/>
                <a:ea typeface="Calibri"/>
                <a:cs typeface="Calibri"/>
                <a:sym typeface="Calibri"/>
              </a:rPr>
              <a:t>USGS W-phase Moment Tensor Solution</a:t>
            </a:r>
            <a:endParaRPr sz="1300" b="1" i="1">
              <a:solidFill>
                <a:schemeClr val="dk1"/>
              </a:solidFill>
              <a:latin typeface="Calibri"/>
              <a:ea typeface="Calibri"/>
              <a:cs typeface="Calibri"/>
              <a:sym typeface="Calibri"/>
            </a:endParaRPr>
          </a:p>
          <a:p>
            <a:pPr marL="0" lvl="0" indent="0" algn="l" rtl="0">
              <a:spcBef>
                <a:spcPts val="0"/>
              </a:spcBef>
              <a:spcAft>
                <a:spcPts val="0"/>
              </a:spcAft>
              <a:buNone/>
            </a:pPr>
            <a:endParaRPr sz="1300" b="1">
              <a:solidFill>
                <a:schemeClr val="dk1"/>
              </a:solidFill>
              <a:latin typeface="Calibri"/>
              <a:ea typeface="Calibri"/>
              <a:cs typeface="Calibri"/>
              <a:sym typeface="Calibri"/>
            </a:endParaRPr>
          </a:p>
          <a:p>
            <a:pPr marL="0" lvl="0" indent="0" algn="l" rtl="0">
              <a:spcBef>
                <a:spcPts val="0"/>
              </a:spcBef>
              <a:spcAft>
                <a:spcPts val="0"/>
              </a:spcAft>
              <a:buNone/>
            </a:pPr>
            <a:r>
              <a:rPr lang="en-US" sz="1300" b="1">
                <a:solidFill>
                  <a:schemeClr val="dk1"/>
                </a:solidFill>
                <a:latin typeface="Calibri"/>
                <a:ea typeface="Calibri"/>
                <a:cs typeface="Calibri"/>
                <a:sym typeface="Calibri"/>
              </a:rPr>
              <a:t>The tension axis (T) reflects the minimum compressive stress direction. The Pressure axis (P) reflects the maximum compressive stress direction. </a:t>
            </a:r>
            <a:endParaRPr sz="1300" b="1">
              <a:solidFill>
                <a:schemeClr val="dk1"/>
              </a:solidFill>
              <a:latin typeface="Calibri"/>
              <a:ea typeface="Calibri"/>
              <a:cs typeface="Calibri"/>
              <a:sym typeface="Calibri"/>
            </a:endParaRPr>
          </a:p>
        </p:txBody>
      </p:sp>
      <p:pic>
        <p:nvPicPr>
          <p:cNvPr id="246" name="Google Shape;246;p31"/>
          <p:cNvPicPr preferRelativeResize="0"/>
          <p:nvPr/>
        </p:nvPicPr>
        <p:blipFill>
          <a:blip r:embed="rId5">
            <a:alphaModFix/>
          </a:blip>
          <a:stretch>
            <a:fillRect/>
          </a:stretch>
        </p:blipFill>
        <p:spPr>
          <a:xfrm>
            <a:off x="4518537" y="4129675"/>
            <a:ext cx="4364474" cy="2284024"/>
          </a:xfrm>
          <a:prstGeom prst="rect">
            <a:avLst/>
          </a:prstGeom>
          <a:noFill/>
          <a:ln>
            <a:noFill/>
          </a:ln>
        </p:spPr>
      </p:pic>
      <p:sp>
        <p:nvSpPr>
          <p:cNvPr id="248" name="Google Shape;248;p31"/>
          <p:cNvSpPr txBox="1"/>
          <p:nvPr/>
        </p:nvSpPr>
        <p:spPr>
          <a:xfrm>
            <a:off x="440400" y="1046400"/>
            <a:ext cx="4446600" cy="238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a:solidFill>
                  <a:schemeClr val="dk1"/>
                </a:solidFill>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endParaRPr>
              <a:solidFill>
                <a:schemeClr val="dk1"/>
              </a:solidFill>
            </a:endParaRPr>
          </a:p>
        </p:txBody>
      </p:sp>
      <p:sp>
        <p:nvSpPr>
          <p:cNvPr id="249" name="Google Shape;249;p31"/>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C</a:t>
            </a:r>
            <a:endParaRPr sz="3000" b="1" dirty="0">
              <a:solidFill>
                <a:schemeClr val="lt1"/>
              </a:solidFill>
              <a:latin typeface="Calibri"/>
              <a:ea typeface="Calibri"/>
              <a:cs typeface="Calibri"/>
              <a:sym typeface="Calibri"/>
            </a:endParaRPr>
          </a:p>
        </p:txBody>
      </p:sp>
      <p:sp>
        <p:nvSpPr>
          <p:cNvPr id="250" name="Google Shape;250;p31"/>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7.6</a:t>
            </a:r>
            <a:r>
              <a:rPr lang="en-US" sz="2400" b="1">
                <a:solidFill>
                  <a:srgbClr val="10478B"/>
                </a:solidFill>
                <a:latin typeface="Arial"/>
                <a:ea typeface="Arial"/>
                <a:cs typeface="Arial"/>
                <a:sym typeface="Arial"/>
              </a:rPr>
              <a:t> </a:t>
            </a:r>
            <a:r>
              <a:rPr lang="en-US" sz="2400" b="1">
                <a:solidFill>
                  <a:srgbClr val="10478B"/>
                </a:solidFill>
              </a:rPr>
              <a:t>JAPAN</a:t>
            </a:r>
            <a:br>
              <a:rPr lang="en-US" sz="4300" b="1">
                <a:solidFill>
                  <a:srgbClr val="10478B"/>
                </a:solidFill>
                <a:latin typeface="Arial"/>
                <a:ea typeface="Arial"/>
                <a:cs typeface="Arial"/>
                <a:sym typeface="Arial"/>
              </a:rPr>
            </a:br>
            <a:r>
              <a:rPr lang="en-US" sz="1800" b="1">
                <a:solidFill>
                  <a:srgbClr val="10478B"/>
                </a:solidFill>
              </a:rPr>
              <a:t>Monday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a:t>
            </a:r>
            <a:r>
              <a:rPr lang="en-US" sz="1800" b="1">
                <a:solidFill>
                  <a:srgbClr val="10478B"/>
                </a:solidFill>
              </a:rPr>
              <a:t>08</a:t>
            </a:r>
            <a:r>
              <a:rPr lang="en-US" sz="1800" b="1">
                <a:solidFill>
                  <a:srgbClr val="10478B"/>
                </a:solidFill>
                <a:latin typeface="Arial"/>
                <a:ea typeface="Arial"/>
                <a:cs typeface="Arial"/>
                <a:sym typeface="Arial"/>
              </a:rPr>
              <a:t>, </a:t>
            </a:r>
            <a:r>
              <a:rPr lang="en-US" sz="1800" b="1">
                <a:solidFill>
                  <a:srgbClr val="10478B"/>
                </a:solidFill>
              </a:rPr>
              <a:t>2025</a:t>
            </a:r>
            <a:r>
              <a:rPr lang="en-US" sz="1800" b="1">
                <a:solidFill>
                  <a:srgbClr val="10478B"/>
                </a:solidFill>
                <a:latin typeface="Arial"/>
                <a:ea typeface="Arial"/>
                <a:cs typeface="Arial"/>
                <a:sym typeface="Arial"/>
              </a:rPr>
              <a:t> at </a:t>
            </a:r>
            <a:r>
              <a:rPr lang="en-US" sz="1800" b="1">
                <a:solidFill>
                  <a:srgbClr val="10478B"/>
                </a:solidFill>
              </a:rPr>
              <a:t>14</a:t>
            </a:r>
            <a:r>
              <a:rPr lang="en-US" sz="1800" b="1">
                <a:solidFill>
                  <a:srgbClr val="10478B"/>
                </a:solidFill>
                <a:latin typeface="Arial"/>
                <a:ea typeface="Arial"/>
                <a:cs typeface="Arial"/>
                <a:sym typeface="Arial"/>
              </a:rPr>
              <a:t>:</a:t>
            </a:r>
            <a:r>
              <a:rPr lang="en-US" sz="1800" b="1">
                <a:solidFill>
                  <a:srgbClr val="10478B"/>
                </a:solidFill>
              </a:rPr>
              <a:t>15</a:t>
            </a:r>
            <a:r>
              <a:rPr lang="en-US" sz="1800" b="1">
                <a:solidFill>
                  <a:srgbClr val="10478B"/>
                </a:solidFill>
                <a:latin typeface="Arial"/>
                <a:ea typeface="Arial"/>
                <a:cs typeface="Arial"/>
                <a:sym typeface="Arial"/>
              </a:rPr>
              <a:t>:</a:t>
            </a:r>
            <a:r>
              <a:rPr lang="en-US" sz="1800" b="1">
                <a:solidFill>
                  <a:srgbClr val="10478B"/>
                </a:solidFill>
              </a:rPr>
              <a:t>11</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pic>
        <p:nvPicPr>
          <p:cNvPr id="251" name="Google Shape;251;p31"/>
          <p:cNvPicPr preferRelativeResize="0"/>
          <p:nvPr/>
        </p:nvPicPr>
        <p:blipFill>
          <a:blip r:embed="rId6">
            <a:alphaModFix/>
          </a:blip>
          <a:stretch>
            <a:fillRect/>
          </a:stretch>
        </p:blipFill>
        <p:spPr>
          <a:xfrm>
            <a:off x="1104950" y="3360950"/>
            <a:ext cx="2295050" cy="2217649"/>
          </a:xfrm>
          <a:prstGeom prst="rect">
            <a:avLst/>
          </a:prstGeom>
          <a:noFill/>
          <a:ln>
            <a:noFill/>
          </a:ln>
        </p:spPr>
      </p:pic>
      <p:sp>
        <p:nvSpPr>
          <p:cNvPr id="252" name="Google Shape;252;p31"/>
          <p:cNvSpPr/>
          <p:nvPr/>
        </p:nvSpPr>
        <p:spPr>
          <a:xfrm>
            <a:off x="2628775" y="3228625"/>
            <a:ext cx="967800" cy="200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2" name="A_003reversefault">
            <a:hlinkClick r:id="" action="ppaction://media"/>
            <a:extLst>
              <a:ext uri="{FF2B5EF4-FFF2-40B4-BE49-F238E27FC236}">
                <a16:creationId xmlns:a16="http://schemas.microsoft.com/office/drawing/2014/main" id="{B630E626-BE03-5B5C-38C1-B1643E8E4145}"/>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931735" y="1114085"/>
            <a:ext cx="3800785" cy="285762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01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38"/>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7.6</a:t>
            </a:r>
            <a:r>
              <a:rPr lang="en-US" sz="2400" b="1">
                <a:solidFill>
                  <a:srgbClr val="10478B"/>
                </a:solidFill>
                <a:latin typeface="Arial"/>
                <a:ea typeface="Arial"/>
                <a:cs typeface="Arial"/>
                <a:sym typeface="Arial"/>
              </a:rPr>
              <a:t> </a:t>
            </a:r>
            <a:r>
              <a:rPr lang="en-US" sz="2400" b="1">
                <a:solidFill>
                  <a:srgbClr val="10478B"/>
                </a:solidFill>
              </a:rPr>
              <a:t>JAPAN</a:t>
            </a:r>
            <a:br>
              <a:rPr lang="en-US" sz="4300" b="1">
                <a:solidFill>
                  <a:srgbClr val="10478B"/>
                </a:solidFill>
                <a:latin typeface="Arial"/>
                <a:ea typeface="Arial"/>
                <a:cs typeface="Arial"/>
                <a:sym typeface="Arial"/>
              </a:rPr>
            </a:br>
            <a:r>
              <a:rPr lang="en-US" sz="1800" b="1">
                <a:solidFill>
                  <a:srgbClr val="10478B"/>
                </a:solidFill>
              </a:rPr>
              <a:t>Monday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a:t>
            </a:r>
            <a:r>
              <a:rPr lang="en-US" sz="1800" b="1">
                <a:solidFill>
                  <a:srgbClr val="10478B"/>
                </a:solidFill>
              </a:rPr>
              <a:t>08</a:t>
            </a:r>
            <a:r>
              <a:rPr lang="en-US" sz="1800" b="1">
                <a:solidFill>
                  <a:srgbClr val="10478B"/>
                </a:solidFill>
                <a:latin typeface="Arial"/>
                <a:ea typeface="Arial"/>
                <a:cs typeface="Arial"/>
                <a:sym typeface="Arial"/>
              </a:rPr>
              <a:t>, </a:t>
            </a:r>
            <a:r>
              <a:rPr lang="en-US" sz="1800" b="1">
                <a:solidFill>
                  <a:srgbClr val="10478B"/>
                </a:solidFill>
              </a:rPr>
              <a:t>2025</a:t>
            </a:r>
            <a:r>
              <a:rPr lang="en-US" sz="1800" b="1">
                <a:solidFill>
                  <a:srgbClr val="10478B"/>
                </a:solidFill>
                <a:latin typeface="Arial"/>
                <a:ea typeface="Arial"/>
                <a:cs typeface="Arial"/>
                <a:sym typeface="Arial"/>
              </a:rPr>
              <a:t> at </a:t>
            </a:r>
            <a:r>
              <a:rPr lang="en-US" sz="1800" b="1">
                <a:solidFill>
                  <a:srgbClr val="10478B"/>
                </a:solidFill>
              </a:rPr>
              <a:t>14</a:t>
            </a:r>
            <a:r>
              <a:rPr lang="en-US" sz="1800" b="1">
                <a:solidFill>
                  <a:srgbClr val="10478B"/>
                </a:solidFill>
                <a:latin typeface="Arial"/>
                <a:ea typeface="Arial"/>
                <a:cs typeface="Arial"/>
                <a:sym typeface="Arial"/>
              </a:rPr>
              <a:t>:</a:t>
            </a:r>
            <a:r>
              <a:rPr lang="en-US" sz="1800" b="1">
                <a:solidFill>
                  <a:srgbClr val="10478B"/>
                </a:solidFill>
              </a:rPr>
              <a:t>15</a:t>
            </a:r>
            <a:r>
              <a:rPr lang="en-US" sz="1800" b="1">
                <a:solidFill>
                  <a:srgbClr val="10478B"/>
                </a:solidFill>
                <a:latin typeface="Arial"/>
                <a:ea typeface="Arial"/>
                <a:cs typeface="Arial"/>
                <a:sym typeface="Arial"/>
              </a:rPr>
              <a:t>:</a:t>
            </a:r>
            <a:r>
              <a:rPr lang="en-US" sz="1800" b="1">
                <a:solidFill>
                  <a:srgbClr val="10478B"/>
                </a:solidFill>
              </a:rPr>
              <a:t>11</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358" name="Google Shape;358;p38"/>
          <p:cNvSpPr txBox="1"/>
          <p:nvPr/>
        </p:nvSpPr>
        <p:spPr>
          <a:xfrm>
            <a:off x="469900" y="1066800"/>
            <a:ext cx="3259800" cy="4995300"/>
          </a:xfrm>
          <a:prstGeom prst="rect">
            <a:avLst/>
          </a:prstGeom>
          <a:noFill/>
          <a:ln>
            <a:noFill/>
          </a:ln>
        </p:spPr>
        <p:txBody>
          <a:bodyPr spcFirstLastPara="1" wrap="square" lIns="91425" tIns="91425" rIns="91425" bIns="91425" anchor="t" anchorCtr="0">
            <a:noAutofit/>
          </a:bodyPr>
          <a:lstStyle/>
          <a:p>
            <a:pPr marL="457200"/>
            <a:r>
              <a:rPr lang="en-US" sz="2000" b="1" dirty="0">
                <a:solidFill>
                  <a:srgbClr val="000000"/>
                </a:solidFill>
                <a:latin typeface="Calibri"/>
                <a:ea typeface="Calibri"/>
                <a:cs typeface="Calibri"/>
                <a:sym typeface="Calibri"/>
              </a:rPr>
              <a:t>What is a tsunami?</a:t>
            </a:r>
            <a:r>
              <a:rPr lang="en-US" sz="2000" dirty="0">
                <a:solidFill>
                  <a:srgbClr val="000000"/>
                </a:solidFill>
                <a:latin typeface="Calibri"/>
                <a:ea typeface="Calibri"/>
                <a:cs typeface="Calibri"/>
                <a:sym typeface="Calibri"/>
              </a:rPr>
              <a:t> It is a series of swift, powerful floods of water, not a single, enormous wave. More waves can follow anywhere from 5–90 minutes (or for hours) after the initial wave, sometimes lasting 24–48 hours after the initial wave.</a:t>
            </a:r>
            <a:br>
              <a:rPr lang="en-US" sz="2000" dirty="0">
                <a:solidFill>
                  <a:srgbClr val="000000"/>
                </a:solidFill>
                <a:latin typeface="Calibri"/>
                <a:ea typeface="Calibri"/>
                <a:cs typeface="Calibri"/>
                <a:sym typeface="Calibri"/>
              </a:rPr>
            </a:br>
            <a:br>
              <a:rPr lang="en-US" sz="2000" dirty="0">
                <a:solidFill>
                  <a:srgbClr val="000000"/>
                </a:solidFill>
                <a:latin typeface="Calibri"/>
                <a:ea typeface="Calibri"/>
                <a:cs typeface="Calibri"/>
                <a:sym typeface="Calibri"/>
              </a:rPr>
            </a:br>
            <a:r>
              <a:rPr lang="en-US" sz="1800" dirty="0">
                <a:solidFill>
                  <a:srgbClr val="000000"/>
                </a:solidFill>
                <a:latin typeface="Calibri"/>
                <a:ea typeface="Calibri"/>
                <a:cs typeface="Calibri"/>
                <a:sym typeface="Calibri"/>
              </a:rPr>
              <a:t>During this event, </a:t>
            </a:r>
            <a:r>
              <a:rPr lang="en-US" sz="1800" dirty="0">
                <a:solidFill>
                  <a:srgbClr val="000000"/>
                </a:solidFill>
                <a:latin typeface="Arial" panose="020B0604020202020204" pitchFamily="34" charset="0"/>
                <a:ea typeface="Calibri"/>
                <a:cs typeface="Arial" panose="020B0604020202020204" pitchFamily="34" charset="0"/>
                <a:sym typeface="Calibri"/>
              </a:rPr>
              <a:t>w</a:t>
            </a:r>
            <a:r>
              <a:rPr lang="en-US" sz="1800" dirty="0">
                <a:latin typeface="Arial" panose="020B0604020202020204" pitchFamily="34" charset="0"/>
                <a:cs typeface="Arial" panose="020B0604020202020204" pitchFamily="34" charset="0"/>
              </a:rPr>
              <a:t>aves of around 70 cm (27 inches) were observed before the warnings were lifted.</a:t>
            </a:r>
          </a:p>
          <a:p>
            <a:pPr marL="457200" lvl="0" indent="0" algn="l" rtl="0">
              <a:spcBef>
                <a:spcPts val="0"/>
              </a:spcBef>
              <a:spcAft>
                <a:spcPts val="0"/>
              </a:spcAft>
              <a:buNone/>
            </a:pPr>
            <a:endParaRPr sz="2000" dirty="0">
              <a:solidFill>
                <a:srgbClr val="000000"/>
              </a:solidFill>
              <a:latin typeface="Calibri"/>
              <a:ea typeface="Calibri"/>
              <a:cs typeface="Calibri"/>
              <a:sym typeface="Calibri"/>
            </a:endParaRPr>
          </a:p>
        </p:txBody>
      </p:sp>
      <p:sp>
        <p:nvSpPr>
          <p:cNvPr id="360" name="Google Shape;360;p38"/>
          <p:cNvSpPr txBox="1"/>
          <p:nvPr/>
        </p:nvSpPr>
        <p:spPr>
          <a:xfrm>
            <a:off x="1007525" y="6173775"/>
            <a:ext cx="2259900" cy="5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i="1">
                <a:solidFill>
                  <a:schemeClr val="dk1"/>
                </a:solidFill>
                <a:latin typeface="Calibri"/>
                <a:ea typeface="Calibri"/>
                <a:cs typeface="Calibri"/>
                <a:sym typeface="Calibri"/>
              </a:rPr>
              <a:t>source:</a:t>
            </a:r>
            <a:r>
              <a:rPr lang="en-US" sz="1800" i="1" u="sng">
                <a:solidFill>
                  <a:schemeClr val="hlink"/>
                </a:solidFill>
                <a:latin typeface="Calibri"/>
                <a:ea typeface="Calibri"/>
                <a:cs typeface="Calibri"/>
                <a:sym typeface="Calibri"/>
                <a:hlinkClick r:id="rId5"/>
              </a:rPr>
              <a:t> j</a:t>
            </a:r>
            <a:r>
              <a:rPr lang="en-US" sz="1800" i="1" u="sng">
                <a:solidFill>
                  <a:schemeClr val="hlink"/>
                </a:solidFill>
                <a:latin typeface="Calibri"/>
                <a:ea typeface="Calibri"/>
                <a:cs typeface="Calibri"/>
                <a:sym typeface="Calibri"/>
                <a:hlinkClick r:id="rId5"/>
              </a:rPr>
              <a:t>ma.go</a:t>
            </a:r>
            <a:r>
              <a:rPr lang="en-US" sz="1800" i="1" u="sng">
                <a:solidFill>
                  <a:schemeClr val="hlink"/>
                </a:solidFill>
                <a:latin typeface="Calibri"/>
                <a:ea typeface="Calibri"/>
                <a:cs typeface="Calibri"/>
                <a:sym typeface="Calibri"/>
                <a:hlinkClick r:id="rId5"/>
              </a:rPr>
              <a:t>.jp</a:t>
            </a:r>
            <a:endParaRPr sz="1800" i="1">
              <a:solidFill>
                <a:schemeClr val="dk1"/>
              </a:solidFill>
              <a:latin typeface="Calibri"/>
              <a:ea typeface="Calibri"/>
              <a:cs typeface="Calibri"/>
              <a:sym typeface="Calibri"/>
            </a:endParaRPr>
          </a:p>
        </p:txBody>
      </p:sp>
      <p:sp>
        <p:nvSpPr>
          <p:cNvPr id="2" name="Google Shape;228;p25">
            <a:extLst>
              <a:ext uri="{FF2B5EF4-FFF2-40B4-BE49-F238E27FC236}">
                <a16:creationId xmlns:a16="http://schemas.microsoft.com/office/drawing/2014/main" id="{0E0517C5-D209-B991-BE3E-3AB4162E5976}"/>
              </a:ext>
            </a:extLst>
          </p:cNvPr>
          <p:cNvSpPr txBox="1"/>
          <p:nvPr/>
        </p:nvSpPr>
        <p:spPr>
          <a:xfrm>
            <a:off x="5593200" y="6211450"/>
            <a:ext cx="3493500" cy="5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i="1">
                <a:solidFill>
                  <a:srgbClr val="000000"/>
                </a:solidFill>
              </a:rPr>
              <a:t>Video: </a:t>
            </a:r>
            <a:r>
              <a:rPr lang="en-US" i="1" u="sng">
                <a:solidFill>
                  <a:srgbClr val="0000FF"/>
                </a:solidFill>
                <a:hlinkClick r:id="rId6">
                  <a:extLst>
                    <a:ext uri="{A12FA001-AC4F-418D-AE19-62706E023703}">
                      <ahyp:hlinkClr xmlns:ahyp="http://schemas.microsoft.com/office/drawing/2018/hyperlinkcolor" val="tx"/>
                    </a:ext>
                  </a:extLst>
                </a:hlinkClick>
              </a:rPr>
              <a:t>Why do some earthquakes produce tsunamis while others don't?</a:t>
            </a:r>
            <a:endParaRPr i="1">
              <a:solidFill>
                <a:srgbClr val="000000"/>
              </a:solidFill>
            </a:endParaRPr>
          </a:p>
          <a:p>
            <a:pPr marL="0" lvl="0" indent="0" algn="l" rtl="0">
              <a:spcBef>
                <a:spcPts val="0"/>
              </a:spcBef>
              <a:spcAft>
                <a:spcPts val="0"/>
              </a:spcAft>
              <a:buNone/>
            </a:pPr>
            <a:endParaRPr i="1">
              <a:solidFill>
                <a:srgbClr val="000000"/>
              </a:solidFill>
            </a:endParaRPr>
          </a:p>
        </p:txBody>
      </p:sp>
      <p:pic>
        <p:nvPicPr>
          <p:cNvPr id="3" name="TsunamiTikTok">
            <a:hlinkClick r:id="" action="ppaction://media"/>
            <a:extLst>
              <a:ext uri="{FF2B5EF4-FFF2-40B4-BE49-F238E27FC236}">
                <a16:creationId xmlns:a16="http://schemas.microsoft.com/office/drawing/2014/main" id="{A7A99A23-6C3F-1317-21A2-2A4875FC6A16}"/>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792997" y="762000"/>
            <a:ext cx="2963103" cy="5267739"/>
          </a:xfrm>
          <a:prstGeom prst="rect">
            <a:avLst/>
          </a:prstGeom>
        </p:spPr>
      </p:pic>
      <p:sp>
        <p:nvSpPr>
          <p:cNvPr id="4" name="Google Shape;236;p30">
            <a:extLst>
              <a:ext uri="{FF2B5EF4-FFF2-40B4-BE49-F238E27FC236}">
                <a16:creationId xmlns:a16="http://schemas.microsoft.com/office/drawing/2014/main" id="{1FB2D87B-7EEB-8C45-EAD8-FC42E3CACA83}"/>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5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39"/>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7.6</a:t>
            </a:r>
            <a:r>
              <a:rPr lang="en-US" sz="2400" b="1">
                <a:solidFill>
                  <a:srgbClr val="10478B"/>
                </a:solidFill>
                <a:latin typeface="Arial"/>
                <a:ea typeface="Arial"/>
                <a:cs typeface="Arial"/>
                <a:sym typeface="Arial"/>
              </a:rPr>
              <a:t> </a:t>
            </a:r>
            <a:r>
              <a:rPr lang="en-US" sz="2400" b="1">
                <a:solidFill>
                  <a:srgbClr val="10478B"/>
                </a:solidFill>
              </a:rPr>
              <a:t>JAPAN</a:t>
            </a:r>
            <a:br>
              <a:rPr lang="en-US" sz="4300" b="1">
                <a:solidFill>
                  <a:srgbClr val="10478B"/>
                </a:solidFill>
                <a:latin typeface="Arial"/>
                <a:ea typeface="Arial"/>
                <a:cs typeface="Arial"/>
                <a:sym typeface="Arial"/>
              </a:rPr>
            </a:br>
            <a:r>
              <a:rPr lang="en-US" sz="1800" b="1">
                <a:solidFill>
                  <a:srgbClr val="10478B"/>
                </a:solidFill>
              </a:rPr>
              <a:t>Monday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a:t>
            </a:r>
            <a:r>
              <a:rPr lang="en-US" sz="1800" b="1">
                <a:solidFill>
                  <a:srgbClr val="10478B"/>
                </a:solidFill>
              </a:rPr>
              <a:t>08</a:t>
            </a:r>
            <a:r>
              <a:rPr lang="en-US" sz="1800" b="1">
                <a:solidFill>
                  <a:srgbClr val="10478B"/>
                </a:solidFill>
                <a:latin typeface="Arial"/>
                <a:ea typeface="Arial"/>
                <a:cs typeface="Arial"/>
                <a:sym typeface="Arial"/>
              </a:rPr>
              <a:t>, </a:t>
            </a:r>
            <a:r>
              <a:rPr lang="en-US" sz="1800" b="1">
                <a:solidFill>
                  <a:srgbClr val="10478B"/>
                </a:solidFill>
              </a:rPr>
              <a:t>2025</a:t>
            </a:r>
            <a:r>
              <a:rPr lang="en-US" sz="1800" b="1">
                <a:solidFill>
                  <a:srgbClr val="10478B"/>
                </a:solidFill>
                <a:latin typeface="Arial"/>
                <a:ea typeface="Arial"/>
                <a:cs typeface="Arial"/>
                <a:sym typeface="Arial"/>
              </a:rPr>
              <a:t> at </a:t>
            </a:r>
            <a:r>
              <a:rPr lang="en-US" sz="1800" b="1">
                <a:solidFill>
                  <a:srgbClr val="10478B"/>
                </a:solidFill>
              </a:rPr>
              <a:t>14</a:t>
            </a:r>
            <a:r>
              <a:rPr lang="en-US" sz="1800" b="1">
                <a:solidFill>
                  <a:srgbClr val="10478B"/>
                </a:solidFill>
                <a:latin typeface="Arial"/>
                <a:ea typeface="Arial"/>
                <a:cs typeface="Arial"/>
                <a:sym typeface="Arial"/>
              </a:rPr>
              <a:t>:</a:t>
            </a:r>
            <a:r>
              <a:rPr lang="en-US" sz="1800" b="1">
                <a:solidFill>
                  <a:srgbClr val="10478B"/>
                </a:solidFill>
              </a:rPr>
              <a:t>15</a:t>
            </a:r>
            <a:r>
              <a:rPr lang="en-US" sz="1800" b="1">
                <a:solidFill>
                  <a:srgbClr val="10478B"/>
                </a:solidFill>
                <a:latin typeface="Arial"/>
                <a:ea typeface="Arial"/>
                <a:cs typeface="Arial"/>
                <a:sym typeface="Arial"/>
              </a:rPr>
              <a:t>:</a:t>
            </a:r>
            <a:r>
              <a:rPr lang="en-US" sz="1800" b="1">
                <a:solidFill>
                  <a:srgbClr val="10478B"/>
                </a:solidFill>
              </a:rPr>
              <a:t>11</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367" name="Google Shape;367;p39"/>
          <p:cNvSpPr txBox="1"/>
          <p:nvPr/>
        </p:nvSpPr>
        <p:spPr>
          <a:xfrm>
            <a:off x="507575" y="1208025"/>
            <a:ext cx="3259800" cy="163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b="1">
                <a:latin typeface="Calibri"/>
                <a:ea typeface="Calibri"/>
                <a:cs typeface="Calibri"/>
                <a:sym typeface="Calibri"/>
              </a:rPr>
              <a:t>Seismic Hazard </a:t>
            </a:r>
            <a:endParaRPr sz="2400" b="1">
              <a:latin typeface="Calibri"/>
              <a:ea typeface="Calibri"/>
              <a:cs typeface="Calibri"/>
              <a:sym typeface="Calibri"/>
            </a:endParaRPr>
          </a:p>
          <a:p>
            <a:pPr marL="0" lvl="0" indent="0" algn="ctr" rtl="0">
              <a:spcBef>
                <a:spcPts val="0"/>
              </a:spcBef>
              <a:spcAft>
                <a:spcPts val="0"/>
              </a:spcAft>
              <a:buNone/>
            </a:pPr>
            <a:endParaRPr sz="2400" b="1">
              <a:latin typeface="Calibri"/>
              <a:ea typeface="Calibri"/>
              <a:cs typeface="Calibri"/>
              <a:sym typeface="Calibri"/>
            </a:endParaRPr>
          </a:p>
          <a:p>
            <a:pPr marL="0" lvl="0" indent="0" algn="ctr" rtl="0">
              <a:lnSpc>
                <a:spcPct val="115000"/>
              </a:lnSpc>
              <a:spcBef>
                <a:spcPts val="0"/>
              </a:spcBef>
              <a:spcAft>
                <a:spcPts val="0"/>
              </a:spcAft>
              <a:buNone/>
            </a:pPr>
            <a:r>
              <a:rPr lang="en-US">
                <a:solidFill>
                  <a:schemeClr val="dk1"/>
                </a:solidFill>
              </a:rPr>
              <a:t>Seismic hazard is the likelihood and severity of potentially damaging earthquakes at a location. </a:t>
            </a:r>
            <a:endParaRPr>
              <a:solidFill>
                <a:schemeClr val="dk1"/>
              </a:solidFill>
            </a:endParaRPr>
          </a:p>
          <a:p>
            <a:pPr marL="0" lvl="0" indent="0" algn="ctr" rtl="0">
              <a:spcBef>
                <a:spcPts val="0"/>
              </a:spcBef>
              <a:spcAft>
                <a:spcPts val="0"/>
              </a:spcAft>
              <a:buNone/>
            </a:pPr>
            <a:endParaRPr sz="2400" b="1">
              <a:latin typeface="Calibri"/>
              <a:ea typeface="Calibri"/>
              <a:cs typeface="Calibri"/>
              <a:sym typeface="Calibri"/>
            </a:endParaRPr>
          </a:p>
        </p:txBody>
      </p:sp>
      <p:sp>
        <p:nvSpPr>
          <p:cNvPr id="368" name="Google Shape;368;p39"/>
          <p:cNvSpPr txBox="1"/>
          <p:nvPr/>
        </p:nvSpPr>
        <p:spPr>
          <a:xfrm>
            <a:off x="1007525" y="6173775"/>
            <a:ext cx="2259900" cy="5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i="1">
                <a:solidFill>
                  <a:schemeClr val="dk1"/>
                </a:solidFill>
                <a:latin typeface="Calibri"/>
                <a:ea typeface="Calibri"/>
                <a:cs typeface="Calibri"/>
                <a:sym typeface="Calibri"/>
              </a:rPr>
              <a:t>source:</a:t>
            </a:r>
            <a:r>
              <a:rPr lang="en-US" sz="1800" i="1" u="sng">
                <a:solidFill>
                  <a:schemeClr val="hlink"/>
                </a:solidFill>
                <a:latin typeface="Calibri"/>
                <a:ea typeface="Calibri"/>
                <a:cs typeface="Calibri"/>
                <a:sym typeface="Calibri"/>
                <a:hlinkClick r:id="rId3"/>
              </a:rPr>
              <a:t> jma.go.jp</a:t>
            </a:r>
            <a:endParaRPr sz="1800" i="1">
              <a:solidFill>
                <a:schemeClr val="dk1"/>
              </a:solidFill>
              <a:latin typeface="Calibri"/>
              <a:ea typeface="Calibri"/>
              <a:cs typeface="Calibri"/>
              <a:sym typeface="Calibri"/>
            </a:endParaRPr>
          </a:p>
        </p:txBody>
      </p:sp>
      <p:pic>
        <p:nvPicPr>
          <p:cNvPr id="369" name="Google Shape;369;p39"/>
          <p:cNvPicPr preferRelativeResize="0"/>
          <p:nvPr/>
        </p:nvPicPr>
        <p:blipFill>
          <a:blip r:embed="rId4">
            <a:alphaModFix/>
          </a:blip>
          <a:stretch>
            <a:fillRect/>
          </a:stretch>
        </p:blipFill>
        <p:spPr>
          <a:xfrm>
            <a:off x="3882100" y="717813"/>
            <a:ext cx="5109498" cy="5693281"/>
          </a:xfrm>
          <a:prstGeom prst="rect">
            <a:avLst/>
          </a:prstGeom>
          <a:noFill/>
          <a:ln>
            <a:noFill/>
          </a:ln>
        </p:spPr>
      </p:pic>
      <p:sp>
        <p:nvSpPr>
          <p:cNvPr id="2" name="Google Shape;236;p30">
            <a:extLst>
              <a:ext uri="{FF2B5EF4-FFF2-40B4-BE49-F238E27FC236}">
                <a16:creationId xmlns:a16="http://schemas.microsoft.com/office/drawing/2014/main" id="{416AAF0B-AEE6-F82E-9AF4-CEC0DAB5E779}"/>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40"/>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7.6</a:t>
            </a:r>
            <a:r>
              <a:rPr lang="en-US" sz="2400" b="1">
                <a:solidFill>
                  <a:srgbClr val="10478B"/>
                </a:solidFill>
                <a:latin typeface="Arial"/>
                <a:ea typeface="Arial"/>
                <a:cs typeface="Arial"/>
                <a:sym typeface="Arial"/>
              </a:rPr>
              <a:t> </a:t>
            </a:r>
            <a:r>
              <a:rPr lang="en-US" sz="2400" b="1">
                <a:solidFill>
                  <a:srgbClr val="10478B"/>
                </a:solidFill>
              </a:rPr>
              <a:t>JAPAN</a:t>
            </a:r>
            <a:br>
              <a:rPr lang="en-US" sz="4300" b="1">
                <a:solidFill>
                  <a:srgbClr val="10478B"/>
                </a:solidFill>
                <a:latin typeface="Arial"/>
                <a:ea typeface="Arial"/>
                <a:cs typeface="Arial"/>
                <a:sym typeface="Arial"/>
              </a:rPr>
            </a:br>
            <a:r>
              <a:rPr lang="en-US" sz="1800" b="1">
                <a:solidFill>
                  <a:srgbClr val="10478B"/>
                </a:solidFill>
              </a:rPr>
              <a:t>Monday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a:t>
            </a:r>
            <a:r>
              <a:rPr lang="en-US" sz="1800" b="1">
                <a:solidFill>
                  <a:srgbClr val="10478B"/>
                </a:solidFill>
              </a:rPr>
              <a:t>08</a:t>
            </a:r>
            <a:r>
              <a:rPr lang="en-US" sz="1800" b="1">
                <a:solidFill>
                  <a:srgbClr val="10478B"/>
                </a:solidFill>
                <a:latin typeface="Arial"/>
                <a:ea typeface="Arial"/>
                <a:cs typeface="Arial"/>
                <a:sym typeface="Arial"/>
              </a:rPr>
              <a:t>, </a:t>
            </a:r>
            <a:r>
              <a:rPr lang="en-US" sz="1800" b="1">
                <a:solidFill>
                  <a:srgbClr val="10478B"/>
                </a:solidFill>
              </a:rPr>
              <a:t>2025</a:t>
            </a:r>
            <a:r>
              <a:rPr lang="en-US" sz="1800" b="1">
                <a:solidFill>
                  <a:srgbClr val="10478B"/>
                </a:solidFill>
                <a:latin typeface="Arial"/>
                <a:ea typeface="Arial"/>
                <a:cs typeface="Arial"/>
                <a:sym typeface="Arial"/>
              </a:rPr>
              <a:t> at </a:t>
            </a:r>
            <a:r>
              <a:rPr lang="en-US" sz="1800" b="1">
                <a:solidFill>
                  <a:srgbClr val="10478B"/>
                </a:solidFill>
              </a:rPr>
              <a:t>14</a:t>
            </a:r>
            <a:r>
              <a:rPr lang="en-US" sz="1800" b="1">
                <a:solidFill>
                  <a:srgbClr val="10478B"/>
                </a:solidFill>
                <a:latin typeface="Arial"/>
                <a:ea typeface="Arial"/>
                <a:cs typeface="Arial"/>
                <a:sym typeface="Arial"/>
              </a:rPr>
              <a:t>:</a:t>
            </a:r>
            <a:r>
              <a:rPr lang="en-US" sz="1800" b="1">
                <a:solidFill>
                  <a:srgbClr val="10478B"/>
                </a:solidFill>
              </a:rPr>
              <a:t>15</a:t>
            </a:r>
            <a:r>
              <a:rPr lang="en-US" sz="1800" b="1">
                <a:solidFill>
                  <a:srgbClr val="10478B"/>
                </a:solidFill>
                <a:latin typeface="Arial"/>
                <a:ea typeface="Arial"/>
                <a:cs typeface="Arial"/>
                <a:sym typeface="Arial"/>
              </a:rPr>
              <a:t>:</a:t>
            </a:r>
            <a:r>
              <a:rPr lang="en-US" sz="1800" b="1">
                <a:solidFill>
                  <a:srgbClr val="10478B"/>
                </a:solidFill>
              </a:rPr>
              <a:t>11</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376" name="Google Shape;376;p40"/>
          <p:cNvSpPr txBox="1"/>
          <p:nvPr/>
        </p:nvSpPr>
        <p:spPr>
          <a:xfrm>
            <a:off x="469900" y="1066800"/>
            <a:ext cx="8584800" cy="2362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400" b="1">
                <a:latin typeface="Calibri"/>
                <a:ea typeface="Calibri"/>
                <a:cs typeface="Calibri"/>
                <a:sym typeface="Calibri"/>
              </a:rPr>
              <a:t>Landslide Hazard Map</a:t>
            </a:r>
            <a:endParaRPr sz="2400" b="1">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b="1">
              <a:solidFill>
                <a:schemeClr val="dk1"/>
              </a:solidFill>
            </a:endParaRPr>
          </a:p>
          <a:p>
            <a:pPr marL="0" lvl="0" indent="0" algn="l" rtl="0">
              <a:lnSpc>
                <a:spcPct val="115000"/>
              </a:lnSpc>
              <a:spcBef>
                <a:spcPts val="0"/>
              </a:spcBef>
              <a:spcAft>
                <a:spcPts val="0"/>
              </a:spcAft>
              <a:buNone/>
            </a:pPr>
            <a:r>
              <a:rPr lang="en-US">
                <a:solidFill>
                  <a:schemeClr val="dk1"/>
                </a:solidFill>
              </a:rPr>
              <a:t>Earthquakes can trigger landslides over wide areas causing societal disruptions by blocking roads, destroying infrastructure, and damming waterways causing flooding hazards. Landslides can happen during aftershocks and heavy precipitation events.</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The landslide probability is estimated by considering ground shaking intensity, topographic slopes, and soil or geological conditions. </a:t>
            </a:r>
            <a:endParaRPr>
              <a:solidFill>
                <a:schemeClr val="dk1"/>
              </a:solidFill>
            </a:endParaRPr>
          </a:p>
          <a:p>
            <a:pPr marL="114300" lvl="0" indent="0" algn="l" rtl="0">
              <a:spcBef>
                <a:spcPts val="0"/>
              </a:spcBef>
              <a:spcAft>
                <a:spcPts val="0"/>
              </a:spcAft>
              <a:buNone/>
            </a:pPr>
            <a:endParaRPr sz="2400">
              <a:latin typeface="Calibri"/>
              <a:ea typeface="Calibri"/>
              <a:cs typeface="Calibri"/>
              <a:sym typeface="Calibri"/>
            </a:endParaRPr>
          </a:p>
        </p:txBody>
      </p:sp>
      <p:sp>
        <p:nvSpPr>
          <p:cNvPr id="377" name="Google Shape;377;p40"/>
          <p:cNvSpPr txBox="1"/>
          <p:nvPr/>
        </p:nvSpPr>
        <p:spPr>
          <a:xfrm>
            <a:off x="234675" y="6173800"/>
            <a:ext cx="2259900" cy="5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i="1">
                <a:solidFill>
                  <a:schemeClr val="dk1"/>
                </a:solidFill>
                <a:latin typeface="Calibri"/>
                <a:ea typeface="Calibri"/>
                <a:cs typeface="Calibri"/>
                <a:sym typeface="Calibri"/>
              </a:rPr>
              <a:t>source:</a:t>
            </a:r>
            <a:r>
              <a:rPr lang="en-US" sz="1800" i="1" u="sng">
                <a:solidFill>
                  <a:schemeClr val="hlink"/>
                </a:solidFill>
                <a:latin typeface="Calibri"/>
                <a:ea typeface="Calibri"/>
                <a:cs typeface="Calibri"/>
                <a:sym typeface="Calibri"/>
                <a:hlinkClick r:id="rId3"/>
              </a:rPr>
              <a:t> jma.go.jp</a:t>
            </a:r>
            <a:endParaRPr sz="1800" i="1">
              <a:solidFill>
                <a:schemeClr val="dk1"/>
              </a:solidFill>
              <a:latin typeface="Calibri"/>
              <a:ea typeface="Calibri"/>
              <a:cs typeface="Calibri"/>
              <a:sym typeface="Calibri"/>
            </a:endParaRPr>
          </a:p>
        </p:txBody>
      </p:sp>
      <p:pic>
        <p:nvPicPr>
          <p:cNvPr id="378" name="Google Shape;378;p40" title="Screenshot 2025-12-09 170428.jpg"/>
          <p:cNvPicPr preferRelativeResize="0"/>
          <p:nvPr/>
        </p:nvPicPr>
        <p:blipFill>
          <a:blip r:embed="rId4">
            <a:alphaModFix/>
          </a:blip>
          <a:stretch>
            <a:fillRect/>
          </a:stretch>
        </p:blipFill>
        <p:spPr>
          <a:xfrm>
            <a:off x="2812275" y="3429000"/>
            <a:ext cx="6038400" cy="2868224"/>
          </a:xfrm>
          <a:prstGeom prst="rect">
            <a:avLst/>
          </a:prstGeom>
          <a:noFill/>
          <a:ln w="38100" cap="flat" cmpd="sng">
            <a:solidFill>
              <a:schemeClr val="dk1"/>
            </a:solidFill>
            <a:prstDash val="solid"/>
            <a:round/>
            <a:headEnd type="none" w="sm" len="sm"/>
            <a:tailEnd type="none" w="sm" len="sm"/>
          </a:ln>
        </p:spPr>
      </p:pic>
      <p:pic>
        <p:nvPicPr>
          <p:cNvPr id="379" name="Google Shape;379;p40"/>
          <p:cNvPicPr preferRelativeResize="0"/>
          <p:nvPr/>
        </p:nvPicPr>
        <p:blipFill>
          <a:blip r:embed="rId5">
            <a:alphaModFix/>
          </a:blip>
          <a:stretch>
            <a:fillRect/>
          </a:stretch>
        </p:blipFill>
        <p:spPr>
          <a:xfrm>
            <a:off x="250200" y="3686963"/>
            <a:ext cx="2228850" cy="2228850"/>
          </a:xfrm>
          <a:prstGeom prst="rect">
            <a:avLst/>
          </a:prstGeom>
          <a:noFill/>
          <a:ln w="9525" cap="flat" cmpd="sng">
            <a:solidFill>
              <a:schemeClr val="dk1"/>
            </a:solidFill>
            <a:prstDash val="solid"/>
            <a:round/>
            <a:headEnd type="none" w="sm" len="sm"/>
            <a:tailEnd type="none" w="sm" len="sm"/>
          </a:ln>
        </p:spPr>
      </p:pic>
      <p:sp>
        <p:nvSpPr>
          <p:cNvPr id="2" name="Google Shape;236;p30">
            <a:extLst>
              <a:ext uri="{FF2B5EF4-FFF2-40B4-BE49-F238E27FC236}">
                <a16:creationId xmlns:a16="http://schemas.microsoft.com/office/drawing/2014/main" id="{EA2C6E36-8F19-2C1E-BE7C-2D5BB15DF8E1}"/>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graph of a sound wave&#10;&#10;AI-generated content may be incorrect.">
            <a:extLst>
              <a:ext uri="{FF2B5EF4-FFF2-40B4-BE49-F238E27FC236}">
                <a16:creationId xmlns:a16="http://schemas.microsoft.com/office/drawing/2014/main" id="{B304D52F-6494-16E8-C4A3-6B30748F71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3143" y="921802"/>
            <a:ext cx="7575426" cy="5683729"/>
          </a:xfrm>
          <a:prstGeom prst="rect">
            <a:avLst/>
          </a:prstGeom>
        </p:spPr>
      </p:pic>
      <p:pic>
        <p:nvPicPr>
          <p:cNvPr id="6" name="Picture 5" descr="A picture containing candelabrum, fan, grate&#10;&#10;Description automatically generated">
            <a:extLst>
              <a:ext uri="{FF2B5EF4-FFF2-40B4-BE49-F238E27FC236}">
                <a16:creationId xmlns:a16="http://schemas.microsoft.com/office/drawing/2014/main" id="{ADA587FE-8315-5787-029A-9F3C092EB3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7" name="Rectangle 6">
            <a:extLst>
              <a:ext uri="{FF2B5EF4-FFF2-40B4-BE49-F238E27FC236}">
                <a16:creationId xmlns:a16="http://schemas.microsoft.com/office/drawing/2014/main" id="{D96D1E7C-D372-6924-10F8-7668CF1C7339}"/>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Google Shape;178;p21">
            <a:extLst>
              <a:ext uri="{FF2B5EF4-FFF2-40B4-BE49-F238E27FC236}">
                <a16:creationId xmlns:a16="http://schemas.microsoft.com/office/drawing/2014/main" id="{269207F5-4913-CA4B-BD06-97FB47451A78}"/>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7.6</a:t>
            </a:r>
            <a:r>
              <a:rPr lang="en-US" sz="2400" b="1" dirty="0">
                <a:solidFill>
                  <a:srgbClr val="10478B"/>
                </a:solidFill>
                <a:latin typeface="Arial"/>
                <a:ea typeface="Arial"/>
                <a:cs typeface="Arial"/>
                <a:sym typeface="Arial"/>
              </a:rPr>
              <a:t> JAPAN</a:t>
            </a:r>
            <a:br>
              <a:rPr lang="en-US" sz="4300" b="1" dirty="0">
                <a:solidFill>
                  <a:srgbClr val="10478B"/>
                </a:solidFill>
                <a:latin typeface="Arial"/>
                <a:ea typeface="Arial"/>
                <a:cs typeface="Arial"/>
                <a:sym typeface="Arial"/>
              </a:rPr>
            </a:br>
            <a:r>
              <a:rPr lang="en-US" b="1" dirty="0">
                <a:solidFill>
                  <a:srgbClr val="10478B"/>
                </a:solidFill>
              </a:rPr>
              <a:t>Mon</a:t>
            </a:r>
            <a:r>
              <a:rPr lang="en-US" sz="1800" b="1" dirty="0">
                <a:solidFill>
                  <a:srgbClr val="10478B"/>
                </a:solidFill>
              </a:rPr>
              <a:t>day</a:t>
            </a:r>
            <a:r>
              <a:rPr lang="en-US" sz="1800" b="1" dirty="0">
                <a:solidFill>
                  <a:srgbClr val="10478B"/>
                </a:solidFill>
                <a:latin typeface="Arial"/>
                <a:ea typeface="Arial"/>
                <a:cs typeface="Arial"/>
                <a:sym typeface="Arial"/>
              </a:rPr>
              <a:t>, </a:t>
            </a:r>
            <a:r>
              <a:rPr lang="en-US" b="1" dirty="0">
                <a:solidFill>
                  <a:srgbClr val="10478B"/>
                </a:solidFill>
                <a:latin typeface="Arial"/>
                <a:ea typeface="Arial"/>
                <a:cs typeface="Arial"/>
                <a:sym typeface="Arial"/>
              </a:rPr>
              <a:t>December</a:t>
            </a:r>
            <a:r>
              <a:rPr lang="en-US" sz="1800" b="1" dirty="0">
                <a:solidFill>
                  <a:srgbClr val="10478B"/>
                </a:solidFill>
                <a:latin typeface="Arial"/>
                <a:ea typeface="Arial"/>
                <a:cs typeface="Arial"/>
                <a:sym typeface="Arial"/>
              </a:rPr>
              <a:t> </a:t>
            </a:r>
            <a:r>
              <a:rPr lang="en-US" b="1" dirty="0">
                <a:solidFill>
                  <a:srgbClr val="10478B"/>
                </a:solidFill>
                <a:latin typeface="Arial"/>
                <a:ea typeface="Arial"/>
                <a:cs typeface="Arial"/>
                <a:sym typeface="Arial"/>
              </a:rPr>
              <a:t>8</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b="1" dirty="0">
                <a:solidFill>
                  <a:srgbClr val="10478B"/>
                </a:solidFill>
                <a:latin typeface="Arial"/>
                <a:ea typeface="Arial"/>
                <a:cs typeface="Arial"/>
                <a:sym typeface="Arial"/>
              </a:rPr>
              <a:t>14</a:t>
            </a:r>
            <a:r>
              <a:rPr lang="en-US" sz="1800" b="1" dirty="0">
                <a:solidFill>
                  <a:srgbClr val="10478B"/>
                </a:solidFill>
              </a:rPr>
              <a:t>:15:19 (UTC)</a:t>
            </a:r>
            <a:endParaRPr sz="1800" dirty="0">
              <a:solidFill>
                <a:srgbClr val="10478B"/>
              </a:solidFill>
              <a:latin typeface="Arial"/>
              <a:ea typeface="Arial"/>
              <a:cs typeface="Arial"/>
              <a:sym typeface="Arial"/>
            </a:endParaRPr>
          </a:p>
        </p:txBody>
      </p:sp>
      <p:sp>
        <p:nvSpPr>
          <p:cNvPr id="15" name="TextBox 4">
            <a:extLst>
              <a:ext uri="{FF2B5EF4-FFF2-40B4-BE49-F238E27FC236}">
                <a16:creationId xmlns:a16="http://schemas.microsoft.com/office/drawing/2014/main" id="{0B736FB3-E11D-3DE8-C03E-6647B484162C}"/>
              </a:ext>
            </a:extLst>
          </p:cNvPr>
          <p:cNvSpPr txBox="1">
            <a:spLocks noChangeArrowheads="1"/>
          </p:cNvSpPr>
          <p:nvPr/>
        </p:nvSpPr>
        <p:spPr bwMode="auto">
          <a:xfrm>
            <a:off x="2026490" y="3962400"/>
            <a:ext cx="6770688" cy="5820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Following the earthquake, it </a:t>
            </a:r>
            <a:r>
              <a:rPr lang="en-US" altLang="en-US" sz="1400" dirty="0">
                <a:latin typeface="Arial" panose="020B0604020202020204" pitchFamily="34" charset="0"/>
              </a:rPr>
              <a:t>took 10 minutes and 46 seconds for </a:t>
            </a:r>
            <a:r>
              <a:rPr lang="en-US" altLang="en-US" sz="1400" dirty="0">
                <a:solidFill>
                  <a:srgbClr val="000000"/>
                </a:solidFill>
                <a:latin typeface="Arial" panose="020B0604020202020204" pitchFamily="34" charset="0"/>
              </a:rPr>
              <a:t>the compressional P waves to travel a curved path through the mantle to Bend, Oregon.</a:t>
            </a:r>
          </a:p>
        </p:txBody>
      </p:sp>
      <p:sp>
        <p:nvSpPr>
          <p:cNvPr id="16" name="TextBox 7">
            <a:extLst>
              <a:ext uri="{FF2B5EF4-FFF2-40B4-BE49-F238E27FC236}">
                <a16:creationId xmlns:a16="http://schemas.microsoft.com/office/drawing/2014/main" id="{00043CC8-1DE5-B82F-E097-CDD3FA435670}"/>
              </a:ext>
            </a:extLst>
          </p:cNvPr>
          <p:cNvSpPr txBox="1">
            <a:spLocks noChangeArrowheads="1"/>
          </p:cNvSpPr>
          <p:nvPr/>
        </p:nvSpPr>
        <p:spPr bwMode="auto">
          <a:xfrm>
            <a:off x="1814225" y="785904"/>
            <a:ext cx="6858000" cy="5794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a:t>
            </a:r>
          </a:p>
          <a:p>
            <a:pPr eaLnBrk="1" hangingPunct="1">
              <a:lnSpc>
                <a:spcPts val="2000"/>
              </a:lnSpc>
              <a:spcBef>
                <a:spcPct val="0"/>
              </a:spcBef>
              <a:buFontTx/>
              <a:buNone/>
            </a:pPr>
            <a:r>
              <a:rPr lang="en-US" altLang="en-US" sz="1400" dirty="0">
                <a:solidFill>
                  <a:srgbClr val="000000"/>
                </a:solidFill>
                <a:latin typeface="Arial" panose="020B0604020202020204" pitchFamily="34" charset="0"/>
              </a:rPr>
              <a:t>Bend is 7,414 km (4607 miles, 66.8°) from the location of this earthquake. </a:t>
            </a:r>
          </a:p>
        </p:txBody>
      </p:sp>
      <p:sp>
        <p:nvSpPr>
          <p:cNvPr id="17" name="TextBox 9">
            <a:extLst>
              <a:ext uri="{FF2B5EF4-FFF2-40B4-BE49-F238E27FC236}">
                <a16:creationId xmlns:a16="http://schemas.microsoft.com/office/drawing/2014/main" id="{C7A04609-A2AA-3721-AFD3-1151A5EE3368}"/>
              </a:ext>
            </a:extLst>
          </p:cNvPr>
          <p:cNvSpPr txBox="1">
            <a:spLocks noChangeArrowheads="1"/>
          </p:cNvSpPr>
          <p:nvPr/>
        </p:nvSpPr>
        <p:spPr bwMode="auto">
          <a:xfrm>
            <a:off x="1814225" y="4724400"/>
            <a:ext cx="6858000" cy="5826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a:t>
            </a:r>
            <a:r>
              <a:rPr lang="en-US" altLang="en-US" sz="1400" dirty="0">
                <a:latin typeface="Arial" panose="020B0604020202020204" pitchFamily="34" charset="0"/>
              </a:rPr>
              <a:t>waves took 19 minutes and 36 seconds </a:t>
            </a:r>
            <a:r>
              <a:rPr lang="en-US" altLang="en-US" sz="1400" dirty="0">
                <a:solidFill>
                  <a:srgbClr val="000000"/>
                </a:solidFill>
                <a:latin typeface="Arial" panose="020B0604020202020204" pitchFamily="34" charset="0"/>
              </a:rPr>
              <a:t>to travel from the earthquake to Bend.</a:t>
            </a:r>
          </a:p>
        </p:txBody>
      </p:sp>
      <p:sp>
        <p:nvSpPr>
          <p:cNvPr id="18" name="TextBox 4">
            <a:extLst>
              <a:ext uri="{FF2B5EF4-FFF2-40B4-BE49-F238E27FC236}">
                <a16:creationId xmlns:a16="http://schemas.microsoft.com/office/drawing/2014/main" id="{7F223BE6-8C82-66AF-457C-A7FCF40DF9F7}"/>
              </a:ext>
            </a:extLst>
          </p:cNvPr>
          <p:cNvSpPr txBox="1">
            <a:spLocks noChangeArrowheads="1"/>
          </p:cNvSpPr>
          <p:nvPr/>
        </p:nvSpPr>
        <p:spPr bwMode="auto">
          <a:xfrm>
            <a:off x="2454148" y="1389246"/>
            <a:ext cx="3762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latin typeface="Arial" panose="020B0604020202020204" pitchFamily="34" charset="0"/>
              </a:rPr>
              <a:t>P</a:t>
            </a:r>
          </a:p>
        </p:txBody>
      </p:sp>
      <p:sp>
        <p:nvSpPr>
          <p:cNvPr id="19" name="TextBox 11">
            <a:extLst>
              <a:ext uri="{FF2B5EF4-FFF2-40B4-BE49-F238E27FC236}">
                <a16:creationId xmlns:a16="http://schemas.microsoft.com/office/drawing/2014/main" id="{42BADB76-3A40-D2C9-AF22-363B6A073410}"/>
              </a:ext>
            </a:extLst>
          </p:cNvPr>
          <p:cNvSpPr txBox="1">
            <a:spLocks noChangeArrowheads="1"/>
          </p:cNvSpPr>
          <p:nvPr/>
        </p:nvSpPr>
        <p:spPr bwMode="auto">
          <a:xfrm>
            <a:off x="3899728" y="1283032"/>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latin typeface="Arial" panose="020B0604020202020204" pitchFamily="34" charset="0"/>
              </a:rPr>
              <a:t>S</a:t>
            </a:r>
          </a:p>
        </p:txBody>
      </p:sp>
      <p:sp>
        <p:nvSpPr>
          <p:cNvPr id="21" name="Rectangle 20">
            <a:extLst>
              <a:ext uri="{FF2B5EF4-FFF2-40B4-BE49-F238E27FC236}">
                <a16:creationId xmlns:a16="http://schemas.microsoft.com/office/drawing/2014/main" id="{45008157-3DE1-5DA6-218F-4BD80EE2177D}"/>
              </a:ext>
            </a:extLst>
          </p:cNvPr>
          <p:cNvSpPr/>
          <p:nvPr/>
        </p:nvSpPr>
        <p:spPr>
          <a:xfrm>
            <a:off x="6218387" y="5562600"/>
            <a:ext cx="2366526"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 name="TextBox 6">
            <a:extLst>
              <a:ext uri="{FF2B5EF4-FFF2-40B4-BE49-F238E27FC236}">
                <a16:creationId xmlns:a16="http://schemas.microsoft.com/office/drawing/2014/main" id="{2F20966F-4427-D876-17A2-E67C77D619F2}"/>
              </a:ext>
            </a:extLst>
          </p:cNvPr>
          <p:cNvSpPr txBox="1">
            <a:spLocks noChangeArrowheads="1"/>
          </p:cNvSpPr>
          <p:nvPr/>
        </p:nvSpPr>
        <p:spPr bwMode="auto">
          <a:xfrm>
            <a:off x="3124200" y="5486400"/>
            <a:ext cx="5672978" cy="5820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None/>
            </a:pPr>
            <a:r>
              <a:rPr lang="en-US" altLang="en-US" sz="1400" dirty="0">
                <a:solidFill>
                  <a:srgbClr val="000000"/>
                </a:solidFill>
                <a:latin typeface="Arial" panose="020B0604020202020204" pitchFamily="34" charset="0"/>
              </a:rPr>
              <a:t>Surface waves traveled the 7,414 km (4607 miles) along the perimeter of the Earth </a:t>
            </a:r>
            <a:r>
              <a:rPr lang="en-US" altLang="en-US" sz="1400" dirty="0">
                <a:latin typeface="Arial" panose="020B0604020202020204" pitchFamily="34" charset="0"/>
              </a:rPr>
              <a:t>from the earthquake to the recording station. </a:t>
            </a:r>
            <a:endParaRPr lang="en-US" altLang="en-US" sz="1400" dirty="0">
              <a:solidFill>
                <a:srgbClr val="000000"/>
              </a:solidFill>
              <a:latin typeface="Arial" panose="020B0604020202020204" pitchFamily="34" charset="0"/>
            </a:endParaRPr>
          </a:p>
        </p:txBody>
      </p:sp>
      <p:sp>
        <p:nvSpPr>
          <p:cNvPr id="24" name="TextBox 11">
            <a:extLst>
              <a:ext uri="{FF2B5EF4-FFF2-40B4-BE49-F238E27FC236}">
                <a16:creationId xmlns:a16="http://schemas.microsoft.com/office/drawing/2014/main" id="{7F5BF1C4-BA6B-DBB4-C53A-65A1A9B7E45B}"/>
              </a:ext>
            </a:extLst>
          </p:cNvPr>
          <p:cNvSpPr txBox="1">
            <a:spLocks noChangeArrowheads="1"/>
          </p:cNvSpPr>
          <p:nvPr/>
        </p:nvSpPr>
        <p:spPr bwMode="auto">
          <a:xfrm>
            <a:off x="5947847" y="1325544"/>
            <a:ext cx="251035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latin typeface="Arial" panose="020B0604020202020204" pitchFamily="34" charset="0"/>
              </a:rPr>
              <a:t>Surface Waves</a:t>
            </a:r>
          </a:p>
        </p:txBody>
      </p:sp>
      <p:sp>
        <p:nvSpPr>
          <p:cNvPr id="2" name="Google Shape;249;p31">
            <a:extLst>
              <a:ext uri="{FF2B5EF4-FFF2-40B4-BE49-F238E27FC236}">
                <a16:creationId xmlns:a16="http://schemas.microsoft.com/office/drawing/2014/main" id="{8C2AF99B-20C8-7556-C85B-53A9B7175C36}"/>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C</a:t>
            </a:r>
            <a:endParaRPr sz="3000" b="1" dirty="0">
              <a:solidFill>
                <a:schemeClr val="lt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41"/>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86" name="Google Shape;386;p41"/>
          <p:cNvSpPr txBox="1">
            <a:spLocks noGrp="1"/>
          </p:cNvSpPr>
          <p:nvPr>
            <p:ph type="body" idx="1"/>
          </p:nvPr>
        </p:nvSpPr>
        <p:spPr>
          <a:xfrm>
            <a:off x="457200" y="1181150"/>
            <a:ext cx="8229600" cy="37488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Which type of boundary is this earthquake related to?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387" name="Google Shape;387;p41"/>
          <p:cNvSpPr txBox="1">
            <a:spLocks noGrp="1"/>
          </p:cNvSpPr>
          <p:nvPr>
            <p:ph type="body" idx="1"/>
          </p:nvPr>
        </p:nvSpPr>
        <p:spPr>
          <a:xfrm>
            <a:off x="457200" y="4929950"/>
            <a:ext cx="8229600" cy="1810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a:t>Extension Questions</a:t>
            </a:r>
            <a:endParaRPr sz="1700"/>
          </a:p>
          <a:p>
            <a:pPr marL="457200" lvl="0" indent="-336550" algn="l" rtl="0">
              <a:spcBef>
                <a:spcPts val="1000"/>
              </a:spcBef>
              <a:spcAft>
                <a:spcPts val="0"/>
              </a:spcAft>
              <a:buSzPts val="1700"/>
              <a:buFont typeface="Calibri"/>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388" name="Google Shape;388;p41"/>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42"/>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95" name="Google Shape;395;p42"/>
          <p:cNvSpPr txBox="1">
            <a:spLocks noGrp="1"/>
          </p:cNvSpPr>
          <p:nvPr>
            <p:ph type="body" idx="1"/>
          </p:nvPr>
        </p:nvSpPr>
        <p:spPr>
          <a:xfrm>
            <a:off x="457200" y="998025"/>
            <a:ext cx="8229600" cy="39954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What relationship is shown between the seismic hazard map and population density?</a:t>
            </a:r>
            <a:endParaRPr sz="1700"/>
          </a:p>
          <a:p>
            <a:pPr marL="457200" lvl="0" indent="-336550" algn="l" rtl="0">
              <a:spcBef>
                <a:spcPts val="1000"/>
              </a:spcBef>
              <a:spcAft>
                <a:spcPts val="0"/>
              </a:spcAft>
              <a:buSzPts val="1700"/>
              <a:buAutoNum type="arabicPeriod"/>
            </a:pPr>
            <a:r>
              <a:rPr lang="en-US" sz="1700"/>
              <a:t>Which plates are involved and what type of boundary are they creating?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396" name="Google Shape;396;p42"/>
          <p:cNvSpPr txBox="1">
            <a:spLocks noGrp="1"/>
          </p:cNvSpPr>
          <p:nvPr>
            <p:ph type="body" idx="1"/>
          </p:nvPr>
        </p:nvSpPr>
        <p:spPr>
          <a:xfrm>
            <a:off x="457200" y="5065200"/>
            <a:ext cx="8229600" cy="16755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Questions</a:t>
            </a:r>
            <a:endParaRPr sz="1700" b="1"/>
          </a:p>
          <a:p>
            <a:pPr marL="457200" lvl="0" indent="-336550" algn="l" rtl="0">
              <a:spcBef>
                <a:spcPts val="0"/>
              </a:spcBef>
              <a:spcAft>
                <a:spcPts val="0"/>
              </a:spcAft>
              <a:buSzPts val="1700"/>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397" name="Google Shape;397;p42"/>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HS</a:t>
            </a:r>
            <a:endParaRPr sz="3000" b="1">
              <a:solidFill>
                <a:schemeClr val="lt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43"/>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404" name="Google Shape;404;p43"/>
          <p:cNvSpPr txBox="1">
            <a:spLocks noGrp="1"/>
          </p:cNvSpPr>
          <p:nvPr>
            <p:ph type="body" idx="1"/>
          </p:nvPr>
        </p:nvSpPr>
        <p:spPr>
          <a:xfrm>
            <a:off x="457200" y="1207000"/>
            <a:ext cx="8229600" cy="40431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and hypocenter of this earthquake? (What city/region was it closest to? Longitude/latitude/depth?) When did the earthquake happen? What was its magnitude?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a:t>
            </a:r>
            <a:r>
              <a:rPr lang="en-US" sz="1700" i="1"/>
              <a:t>(buildings, streets, animals, people…) </a:t>
            </a:r>
            <a:endParaRPr sz="1700" i="1"/>
          </a:p>
          <a:p>
            <a:pPr marL="457200" lvl="0" indent="-336550" algn="l" rtl="0">
              <a:spcBef>
                <a:spcPts val="1000"/>
              </a:spcBef>
              <a:spcAft>
                <a:spcPts val="0"/>
              </a:spcAft>
              <a:buSzPts val="1700"/>
              <a:buAutoNum type="arabicPeriod"/>
            </a:pPr>
            <a:r>
              <a:rPr lang="en-US" sz="1700"/>
              <a:t>Draw the block model of the fault for this earthquake. Overlay a drawing of the focal mechanism to show how the 2D projection was created. Label it with the type of fault.</a:t>
            </a:r>
            <a:endParaRPr sz="1700"/>
          </a:p>
          <a:p>
            <a:pPr marL="457200" lvl="0" indent="-336550" algn="l" rtl="0">
              <a:spcBef>
                <a:spcPts val="1000"/>
              </a:spcBef>
              <a:spcAft>
                <a:spcPts val="0"/>
              </a:spcAft>
              <a:buSzPts val="1700"/>
              <a:buAutoNum type="arabicPeriod"/>
            </a:pPr>
            <a:r>
              <a:rPr lang="en-US" sz="1700"/>
              <a:t>How are the related tectonic plates involved in creating the nearby boundary? </a:t>
            </a:r>
            <a:r>
              <a:rPr lang="en-US" sz="1700" i="1"/>
              <a:t>(Include the type of boundary, and the velocity and name of the plates.) </a:t>
            </a:r>
            <a:endParaRPr sz="1700" i="1"/>
          </a:p>
          <a:p>
            <a:pPr marL="457200" lvl="0" indent="-336550" algn="l" rtl="0">
              <a:spcBef>
                <a:spcPts val="1000"/>
              </a:spcBef>
              <a:spcAft>
                <a:spcPts val="0"/>
              </a:spcAft>
              <a:buSzPts val="1700"/>
              <a:buAutoNum type="arabicPeriod"/>
            </a:pPr>
            <a:r>
              <a:rPr lang="en-US" sz="1700"/>
              <a:t>What additional hazards occurred in addition to the ground shaking? </a:t>
            </a:r>
            <a:r>
              <a:rPr lang="en-US" sz="1700" i="1"/>
              <a:t> (tsunamis, floods, sinkholes, landslides, fires, volcanoes…) </a:t>
            </a:r>
            <a:r>
              <a:rPr lang="en-US" sz="1700"/>
              <a:t> </a:t>
            </a:r>
            <a:endParaRPr sz="1700"/>
          </a:p>
          <a:p>
            <a:pPr marL="457200" lvl="0" indent="-342900" algn="l" rtl="0">
              <a:spcBef>
                <a:spcPts val="1000"/>
              </a:spcBef>
              <a:spcAft>
                <a:spcPts val="0"/>
              </a:spcAft>
              <a:buSzPts val="1800"/>
              <a:buAutoNum type="arabicPeriod"/>
            </a:pPr>
            <a:r>
              <a:rPr lang="en-US" sz="1700"/>
              <a:t>Relate the area’s population density to its seismic hazard level and earthquake history. </a:t>
            </a:r>
            <a:r>
              <a:rPr lang="en-US" sz="2000"/>
              <a:t>         </a:t>
            </a:r>
            <a:endParaRPr sz="2000"/>
          </a:p>
        </p:txBody>
      </p:sp>
      <p:sp>
        <p:nvSpPr>
          <p:cNvPr id="405" name="Google Shape;405;p43"/>
          <p:cNvSpPr txBox="1">
            <a:spLocks noGrp="1"/>
          </p:cNvSpPr>
          <p:nvPr>
            <p:ph type="body" idx="1"/>
          </p:nvPr>
        </p:nvSpPr>
        <p:spPr>
          <a:xfrm>
            <a:off x="457200" y="5208825"/>
            <a:ext cx="8229600" cy="1256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a:t>
            </a:r>
            <a:endParaRPr sz="1700" b="1"/>
          </a:p>
          <a:p>
            <a:pPr marL="457200" lvl="0" indent="-336550" algn="l" rtl="0">
              <a:spcBef>
                <a:spcPts val="1000"/>
              </a:spcBef>
              <a:spcAft>
                <a:spcPts val="0"/>
              </a:spcAft>
              <a:buSzPts val="1700"/>
              <a:buAutoNum type="arabicPeriod"/>
            </a:pPr>
            <a:r>
              <a:rPr lang="en-US" sz="1700"/>
              <a:t>What efforts have there been to mitigate impacts from earthquakes? What additional mitigation efforts should be implemented?  </a:t>
            </a:r>
            <a:endParaRPr sz="1700"/>
          </a:p>
          <a:p>
            <a:pPr marL="0" lvl="0" indent="0" algn="l" rtl="0">
              <a:spcBef>
                <a:spcPts val="0"/>
              </a:spcBef>
              <a:spcAft>
                <a:spcPts val="0"/>
              </a:spcAft>
              <a:buNone/>
            </a:pPr>
            <a:r>
              <a:rPr lang="en-US" sz="1600" i="1">
                <a:latin typeface="Arial"/>
                <a:ea typeface="Arial"/>
                <a:cs typeface="Arial"/>
                <a:sym typeface="Arial"/>
              </a:rPr>
              <a:t> </a:t>
            </a:r>
            <a:endParaRPr sz="1600"/>
          </a:p>
        </p:txBody>
      </p:sp>
      <p:sp>
        <p:nvSpPr>
          <p:cNvPr id="406" name="Google Shape;406;p43"/>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71E9076-4507-49AC-E1D5-E610CFC076E9}"/>
              </a:ext>
            </a:extLst>
          </p:cNvPr>
          <p:cNvSpPr>
            <a:spLocks noGrp="1"/>
          </p:cNvSpPr>
          <p:nvPr>
            <p:ph type="body" idx="1"/>
          </p:nvPr>
        </p:nvSpPr>
        <p:spPr>
          <a:xfrm>
            <a:off x="418027" y="1157794"/>
            <a:ext cx="3772973" cy="4525963"/>
          </a:xfrm>
        </p:spPr>
        <p:txBody>
          <a:bodyPr/>
          <a:lstStyle/>
          <a:p>
            <a:pPr marL="114300" indent="0">
              <a:buNone/>
            </a:pPr>
            <a:r>
              <a:rPr lang="en-US" sz="1600" dirty="0">
                <a:latin typeface="Arial" panose="020B0604020202020204" pitchFamily="34" charset="0"/>
                <a:cs typeface="Arial" panose="020B0604020202020204" pitchFamily="34" charset="0"/>
              </a:rPr>
              <a:t>A strong earthquake struck northeastern Japan on Monday night, prompting a tsunami warning and coastal evacuations.</a:t>
            </a:r>
          </a:p>
          <a:p>
            <a:pPr marL="114300" indent="0">
              <a:buNone/>
            </a:pPr>
            <a:endParaRPr lang="en-US" sz="1600" dirty="0">
              <a:latin typeface="Arial" panose="020B0604020202020204" pitchFamily="34" charset="0"/>
              <a:cs typeface="Arial" panose="020B0604020202020204" pitchFamily="34" charset="0"/>
            </a:endParaRPr>
          </a:p>
          <a:p>
            <a:pPr marL="114300" indent="0">
              <a:buNone/>
            </a:pPr>
            <a:r>
              <a:rPr lang="en-US" sz="1600" dirty="0">
                <a:latin typeface="Arial" panose="020B0604020202020204" pitchFamily="34" charset="0"/>
                <a:cs typeface="Arial" panose="020B0604020202020204" pitchFamily="34" charset="0"/>
              </a:rPr>
              <a:t>The magnitude 7.6 quake occurred at 23:15 local time (14:15 GMT) at a depth of about 50 km (31 miles), with its epicenter roughly 80 km off the Aomori coast. Waves of around 70 cm (27 inches) were observed before the warnings were lifted.</a:t>
            </a:r>
          </a:p>
          <a:p>
            <a:pPr marL="114300" indent="0">
              <a:buNone/>
            </a:pPr>
            <a:endParaRPr lang="en-US" sz="1600" dirty="0">
              <a:latin typeface="Arial" panose="020B0604020202020204" pitchFamily="34" charset="0"/>
              <a:cs typeface="Arial" panose="020B0604020202020204" pitchFamily="34" charset="0"/>
            </a:endParaRPr>
          </a:p>
          <a:p>
            <a:pPr marL="114300" indent="0">
              <a:buNone/>
            </a:pPr>
            <a:r>
              <a:rPr lang="en-US" sz="1600" dirty="0">
                <a:latin typeface="Arial" panose="020B0604020202020204" pitchFamily="34" charset="0"/>
                <a:cs typeface="Arial" panose="020B0604020202020204" pitchFamily="34" charset="0"/>
              </a:rPr>
              <a:t>At least 30 people were injured, and thousands of residents temporarily evacuated from low-lying areas. The quake also caused infrastructure disruptions, including suspended train services and power outages affecting several thousand homes.</a:t>
            </a:r>
          </a:p>
          <a:p>
            <a:pPr marL="114300" indent="0">
              <a:buNone/>
            </a:pPr>
            <a:endParaRPr lang="en-US" sz="1600" dirty="0"/>
          </a:p>
        </p:txBody>
      </p:sp>
      <p:sp>
        <p:nvSpPr>
          <p:cNvPr id="4" name="TextBox 3">
            <a:extLst>
              <a:ext uri="{FF2B5EF4-FFF2-40B4-BE49-F238E27FC236}">
                <a16:creationId xmlns:a16="http://schemas.microsoft.com/office/drawing/2014/main" id="{2BD037DD-8783-2282-B395-D2154FBF49B5}"/>
              </a:ext>
            </a:extLst>
          </p:cNvPr>
          <p:cNvSpPr txBox="1"/>
          <p:nvPr/>
        </p:nvSpPr>
        <p:spPr>
          <a:xfrm>
            <a:off x="6982443" y="203687"/>
            <a:ext cx="2156844" cy="95410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400" dirty="0">
                <a:latin typeface="Arial" panose="020B0604020202020204" pitchFamily="34" charset="0"/>
              </a:rPr>
              <a:t>41.043°</a:t>
            </a:r>
            <a:r>
              <a:rPr lang="en-US" altLang="en-US" dirty="0">
                <a:latin typeface="Arial" panose="020B0604020202020204" pitchFamily="34" charset="0"/>
              </a:rPr>
              <a:t>N</a:t>
            </a:r>
            <a:r>
              <a:rPr lang="en-US" altLang="en-US" sz="1400" dirty="0">
                <a:latin typeface="Arial" panose="020B0604020202020204" pitchFamily="34" charset="0"/>
              </a:rPr>
              <a:t> </a:t>
            </a: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400" dirty="0">
                <a:latin typeface="Arial" panose="020B0604020202020204" pitchFamily="34" charset="0"/>
              </a:rPr>
              <a:t>142.141°</a:t>
            </a:r>
            <a:r>
              <a:rPr lang="en-US" altLang="en-US" dirty="0">
                <a:latin typeface="Arial" panose="020B0604020202020204" pitchFamily="34" charset="0"/>
              </a:rPr>
              <a:t>E</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latin typeface="Arial" charset="0"/>
                <a:ea typeface="ＭＳ Ｐゴシック" pitchFamily="-109" charset="-128"/>
                <a:cs typeface="Arial" pitchFamily="34" charset="0"/>
              </a:rPr>
              <a:t> 44.1 km</a:t>
            </a:r>
          </a:p>
          <a:p>
            <a:pPr eaLnBrk="1" hangingPunct="1">
              <a:defRPr/>
            </a:pPr>
            <a:endParaRPr lang="en-US" dirty="0">
              <a:latin typeface="Arial" charset="0"/>
              <a:ea typeface="ＭＳ Ｐゴシック" pitchFamily="-109" charset="-128"/>
            </a:endParaRPr>
          </a:p>
        </p:txBody>
      </p:sp>
      <p:sp>
        <p:nvSpPr>
          <p:cNvPr id="6" name="Google Shape;178;p21">
            <a:extLst>
              <a:ext uri="{FF2B5EF4-FFF2-40B4-BE49-F238E27FC236}">
                <a16:creationId xmlns:a16="http://schemas.microsoft.com/office/drawing/2014/main" id="{B785C642-9E5B-863D-C513-3AE5D21A7CE2}"/>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7.6</a:t>
            </a:r>
            <a:r>
              <a:rPr lang="en-US" sz="2400" b="1" dirty="0">
                <a:solidFill>
                  <a:srgbClr val="10478B"/>
                </a:solidFill>
                <a:latin typeface="Arial"/>
                <a:ea typeface="Arial"/>
                <a:cs typeface="Arial"/>
                <a:sym typeface="Arial"/>
              </a:rPr>
              <a:t> JAPAN</a:t>
            </a:r>
            <a:br>
              <a:rPr lang="en-US" sz="4300" b="1" dirty="0">
                <a:solidFill>
                  <a:srgbClr val="10478B"/>
                </a:solidFill>
                <a:latin typeface="Arial"/>
                <a:ea typeface="Arial"/>
                <a:cs typeface="Arial"/>
                <a:sym typeface="Arial"/>
              </a:rPr>
            </a:br>
            <a:r>
              <a:rPr lang="en-US" b="1" dirty="0">
                <a:solidFill>
                  <a:srgbClr val="10478B"/>
                </a:solidFill>
              </a:rPr>
              <a:t>Mon</a:t>
            </a:r>
            <a:r>
              <a:rPr lang="en-US" sz="1800" b="1" dirty="0">
                <a:solidFill>
                  <a:srgbClr val="10478B"/>
                </a:solidFill>
              </a:rPr>
              <a:t>day</a:t>
            </a:r>
            <a:r>
              <a:rPr lang="en-US" sz="1800" b="1" dirty="0">
                <a:solidFill>
                  <a:srgbClr val="10478B"/>
                </a:solidFill>
                <a:latin typeface="Arial"/>
                <a:ea typeface="Arial"/>
                <a:cs typeface="Arial"/>
                <a:sym typeface="Arial"/>
              </a:rPr>
              <a:t>, </a:t>
            </a:r>
            <a:r>
              <a:rPr lang="en-US" b="1" dirty="0">
                <a:solidFill>
                  <a:srgbClr val="10478B"/>
                </a:solidFill>
                <a:latin typeface="Arial"/>
                <a:ea typeface="Arial"/>
                <a:cs typeface="Arial"/>
                <a:sym typeface="Arial"/>
              </a:rPr>
              <a:t>December</a:t>
            </a:r>
            <a:r>
              <a:rPr lang="en-US" sz="1800" b="1" dirty="0">
                <a:solidFill>
                  <a:srgbClr val="10478B"/>
                </a:solidFill>
                <a:latin typeface="Arial"/>
                <a:ea typeface="Arial"/>
                <a:cs typeface="Arial"/>
                <a:sym typeface="Arial"/>
              </a:rPr>
              <a:t> </a:t>
            </a:r>
            <a:r>
              <a:rPr lang="en-US" b="1" dirty="0">
                <a:solidFill>
                  <a:srgbClr val="10478B"/>
                </a:solidFill>
                <a:latin typeface="Arial"/>
                <a:ea typeface="Arial"/>
                <a:cs typeface="Arial"/>
                <a:sym typeface="Arial"/>
              </a:rPr>
              <a:t>8</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b="1" dirty="0">
                <a:solidFill>
                  <a:srgbClr val="10478B"/>
                </a:solidFill>
                <a:latin typeface="Arial"/>
                <a:ea typeface="Arial"/>
                <a:cs typeface="Arial"/>
                <a:sym typeface="Arial"/>
              </a:rPr>
              <a:t>14</a:t>
            </a:r>
            <a:r>
              <a:rPr lang="en-US" sz="1800" b="1" dirty="0">
                <a:solidFill>
                  <a:srgbClr val="10478B"/>
                </a:solidFill>
              </a:rPr>
              <a:t>:15:19 (UTC)</a:t>
            </a:r>
            <a:endParaRPr sz="1800" dirty="0">
              <a:solidFill>
                <a:srgbClr val="10478B"/>
              </a:solidFill>
              <a:latin typeface="Arial"/>
              <a:ea typeface="Arial"/>
              <a:cs typeface="Arial"/>
              <a:sym typeface="Arial"/>
            </a:endParaRPr>
          </a:p>
        </p:txBody>
      </p:sp>
      <p:sp>
        <p:nvSpPr>
          <p:cNvPr id="7" name="TextBox 15">
            <a:extLst>
              <a:ext uri="{FF2B5EF4-FFF2-40B4-BE49-F238E27FC236}">
                <a16:creationId xmlns:a16="http://schemas.microsoft.com/office/drawing/2014/main" id="{AA7DF1E6-D468-867A-7B3E-048DDF33FC4C}"/>
              </a:ext>
            </a:extLst>
          </p:cNvPr>
          <p:cNvSpPr txBox="1">
            <a:spLocks noChangeArrowheads="1"/>
          </p:cNvSpPr>
          <p:nvPr/>
        </p:nvSpPr>
        <p:spPr bwMode="auto">
          <a:xfrm>
            <a:off x="5199063" y="61690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 Geological Survey</a:t>
            </a:r>
          </a:p>
        </p:txBody>
      </p:sp>
      <p:pic>
        <p:nvPicPr>
          <p:cNvPr id="10" name="Picture 9" descr="A map of japan with cities&#10;&#10;AI-generated content may be incorrect.">
            <a:extLst>
              <a:ext uri="{FF2B5EF4-FFF2-40B4-BE49-F238E27FC236}">
                <a16:creationId xmlns:a16="http://schemas.microsoft.com/office/drawing/2014/main" id="{ACB2258D-78A3-CADF-5F35-563059DC42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7541" y="1098624"/>
            <a:ext cx="4267200" cy="4959714"/>
          </a:xfrm>
          <a:prstGeom prst="rect">
            <a:avLst/>
          </a:prstGeom>
        </p:spPr>
      </p:pic>
      <p:sp>
        <p:nvSpPr>
          <p:cNvPr id="2" name="Google Shape;226;p29">
            <a:extLst>
              <a:ext uri="{FF2B5EF4-FFF2-40B4-BE49-F238E27FC236}">
                <a16:creationId xmlns:a16="http://schemas.microsoft.com/office/drawing/2014/main" id="{CE643361-9168-72E1-D21C-5F59B14BED36}"/>
              </a:ext>
            </a:extLst>
          </p:cNvPr>
          <p:cNvSpPr/>
          <p:nvPr/>
        </p:nvSpPr>
        <p:spPr>
          <a:xfrm>
            <a:off x="5998841"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5769224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44"/>
          <p:cNvSpPr txBox="1"/>
          <p:nvPr/>
        </p:nvSpPr>
        <p:spPr>
          <a:xfrm>
            <a:off x="132340" y="6248400"/>
            <a:ext cx="9022800" cy="800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Arial"/>
                <a:ea typeface="Arial"/>
                <a:cs typeface="Arial"/>
                <a:sym typeface="Arial"/>
              </a:rPr>
              <a:t>These resources have been developed as part of the </a:t>
            </a:r>
            <a:r>
              <a:rPr lang="en-US">
                <a:solidFill>
                  <a:schemeClr val="dk1"/>
                </a:solidFill>
              </a:rPr>
              <a:t>NSF National Geophysical Facility</a:t>
            </a:r>
            <a:r>
              <a:rPr lang="en-US" sz="1400">
                <a:solidFill>
                  <a:schemeClr val="dk1"/>
                </a:solidFill>
                <a:latin typeface="Arial"/>
                <a:ea typeface="Arial"/>
                <a:cs typeface="Arial"/>
                <a:sym typeface="Arial"/>
              </a:rPr>
              <a:t> operated by EarthScope Consortium via support from the National Science Foundation. </a:t>
            </a:r>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13" name="Google Shape;413;p44"/>
          <p:cNvSpPr txBox="1"/>
          <p:nvPr/>
        </p:nvSpPr>
        <p:spPr>
          <a:xfrm>
            <a:off x="642144" y="398943"/>
            <a:ext cx="7859700" cy="3078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n-US" sz="1800" b="1">
                <a:solidFill>
                  <a:srgbClr val="373583"/>
                </a:solidFill>
                <a:latin typeface="Arial"/>
                <a:ea typeface="Arial"/>
                <a:cs typeface="Arial"/>
                <a:sym typeface="Arial"/>
              </a:rPr>
              <a:t>Teachable Moments are a service of</a:t>
            </a:r>
            <a:endParaRPr sz="1800">
              <a:solidFill>
                <a:srgbClr val="373583"/>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EarthScope Consortium</a:t>
            </a:r>
            <a:endParaRPr/>
          </a:p>
          <a:p>
            <a:pPr marL="0" marR="0" lvl="0" indent="0" algn="ctr" rtl="0">
              <a:spcBef>
                <a:spcPts val="0"/>
              </a:spcBef>
              <a:spcAft>
                <a:spcPts val="0"/>
              </a:spcAft>
              <a:buClr>
                <a:schemeClr val="dk1"/>
              </a:buClr>
              <a:buSzPts val="1800"/>
              <a:buFont typeface="Arial"/>
              <a:buNone/>
            </a:pPr>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Please send feedback to </a:t>
            </a:r>
            <a:r>
              <a:rPr lang="en-US" sz="1800" u="sng">
                <a:solidFill>
                  <a:schemeClr val="hlink"/>
                </a:solidFill>
                <a:hlinkClick r:id="rId3"/>
              </a:rPr>
              <a:t>gillian.haberli</a:t>
            </a:r>
            <a:r>
              <a:rPr lang="en-US" sz="1800" u="sng">
                <a:solidFill>
                  <a:schemeClr val="hlink"/>
                </a:solidFill>
                <a:latin typeface="Arial"/>
                <a:ea typeface="Arial"/>
                <a:cs typeface="Arial"/>
                <a:sym typeface="Arial"/>
                <a:hlinkClick r:id="rId3"/>
              </a:rPr>
              <a:t>@earthscope.org</a:t>
            </a: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To receive automatic notifications of new Teachable Moments</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 send a blank email to earthquakes+subscribe@earthscope.org</a:t>
            </a:r>
            <a:endParaRPr/>
          </a:p>
        </p:txBody>
      </p:sp>
      <p:pic>
        <p:nvPicPr>
          <p:cNvPr id="414" name="Google Shape;414;p44" title="NSF+NGF-Logo-FullName-RGB-Color.jpg"/>
          <p:cNvPicPr preferRelativeResize="0"/>
          <p:nvPr/>
        </p:nvPicPr>
        <p:blipFill>
          <a:blip r:embed="rId4">
            <a:alphaModFix/>
          </a:blip>
          <a:stretch>
            <a:fillRect/>
          </a:stretch>
        </p:blipFill>
        <p:spPr>
          <a:xfrm>
            <a:off x="2078409" y="4253200"/>
            <a:ext cx="5130675" cy="14580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7"/>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7.6</a:t>
            </a:r>
            <a:r>
              <a:rPr lang="en-US" sz="2400" b="1">
                <a:solidFill>
                  <a:srgbClr val="10478B"/>
                </a:solidFill>
                <a:latin typeface="Arial"/>
                <a:ea typeface="Arial"/>
                <a:cs typeface="Arial"/>
                <a:sym typeface="Arial"/>
              </a:rPr>
              <a:t> </a:t>
            </a:r>
            <a:r>
              <a:rPr lang="en-US" sz="2400" b="1">
                <a:solidFill>
                  <a:srgbClr val="10478B"/>
                </a:solidFill>
              </a:rPr>
              <a:t>JAPAN</a:t>
            </a:r>
            <a:br>
              <a:rPr lang="en-US" sz="4300" b="1">
                <a:solidFill>
                  <a:srgbClr val="10478B"/>
                </a:solidFill>
                <a:latin typeface="Arial"/>
                <a:ea typeface="Arial"/>
                <a:cs typeface="Arial"/>
                <a:sym typeface="Arial"/>
              </a:rPr>
            </a:br>
            <a:r>
              <a:rPr lang="en-US" sz="1800" b="1">
                <a:solidFill>
                  <a:srgbClr val="10478B"/>
                </a:solidFill>
              </a:rPr>
              <a:t>Monday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a:t>
            </a:r>
            <a:r>
              <a:rPr lang="en-US" sz="1800" b="1">
                <a:solidFill>
                  <a:srgbClr val="10478B"/>
                </a:solidFill>
              </a:rPr>
              <a:t>08</a:t>
            </a:r>
            <a:r>
              <a:rPr lang="en-US" sz="1800" b="1">
                <a:solidFill>
                  <a:srgbClr val="10478B"/>
                </a:solidFill>
                <a:latin typeface="Arial"/>
                <a:ea typeface="Arial"/>
                <a:cs typeface="Arial"/>
                <a:sym typeface="Arial"/>
              </a:rPr>
              <a:t>, </a:t>
            </a:r>
            <a:r>
              <a:rPr lang="en-US" sz="1800" b="1">
                <a:solidFill>
                  <a:srgbClr val="10478B"/>
                </a:solidFill>
              </a:rPr>
              <a:t>2025</a:t>
            </a:r>
            <a:r>
              <a:rPr lang="en-US" sz="1800" b="1">
                <a:solidFill>
                  <a:srgbClr val="10478B"/>
                </a:solidFill>
                <a:latin typeface="Arial"/>
                <a:ea typeface="Arial"/>
                <a:cs typeface="Arial"/>
                <a:sym typeface="Arial"/>
              </a:rPr>
              <a:t> at </a:t>
            </a:r>
            <a:r>
              <a:rPr lang="en-US" sz="1800" b="1">
                <a:solidFill>
                  <a:srgbClr val="10478B"/>
                </a:solidFill>
              </a:rPr>
              <a:t>14</a:t>
            </a:r>
            <a:r>
              <a:rPr lang="en-US" sz="1800" b="1">
                <a:solidFill>
                  <a:srgbClr val="10478B"/>
                </a:solidFill>
                <a:latin typeface="Arial"/>
                <a:ea typeface="Arial"/>
                <a:cs typeface="Arial"/>
                <a:sym typeface="Arial"/>
              </a:rPr>
              <a:t>:</a:t>
            </a:r>
            <a:r>
              <a:rPr lang="en-US" sz="1800" b="1">
                <a:solidFill>
                  <a:srgbClr val="10478B"/>
                </a:solidFill>
              </a:rPr>
              <a:t>15</a:t>
            </a:r>
            <a:r>
              <a:rPr lang="en-US" sz="1800" b="1">
                <a:solidFill>
                  <a:srgbClr val="10478B"/>
                </a:solidFill>
                <a:latin typeface="Arial"/>
                <a:ea typeface="Arial"/>
                <a:cs typeface="Arial"/>
                <a:sym typeface="Arial"/>
              </a:rPr>
              <a:t>:</a:t>
            </a:r>
            <a:r>
              <a:rPr lang="en-US" sz="1800" b="1">
                <a:solidFill>
                  <a:srgbClr val="10478B"/>
                </a:solidFill>
              </a:rPr>
              <a:t>11</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186" name="Google Shape;186;p27"/>
          <p:cNvSpPr txBox="1"/>
          <p:nvPr/>
        </p:nvSpPr>
        <p:spPr>
          <a:xfrm>
            <a:off x="278200" y="873750"/>
            <a:ext cx="5231100" cy="263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solidFill>
                  <a:srgbClr val="000000"/>
                </a:solidFill>
                <a:latin typeface="Calibri"/>
                <a:ea typeface="Calibri"/>
                <a:cs typeface="Calibri"/>
                <a:sym typeface="Calibri"/>
              </a:rPr>
              <a:t>The Aomori Prefecture is the northernmost prefecture on Honshu, the main island of Japan. It hosts an active stratovolcano, Mount Iwaki, the Hakkoda Mountains (volcanic group), the Ou Mountains, rivers, lakes, forests, and Mustu Bay. It is bordered by the </a:t>
            </a:r>
            <a:endParaRPr sz="2400">
              <a:solidFill>
                <a:srgbClr val="000000"/>
              </a:solidFill>
              <a:latin typeface="Calibri"/>
              <a:ea typeface="Calibri"/>
              <a:cs typeface="Calibri"/>
              <a:sym typeface="Calibri"/>
            </a:endParaRPr>
          </a:p>
        </p:txBody>
      </p:sp>
      <p:sp>
        <p:nvSpPr>
          <p:cNvPr id="187" name="Google Shape;187;p27"/>
          <p:cNvSpPr txBox="1"/>
          <p:nvPr/>
        </p:nvSpPr>
        <p:spPr>
          <a:xfrm>
            <a:off x="278200" y="3429000"/>
            <a:ext cx="8798700" cy="120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solidFill>
                  <a:srgbClr val="000000"/>
                </a:solidFill>
                <a:latin typeface="Calibri"/>
                <a:ea typeface="Calibri"/>
                <a:cs typeface="Calibri"/>
                <a:sym typeface="Calibri"/>
              </a:rPr>
              <a:t>Pacific Ocean to the east, Sea of Japan on the west, and the Tsugaru Strait to the north. Because of this diverse geography, it is highly biodiverse. </a:t>
            </a:r>
            <a:endParaRPr sz="2400">
              <a:solidFill>
                <a:srgbClr val="000000"/>
              </a:solidFill>
              <a:latin typeface="Calibri"/>
              <a:ea typeface="Calibri"/>
              <a:cs typeface="Calibri"/>
              <a:sym typeface="Calibri"/>
            </a:endParaRPr>
          </a:p>
          <a:p>
            <a:pPr marL="0" lvl="0" indent="0" algn="l" rtl="0">
              <a:spcBef>
                <a:spcPts val="0"/>
              </a:spcBef>
              <a:spcAft>
                <a:spcPts val="0"/>
              </a:spcAft>
              <a:buNone/>
            </a:pPr>
            <a:endParaRPr sz="3200">
              <a:solidFill>
                <a:srgbClr val="000000"/>
              </a:solidFill>
              <a:latin typeface="Calibri"/>
              <a:ea typeface="Calibri"/>
              <a:cs typeface="Calibri"/>
              <a:sym typeface="Calibri"/>
            </a:endParaRPr>
          </a:p>
        </p:txBody>
      </p:sp>
      <p:sp>
        <p:nvSpPr>
          <p:cNvPr id="188" name="Google Shape;188;p27"/>
          <p:cNvSpPr txBox="1"/>
          <p:nvPr/>
        </p:nvSpPr>
        <p:spPr>
          <a:xfrm>
            <a:off x="1233500" y="6469675"/>
            <a:ext cx="1924800" cy="2751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1200">
                <a:solidFill>
                  <a:srgbClr val="FFFFFF"/>
                </a:solidFill>
              </a:rPr>
              <a:t>J</a:t>
            </a:r>
            <a:r>
              <a:rPr lang="en-US" sz="1200" b="1">
                <a:solidFill>
                  <a:srgbClr val="FFFFFF"/>
                </a:solidFill>
              </a:rPr>
              <a:t>apanese Raccoon Dog</a:t>
            </a:r>
            <a:endParaRPr sz="1200" b="1">
              <a:solidFill>
                <a:srgbClr val="FFFFFF"/>
              </a:solidFill>
            </a:endParaRPr>
          </a:p>
        </p:txBody>
      </p:sp>
      <p:sp>
        <p:nvSpPr>
          <p:cNvPr id="189" name="Google Shape;189;p27"/>
          <p:cNvSpPr txBox="1"/>
          <p:nvPr/>
        </p:nvSpPr>
        <p:spPr>
          <a:xfrm>
            <a:off x="4572000" y="6469675"/>
            <a:ext cx="1015500" cy="2751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1200">
                <a:solidFill>
                  <a:srgbClr val="FFFFFF"/>
                </a:solidFill>
              </a:rPr>
              <a:t>Alfonster</a:t>
            </a:r>
            <a:endParaRPr sz="1200" b="1">
              <a:solidFill>
                <a:srgbClr val="FFFFFF"/>
              </a:solidFill>
            </a:endParaRPr>
          </a:p>
        </p:txBody>
      </p:sp>
      <p:sp>
        <p:nvSpPr>
          <p:cNvPr id="190" name="Google Shape;190;p27"/>
          <p:cNvSpPr txBox="1"/>
          <p:nvPr/>
        </p:nvSpPr>
        <p:spPr>
          <a:xfrm>
            <a:off x="7308550" y="6469675"/>
            <a:ext cx="1459500" cy="2751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1200">
                <a:solidFill>
                  <a:srgbClr val="FFFFFF"/>
                </a:solidFill>
              </a:rPr>
              <a:t>Giant Rain Frog</a:t>
            </a:r>
            <a:endParaRPr sz="1200" b="1">
              <a:solidFill>
                <a:srgbClr val="FFFFFF"/>
              </a:solidFill>
            </a:endParaRPr>
          </a:p>
        </p:txBody>
      </p:sp>
      <p:sp>
        <p:nvSpPr>
          <p:cNvPr id="191" name="Google Shape;191;p27"/>
          <p:cNvSpPr txBox="1"/>
          <p:nvPr/>
        </p:nvSpPr>
        <p:spPr>
          <a:xfrm>
            <a:off x="7308550" y="2860325"/>
            <a:ext cx="1672500" cy="2751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1200">
                <a:solidFill>
                  <a:srgbClr val="FFFFFF"/>
                </a:solidFill>
              </a:rPr>
              <a:t>Papuan Frogmouth</a:t>
            </a:r>
            <a:endParaRPr sz="1200" b="1">
              <a:solidFill>
                <a:srgbClr val="FFFFFF"/>
              </a:solidFill>
            </a:endParaRPr>
          </a:p>
        </p:txBody>
      </p:sp>
      <p:pic>
        <p:nvPicPr>
          <p:cNvPr id="192" name="Google Shape;192;p27"/>
          <p:cNvPicPr preferRelativeResize="0"/>
          <p:nvPr/>
        </p:nvPicPr>
        <p:blipFill>
          <a:blip r:embed="rId3">
            <a:alphaModFix/>
          </a:blip>
          <a:stretch>
            <a:fillRect/>
          </a:stretch>
        </p:blipFill>
        <p:spPr>
          <a:xfrm>
            <a:off x="5330534" y="1075625"/>
            <a:ext cx="3343340" cy="2226650"/>
          </a:xfrm>
          <a:prstGeom prst="rect">
            <a:avLst/>
          </a:prstGeom>
          <a:noFill/>
          <a:ln w="38100" cap="flat" cmpd="sng">
            <a:solidFill>
              <a:schemeClr val="dk1"/>
            </a:solidFill>
            <a:prstDash val="solid"/>
            <a:round/>
            <a:headEnd type="none" w="sm" len="sm"/>
            <a:tailEnd type="none" w="sm" len="sm"/>
          </a:ln>
        </p:spPr>
      </p:pic>
      <p:sp>
        <p:nvSpPr>
          <p:cNvPr id="193" name="Google Shape;193;p27"/>
          <p:cNvSpPr txBox="1"/>
          <p:nvPr/>
        </p:nvSpPr>
        <p:spPr>
          <a:xfrm>
            <a:off x="7082050" y="3027175"/>
            <a:ext cx="1672500" cy="2751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1200">
                <a:solidFill>
                  <a:srgbClr val="FFFFFF"/>
                </a:solidFill>
              </a:rPr>
              <a:t>Papuan Frogmouth</a:t>
            </a:r>
            <a:endParaRPr sz="1200" b="1">
              <a:solidFill>
                <a:srgbClr val="FFFFFF"/>
              </a:solidFill>
            </a:endParaRPr>
          </a:p>
        </p:txBody>
      </p:sp>
      <p:pic>
        <p:nvPicPr>
          <p:cNvPr id="194" name="Google Shape;194;p27"/>
          <p:cNvPicPr preferRelativeResize="0"/>
          <p:nvPr/>
        </p:nvPicPr>
        <p:blipFill>
          <a:blip r:embed="rId4">
            <a:alphaModFix/>
          </a:blip>
          <a:stretch>
            <a:fillRect/>
          </a:stretch>
        </p:blipFill>
        <p:spPr>
          <a:xfrm>
            <a:off x="5778300" y="4632300"/>
            <a:ext cx="2976250" cy="1982200"/>
          </a:xfrm>
          <a:prstGeom prst="rect">
            <a:avLst/>
          </a:prstGeom>
          <a:noFill/>
          <a:ln w="38100" cap="flat" cmpd="sng">
            <a:solidFill>
              <a:schemeClr val="dk1"/>
            </a:solidFill>
            <a:prstDash val="solid"/>
            <a:round/>
            <a:headEnd type="none" w="sm" len="sm"/>
            <a:tailEnd type="none" w="sm" len="sm"/>
          </a:ln>
        </p:spPr>
      </p:pic>
      <p:sp>
        <p:nvSpPr>
          <p:cNvPr id="195" name="Google Shape;195;p27"/>
          <p:cNvSpPr txBox="1"/>
          <p:nvPr/>
        </p:nvSpPr>
        <p:spPr>
          <a:xfrm>
            <a:off x="7308550" y="6339400"/>
            <a:ext cx="1459500" cy="2751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1200">
                <a:solidFill>
                  <a:srgbClr val="FFFFFF"/>
                </a:solidFill>
              </a:rPr>
              <a:t>Giant Rain Frog</a:t>
            </a:r>
            <a:endParaRPr sz="1200" b="1">
              <a:solidFill>
                <a:srgbClr val="FFFFFF"/>
              </a:solidFill>
            </a:endParaRPr>
          </a:p>
        </p:txBody>
      </p:sp>
      <p:pic>
        <p:nvPicPr>
          <p:cNvPr id="196" name="Google Shape;196;p27" title="229444100_ff04a96957_b.jpg"/>
          <p:cNvPicPr preferRelativeResize="0"/>
          <p:nvPr/>
        </p:nvPicPr>
        <p:blipFill>
          <a:blip r:embed="rId5">
            <a:alphaModFix/>
          </a:blip>
          <a:stretch>
            <a:fillRect/>
          </a:stretch>
        </p:blipFill>
        <p:spPr>
          <a:xfrm>
            <a:off x="3044433" y="4632301"/>
            <a:ext cx="2540398" cy="1982199"/>
          </a:xfrm>
          <a:prstGeom prst="rect">
            <a:avLst/>
          </a:prstGeom>
          <a:noFill/>
          <a:ln w="38100" cap="flat" cmpd="sng">
            <a:solidFill>
              <a:schemeClr val="dk1"/>
            </a:solidFill>
            <a:prstDash val="solid"/>
            <a:round/>
            <a:headEnd type="none" w="sm" len="sm"/>
            <a:tailEnd type="none" w="sm" len="sm"/>
          </a:ln>
        </p:spPr>
      </p:pic>
      <p:sp>
        <p:nvSpPr>
          <p:cNvPr id="197" name="Google Shape;197;p27"/>
          <p:cNvSpPr txBox="1"/>
          <p:nvPr/>
        </p:nvSpPr>
        <p:spPr>
          <a:xfrm>
            <a:off x="4572000" y="6339400"/>
            <a:ext cx="1015500" cy="2751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1200">
                <a:solidFill>
                  <a:srgbClr val="FFFFFF"/>
                </a:solidFill>
              </a:rPr>
              <a:t>Tube Worm</a:t>
            </a:r>
            <a:endParaRPr sz="1200" b="1">
              <a:solidFill>
                <a:srgbClr val="FFFFFF"/>
              </a:solidFill>
            </a:endParaRPr>
          </a:p>
        </p:txBody>
      </p:sp>
      <p:pic>
        <p:nvPicPr>
          <p:cNvPr id="198" name="Google Shape;198;p27"/>
          <p:cNvPicPr preferRelativeResize="0"/>
          <p:nvPr/>
        </p:nvPicPr>
        <p:blipFill>
          <a:blip r:embed="rId6">
            <a:alphaModFix/>
          </a:blip>
          <a:stretch>
            <a:fillRect/>
          </a:stretch>
        </p:blipFill>
        <p:spPr>
          <a:xfrm>
            <a:off x="208017" y="4632300"/>
            <a:ext cx="2642933" cy="1982200"/>
          </a:xfrm>
          <a:prstGeom prst="rect">
            <a:avLst/>
          </a:prstGeom>
          <a:noFill/>
          <a:ln w="38100" cap="flat" cmpd="sng">
            <a:solidFill>
              <a:schemeClr val="dk1"/>
            </a:solidFill>
            <a:prstDash val="solid"/>
            <a:round/>
            <a:headEnd type="none" w="sm" len="sm"/>
            <a:tailEnd type="none" w="sm" len="sm"/>
          </a:ln>
        </p:spPr>
      </p:pic>
      <p:sp>
        <p:nvSpPr>
          <p:cNvPr id="199" name="Google Shape;199;p27"/>
          <p:cNvSpPr txBox="1"/>
          <p:nvPr/>
        </p:nvSpPr>
        <p:spPr>
          <a:xfrm>
            <a:off x="926150" y="6339400"/>
            <a:ext cx="1924800" cy="2751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1200">
                <a:solidFill>
                  <a:srgbClr val="FFFFFF"/>
                </a:solidFill>
              </a:rPr>
              <a:t>J</a:t>
            </a:r>
            <a:r>
              <a:rPr lang="en-US" sz="1200" b="1">
                <a:solidFill>
                  <a:srgbClr val="FFFFFF"/>
                </a:solidFill>
              </a:rPr>
              <a:t>apanese Raccoon Dog</a:t>
            </a:r>
            <a:endParaRPr sz="1200" b="1">
              <a:solidFill>
                <a:srgbClr val="FFFFFF"/>
              </a:solidFill>
            </a:endParaRPr>
          </a:p>
        </p:txBody>
      </p:sp>
      <p:sp>
        <p:nvSpPr>
          <p:cNvPr id="2" name="Google Shape;226;p29">
            <a:extLst>
              <a:ext uri="{FF2B5EF4-FFF2-40B4-BE49-F238E27FC236}">
                <a16:creationId xmlns:a16="http://schemas.microsoft.com/office/drawing/2014/main" id="{784DBCD3-9397-5610-25FA-109931299990}"/>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28"/>
          <p:cNvPicPr preferRelativeResize="0"/>
          <p:nvPr/>
        </p:nvPicPr>
        <p:blipFill>
          <a:blip r:embed="rId3">
            <a:alphaModFix/>
          </a:blip>
          <a:stretch>
            <a:fillRect/>
          </a:stretch>
        </p:blipFill>
        <p:spPr>
          <a:xfrm>
            <a:off x="7280075" y="4343400"/>
            <a:ext cx="1843500" cy="2433045"/>
          </a:xfrm>
          <a:prstGeom prst="rect">
            <a:avLst/>
          </a:prstGeom>
          <a:noFill/>
          <a:ln w="38100" cap="flat" cmpd="sng">
            <a:solidFill>
              <a:schemeClr val="dk1"/>
            </a:solidFill>
            <a:prstDash val="solid"/>
            <a:round/>
            <a:headEnd type="none" w="sm" len="sm"/>
            <a:tailEnd type="none" w="sm" len="sm"/>
          </a:ln>
        </p:spPr>
      </p:pic>
      <p:pic>
        <p:nvPicPr>
          <p:cNvPr id="206" name="Google Shape;206;p28"/>
          <p:cNvPicPr preferRelativeResize="0"/>
          <p:nvPr/>
        </p:nvPicPr>
        <p:blipFill>
          <a:blip r:embed="rId4">
            <a:alphaModFix/>
          </a:blip>
          <a:stretch>
            <a:fillRect/>
          </a:stretch>
        </p:blipFill>
        <p:spPr>
          <a:xfrm>
            <a:off x="4757725" y="5147217"/>
            <a:ext cx="2450451" cy="1631082"/>
          </a:xfrm>
          <a:prstGeom prst="rect">
            <a:avLst/>
          </a:prstGeom>
          <a:noFill/>
          <a:ln w="38100" cap="flat" cmpd="sng">
            <a:solidFill>
              <a:schemeClr val="dk1"/>
            </a:solidFill>
            <a:prstDash val="solid"/>
            <a:round/>
            <a:headEnd type="none" w="sm" len="sm"/>
            <a:tailEnd type="none" w="sm" len="sm"/>
          </a:ln>
        </p:spPr>
      </p:pic>
      <p:pic>
        <p:nvPicPr>
          <p:cNvPr id="207" name="Google Shape;207;p28"/>
          <p:cNvPicPr preferRelativeResize="0"/>
          <p:nvPr/>
        </p:nvPicPr>
        <p:blipFill>
          <a:blip r:embed="rId5">
            <a:alphaModFix/>
          </a:blip>
          <a:stretch>
            <a:fillRect/>
          </a:stretch>
        </p:blipFill>
        <p:spPr>
          <a:xfrm>
            <a:off x="6687802" y="1258579"/>
            <a:ext cx="2461952" cy="1384848"/>
          </a:xfrm>
          <a:prstGeom prst="rect">
            <a:avLst/>
          </a:prstGeom>
          <a:noFill/>
          <a:ln w="38100" cap="flat" cmpd="sng">
            <a:solidFill>
              <a:schemeClr val="dk1"/>
            </a:solidFill>
            <a:prstDash val="solid"/>
            <a:round/>
            <a:headEnd type="none" w="sm" len="sm"/>
            <a:tailEnd type="none" w="sm" len="sm"/>
          </a:ln>
        </p:spPr>
      </p:pic>
      <p:pic>
        <p:nvPicPr>
          <p:cNvPr id="208" name="Google Shape;208;p28"/>
          <p:cNvPicPr preferRelativeResize="0"/>
          <p:nvPr/>
        </p:nvPicPr>
        <p:blipFill rotWithShape="1">
          <a:blip r:embed="rId6">
            <a:alphaModFix/>
          </a:blip>
          <a:srcRect r="28145" b="23989"/>
          <a:stretch/>
        </p:blipFill>
        <p:spPr>
          <a:xfrm>
            <a:off x="191974" y="5138928"/>
            <a:ext cx="2031974" cy="1631075"/>
          </a:xfrm>
          <a:prstGeom prst="rect">
            <a:avLst/>
          </a:prstGeom>
          <a:noFill/>
          <a:ln w="38100" cap="flat" cmpd="sng">
            <a:solidFill>
              <a:schemeClr val="dk1"/>
            </a:solidFill>
            <a:prstDash val="solid"/>
            <a:round/>
            <a:headEnd type="none" w="sm" len="sm"/>
            <a:tailEnd type="none" w="sm" len="sm"/>
          </a:ln>
        </p:spPr>
      </p:pic>
      <p:pic>
        <p:nvPicPr>
          <p:cNvPr id="209" name="Google Shape;209;p28"/>
          <p:cNvPicPr preferRelativeResize="0"/>
          <p:nvPr/>
        </p:nvPicPr>
        <p:blipFill>
          <a:blip r:embed="rId7">
            <a:alphaModFix/>
          </a:blip>
          <a:stretch>
            <a:fillRect/>
          </a:stretch>
        </p:blipFill>
        <p:spPr>
          <a:xfrm>
            <a:off x="2295775" y="5137650"/>
            <a:ext cx="2387050" cy="1640650"/>
          </a:xfrm>
          <a:prstGeom prst="rect">
            <a:avLst/>
          </a:prstGeom>
          <a:noFill/>
          <a:ln w="38100" cap="flat" cmpd="sng">
            <a:solidFill>
              <a:schemeClr val="dk1"/>
            </a:solidFill>
            <a:prstDash val="solid"/>
            <a:round/>
            <a:headEnd type="none" w="sm" len="sm"/>
            <a:tailEnd type="none" w="sm" len="sm"/>
          </a:ln>
        </p:spPr>
      </p:pic>
      <p:pic>
        <p:nvPicPr>
          <p:cNvPr id="210" name="Google Shape;210;p28"/>
          <p:cNvPicPr preferRelativeResize="0"/>
          <p:nvPr/>
        </p:nvPicPr>
        <p:blipFill>
          <a:blip r:embed="rId8">
            <a:alphaModFix/>
          </a:blip>
          <a:stretch>
            <a:fillRect/>
          </a:stretch>
        </p:blipFill>
        <p:spPr>
          <a:xfrm>
            <a:off x="6693557" y="2643423"/>
            <a:ext cx="2450445" cy="1640649"/>
          </a:xfrm>
          <a:prstGeom prst="rect">
            <a:avLst/>
          </a:prstGeom>
          <a:noFill/>
          <a:ln w="38100" cap="flat" cmpd="sng">
            <a:solidFill>
              <a:schemeClr val="dk1"/>
            </a:solidFill>
            <a:prstDash val="solid"/>
            <a:round/>
            <a:headEnd type="none" w="sm" len="sm"/>
            <a:tailEnd type="none" w="sm" len="sm"/>
          </a:ln>
        </p:spPr>
      </p:pic>
      <p:sp>
        <p:nvSpPr>
          <p:cNvPr id="211" name="Google Shape;211;p28"/>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7.6</a:t>
            </a:r>
            <a:r>
              <a:rPr lang="en-US" sz="2400" b="1">
                <a:solidFill>
                  <a:srgbClr val="10478B"/>
                </a:solidFill>
                <a:latin typeface="Arial"/>
                <a:ea typeface="Arial"/>
                <a:cs typeface="Arial"/>
                <a:sym typeface="Arial"/>
              </a:rPr>
              <a:t> </a:t>
            </a:r>
            <a:r>
              <a:rPr lang="en-US" sz="2400" b="1">
                <a:solidFill>
                  <a:srgbClr val="10478B"/>
                </a:solidFill>
              </a:rPr>
              <a:t>JAPAN                     </a:t>
            </a:r>
            <a:br>
              <a:rPr lang="en-US" sz="4300" b="1">
                <a:solidFill>
                  <a:srgbClr val="10478B"/>
                </a:solidFill>
                <a:latin typeface="Arial"/>
                <a:ea typeface="Arial"/>
                <a:cs typeface="Arial"/>
                <a:sym typeface="Arial"/>
              </a:rPr>
            </a:br>
            <a:r>
              <a:rPr lang="en-US" sz="1800" b="1">
                <a:solidFill>
                  <a:srgbClr val="10478B"/>
                </a:solidFill>
              </a:rPr>
              <a:t>Monday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a:t>
            </a:r>
            <a:r>
              <a:rPr lang="en-US" sz="1800" b="1">
                <a:solidFill>
                  <a:srgbClr val="10478B"/>
                </a:solidFill>
              </a:rPr>
              <a:t>08</a:t>
            </a:r>
            <a:r>
              <a:rPr lang="en-US" sz="1800" b="1">
                <a:solidFill>
                  <a:srgbClr val="10478B"/>
                </a:solidFill>
                <a:latin typeface="Arial"/>
                <a:ea typeface="Arial"/>
                <a:cs typeface="Arial"/>
                <a:sym typeface="Arial"/>
              </a:rPr>
              <a:t>, </a:t>
            </a:r>
            <a:r>
              <a:rPr lang="en-US" sz="1800" b="1">
                <a:solidFill>
                  <a:srgbClr val="10478B"/>
                </a:solidFill>
              </a:rPr>
              <a:t>2025</a:t>
            </a:r>
            <a:r>
              <a:rPr lang="en-US" sz="1800" b="1">
                <a:solidFill>
                  <a:srgbClr val="10478B"/>
                </a:solidFill>
                <a:latin typeface="Arial"/>
                <a:ea typeface="Arial"/>
                <a:cs typeface="Arial"/>
                <a:sym typeface="Arial"/>
              </a:rPr>
              <a:t> at </a:t>
            </a:r>
            <a:r>
              <a:rPr lang="en-US" sz="1800" b="1">
                <a:solidFill>
                  <a:srgbClr val="10478B"/>
                </a:solidFill>
              </a:rPr>
              <a:t>14</a:t>
            </a:r>
            <a:r>
              <a:rPr lang="en-US" sz="1800" b="1">
                <a:solidFill>
                  <a:srgbClr val="10478B"/>
                </a:solidFill>
                <a:latin typeface="Arial"/>
                <a:ea typeface="Arial"/>
                <a:cs typeface="Arial"/>
                <a:sym typeface="Arial"/>
              </a:rPr>
              <a:t>:</a:t>
            </a:r>
            <a:r>
              <a:rPr lang="en-US" sz="1800" b="1">
                <a:solidFill>
                  <a:srgbClr val="10478B"/>
                </a:solidFill>
              </a:rPr>
              <a:t>15</a:t>
            </a:r>
            <a:r>
              <a:rPr lang="en-US" sz="1800" b="1">
                <a:solidFill>
                  <a:srgbClr val="10478B"/>
                </a:solidFill>
                <a:latin typeface="Arial"/>
                <a:ea typeface="Arial"/>
                <a:cs typeface="Arial"/>
                <a:sym typeface="Arial"/>
              </a:rPr>
              <a:t>:</a:t>
            </a:r>
            <a:r>
              <a:rPr lang="en-US" sz="1800" b="1">
                <a:solidFill>
                  <a:srgbClr val="10478B"/>
                </a:solidFill>
              </a:rPr>
              <a:t>11</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212" name="Google Shape;212;p28"/>
          <p:cNvSpPr txBox="1"/>
          <p:nvPr/>
        </p:nvSpPr>
        <p:spPr>
          <a:xfrm>
            <a:off x="448725" y="1151475"/>
            <a:ext cx="5778600" cy="313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solidFill>
                  <a:schemeClr val="dk1"/>
                </a:solidFill>
                <a:latin typeface="Calibri"/>
                <a:ea typeface="Calibri"/>
                <a:cs typeface="Calibri"/>
                <a:sym typeface="Calibri"/>
              </a:rPr>
              <a:t>The Aomori Prefecture economy includes agriculture (especially apple orchards and black garlic), and mining (metals, nonmetals, and limestone). It serves as a transportation and logistics hub because of its location. Tourism is also a big part of its economy - Jomon Prehistoric Sites ad Shirakami-Sanchi World Heritage Sites are among the draws.  Shinto and Buddhist religions are prominent.</a:t>
            </a:r>
            <a:endParaRPr sz="2400">
              <a:solidFill>
                <a:schemeClr val="dk1"/>
              </a:solidFill>
              <a:latin typeface="Calibri"/>
              <a:ea typeface="Calibri"/>
              <a:cs typeface="Calibri"/>
              <a:sym typeface="Calibri"/>
            </a:endParaRPr>
          </a:p>
        </p:txBody>
      </p:sp>
      <p:sp>
        <p:nvSpPr>
          <p:cNvPr id="213" name="Google Shape;213;p28"/>
          <p:cNvSpPr txBox="1"/>
          <p:nvPr/>
        </p:nvSpPr>
        <p:spPr>
          <a:xfrm>
            <a:off x="7975175" y="2197625"/>
            <a:ext cx="1269900" cy="33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b="1">
                <a:solidFill>
                  <a:schemeClr val="lt1"/>
                </a:solidFill>
                <a:latin typeface="Calibri"/>
                <a:ea typeface="Calibri"/>
                <a:cs typeface="Calibri"/>
                <a:sym typeface="Calibri"/>
              </a:rPr>
              <a:t>farmland</a:t>
            </a:r>
            <a:endParaRPr sz="1800" b="1">
              <a:solidFill>
                <a:schemeClr val="lt1"/>
              </a:solidFill>
              <a:latin typeface="Calibri"/>
              <a:ea typeface="Calibri"/>
              <a:cs typeface="Calibri"/>
              <a:sym typeface="Calibri"/>
            </a:endParaRPr>
          </a:p>
        </p:txBody>
      </p:sp>
      <p:sp>
        <p:nvSpPr>
          <p:cNvPr id="214" name="Google Shape;214;p28"/>
          <p:cNvSpPr txBox="1"/>
          <p:nvPr/>
        </p:nvSpPr>
        <p:spPr>
          <a:xfrm>
            <a:off x="6798725" y="3910625"/>
            <a:ext cx="2450700" cy="33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lt1"/>
                </a:solidFill>
                <a:latin typeface="Calibri"/>
                <a:ea typeface="Calibri"/>
                <a:cs typeface="Calibri"/>
                <a:sym typeface="Calibri"/>
              </a:rPr>
              <a:t>apple blossom and Mt. Iwaki</a:t>
            </a:r>
            <a:endParaRPr b="1">
              <a:solidFill>
                <a:schemeClr val="lt1"/>
              </a:solidFill>
              <a:latin typeface="Calibri"/>
              <a:ea typeface="Calibri"/>
              <a:cs typeface="Calibri"/>
              <a:sym typeface="Calibri"/>
            </a:endParaRPr>
          </a:p>
        </p:txBody>
      </p:sp>
      <p:sp>
        <p:nvSpPr>
          <p:cNvPr id="215" name="Google Shape;215;p28"/>
          <p:cNvSpPr txBox="1"/>
          <p:nvPr/>
        </p:nvSpPr>
        <p:spPr>
          <a:xfrm>
            <a:off x="937125" y="5057950"/>
            <a:ext cx="1439400" cy="33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dk1"/>
                </a:solidFill>
                <a:latin typeface="Calibri"/>
                <a:ea typeface="Calibri"/>
                <a:cs typeface="Calibri"/>
                <a:sym typeface="Calibri"/>
              </a:rPr>
              <a:t>Hirosaki castle</a:t>
            </a:r>
            <a:endParaRPr b="1">
              <a:solidFill>
                <a:schemeClr val="dk1"/>
              </a:solidFill>
              <a:latin typeface="Calibri"/>
              <a:ea typeface="Calibri"/>
              <a:cs typeface="Calibri"/>
              <a:sym typeface="Calibri"/>
            </a:endParaRPr>
          </a:p>
        </p:txBody>
      </p:sp>
      <p:sp>
        <p:nvSpPr>
          <p:cNvPr id="216" name="Google Shape;216;p28"/>
          <p:cNvSpPr txBox="1"/>
          <p:nvPr/>
        </p:nvSpPr>
        <p:spPr>
          <a:xfrm>
            <a:off x="5205000" y="5057950"/>
            <a:ext cx="1843500" cy="33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dk1"/>
                </a:solidFill>
                <a:latin typeface="Calibri"/>
                <a:ea typeface="Calibri"/>
                <a:cs typeface="Calibri"/>
                <a:sym typeface="Calibri"/>
              </a:rPr>
              <a:t>Takayama Inari Shrine</a:t>
            </a:r>
            <a:endParaRPr b="1">
              <a:solidFill>
                <a:schemeClr val="dk1"/>
              </a:solidFill>
              <a:latin typeface="Calibri"/>
              <a:ea typeface="Calibri"/>
              <a:cs typeface="Calibri"/>
              <a:sym typeface="Calibri"/>
            </a:endParaRPr>
          </a:p>
        </p:txBody>
      </p:sp>
      <p:sp>
        <p:nvSpPr>
          <p:cNvPr id="217" name="Google Shape;217;p28"/>
          <p:cNvSpPr txBox="1"/>
          <p:nvPr/>
        </p:nvSpPr>
        <p:spPr>
          <a:xfrm>
            <a:off x="2671225" y="5057950"/>
            <a:ext cx="2086500" cy="33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dk1"/>
                </a:solidFill>
                <a:latin typeface="Calibri"/>
                <a:ea typeface="Calibri"/>
                <a:cs typeface="Calibri"/>
                <a:sym typeface="Calibri"/>
              </a:rPr>
              <a:t>Mount Osore entrance</a:t>
            </a:r>
            <a:endParaRPr b="1">
              <a:solidFill>
                <a:schemeClr val="dk1"/>
              </a:solidFill>
              <a:latin typeface="Calibri"/>
              <a:ea typeface="Calibri"/>
              <a:cs typeface="Calibri"/>
              <a:sym typeface="Calibri"/>
            </a:endParaRPr>
          </a:p>
        </p:txBody>
      </p:sp>
      <p:sp>
        <p:nvSpPr>
          <p:cNvPr id="218" name="Google Shape;218;p28"/>
          <p:cNvSpPr txBox="1"/>
          <p:nvPr/>
        </p:nvSpPr>
        <p:spPr>
          <a:xfrm>
            <a:off x="7208175" y="4249325"/>
            <a:ext cx="2086500" cy="33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300" b="1">
                <a:solidFill>
                  <a:schemeClr val="lt1"/>
                </a:solidFill>
                <a:latin typeface="Calibri"/>
                <a:ea typeface="Calibri"/>
                <a:cs typeface="Calibri"/>
                <a:sym typeface="Calibri"/>
              </a:rPr>
              <a:t>Jomon dogu 1000-400 BC</a:t>
            </a:r>
            <a:endParaRPr sz="1300" b="1">
              <a:solidFill>
                <a:schemeClr val="lt1"/>
              </a:solidFill>
              <a:latin typeface="Calibri"/>
              <a:ea typeface="Calibri"/>
              <a:cs typeface="Calibri"/>
              <a:sym typeface="Calibri"/>
            </a:endParaRPr>
          </a:p>
        </p:txBody>
      </p:sp>
      <p:sp>
        <p:nvSpPr>
          <p:cNvPr id="2" name="Google Shape;226;p29">
            <a:extLst>
              <a:ext uri="{FF2B5EF4-FFF2-40B4-BE49-F238E27FC236}">
                <a16:creationId xmlns:a16="http://schemas.microsoft.com/office/drawing/2014/main" id="{DAAAE40E-649C-B07E-44F7-121CD004A7F2}"/>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2"/>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7.6</a:t>
            </a:r>
            <a:r>
              <a:rPr lang="en-US" sz="2400" b="1">
                <a:solidFill>
                  <a:srgbClr val="10478B"/>
                </a:solidFill>
                <a:latin typeface="Arial"/>
                <a:ea typeface="Arial"/>
                <a:cs typeface="Arial"/>
                <a:sym typeface="Arial"/>
              </a:rPr>
              <a:t> </a:t>
            </a:r>
            <a:r>
              <a:rPr lang="en-US" sz="2400" b="1">
                <a:solidFill>
                  <a:srgbClr val="10478B"/>
                </a:solidFill>
              </a:rPr>
              <a:t>JAPAN</a:t>
            </a:r>
            <a:br>
              <a:rPr lang="en-US" sz="4300" b="1">
                <a:solidFill>
                  <a:srgbClr val="10478B"/>
                </a:solidFill>
                <a:latin typeface="Arial"/>
                <a:ea typeface="Arial"/>
                <a:cs typeface="Arial"/>
                <a:sym typeface="Arial"/>
              </a:rPr>
            </a:br>
            <a:r>
              <a:rPr lang="en-US" sz="1800" b="1">
                <a:solidFill>
                  <a:srgbClr val="10478B"/>
                </a:solidFill>
              </a:rPr>
              <a:t>Monday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a:t>
            </a:r>
            <a:r>
              <a:rPr lang="en-US" sz="1800" b="1">
                <a:solidFill>
                  <a:srgbClr val="10478B"/>
                </a:solidFill>
              </a:rPr>
              <a:t>08</a:t>
            </a:r>
            <a:r>
              <a:rPr lang="en-US" sz="1800" b="1">
                <a:solidFill>
                  <a:srgbClr val="10478B"/>
                </a:solidFill>
                <a:latin typeface="Arial"/>
                <a:ea typeface="Arial"/>
                <a:cs typeface="Arial"/>
                <a:sym typeface="Arial"/>
              </a:rPr>
              <a:t>, </a:t>
            </a:r>
            <a:r>
              <a:rPr lang="en-US" sz="1800" b="1">
                <a:solidFill>
                  <a:srgbClr val="10478B"/>
                </a:solidFill>
              </a:rPr>
              <a:t>2025</a:t>
            </a:r>
            <a:r>
              <a:rPr lang="en-US" sz="1800" b="1">
                <a:solidFill>
                  <a:srgbClr val="10478B"/>
                </a:solidFill>
                <a:latin typeface="Arial"/>
                <a:ea typeface="Arial"/>
                <a:cs typeface="Arial"/>
                <a:sym typeface="Arial"/>
              </a:rPr>
              <a:t> at </a:t>
            </a:r>
            <a:r>
              <a:rPr lang="en-US" sz="1800" b="1">
                <a:solidFill>
                  <a:srgbClr val="10478B"/>
                </a:solidFill>
              </a:rPr>
              <a:t>14</a:t>
            </a:r>
            <a:r>
              <a:rPr lang="en-US" sz="1800" b="1">
                <a:solidFill>
                  <a:srgbClr val="10478B"/>
                </a:solidFill>
                <a:latin typeface="Arial"/>
                <a:ea typeface="Arial"/>
                <a:cs typeface="Arial"/>
                <a:sym typeface="Arial"/>
              </a:rPr>
              <a:t>:</a:t>
            </a:r>
            <a:r>
              <a:rPr lang="en-US" sz="1800" b="1">
                <a:solidFill>
                  <a:srgbClr val="10478B"/>
                </a:solidFill>
              </a:rPr>
              <a:t>15</a:t>
            </a:r>
            <a:r>
              <a:rPr lang="en-US" sz="1800" b="1">
                <a:solidFill>
                  <a:srgbClr val="10478B"/>
                </a:solidFill>
                <a:latin typeface="Arial"/>
                <a:ea typeface="Arial"/>
                <a:cs typeface="Arial"/>
                <a:sym typeface="Arial"/>
              </a:rPr>
              <a:t>:</a:t>
            </a:r>
            <a:r>
              <a:rPr lang="en-US" sz="1800" b="1">
                <a:solidFill>
                  <a:srgbClr val="10478B"/>
                </a:solidFill>
              </a:rPr>
              <a:t>11</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259" name="Google Shape;259;p32"/>
          <p:cNvSpPr txBox="1"/>
          <p:nvPr/>
        </p:nvSpPr>
        <p:spPr>
          <a:xfrm>
            <a:off x="349350" y="1175975"/>
            <a:ext cx="8558700" cy="114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700"/>
              <a:t>Due its location at the convergence of four tectonic plates, around 80% of Japan’s population live in areas of relatively high seismic hazard. The December 8 earthquake occurred offshore the lesser populated Aomori Prefecture on northern Honshu, located adjacent to the even less-populated Iwate and Hokkaido prefectures.</a:t>
            </a:r>
            <a:endParaRPr sz="1700"/>
          </a:p>
        </p:txBody>
      </p:sp>
      <p:pic>
        <p:nvPicPr>
          <p:cNvPr id="260" name="Google Shape;260;p32"/>
          <p:cNvPicPr preferRelativeResize="0"/>
          <p:nvPr/>
        </p:nvPicPr>
        <p:blipFill rotWithShape="1">
          <a:blip r:embed="rId3">
            <a:alphaModFix/>
          </a:blip>
          <a:srcRect l="3938" t="8525"/>
          <a:stretch/>
        </p:blipFill>
        <p:spPr>
          <a:xfrm>
            <a:off x="4633425" y="2731150"/>
            <a:ext cx="4376651" cy="3984975"/>
          </a:xfrm>
          <a:prstGeom prst="rect">
            <a:avLst/>
          </a:prstGeom>
          <a:noFill/>
          <a:ln>
            <a:noFill/>
          </a:ln>
        </p:spPr>
      </p:pic>
      <p:pic>
        <p:nvPicPr>
          <p:cNvPr id="261" name="Google Shape;261;p32" title="Legend for seismic hazards-GEM map.png"/>
          <p:cNvPicPr preferRelativeResize="0"/>
          <p:nvPr/>
        </p:nvPicPr>
        <p:blipFill rotWithShape="1">
          <a:blip r:embed="rId4">
            <a:alphaModFix/>
          </a:blip>
          <a:srcRect t="9584" r="22372"/>
          <a:stretch/>
        </p:blipFill>
        <p:spPr>
          <a:xfrm>
            <a:off x="7679303" y="4383844"/>
            <a:ext cx="1376148" cy="2404195"/>
          </a:xfrm>
          <a:prstGeom prst="rect">
            <a:avLst/>
          </a:prstGeom>
          <a:noFill/>
          <a:ln w="10225" cap="flat" cmpd="sng">
            <a:solidFill>
              <a:srgbClr val="000000"/>
            </a:solidFill>
            <a:prstDash val="solid"/>
            <a:round/>
            <a:headEnd type="none" w="sm" len="sm"/>
            <a:tailEnd type="none" w="sm" len="sm"/>
          </a:ln>
        </p:spPr>
      </p:pic>
      <p:sp>
        <p:nvSpPr>
          <p:cNvPr id="262" name="Google Shape;262;p32"/>
          <p:cNvSpPr txBox="1"/>
          <p:nvPr/>
        </p:nvSpPr>
        <p:spPr>
          <a:xfrm>
            <a:off x="4760400" y="2331871"/>
            <a:ext cx="3810000" cy="38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600" b="1">
                <a:solidFill>
                  <a:srgbClr val="000000"/>
                </a:solidFill>
              </a:rPr>
              <a:t>Seismic Hazard of </a:t>
            </a:r>
            <a:r>
              <a:rPr lang="en-US" sz="1600" b="1"/>
              <a:t>Japan</a:t>
            </a:r>
            <a:endParaRPr sz="1600" b="1">
              <a:solidFill>
                <a:srgbClr val="000000"/>
              </a:solidFill>
            </a:endParaRPr>
          </a:p>
        </p:txBody>
      </p:sp>
      <p:sp>
        <p:nvSpPr>
          <p:cNvPr id="263" name="Google Shape;263;p32"/>
          <p:cNvSpPr txBox="1"/>
          <p:nvPr/>
        </p:nvSpPr>
        <p:spPr>
          <a:xfrm>
            <a:off x="472275" y="2331861"/>
            <a:ext cx="3810000" cy="38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600" b="1">
                <a:solidFill>
                  <a:srgbClr val="000000"/>
                </a:solidFill>
              </a:rPr>
              <a:t>Population Density of </a:t>
            </a:r>
            <a:r>
              <a:rPr lang="en-US" sz="1600" b="1"/>
              <a:t>Japan</a:t>
            </a:r>
            <a:endParaRPr sz="1600" b="1">
              <a:solidFill>
                <a:srgbClr val="000000"/>
              </a:solidFill>
            </a:endParaRPr>
          </a:p>
        </p:txBody>
      </p:sp>
      <p:pic>
        <p:nvPicPr>
          <p:cNvPr id="264" name="Google Shape;264;p32" title="1024px-Japan_Population_density_map-clean.png"/>
          <p:cNvPicPr preferRelativeResize="0"/>
          <p:nvPr/>
        </p:nvPicPr>
        <p:blipFill>
          <a:blip r:embed="rId5">
            <a:alphaModFix/>
          </a:blip>
          <a:stretch>
            <a:fillRect/>
          </a:stretch>
        </p:blipFill>
        <p:spPr>
          <a:xfrm>
            <a:off x="152388" y="2731146"/>
            <a:ext cx="4090913" cy="4090913"/>
          </a:xfrm>
          <a:prstGeom prst="rect">
            <a:avLst/>
          </a:prstGeom>
          <a:noFill/>
          <a:ln>
            <a:noFill/>
          </a:ln>
        </p:spPr>
      </p:pic>
      <p:pic>
        <p:nvPicPr>
          <p:cNvPr id="265" name="Google Shape;265;p32" title="1024px-Japan_Population_density_map.svg.png"/>
          <p:cNvPicPr preferRelativeResize="0"/>
          <p:nvPr/>
        </p:nvPicPr>
        <p:blipFill rotWithShape="1">
          <a:blip r:embed="rId6">
            <a:alphaModFix/>
          </a:blip>
          <a:srcRect l="77083" t="36208" r="1917" b="37335"/>
          <a:stretch/>
        </p:blipFill>
        <p:spPr>
          <a:xfrm>
            <a:off x="2825875" y="5147725"/>
            <a:ext cx="1244925" cy="1568399"/>
          </a:xfrm>
          <a:prstGeom prst="rect">
            <a:avLst/>
          </a:prstGeom>
          <a:noFill/>
          <a:ln>
            <a:noFill/>
          </a:ln>
        </p:spPr>
      </p:pic>
      <p:sp>
        <p:nvSpPr>
          <p:cNvPr id="266" name="Google Shape;266;p32"/>
          <p:cNvSpPr/>
          <p:nvPr/>
        </p:nvSpPr>
        <p:spPr>
          <a:xfrm>
            <a:off x="2990121" y="3851971"/>
            <a:ext cx="223200" cy="212400"/>
          </a:xfrm>
          <a:prstGeom prst="star5">
            <a:avLst>
              <a:gd name="adj" fmla="val 19098"/>
              <a:gd name="hf" fmla="val 105146"/>
              <a:gd name="vf" fmla="val 110557"/>
            </a:avLst>
          </a:prstGeom>
          <a:solidFill>
            <a:srgbClr val="EEECE1"/>
          </a:solidFill>
          <a:ln w="10800" cap="flat" cmpd="sng">
            <a:solidFill>
              <a:srgbClr val="000000"/>
            </a:solidFill>
            <a:prstDash val="solid"/>
            <a:round/>
            <a:headEnd type="none" w="sm" len="sm"/>
            <a:tailEnd type="none" w="sm" len="sm"/>
          </a:ln>
        </p:spPr>
        <p:txBody>
          <a:bodyPr spcFirstLastPara="1" wrap="square" lIns="103750" tIns="103750" rIns="103750" bIns="103750" anchor="ctr" anchorCtr="0">
            <a:noAutofit/>
          </a:bodyPr>
          <a:lstStyle/>
          <a:p>
            <a:pPr marL="0" lvl="0" indent="0" algn="ctr" rtl="0">
              <a:spcBef>
                <a:spcPts val="0"/>
              </a:spcBef>
              <a:spcAft>
                <a:spcPts val="0"/>
              </a:spcAft>
              <a:buNone/>
            </a:pPr>
            <a:endParaRPr sz="1588">
              <a:latin typeface="Calibri"/>
              <a:ea typeface="Calibri"/>
              <a:cs typeface="Calibri"/>
              <a:sym typeface="Calibri"/>
            </a:endParaRPr>
          </a:p>
        </p:txBody>
      </p:sp>
      <p:cxnSp>
        <p:nvCxnSpPr>
          <p:cNvPr id="267" name="Google Shape;267;p32"/>
          <p:cNvCxnSpPr/>
          <p:nvPr/>
        </p:nvCxnSpPr>
        <p:spPr>
          <a:xfrm rot="10800000">
            <a:off x="3204250" y="3995307"/>
            <a:ext cx="336600" cy="78900"/>
          </a:xfrm>
          <a:prstGeom prst="straightConnector1">
            <a:avLst/>
          </a:prstGeom>
          <a:noFill/>
          <a:ln w="19050" cap="flat" cmpd="sng">
            <a:solidFill>
              <a:srgbClr val="CC2929"/>
            </a:solidFill>
            <a:prstDash val="solid"/>
            <a:round/>
            <a:headEnd type="none" w="med" len="med"/>
            <a:tailEnd type="triangle" w="med" len="med"/>
          </a:ln>
        </p:spPr>
      </p:cxnSp>
      <p:sp>
        <p:nvSpPr>
          <p:cNvPr id="268" name="Google Shape;268;p32"/>
          <p:cNvSpPr txBox="1"/>
          <p:nvPr/>
        </p:nvSpPr>
        <p:spPr>
          <a:xfrm>
            <a:off x="3479025" y="3919007"/>
            <a:ext cx="669300" cy="37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rgbClr val="000000"/>
                </a:solidFill>
              </a:rPr>
              <a:t>M7.</a:t>
            </a:r>
            <a:r>
              <a:rPr lang="en-US" sz="1200" b="1"/>
              <a:t>6</a:t>
            </a:r>
            <a:endParaRPr sz="1200" b="1">
              <a:solidFill>
                <a:srgbClr val="000000"/>
              </a:solidFill>
            </a:endParaRPr>
          </a:p>
        </p:txBody>
      </p:sp>
      <p:sp>
        <p:nvSpPr>
          <p:cNvPr id="2" name="Google Shape;236;p30">
            <a:extLst>
              <a:ext uri="{FF2B5EF4-FFF2-40B4-BE49-F238E27FC236}">
                <a16:creationId xmlns:a16="http://schemas.microsoft.com/office/drawing/2014/main" id="{2B2AFCE6-8B54-5FDC-154B-B2AB8A37BA52}"/>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pic>
        <p:nvPicPr>
          <p:cNvPr id="224" name="Google Shape;224;p29"/>
          <p:cNvPicPr preferRelativeResize="0"/>
          <p:nvPr/>
        </p:nvPicPr>
        <p:blipFill>
          <a:blip r:embed="rId3">
            <a:alphaModFix/>
          </a:blip>
          <a:stretch>
            <a:fillRect/>
          </a:stretch>
        </p:blipFill>
        <p:spPr>
          <a:xfrm>
            <a:off x="465600" y="3528975"/>
            <a:ext cx="2846250" cy="3119275"/>
          </a:xfrm>
          <a:prstGeom prst="rect">
            <a:avLst/>
          </a:prstGeom>
          <a:noFill/>
          <a:ln>
            <a:noFill/>
          </a:ln>
        </p:spPr>
      </p:pic>
      <p:sp>
        <p:nvSpPr>
          <p:cNvPr id="225" name="Google Shape;225;p29"/>
          <p:cNvSpPr txBox="1"/>
          <p:nvPr/>
        </p:nvSpPr>
        <p:spPr>
          <a:xfrm>
            <a:off x="230700" y="1059125"/>
            <a:ext cx="4267800" cy="2413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a:solidFill>
                  <a:schemeClr val="dk1"/>
                </a:solidFill>
              </a:rPr>
              <a:t>The Modified-Mercalli Intensity (MMI) scale is a ten-stage scale, from I to X, that indicates the severity of ground shaking.</a:t>
            </a:r>
            <a:endParaRPr sz="1600">
              <a:solidFill>
                <a:schemeClr val="dk1"/>
              </a:solidFill>
            </a:endParaRPr>
          </a:p>
          <a:p>
            <a:pPr marL="0" lvl="0" indent="0" algn="l" rtl="0">
              <a:lnSpc>
                <a:spcPct val="115000"/>
              </a:lnSpc>
              <a:spcBef>
                <a:spcPts val="0"/>
              </a:spcBef>
              <a:spcAft>
                <a:spcPts val="0"/>
              </a:spcAft>
              <a:buNone/>
            </a:pPr>
            <a:r>
              <a:rPr lang="en-US" sz="1600">
                <a:solidFill>
                  <a:schemeClr val="dk1"/>
                </a:solidFill>
              </a:rPr>
              <a:t> </a:t>
            </a:r>
            <a:endParaRPr sz="1600">
              <a:solidFill>
                <a:schemeClr val="dk1"/>
              </a:solidFill>
            </a:endParaRPr>
          </a:p>
          <a:p>
            <a:pPr marL="0" lvl="0" indent="0" algn="l" rtl="0">
              <a:lnSpc>
                <a:spcPct val="115000"/>
              </a:lnSpc>
              <a:spcBef>
                <a:spcPts val="0"/>
              </a:spcBef>
              <a:spcAft>
                <a:spcPts val="0"/>
              </a:spcAft>
              <a:buNone/>
            </a:pPr>
            <a:r>
              <a:rPr lang="en-US" sz="1600">
                <a:solidFill>
                  <a:schemeClr val="dk1"/>
                </a:solidFill>
              </a:rPr>
              <a:t>Intensity is based on observed effects and is variable over the area affected by the earthquake and is dependent on earthquake size, depth, distance, and local conditions.</a:t>
            </a:r>
            <a:endParaRPr sz="1600">
              <a:solidFill>
                <a:schemeClr val="dk1"/>
              </a:solidFill>
            </a:endParaRPr>
          </a:p>
        </p:txBody>
      </p:sp>
      <p:sp>
        <p:nvSpPr>
          <p:cNvPr id="226" name="Google Shape;226;p29"/>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pic>
        <p:nvPicPr>
          <p:cNvPr id="227" name="Google Shape;227;p29"/>
          <p:cNvPicPr preferRelativeResize="0"/>
          <p:nvPr/>
        </p:nvPicPr>
        <p:blipFill rotWithShape="1">
          <a:blip r:embed="rId4">
            <a:alphaModFix/>
          </a:blip>
          <a:srcRect l="1215"/>
          <a:stretch/>
        </p:blipFill>
        <p:spPr>
          <a:xfrm>
            <a:off x="4466150" y="1633200"/>
            <a:ext cx="4636374" cy="4525949"/>
          </a:xfrm>
          <a:prstGeom prst="rect">
            <a:avLst/>
          </a:prstGeom>
          <a:noFill/>
          <a:ln>
            <a:noFill/>
          </a:ln>
        </p:spPr>
      </p:pic>
      <p:sp>
        <p:nvSpPr>
          <p:cNvPr id="228" name="Google Shape;228;p29"/>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7.6</a:t>
            </a:r>
            <a:r>
              <a:rPr lang="en-US" sz="2400" b="1">
                <a:solidFill>
                  <a:srgbClr val="10478B"/>
                </a:solidFill>
                <a:latin typeface="Arial"/>
                <a:ea typeface="Arial"/>
                <a:cs typeface="Arial"/>
                <a:sym typeface="Arial"/>
              </a:rPr>
              <a:t> </a:t>
            </a:r>
            <a:r>
              <a:rPr lang="en-US" sz="2400" b="1">
                <a:solidFill>
                  <a:srgbClr val="10478B"/>
                </a:solidFill>
              </a:rPr>
              <a:t>JAPAN</a:t>
            </a:r>
            <a:br>
              <a:rPr lang="en-US" sz="4300" b="1">
                <a:solidFill>
                  <a:srgbClr val="10478B"/>
                </a:solidFill>
                <a:latin typeface="Arial"/>
                <a:ea typeface="Arial"/>
                <a:cs typeface="Arial"/>
                <a:sym typeface="Arial"/>
              </a:rPr>
            </a:br>
            <a:r>
              <a:rPr lang="en-US" sz="1800" b="1">
                <a:solidFill>
                  <a:srgbClr val="10478B"/>
                </a:solidFill>
              </a:rPr>
              <a:t>Monday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a:t>
            </a:r>
            <a:r>
              <a:rPr lang="en-US" sz="1800" b="1">
                <a:solidFill>
                  <a:srgbClr val="10478B"/>
                </a:solidFill>
              </a:rPr>
              <a:t>08</a:t>
            </a:r>
            <a:r>
              <a:rPr lang="en-US" sz="1800" b="1">
                <a:solidFill>
                  <a:srgbClr val="10478B"/>
                </a:solidFill>
                <a:latin typeface="Arial"/>
                <a:ea typeface="Arial"/>
                <a:cs typeface="Arial"/>
                <a:sym typeface="Arial"/>
              </a:rPr>
              <a:t>, </a:t>
            </a:r>
            <a:r>
              <a:rPr lang="en-US" sz="1800" b="1">
                <a:solidFill>
                  <a:srgbClr val="10478B"/>
                </a:solidFill>
              </a:rPr>
              <a:t>2025</a:t>
            </a:r>
            <a:r>
              <a:rPr lang="en-US" sz="1800" b="1">
                <a:solidFill>
                  <a:srgbClr val="10478B"/>
                </a:solidFill>
                <a:latin typeface="Arial"/>
                <a:ea typeface="Arial"/>
                <a:cs typeface="Arial"/>
                <a:sym typeface="Arial"/>
              </a:rPr>
              <a:t> at </a:t>
            </a:r>
            <a:r>
              <a:rPr lang="en-US" sz="1800" b="1">
                <a:solidFill>
                  <a:srgbClr val="10478B"/>
                </a:solidFill>
              </a:rPr>
              <a:t>14</a:t>
            </a:r>
            <a:r>
              <a:rPr lang="en-US" sz="1800" b="1">
                <a:solidFill>
                  <a:srgbClr val="10478B"/>
                </a:solidFill>
                <a:latin typeface="Arial"/>
                <a:ea typeface="Arial"/>
                <a:cs typeface="Arial"/>
                <a:sym typeface="Arial"/>
              </a:rPr>
              <a:t>:</a:t>
            </a:r>
            <a:r>
              <a:rPr lang="en-US" sz="1800" b="1">
                <a:solidFill>
                  <a:srgbClr val="10478B"/>
                </a:solidFill>
              </a:rPr>
              <a:t>15</a:t>
            </a:r>
            <a:r>
              <a:rPr lang="en-US" sz="1800" b="1">
                <a:solidFill>
                  <a:srgbClr val="10478B"/>
                </a:solidFill>
                <a:latin typeface="Arial"/>
                <a:ea typeface="Arial"/>
                <a:cs typeface="Arial"/>
                <a:sym typeface="Arial"/>
              </a:rPr>
              <a:t>:</a:t>
            </a:r>
            <a:r>
              <a:rPr lang="en-US" sz="1800" b="1">
                <a:solidFill>
                  <a:srgbClr val="10478B"/>
                </a:solidFill>
              </a:rPr>
              <a:t>11</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0"/>
          <p:cNvSpPr txBox="1"/>
          <p:nvPr/>
        </p:nvSpPr>
        <p:spPr>
          <a:xfrm>
            <a:off x="502325" y="1101200"/>
            <a:ext cx="8525400" cy="997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a:solidFill>
                  <a:schemeClr val="dk1"/>
                </a:solidFill>
              </a:rPr>
              <a:t>The USGS PAGER map shows the population exposed to different Modified Mercalli Intensity (MMI) levels.  The USGS estimates that approximately 222,000 people felt very strong shaking from this earthquake.</a:t>
            </a:r>
            <a:endParaRPr sz="1600">
              <a:solidFill>
                <a:schemeClr val="dk1"/>
              </a:solidFill>
            </a:endParaRPr>
          </a:p>
        </p:txBody>
      </p:sp>
      <p:sp>
        <p:nvSpPr>
          <p:cNvPr id="235" name="Google Shape;235;p30"/>
          <p:cNvSpPr txBox="1"/>
          <p:nvPr/>
        </p:nvSpPr>
        <p:spPr>
          <a:xfrm>
            <a:off x="4341300" y="5515625"/>
            <a:ext cx="4593000" cy="1119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b="1">
                <a:solidFill>
                  <a:schemeClr val="dk1"/>
                </a:solidFill>
              </a:rPr>
              <a:t>The color-coded contour lines outline regions of MMI intensity. The total population exposure to a given MMI value is obtained by summing the population between contour lines. The estimated population exposure to each MMI Intensity is shown in the table.</a:t>
            </a:r>
            <a:endParaRPr sz="1100" b="1">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b="1">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b="1" i="1">
                <a:solidFill>
                  <a:schemeClr val="dk1"/>
                </a:solidFill>
              </a:rPr>
              <a:t>Image courtesy of the US Geological Survey</a:t>
            </a:r>
            <a:endParaRPr sz="1100" b="1" i="1">
              <a:solidFill>
                <a:schemeClr val="dk1"/>
              </a:solidFill>
            </a:endParaRPr>
          </a:p>
          <a:p>
            <a:pPr marL="0" lvl="0" indent="0" algn="l" rtl="0">
              <a:spcBef>
                <a:spcPts val="0"/>
              </a:spcBef>
              <a:spcAft>
                <a:spcPts val="0"/>
              </a:spcAft>
              <a:buNone/>
            </a:pPr>
            <a:endParaRPr sz="3100">
              <a:solidFill>
                <a:schemeClr val="dk1"/>
              </a:solidFill>
              <a:latin typeface="Calibri"/>
              <a:ea typeface="Calibri"/>
              <a:cs typeface="Calibri"/>
              <a:sym typeface="Calibri"/>
            </a:endParaRPr>
          </a:p>
        </p:txBody>
      </p:sp>
      <p:sp>
        <p:nvSpPr>
          <p:cNvPr id="236" name="Google Shape;236;p30"/>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pic>
        <p:nvPicPr>
          <p:cNvPr id="237" name="Google Shape;237;p30"/>
          <p:cNvPicPr preferRelativeResize="0"/>
          <p:nvPr/>
        </p:nvPicPr>
        <p:blipFill>
          <a:blip r:embed="rId3">
            <a:alphaModFix/>
          </a:blip>
          <a:stretch>
            <a:fillRect/>
          </a:stretch>
        </p:blipFill>
        <p:spPr>
          <a:xfrm>
            <a:off x="502325" y="2180125"/>
            <a:ext cx="3426934" cy="4454501"/>
          </a:xfrm>
          <a:prstGeom prst="rect">
            <a:avLst/>
          </a:prstGeom>
          <a:noFill/>
          <a:ln>
            <a:noFill/>
          </a:ln>
        </p:spPr>
      </p:pic>
      <p:pic>
        <p:nvPicPr>
          <p:cNvPr id="238" name="Google Shape;238;p30" title="exposure (2).png"/>
          <p:cNvPicPr preferRelativeResize="0"/>
          <p:nvPr/>
        </p:nvPicPr>
        <p:blipFill>
          <a:blip r:embed="rId4">
            <a:alphaModFix/>
          </a:blip>
          <a:stretch>
            <a:fillRect/>
          </a:stretch>
        </p:blipFill>
        <p:spPr>
          <a:xfrm>
            <a:off x="4778125" y="1834075"/>
            <a:ext cx="3719350" cy="3719350"/>
          </a:xfrm>
          <a:prstGeom prst="rect">
            <a:avLst/>
          </a:prstGeom>
          <a:noFill/>
          <a:ln>
            <a:noFill/>
          </a:ln>
        </p:spPr>
      </p:pic>
      <p:sp>
        <p:nvSpPr>
          <p:cNvPr id="239" name="Google Shape;239;p30"/>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7.6</a:t>
            </a:r>
            <a:r>
              <a:rPr lang="en-US" sz="2400" b="1">
                <a:solidFill>
                  <a:srgbClr val="10478B"/>
                </a:solidFill>
                <a:latin typeface="Arial"/>
                <a:ea typeface="Arial"/>
                <a:cs typeface="Arial"/>
                <a:sym typeface="Arial"/>
              </a:rPr>
              <a:t> </a:t>
            </a:r>
            <a:r>
              <a:rPr lang="en-US" sz="2400" b="1">
                <a:solidFill>
                  <a:srgbClr val="10478B"/>
                </a:solidFill>
              </a:rPr>
              <a:t>JAPAN</a:t>
            </a:r>
            <a:br>
              <a:rPr lang="en-US" sz="4300" b="1">
                <a:solidFill>
                  <a:srgbClr val="10478B"/>
                </a:solidFill>
                <a:latin typeface="Arial"/>
                <a:ea typeface="Arial"/>
                <a:cs typeface="Arial"/>
                <a:sym typeface="Arial"/>
              </a:rPr>
            </a:br>
            <a:r>
              <a:rPr lang="en-US" sz="1800" b="1">
                <a:solidFill>
                  <a:srgbClr val="10478B"/>
                </a:solidFill>
              </a:rPr>
              <a:t>Monday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a:t>
            </a:r>
            <a:r>
              <a:rPr lang="en-US" sz="1800" b="1">
                <a:solidFill>
                  <a:srgbClr val="10478B"/>
                </a:solidFill>
              </a:rPr>
              <a:t>08</a:t>
            </a:r>
            <a:r>
              <a:rPr lang="en-US" sz="1800" b="1">
                <a:solidFill>
                  <a:srgbClr val="10478B"/>
                </a:solidFill>
                <a:latin typeface="Arial"/>
                <a:ea typeface="Arial"/>
                <a:cs typeface="Arial"/>
                <a:sym typeface="Arial"/>
              </a:rPr>
              <a:t>, </a:t>
            </a:r>
            <a:r>
              <a:rPr lang="en-US" sz="1800" b="1">
                <a:solidFill>
                  <a:srgbClr val="10478B"/>
                </a:solidFill>
              </a:rPr>
              <a:t>2025</a:t>
            </a:r>
            <a:r>
              <a:rPr lang="en-US" sz="1800" b="1">
                <a:solidFill>
                  <a:srgbClr val="10478B"/>
                </a:solidFill>
                <a:latin typeface="Arial"/>
                <a:ea typeface="Arial"/>
                <a:cs typeface="Arial"/>
                <a:sym typeface="Arial"/>
              </a:rPr>
              <a:t> at </a:t>
            </a:r>
            <a:r>
              <a:rPr lang="en-US" sz="1800" b="1">
                <a:solidFill>
                  <a:srgbClr val="10478B"/>
                </a:solidFill>
              </a:rPr>
              <a:t>14</a:t>
            </a:r>
            <a:r>
              <a:rPr lang="en-US" sz="1800" b="1">
                <a:solidFill>
                  <a:srgbClr val="10478B"/>
                </a:solidFill>
                <a:latin typeface="Arial"/>
                <a:ea typeface="Arial"/>
                <a:cs typeface="Arial"/>
                <a:sym typeface="Arial"/>
              </a:rPr>
              <a:t>:</a:t>
            </a:r>
            <a:r>
              <a:rPr lang="en-US" sz="1800" b="1">
                <a:solidFill>
                  <a:srgbClr val="10478B"/>
                </a:solidFill>
              </a:rPr>
              <a:t>15</a:t>
            </a:r>
            <a:r>
              <a:rPr lang="en-US" sz="1800" b="1">
                <a:solidFill>
                  <a:srgbClr val="10478B"/>
                </a:solidFill>
                <a:latin typeface="Arial"/>
                <a:ea typeface="Arial"/>
                <a:cs typeface="Arial"/>
                <a:sym typeface="Arial"/>
              </a:rPr>
              <a:t>:</a:t>
            </a:r>
            <a:r>
              <a:rPr lang="en-US" sz="1800" b="1">
                <a:solidFill>
                  <a:srgbClr val="10478B"/>
                </a:solidFill>
              </a:rPr>
              <a:t>11</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pic>
        <p:nvPicPr>
          <p:cNvPr id="274" name="Google Shape;274;p33" title="Screenshot 2025-12-08 142517.png"/>
          <p:cNvPicPr preferRelativeResize="0"/>
          <p:nvPr/>
        </p:nvPicPr>
        <p:blipFill rotWithShape="1">
          <a:blip r:embed="rId3">
            <a:alphaModFix/>
          </a:blip>
          <a:srcRect l="13999" t="13769" r="12514" b="11149"/>
          <a:stretch/>
        </p:blipFill>
        <p:spPr>
          <a:xfrm>
            <a:off x="4941025" y="2840525"/>
            <a:ext cx="4202975" cy="4017475"/>
          </a:xfrm>
          <a:prstGeom prst="rect">
            <a:avLst/>
          </a:prstGeom>
          <a:noFill/>
          <a:ln>
            <a:noFill/>
          </a:ln>
        </p:spPr>
      </p:pic>
      <p:sp>
        <p:nvSpPr>
          <p:cNvPr id="275" name="Google Shape;275;p33"/>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7.6</a:t>
            </a:r>
            <a:r>
              <a:rPr lang="en-US" sz="2400" b="1">
                <a:solidFill>
                  <a:srgbClr val="10478B"/>
                </a:solidFill>
                <a:latin typeface="Arial"/>
                <a:ea typeface="Arial"/>
                <a:cs typeface="Arial"/>
                <a:sym typeface="Arial"/>
              </a:rPr>
              <a:t> </a:t>
            </a:r>
            <a:r>
              <a:rPr lang="en-US" sz="2400" b="1">
                <a:solidFill>
                  <a:srgbClr val="10478B"/>
                </a:solidFill>
              </a:rPr>
              <a:t>JAPAN</a:t>
            </a:r>
            <a:br>
              <a:rPr lang="en-US" sz="4300" b="1">
                <a:solidFill>
                  <a:srgbClr val="10478B"/>
                </a:solidFill>
                <a:latin typeface="Arial"/>
                <a:ea typeface="Arial"/>
                <a:cs typeface="Arial"/>
                <a:sym typeface="Arial"/>
              </a:rPr>
            </a:br>
            <a:r>
              <a:rPr lang="en-US" sz="1800" b="1">
                <a:solidFill>
                  <a:srgbClr val="10478B"/>
                </a:solidFill>
              </a:rPr>
              <a:t>Monday</a:t>
            </a:r>
            <a:r>
              <a:rPr lang="en-US" sz="1800" b="1">
                <a:solidFill>
                  <a:srgbClr val="10478B"/>
                </a:solidFill>
                <a:latin typeface="Arial"/>
                <a:ea typeface="Arial"/>
                <a:cs typeface="Arial"/>
                <a:sym typeface="Arial"/>
              </a:rPr>
              <a:t>,  </a:t>
            </a:r>
            <a:r>
              <a:rPr lang="en-US" sz="1800" b="1">
                <a:solidFill>
                  <a:srgbClr val="10478B"/>
                </a:solidFill>
              </a:rPr>
              <a:t>December</a:t>
            </a:r>
            <a:r>
              <a:rPr lang="en-US" sz="1800" b="1">
                <a:solidFill>
                  <a:srgbClr val="10478B"/>
                </a:solidFill>
                <a:latin typeface="Arial"/>
                <a:ea typeface="Arial"/>
                <a:cs typeface="Arial"/>
                <a:sym typeface="Arial"/>
              </a:rPr>
              <a:t> </a:t>
            </a:r>
            <a:r>
              <a:rPr lang="en-US" sz="1800" b="1">
                <a:solidFill>
                  <a:srgbClr val="10478B"/>
                </a:solidFill>
              </a:rPr>
              <a:t>08</a:t>
            </a:r>
            <a:r>
              <a:rPr lang="en-US" sz="1800" b="1">
                <a:solidFill>
                  <a:srgbClr val="10478B"/>
                </a:solidFill>
                <a:latin typeface="Arial"/>
                <a:ea typeface="Arial"/>
                <a:cs typeface="Arial"/>
                <a:sym typeface="Arial"/>
              </a:rPr>
              <a:t>, </a:t>
            </a:r>
            <a:r>
              <a:rPr lang="en-US" sz="1800" b="1">
                <a:solidFill>
                  <a:srgbClr val="10478B"/>
                </a:solidFill>
              </a:rPr>
              <a:t>2025</a:t>
            </a:r>
            <a:r>
              <a:rPr lang="en-US" sz="1800" b="1">
                <a:solidFill>
                  <a:srgbClr val="10478B"/>
                </a:solidFill>
                <a:latin typeface="Arial"/>
                <a:ea typeface="Arial"/>
                <a:cs typeface="Arial"/>
                <a:sym typeface="Arial"/>
              </a:rPr>
              <a:t> at </a:t>
            </a:r>
            <a:r>
              <a:rPr lang="en-US" sz="1800" b="1">
                <a:solidFill>
                  <a:srgbClr val="10478B"/>
                </a:solidFill>
              </a:rPr>
              <a:t>14</a:t>
            </a:r>
            <a:r>
              <a:rPr lang="en-US" sz="1800" b="1">
                <a:solidFill>
                  <a:srgbClr val="10478B"/>
                </a:solidFill>
                <a:latin typeface="Arial"/>
                <a:ea typeface="Arial"/>
                <a:cs typeface="Arial"/>
                <a:sym typeface="Arial"/>
              </a:rPr>
              <a:t>:</a:t>
            </a:r>
            <a:r>
              <a:rPr lang="en-US" sz="1800" b="1">
                <a:solidFill>
                  <a:srgbClr val="10478B"/>
                </a:solidFill>
              </a:rPr>
              <a:t>15</a:t>
            </a:r>
            <a:r>
              <a:rPr lang="en-US" sz="1800" b="1">
                <a:solidFill>
                  <a:srgbClr val="10478B"/>
                </a:solidFill>
                <a:latin typeface="Arial"/>
                <a:ea typeface="Arial"/>
                <a:cs typeface="Arial"/>
                <a:sym typeface="Arial"/>
              </a:rPr>
              <a:t>:</a:t>
            </a:r>
            <a:r>
              <a:rPr lang="en-US" sz="1800" b="1">
                <a:solidFill>
                  <a:srgbClr val="10478B"/>
                </a:solidFill>
              </a:rPr>
              <a:t>11</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276" name="Google Shape;276;p33"/>
          <p:cNvSpPr txBox="1"/>
          <p:nvPr/>
        </p:nvSpPr>
        <p:spPr>
          <a:xfrm>
            <a:off x="312525" y="1007200"/>
            <a:ext cx="8558700" cy="192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a:solidFill>
                  <a:srgbClr val="000000"/>
                </a:solidFill>
              </a:rPr>
              <a:t>Historical seismicity 2000–2025 in the region of the </a:t>
            </a:r>
            <a:r>
              <a:rPr lang="en-US" sz="1600"/>
              <a:t>December 8</a:t>
            </a:r>
            <a:r>
              <a:rPr lang="en-US" sz="1600">
                <a:solidFill>
                  <a:srgbClr val="000000"/>
                </a:solidFill>
              </a:rPr>
              <a:t>, 2025 earthquake, with location marked by white star. Image on the left shows earthquakes &gt;M7; Image on the right shows earthquakes &gt;M5 for the same period.</a:t>
            </a:r>
            <a:endParaRPr sz="1600">
              <a:solidFill>
                <a:srgbClr val="000000"/>
              </a:solidFill>
            </a:endParaRPr>
          </a:p>
          <a:p>
            <a:pPr marL="0" lvl="0" indent="0" algn="l" rtl="0">
              <a:spcBef>
                <a:spcPts val="1000"/>
              </a:spcBef>
              <a:spcAft>
                <a:spcPts val="0"/>
              </a:spcAft>
              <a:buNone/>
            </a:pPr>
            <a:r>
              <a:rPr lang="en-US" sz="1600">
                <a:solidFill>
                  <a:schemeClr val="dk1"/>
                </a:solidFill>
              </a:rPr>
              <a:t>Earthquakes are color coded by depth as shown by the legend between the maps. Depths of earthquakes increase from east to west across the subduction zone boundary between the Pacific and Okhotsk plates. </a:t>
            </a:r>
            <a:endParaRPr sz="1600">
              <a:solidFill>
                <a:schemeClr val="dk1"/>
              </a:solidFill>
            </a:endParaRPr>
          </a:p>
          <a:p>
            <a:pPr marL="0" lvl="0" indent="0" algn="l" rtl="0">
              <a:spcBef>
                <a:spcPts val="1000"/>
              </a:spcBef>
              <a:spcAft>
                <a:spcPts val="0"/>
              </a:spcAft>
              <a:buNone/>
            </a:pPr>
            <a:endParaRPr sz="1800"/>
          </a:p>
        </p:txBody>
      </p:sp>
      <p:pic>
        <p:nvPicPr>
          <p:cNvPr id="277" name="Google Shape;277;p33" title="Screenshot 2025-12-08 142436.png"/>
          <p:cNvPicPr preferRelativeResize="0"/>
          <p:nvPr/>
        </p:nvPicPr>
        <p:blipFill rotWithShape="1">
          <a:blip r:embed="rId4">
            <a:alphaModFix/>
          </a:blip>
          <a:srcRect l="17368" t="12943" r="9564" b="10334"/>
          <a:stretch/>
        </p:blipFill>
        <p:spPr>
          <a:xfrm>
            <a:off x="260250" y="2840525"/>
            <a:ext cx="3839800" cy="4017475"/>
          </a:xfrm>
          <a:prstGeom prst="rect">
            <a:avLst/>
          </a:prstGeom>
          <a:noFill/>
          <a:ln>
            <a:noFill/>
          </a:ln>
        </p:spPr>
      </p:pic>
      <p:pic>
        <p:nvPicPr>
          <p:cNvPr id="278" name="Google Shape;278;p33" title="Screenshot 2025-08-05 100509.png"/>
          <p:cNvPicPr preferRelativeResize="0"/>
          <p:nvPr/>
        </p:nvPicPr>
        <p:blipFill rotWithShape="1">
          <a:blip r:embed="rId5">
            <a:alphaModFix/>
          </a:blip>
          <a:srcRect l="4756" t="86426" r="17778" b="1371"/>
          <a:stretch/>
        </p:blipFill>
        <p:spPr>
          <a:xfrm>
            <a:off x="3899563" y="2840525"/>
            <a:ext cx="1135615" cy="490850"/>
          </a:xfrm>
          <a:prstGeom prst="rect">
            <a:avLst/>
          </a:prstGeom>
          <a:noFill/>
          <a:ln w="9525" cap="flat" cmpd="sng">
            <a:solidFill>
              <a:srgbClr val="1F497D"/>
            </a:solidFill>
            <a:prstDash val="solid"/>
            <a:round/>
            <a:headEnd type="none" w="sm" len="sm"/>
            <a:tailEnd type="none" w="sm" len="sm"/>
          </a:ln>
        </p:spPr>
      </p:pic>
      <p:pic>
        <p:nvPicPr>
          <p:cNvPr id="279" name="Google Shape;279;p33" title="Screenshot 2025-08-05 100509.png"/>
          <p:cNvPicPr preferRelativeResize="0"/>
          <p:nvPr/>
        </p:nvPicPr>
        <p:blipFill rotWithShape="1">
          <a:blip r:embed="rId5">
            <a:alphaModFix/>
          </a:blip>
          <a:srcRect l="3476" t="34380" r="67136" b="12921"/>
          <a:stretch/>
        </p:blipFill>
        <p:spPr>
          <a:xfrm>
            <a:off x="4270775" y="3331372"/>
            <a:ext cx="471200" cy="2318716"/>
          </a:xfrm>
          <a:prstGeom prst="rect">
            <a:avLst/>
          </a:prstGeom>
          <a:noFill/>
          <a:ln w="9525" cap="flat" cmpd="sng">
            <a:solidFill>
              <a:srgbClr val="1F497D"/>
            </a:solidFill>
            <a:prstDash val="solid"/>
            <a:round/>
            <a:headEnd type="none" w="sm" len="sm"/>
            <a:tailEnd type="none" w="sm" len="sm"/>
          </a:ln>
        </p:spPr>
      </p:pic>
      <p:sp>
        <p:nvSpPr>
          <p:cNvPr id="280" name="Google Shape;280;p33"/>
          <p:cNvSpPr/>
          <p:nvPr/>
        </p:nvSpPr>
        <p:spPr>
          <a:xfrm>
            <a:off x="2627296" y="4104175"/>
            <a:ext cx="223200" cy="212400"/>
          </a:xfrm>
          <a:prstGeom prst="star5">
            <a:avLst>
              <a:gd name="adj" fmla="val 19098"/>
              <a:gd name="hf" fmla="val 105146"/>
              <a:gd name="vf" fmla="val 110557"/>
            </a:avLst>
          </a:prstGeom>
          <a:solidFill>
            <a:srgbClr val="EEECE1"/>
          </a:solidFill>
          <a:ln w="10800" cap="flat" cmpd="sng">
            <a:solidFill>
              <a:srgbClr val="000000"/>
            </a:solidFill>
            <a:prstDash val="solid"/>
            <a:round/>
            <a:headEnd type="none" w="sm" len="sm"/>
            <a:tailEnd type="none" w="sm" len="sm"/>
          </a:ln>
        </p:spPr>
        <p:txBody>
          <a:bodyPr spcFirstLastPara="1" wrap="square" lIns="103750" tIns="103750" rIns="103750" bIns="103750" anchor="ctr" anchorCtr="0">
            <a:noAutofit/>
          </a:bodyPr>
          <a:lstStyle/>
          <a:p>
            <a:pPr marL="0" lvl="0" indent="0" algn="ctr" rtl="0">
              <a:spcBef>
                <a:spcPts val="0"/>
              </a:spcBef>
              <a:spcAft>
                <a:spcPts val="0"/>
              </a:spcAft>
              <a:buNone/>
            </a:pPr>
            <a:endParaRPr sz="1588">
              <a:latin typeface="Calibri"/>
              <a:ea typeface="Calibri"/>
              <a:cs typeface="Calibri"/>
              <a:sym typeface="Calibri"/>
            </a:endParaRPr>
          </a:p>
        </p:txBody>
      </p:sp>
      <p:cxnSp>
        <p:nvCxnSpPr>
          <p:cNvPr id="281" name="Google Shape;281;p33"/>
          <p:cNvCxnSpPr/>
          <p:nvPr/>
        </p:nvCxnSpPr>
        <p:spPr>
          <a:xfrm rot="10800000">
            <a:off x="2841425" y="4247511"/>
            <a:ext cx="336600" cy="78900"/>
          </a:xfrm>
          <a:prstGeom prst="straightConnector1">
            <a:avLst/>
          </a:prstGeom>
          <a:noFill/>
          <a:ln w="19050" cap="flat" cmpd="sng">
            <a:solidFill>
              <a:srgbClr val="CC2929"/>
            </a:solidFill>
            <a:prstDash val="solid"/>
            <a:round/>
            <a:headEnd type="none" w="med" len="med"/>
            <a:tailEnd type="triangle" w="med" len="med"/>
          </a:ln>
        </p:spPr>
      </p:cxnSp>
      <p:sp>
        <p:nvSpPr>
          <p:cNvPr id="282" name="Google Shape;282;p33"/>
          <p:cNvSpPr txBox="1"/>
          <p:nvPr/>
        </p:nvSpPr>
        <p:spPr>
          <a:xfrm>
            <a:off x="3116200" y="4171211"/>
            <a:ext cx="669300" cy="37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rgbClr val="000000"/>
                </a:solidFill>
              </a:rPr>
              <a:t>M7.</a:t>
            </a:r>
            <a:r>
              <a:rPr lang="en-US" sz="1200" b="1"/>
              <a:t>6</a:t>
            </a:r>
            <a:endParaRPr sz="1200" b="1">
              <a:solidFill>
                <a:srgbClr val="000000"/>
              </a:solidFill>
            </a:endParaRPr>
          </a:p>
        </p:txBody>
      </p:sp>
      <p:sp>
        <p:nvSpPr>
          <p:cNvPr id="283" name="Google Shape;283;p33"/>
          <p:cNvSpPr/>
          <p:nvPr/>
        </p:nvSpPr>
        <p:spPr>
          <a:xfrm>
            <a:off x="2627296" y="4104175"/>
            <a:ext cx="223200" cy="212400"/>
          </a:xfrm>
          <a:prstGeom prst="star5">
            <a:avLst>
              <a:gd name="adj" fmla="val 19098"/>
              <a:gd name="hf" fmla="val 105146"/>
              <a:gd name="vf" fmla="val 110557"/>
            </a:avLst>
          </a:prstGeom>
          <a:solidFill>
            <a:srgbClr val="EEECE1"/>
          </a:solidFill>
          <a:ln w="10800" cap="flat" cmpd="sng">
            <a:solidFill>
              <a:srgbClr val="000000"/>
            </a:solidFill>
            <a:prstDash val="solid"/>
            <a:round/>
            <a:headEnd type="none" w="sm" len="sm"/>
            <a:tailEnd type="none" w="sm" len="sm"/>
          </a:ln>
        </p:spPr>
        <p:txBody>
          <a:bodyPr spcFirstLastPara="1" wrap="square" lIns="103750" tIns="103750" rIns="103750" bIns="103750" anchor="ctr" anchorCtr="0">
            <a:noAutofit/>
          </a:bodyPr>
          <a:lstStyle/>
          <a:p>
            <a:pPr marL="0" lvl="0" indent="0" algn="ctr" rtl="0">
              <a:spcBef>
                <a:spcPts val="0"/>
              </a:spcBef>
              <a:spcAft>
                <a:spcPts val="0"/>
              </a:spcAft>
              <a:buNone/>
            </a:pPr>
            <a:endParaRPr sz="1588">
              <a:latin typeface="Calibri"/>
              <a:ea typeface="Calibri"/>
              <a:cs typeface="Calibri"/>
              <a:sym typeface="Calibri"/>
            </a:endParaRPr>
          </a:p>
        </p:txBody>
      </p:sp>
      <p:cxnSp>
        <p:nvCxnSpPr>
          <p:cNvPr id="284" name="Google Shape;284;p33"/>
          <p:cNvCxnSpPr/>
          <p:nvPr/>
        </p:nvCxnSpPr>
        <p:spPr>
          <a:xfrm rot="10800000">
            <a:off x="2841425" y="4247511"/>
            <a:ext cx="336600" cy="78900"/>
          </a:xfrm>
          <a:prstGeom prst="straightConnector1">
            <a:avLst/>
          </a:prstGeom>
          <a:noFill/>
          <a:ln w="19050" cap="flat" cmpd="sng">
            <a:solidFill>
              <a:srgbClr val="CC2929"/>
            </a:solidFill>
            <a:prstDash val="solid"/>
            <a:round/>
            <a:headEnd type="none" w="med" len="med"/>
            <a:tailEnd type="triangle" w="med" len="med"/>
          </a:ln>
        </p:spPr>
      </p:cxnSp>
      <p:sp>
        <p:nvSpPr>
          <p:cNvPr id="285" name="Google Shape;285;p33"/>
          <p:cNvSpPr/>
          <p:nvPr/>
        </p:nvSpPr>
        <p:spPr>
          <a:xfrm>
            <a:off x="7344776" y="4104163"/>
            <a:ext cx="223200" cy="212400"/>
          </a:xfrm>
          <a:prstGeom prst="star5">
            <a:avLst>
              <a:gd name="adj" fmla="val 19098"/>
              <a:gd name="hf" fmla="val 105146"/>
              <a:gd name="vf" fmla="val 110557"/>
            </a:avLst>
          </a:prstGeom>
          <a:solidFill>
            <a:srgbClr val="EEECE1"/>
          </a:solidFill>
          <a:ln w="10800" cap="flat" cmpd="sng">
            <a:solidFill>
              <a:srgbClr val="000000"/>
            </a:solidFill>
            <a:prstDash val="solid"/>
            <a:round/>
            <a:headEnd type="none" w="sm" len="sm"/>
            <a:tailEnd type="none" w="sm" len="sm"/>
          </a:ln>
        </p:spPr>
        <p:txBody>
          <a:bodyPr spcFirstLastPara="1" wrap="square" lIns="103750" tIns="103750" rIns="103750" bIns="103750" anchor="ctr" anchorCtr="0">
            <a:noAutofit/>
          </a:bodyPr>
          <a:lstStyle/>
          <a:p>
            <a:pPr marL="0" lvl="0" indent="0" algn="ctr" rtl="0">
              <a:spcBef>
                <a:spcPts val="0"/>
              </a:spcBef>
              <a:spcAft>
                <a:spcPts val="0"/>
              </a:spcAft>
              <a:buNone/>
            </a:pPr>
            <a:endParaRPr sz="1588">
              <a:latin typeface="Calibri"/>
              <a:ea typeface="Calibri"/>
              <a:cs typeface="Calibri"/>
              <a:sym typeface="Calibri"/>
            </a:endParaRPr>
          </a:p>
        </p:txBody>
      </p:sp>
      <p:cxnSp>
        <p:nvCxnSpPr>
          <p:cNvPr id="286" name="Google Shape;286;p33"/>
          <p:cNvCxnSpPr/>
          <p:nvPr/>
        </p:nvCxnSpPr>
        <p:spPr>
          <a:xfrm rot="10800000">
            <a:off x="7558905" y="4247498"/>
            <a:ext cx="336600" cy="78900"/>
          </a:xfrm>
          <a:prstGeom prst="straightConnector1">
            <a:avLst/>
          </a:prstGeom>
          <a:noFill/>
          <a:ln w="19050" cap="flat" cmpd="sng">
            <a:solidFill>
              <a:srgbClr val="FF0000"/>
            </a:solidFill>
            <a:prstDash val="solid"/>
            <a:round/>
            <a:headEnd type="none" w="med" len="med"/>
            <a:tailEnd type="triangle" w="med" len="med"/>
          </a:ln>
        </p:spPr>
      </p:cxnSp>
      <p:sp>
        <p:nvSpPr>
          <p:cNvPr id="287" name="Google Shape;287;p33"/>
          <p:cNvSpPr txBox="1"/>
          <p:nvPr/>
        </p:nvSpPr>
        <p:spPr>
          <a:xfrm>
            <a:off x="7895498" y="4171198"/>
            <a:ext cx="669300" cy="37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rgbClr val="000000"/>
                </a:solidFill>
              </a:rPr>
              <a:t>M7.</a:t>
            </a:r>
            <a:r>
              <a:rPr lang="en-US" sz="1200" b="1"/>
              <a:t>6</a:t>
            </a:r>
            <a:endParaRPr sz="1200" b="1">
              <a:solidFill>
                <a:srgbClr val="000000"/>
              </a:solidFill>
            </a:endParaRPr>
          </a:p>
        </p:txBody>
      </p:sp>
      <p:sp>
        <p:nvSpPr>
          <p:cNvPr id="2" name="Google Shape;236;p30">
            <a:extLst>
              <a:ext uri="{FF2B5EF4-FFF2-40B4-BE49-F238E27FC236}">
                <a16:creationId xmlns:a16="http://schemas.microsoft.com/office/drawing/2014/main" id="{9D2E03D0-44CB-B3DD-7CE1-6B77CF1FD7DE}"/>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pic>
        <p:nvPicPr>
          <p:cNvPr id="298" name="Google Shape;298;p35"/>
          <p:cNvPicPr preferRelativeResize="0"/>
          <p:nvPr/>
        </p:nvPicPr>
        <p:blipFill>
          <a:blip r:embed="rId3">
            <a:alphaModFix/>
          </a:blip>
          <a:stretch>
            <a:fillRect/>
          </a:stretch>
        </p:blipFill>
        <p:spPr>
          <a:xfrm>
            <a:off x="1109600" y="1839812"/>
            <a:ext cx="7119473" cy="4793825"/>
          </a:xfrm>
          <a:prstGeom prst="rect">
            <a:avLst/>
          </a:prstGeom>
          <a:noFill/>
          <a:ln>
            <a:noFill/>
          </a:ln>
        </p:spPr>
      </p:pic>
      <p:sp>
        <p:nvSpPr>
          <p:cNvPr id="299" name="Google Shape;299;p35"/>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rPr>
              <a:t>Magnitude 7.6 JAPAN</a:t>
            </a:r>
            <a:br>
              <a:rPr lang="en-US" sz="4300" b="1">
                <a:solidFill>
                  <a:srgbClr val="10478B"/>
                </a:solidFill>
              </a:rPr>
            </a:br>
            <a:r>
              <a:rPr lang="en-US" sz="1800" b="1">
                <a:solidFill>
                  <a:srgbClr val="10478B"/>
                </a:solidFill>
              </a:rPr>
              <a:t>Monday,  December 08, 2025 at 14:15:11 UTC</a:t>
            </a:r>
            <a:endParaRPr sz="2000" b="1">
              <a:solidFill>
                <a:srgbClr val="10478B"/>
              </a:solidFill>
              <a:latin typeface="Calibri"/>
              <a:ea typeface="Calibri"/>
              <a:cs typeface="Calibri"/>
              <a:sym typeface="Calibri"/>
            </a:endParaRPr>
          </a:p>
        </p:txBody>
      </p:sp>
      <p:sp>
        <p:nvSpPr>
          <p:cNvPr id="300" name="Google Shape;300;p35"/>
          <p:cNvSpPr/>
          <p:nvPr/>
        </p:nvSpPr>
        <p:spPr>
          <a:xfrm>
            <a:off x="2159775" y="3220585"/>
            <a:ext cx="287400" cy="273000"/>
          </a:xfrm>
          <a:prstGeom prst="star5">
            <a:avLst>
              <a:gd name="adj" fmla="val 19098"/>
              <a:gd name="hf" fmla="val 105146"/>
              <a:gd name="vf" fmla="val 110557"/>
            </a:avLst>
          </a:prstGeom>
          <a:solidFill>
            <a:srgbClr val="FF0000"/>
          </a:solidFill>
          <a:ln w="9525" cap="flat" cmpd="sng">
            <a:solidFill>
              <a:srgbClr val="EEECE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01" name="Google Shape;301;p35"/>
          <p:cNvSpPr txBox="1"/>
          <p:nvPr/>
        </p:nvSpPr>
        <p:spPr>
          <a:xfrm>
            <a:off x="1109622" y="1104924"/>
            <a:ext cx="71196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a:t>The Japan is located along the northwestern side of the Pacific Plate’s “Ring of Fire” – in a region of complex subduction zones and other faulting.</a:t>
            </a:r>
            <a:endParaRPr sz="1500"/>
          </a:p>
        </p:txBody>
      </p:sp>
      <p:sp>
        <p:nvSpPr>
          <p:cNvPr id="302" name="Google Shape;302;p35"/>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3876</Words>
  <Application>Microsoft Office PowerPoint</Application>
  <PresentationFormat>On-screen Show (4:3)</PresentationFormat>
  <Paragraphs>236</Paragraphs>
  <Slides>20</Slides>
  <Notes>20</Notes>
  <HiddenSlides>0</HiddenSlides>
  <MMClips>2</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20</vt:i4>
      </vt:variant>
    </vt:vector>
  </HeadingPairs>
  <TitlesOfParts>
    <vt:vector size="25" baseType="lpstr">
      <vt:lpstr>ＭＳ Ｐゴシック</vt:lpstr>
      <vt:lpstr>Arial</vt:lpstr>
      <vt:lpstr>Calibri</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Slide Guide </vt:lpstr>
      <vt:lpstr>Slide Guide </vt:lpstr>
      <vt:lpstr>Slide Guide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Gillian Haberli</dc:creator>
  <cp:lastModifiedBy>Gillian Haberli</cp:lastModifiedBy>
  <cp:revision>2</cp:revision>
  <dcterms:modified xsi:type="dcterms:W3CDTF">2025-12-10T14:00:35Z</dcterms:modified>
</cp:coreProperties>
</file>