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0"/>
  </p:notesMasterIdLst>
  <p:sldIdLst>
    <p:sldId id="256" r:id="rId2"/>
    <p:sldId id="446" r:id="rId3"/>
    <p:sldId id="447" r:id="rId4"/>
    <p:sldId id="448" r:id="rId5"/>
    <p:sldId id="449" r:id="rId6"/>
    <p:sldId id="260" r:id="rId7"/>
    <p:sldId id="261" r:id="rId8"/>
    <p:sldId id="263" r:id="rId9"/>
    <p:sldId id="264" r:id="rId10"/>
    <p:sldId id="265" r:id="rId11"/>
    <p:sldId id="266" r:id="rId12"/>
    <p:sldId id="267" r:id="rId13"/>
    <p:sldId id="262" r:id="rId14"/>
    <p:sldId id="372" r:id="rId15"/>
    <p:sldId id="271" r:id="rId16"/>
    <p:sldId id="272" r:id="rId17"/>
    <p:sldId id="273" r:id="rId18"/>
    <p:sldId id="274" r:id="rId19"/>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B129BC-E721-4DDA-8599-E1BC1BEECA96}" v="1" dt="2025-10-20T12:42:35.0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1914" y="12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lian Haberli" userId="5b303df6-96cc-486b-8cd4-b927288f9a21" providerId="ADAL" clId="{C62BF96A-EEDD-4FE0-9F67-A68514A866BF}"/>
    <pc:docChg chg="custSel addSld delSld modSld">
      <pc:chgData name="Gillian Haberli" userId="5b303df6-96cc-486b-8cd4-b927288f9a21" providerId="ADAL" clId="{C62BF96A-EEDD-4FE0-9F67-A68514A866BF}" dt="2025-10-20T12:42:48.658" v="3" actId="33524"/>
      <pc:docMkLst>
        <pc:docMk/>
      </pc:docMkLst>
      <pc:sldChg chg="del">
        <pc:chgData name="Gillian Haberli" userId="5b303df6-96cc-486b-8cd4-b927288f9a21" providerId="ADAL" clId="{C62BF96A-EEDD-4FE0-9F67-A68514A866BF}" dt="2025-10-20T12:42:37.829" v="1" actId="47"/>
        <pc:sldMkLst>
          <pc:docMk/>
          <pc:sldMk cId="0" sldId="268"/>
        </pc:sldMkLst>
      </pc:sldChg>
      <pc:sldChg chg="del">
        <pc:chgData name="Gillian Haberli" userId="5b303df6-96cc-486b-8cd4-b927288f9a21" providerId="ADAL" clId="{C62BF96A-EEDD-4FE0-9F67-A68514A866BF}" dt="2025-10-20T12:42:39.280" v="2" actId="47"/>
        <pc:sldMkLst>
          <pc:docMk/>
          <pc:sldMk cId="0" sldId="269"/>
        </pc:sldMkLst>
      </pc:sldChg>
      <pc:sldChg chg="modSp add mod">
        <pc:chgData name="Gillian Haberli" userId="5b303df6-96cc-486b-8cd4-b927288f9a21" providerId="ADAL" clId="{C62BF96A-EEDD-4FE0-9F67-A68514A866BF}" dt="2025-10-20T12:42:48.658" v="3" actId="33524"/>
        <pc:sldMkLst>
          <pc:docMk/>
          <pc:sldMk cId="0" sldId="448"/>
        </pc:sldMkLst>
        <pc:spChg chg="mod">
          <ac:chgData name="Gillian Haberli" userId="5b303df6-96cc-486b-8cd4-b927288f9a21" providerId="ADAL" clId="{C62BF96A-EEDD-4FE0-9F67-A68514A866BF}" dt="2025-10-20T12:42:48.658" v="3" actId="33524"/>
          <ac:spMkLst>
            <pc:docMk/>
            <pc:sldMk cId="0" sldId="448"/>
            <ac:spMk id="266" creationId="{00000000-0000-0000-0000-000000000000}"/>
          </ac:spMkLst>
        </pc:spChg>
      </pc:sldChg>
      <pc:sldChg chg="add">
        <pc:chgData name="Gillian Haberli" userId="5b303df6-96cc-486b-8cd4-b927288f9a21" providerId="ADAL" clId="{C62BF96A-EEDD-4FE0-9F67-A68514A866BF}" dt="2025-10-20T12:42:35.089" v="0"/>
        <pc:sldMkLst>
          <pc:docMk/>
          <pc:sldMk cId="0" sldId="44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commons.wikimedia.org/w/index.php?curid=82977387"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unavco.org/software/visualization/GPS-Velocity-Viewer/GPS-Velocity-Viewer.html"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pagenet.namria.gov.ph/AGN/2021PMAT.aspx"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wikipedia.org/wiki/Mindanao#Geography"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rsso11.psa.gov.ph/content/davao-orientals-economy-records-40-percent-growth-2024" TargetMode="External"/><Relationship Id="rId5" Type="http://schemas.openxmlformats.org/officeDocument/2006/relationships/hyperlink" Target="https://en.wikipedia.org/wiki/Mindanao#Tourism" TargetMode="External"/><Relationship Id="rId4" Type="http://schemas.openxmlformats.org/officeDocument/2006/relationships/hyperlink" Target="https://rsso11.psa.gov.ph/content/religions-mindanao"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hc.unesco.org/en/list/1403/"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2af499e5f65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 name="Google Shape;88;g2af499e5f65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89" name="Google Shape;89;g2af499e5f65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8b282a27ad_0_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2" name="Google Shape;202;g38b282a27ad_0_5: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https://www.usgs.gov/media/images/pacific-plate-boundaries-and-relative-motion</a:t>
            </a:r>
            <a:endParaRPr/>
          </a:p>
        </p:txBody>
      </p:sp>
      <p:sp>
        <p:nvSpPr>
          <p:cNvPr id="203" name="Google Shape;203;g38b282a27ad_0_5: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10</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8b282a27ad_0_24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2" name="Google Shape;212;g38b282a27ad_0_248: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Images downloaded from Wikipedia (https://en.wikipedia.org/wiki/Subduction_tectonics_of_the_Philippines#/media/File:Tectonic_map_of_Philippines.png) By LkwkarenHKU - Modified from:(1) Shear partitioning in the Philippines: Constraints from Philippine Fault and global positioning system data - Scientific Figure on ResearchGate. Available from: https://www.researchgate.net/figure/Major-tectonic-elements-of-the-Philippine-region-MT-Manila-Trench-LT-East-Luzon_fig6_229713486 [accessed 12 Oct, 2019](2) David, S (1997-08-10). "Geology and tectonic history of Southeastern Luzon, Philippines". Journal of Asian Earth Sciences. 15 (4–5): 435–452. doi:10.1016/s1367-9120(97)00027-8. ISSN 1367-9120.(3) Hall, Robert (1987). "Plate boundary evolution in the Halmahera region, Indonesia". Tectonophysics. 144 (4): 337–352. doi:10.1016/0040-1951(87)90301-5. ISSN 0040-1951., CC BY-SA 4.0, </a:t>
            </a:r>
            <a:r>
              <a:rPr lang="en-US" u="sng">
                <a:solidFill>
                  <a:schemeClr val="hlink"/>
                </a:solidFill>
                <a:hlinkClick r:id="rId3"/>
              </a:rPr>
              <a:t>https://commons.wikimedia.org/w/index.php?curid=82977387</a:t>
            </a:r>
            <a:endParaRPr/>
          </a:p>
          <a:p>
            <a:pPr marL="0" lvl="0" indent="0" algn="l" rtl="0">
              <a:spcBef>
                <a:spcPts val="0"/>
              </a:spcBef>
              <a:spcAft>
                <a:spcPts val="0"/>
              </a:spcAft>
              <a:buNone/>
            </a:pPr>
            <a:endParaRPr/>
          </a:p>
          <a:p>
            <a:pPr marL="0" lvl="0" indent="0" algn="l" rtl="0">
              <a:spcBef>
                <a:spcPts val="0"/>
              </a:spcBef>
              <a:spcAft>
                <a:spcPts val="0"/>
              </a:spcAft>
              <a:buNone/>
            </a:pPr>
            <a:r>
              <a:rPr lang="en-US"/>
              <a:t>https://en.wikipedia.org/wiki/Subduction_tectonics_of_the_Philippines#/media/File:Cross_section_in_the_Philippines.png</a:t>
            </a:r>
            <a:endParaRPr/>
          </a:p>
        </p:txBody>
      </p:sp>
      <p:sp>
        <p:nvSpPr>
          <p:cNvPr id="213" name="Google Shape;213;g38b282a27ad_0_248: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8b282a27ad_0_1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8b282a27ad_0_1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Clr>
                <a:schemeClr val="dk1"/>
              </a:buClr>
              <a:buSzPts val="1100"/>
              <a:buFont typeface="Arial"/>
              <a:buNone/>
            </a:pPr>
            <a:r>
              <a:rPr lang="en-US"/>
              <a:t>Background image from Google Maps</a:t>
            </a:r>
            <a:endParaRPr/>
          </a:p>
          <a:p>
            <a:pPr marL="0" lvl="0" indent="0" algn="l" rtl="0">
              <a:spcBef>
                <a:spcPts val="360"/>
              </a:spcBef>
              <a:spcAft>
                <a:spcPts val="0"/>
              </a:spcAft>
              <a:buClr>
                <a:schemeClr val="dk1"/>
              </a:buClr>
              <a:buSzPts val="1100"/>
              <a:buFont typeface="Arial"/>
              <a:buNone/>
            </a:pPr>
            <a:r>
              <a:rPr lang="en-US"/>
              <a:t>GPS/GNSS measured plate motions from the GPS Velocity Viewer - </a:t>
            </a:r>
            <a:r>
              <a:rPr lang="en-US" u="sng">
                <a:solidFill>
                  <a:schemeClr val="hlink"/>
                </a:solidFill>
                <a:hlinkClick r:id="rId3"/>
              </a:rPr>
              <a:t>https://www.unavco.org/software/visualization/GPS-Velocity-Viewer/GPS-Velocity-Viewer.html</a:t>
            </a:r>
            <a:r>
              <a:rPr lang="en-US"/>
              <a:t> (Eurasian reference frame data source)</a:t>
            </a:r>
            <a:endParaRPr/>
          </a:p>
          <a:p>
            <a:pPr marL="0" lvl="0" indent="0" algn="l" rtl="0">
              <a:spcBef>
                <a:spcPts val="360"/>
              </a:spcBef>
              <a:spcAft>
                <a:spcPts val="0"/>
              </a:spcAft>
              <a:buNone/>
            </a:pPr>
            <a:r>
              <a:rPr lang="en-US"/>
              <a:t>Station image from Philippine Active Geodetic Network (</a:t>
            </a:r>
            <a:r>
              <a:rPr lang="en-US" u="sng">
                <a:solidFill>
                  <a:schemeClr val="hlink"/>
                </a:solidFill>
                <a:hlinkClick r:id="rId4"/>
              </a:rPr>
              <a:t>https://pagenet.namria.gov.ph/AGN/2021PMAT.aspx</a:t>
            </a:r>
            <a:r>
              <a:rPr lang="en-US"/>
              <a:t>) </a:t>
            </a:r>
            <a:endParaRPr/>
          </a:p>
        </p:txBody>
      </p:sp>
      <p:sp>
        <p:nvSpPr>
          <p:cNvPr id="225" name="Google Shape;225;g38b282a27ad_0_1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8bb373f919_0_3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8bb373f919_0_3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a:t>Focal Mechanisms Explained:</a:t>
            </a:r>
            <a:endParaRPr b="1"/>
          </a:p>
          <a:p>
            <a:pPr marL="0" lvl="0" indent="0" algn="l" rtl="0">
              <a:lnSpc>
                <a:spcPct val="115000"/>
              </a:lnSpc>
              <a:spcBef>
                <a:spcPts val="400"/>
              </a:spcBef>
              <a:spcAft>
                <a:spcPts val="0"/>
              </a:spcAft>
              <a:buClr>
                <a:schemeClr val="dk1"/>
              </a:buClr>
              <a:buSzPts val="1100"/>
              <a:buFont typeface="Arial"/>
              <a:buNone/>
            </a:pPr>
            <a:r>
              <a:rPr lang="en-US"/>
              <a:t>https://www.iris.edu/hq/inclass/animation/focal_mechanisms_explained</a:t>
            </a:r>
            <a:endParaRPr/>
          </a:p>
          <a:p>
            <a:pPr marL="0" lvl="0" indent="0" algn="l" rtl="0">
              <a:spcBef>
                <a:spcPts val="360"/>
              </a:spcBef>
              <a:spcAft>
                <a:spcPts val="0"/>
              </a:spcAft>
              <a:buNone/>
            </a:pPr>
            <a:endParaRPr/>
          </a:p>
        </p:txBody>
      </p:sp>
      <p:sp>
        <p:nvSpPr>
          <p:cNvPr id="153" name="Google Shape;153;g38bb373f919_0_3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7F9464C3-948A-C7D6-C59E-167A549AEE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C4D64BE5-2F17-92DF-56B6-494874F585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hlinkClick r:id="rId3"/>
              </a:rPr>
              <a:t>http://www.iris.edu/hq/programs/education_and_outreach/animations#K</a:t>
            </a:r>
            <a:endParaRPr lang="en-US" altLang="en-US" dirty="0"/>
          </a:p>
        </p:txBody>
      </p:sp>
      <p:sp>
        <p:nvSpPr>
          <p:cNvPr id="16387" name="Slide Number Placeholder 3">
            <a:extLst>
              <a:ext uri="{FF2B5EF4-FFF2-40B4-BE49-F238E27FC236}">
                <a16:creationId xmlns:a16="http://schemas.microsoft.com/office/drawing/2014/main" id="{FDF99B54-F1FF-FF49-6CBF-3347351579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7E1149D-62EA-524D-AA2D-D07179FF47F1}" type="slidenum">
              <a:rPr lang="en-US" altLang="en-US">
                <a:solidFill>
                  <a:srgbClr val="000000"/>
                </a:solidFill>
                <a:latin typeface="Calibri" panose="020F0502020204030204" pitchFamily="34" charset="0"/>
              </a:rPr>
              <a:pPr/>
              <a:t>14</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af499e5f65_0_8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2af499e5f65_0_8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1100" b="1">
                <a:solidFill>
                  <a:srgbClr val="434343"/>
                </a:solidFill>
                <a:latin typeface="Arial"/>
                <a:ea typeface="Arial"/>
                <a:cs typeface="Arial"/>
                <a:sym typeface="Arial"/>
              </a:rPr>
              <a:t>#1,2,3:</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solidFill>
                  <a:srgbClr val="595959"/>
                </a:solidFill>
                <a:latin typeface="Arial"/>
                <a:ea typeface="Arial"/>
                <a:cs typeface="Arial"/>
                <a:sym typeface="Arial"/>
              </a:rPr>
              <a:t>#5: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b="1">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a:p>
        </p:txBody>
      </p:sp>
      <p:sp>
        <p:nvSpPr>
          <p:cNvPr id="289" name="Google Shape;289;g2af499e5f65_0_8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2af499e5f65_0_9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2af499e5f65_0_9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#4,6: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sz="1100">
              <a:solidFill>
                <a:srgbClr val="434343"/>
              </a:solidFill>
              <a:latin typeface="Arial"/>
              <a:ea typeface="Arial"/>
              <a:cs typeface="Arial"/>
              <a:sym typeface="Arial"/>
            </a:endParaRPr>
          </a:p>
          <a:p>
            <a:pPr marL="13716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p:txBody>
      </p:sp>
      <p:sp>
        <p:nvSpPr>
          <p:cNvPr id="298" name="Google Shape;298;g2af499e5f65_0_9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2af499e5f65_0_10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2af499e5f65_0_10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07" name="Google Shape;307;g2af499e5f65_0_10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2d675a8ff8a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2d675a8ff8a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16" name="Google Shape;316;g2d675a8ff8a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Information:  https://earthquake.usgs.gov/earthquakes/eventpage/us6000rfwz/executive</a:t>
            </a:r>
          </a:p>
        </p:txBody>
      </p:sp>
      <p:sp>
        <p:nvSpPr>
          <p:cNvPr id="4" name="Slide Number Placeholder 3"/>
          <p:cNvSpPr>
            <a:spLocks noGrp="1"/>
          </p:cNvSpPr>
          <p:nvPr>
            <p:ph type="sldNum" sz="quarter" idx="5"/>
          </p:nvPr>
        </p:nvSpPr>
        <p:spPr/>
        <p:txBody>
          <a:bodyPr/>
          <a:lstStyle/>
          <a:p>
            <a:pPr>
              <a:defRPr/>
            </a:pPr>
            <a:fld id="{AA350625-8A10-B748-B955-C9B150594AA8}" type="slidenum">
              <a:rPr lang="en-US" altLang="en-US" smtClean="0"/>
              <a:pPr>
                <a:defRPr/>
              </a:pPr>
              <a:t>2</a:t>
            </a:fld>
            <a:endParaRPr lang="en-US" altLang="en-US"/>
          </a:p>
        </p:txBody>
      </p:sp>
    </p:spTree>
    <p:extLst>
      <p:ext uri="{BB962C8B-B14F-4D97-AF65-F5344CB8AC3E}">
        <p14:creationId xmlns:p14="http://schemas.microsoft.com/office/powerpoint/2010/main" val="1179835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852A8-EAE4-66C1-FC52-46A6B562B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2419AD-5546-8A53-CA3E-0E524B75AA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CC33AF-CAD3-734A-E010-2D164A09E8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01F3A6-DA2B-660F-9488-5FAD16EAEF9C}"/>
              </a:ext>
            </a:extLst>
          </p:cNvPr>
          <p:cNvSpPr>
            <a:spLocks noGrp="1"/>
          </p:cNvSpPr>
          <p:nvPr>
            <p:ph type="sldNum" sz="quarter" idx="5"/>
          </p:nvPr>
        </p:nvSpPr>
        <p:spPr/>
        <p:txBody>
          <a:bodyPr/>
          <a:lstStyle/>
          <a:p>
            <a:pPr>
              <a:defRPr/>
            </a:pPr>
            <a:fld id="{AA350625-8A10-B748-B955-C9B150594AA8}" type="slidenum">
              <a:rPr lang="en-US" altLang="en-US" smtClean="0"/>
              <a:pPr>
                <a:defRPr/>
              </a:pPr>
              <a:t>3</a:t>
            </a:fld>
            <a:endParaRPr lang="en-US" altLang="en-US"/>
          </a:p>
        </p:txBody>
      </p:sp>
    </p:spTree>
    <p:extLst>
      <p:ext uri="{BB962C8B-B14F-4D97-AF65-F5344CB8AC3E}">
        <p14:creationId xmlns:p14="http://schemas.microsoft.com/office/powerpoint/2010/main" val="1026830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8bb373f919_1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6" name="Google Shape;256;g38bb373f919_1_6: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sz="800"/>
              <a:t>Dahican_Beach,_Mati_City_2.I Travel Philippines. CC2.0</a:t>
            </a:r>
            <a:endParaRPr sz="800"/>
          </a:p>
          <a:p>
            <a:pPr marL="0" lvl="0" indent="0" algn="l" rtl="0">
              <a:spcBef>
                <a:spcPts val="0"/>
              </a:spcBef>
              <a:spcAft>
                <a:spcPts val="0"/>
              </a:spcAft>
              <a:buNone/>
            </a:pPr>
            <a:r>
              <a:rPr lang="en-US" sz="800"/>
              <a:t>Aliwagwag_Falls,_2018_01.Andrew Gil Desabelle .CC4.0</a:t>
            </a:r>
            <a:endParaRPr sz="800"/>
          </a:p>
          <a:p>
            <a:pPr marL="0" lvl="0" indent="0" algn="l" rtl="0">
              <a:spcBef>
                <a:spcPts val="0"/>
              </a:spcBef>
              <a:spcAft>
                <a:spcPts val="0"/>
              </a:spcAft>
              <a:buNone/>
            </a:pPr>
            <a:r>
              <a:rPr lang="en-US" sz="800"/>
              <a:t>Subangan_Museum.Way PH.CC2.0</a:t>
            </a:r>
            <a:endParaRPr sz="800"/>
          </a:p>
          <a:p>
            <a:pPr marL="0" lvl="0" indent="0" algn="l" rtl="0">
              <a:spcBef>
                <a:spcPts val="0"/>
              </a:spcBef>
              <a:spcAft>
                <a:spcPts val="0"/>
              </a:spcAft>
              <a:buNone/>
            </a:pPr>
            <a:r>
              <a:rPr lang="en-US" sz="800"/>
              <a:t>CAG_Skyline_Jan_2018. Chicco111 . cc4.0</a:t>
            </a:r>
            <a:endParaRPr sz="800"/>
          </a:p>
          <a:p>
            <a:pPr marL="0" lvl="0" indent="0" algn="l" rtl="0">
              <a:spcBef>
                <a:spcPts val="0"/>
              </a:spcBef>
              <a:spcAft>
                <a:spcPts val="0"/>
              </a:spcAft>
              <a:buNone/>
            </a:pPr>
            <a:r>
              <a:rPr lang="en-US" sz="800"/>
              <a:t>Foggy_Morning_At_Panimahawa_Ridge.Theglennpalacio .CC4.0</a:t>
            </a:r>
            <a:endParaRPr sz="800"/>
          </a:p>
          <a:p>
            <a:pPr marL="0" lvl="0" indent="0" algn="l" rtl="0">
              <a:spcBef>
                <a:spcPts val="0"/>
              </a:spcBef>
              <a:spcAft>
                <a:spcPts val="0"/>
              </a:spcAft>
              <a:buNone/>
            </a:pPr>
            <a:endParaRPr sz="800"/>
          </a:p>
          <a:p>
            <a:pPr marL="0" lvl="0" indent="0" algn="l" rtl="0">
              <a:lnSpc>
                <a:spcPct val="115000"/>
              </a:lnSpc>
              <a:spcBef>
                <a:spcPts val="0"/>
              </a:spcBef>
              <a:spcAft>
                <a:spcPts val="0"/>
              </a:spcAft>
              <a:buSzPts val="1100"/>
              <a:buNone/>
            </a:pPr>
            <a:r>
              <a:rPr lang="en-US" sz="800" u="sng">
                <a:solidFill>
                  <a:srgbClr val="1155CC"/>
                </a:solidFill>
                <a:latin typeface="Arial"/>
                <a:ea typeface="Arial"/>
                <a:cs typeface="Arial"/>
                <a:sym typeface="Arial"/>
                <a:hlinkClick r:id="rId3">
                  <a:extLst>
                    <a:ext uri="{A12FA001-AC4F-418D-AE19-62706E023703}">
                      <ahyp:hlinkClr xmlns:ahyp="http://schemas.microsoft.com/office/drawing/2018/hyperlinkcolor" val="tx"/>
                    </a:ext>
                  </a:extLst>
                </a:hlinkClick>
              </a:rPr>
              <a:t>https://en.wikipedia.org/wiki/Mindanao#Geography</a:t>
            </a:r>
            <a:endParaRPr sz="800"/>
          </a:p>
          <a:p>
            <a:pPr marL="0" lvl="0" indent="0" algn="l" rtl="0">
              <a:lnSpc>
                <a:spcPct val="115000"/>
              </a:lnSpc>
              <a:spcBef>
                <a:spcPts val="0"/>
              </a:spcBef>
              <a:spcAft>
                <a:spcPts val="0"/>
              </a:spcAft>
              <a:buSzPts val="1100"/>
              <a:buNone/>
            </a:pPr>
            <a:r>
              <a:rPr lang="en-US" sz="800" u="sng">
                <a:solidFill>
                  <a:srgbClr val="1155CC"/>
                </a:solidFill>
                <a:latin typeface="Arial"/>
                <a:ea typeface="Arial"/>
                <a:cs typeface="Arial"/>
                <a:sym typeface="Arial"/>
                <a:hlinkClick r:id="rId4">
                  <a:extLst>
                    <a:ext uri="{A12FA001-AC4F-418D-AE19-62706E023703}">
                      <ahyp:hlinkClr xmlns:ahyp="http://schemas.microsoft.com/office/drawing/2018/hyperlinkcolor" val="tx"/>
                    </a:ext>
                  </a:extLst>
                </a:hlinkClick>
              </a:rPr>
              <a:t>https://rsso11.psa.gov.ph/content/religions-mindanao</a:t>
            </a:r>
            <a:endParaRPr sz="8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800" u="sng">
                <a:solidFill>
                  <a:srgbClr val="1155CC"/>
                </a:solidFill>
                <a:latin typeface="Arial"/>
                <a:ea typeface="Arial"/>
                <a:cs typeface="Arial"/>
                <a:sym typeface="Arial"/>
                <a:hlinkClick r:id="rId5">
                  <a:extLst>
                    <a:ext uri="{A12FA001-AC4F-418D-AE19-62706E023703}">
                      <ahyp:hlinkClr xmlns:ahyp="http://schemas.microsoft.com/office/drawing/2018/hyperlinkcolor" val="tx"/>
                    </a:ext>
                  </a:extLst>
                </a:hlinkClick>
              </a:rPr>
              <a:t>https://en.wikipedia.org/wiki/Mindanao#Tourism</a:t>
            </a:r>
            <a:endParaRPr sz="800"/>
          </a:p>
          <a:p>
            <a:pPr marL="0" lvl="0" indent="0" algn="l" rtl="0">
              <a:lnSpc>
                <a:spcPct val="115000"/>
              </a:lnSpc>
              <a:spcBef>
                <a:spcPts val="0"/>
              </a:spcBef>
              <a:spcAft>
                <a:spcPts val="0"/>
              </a:spcAft>
              <a:buClr>
                <a:schemeClr val="dk1"/>
              </a:buClr>
              <a:buSzPts val="1100"/>
              <a:buFont typeface="Arial"/>
              <a:buNone/>
            </a:pPr>
            <a:r>
              <a:rPr lang="en-US" sz="800" u="sng">
                <a:solidFill>
                  <a:srgbClr val="1155CC"/>
                </a:solidFill>
                <a:latin typeface="Arial"/>
                <a:ea typeface="Arial"/>
                <a:cs typeface="Arial"/>
                <a:sym typeface="Arial"/>
                <a:hlinkClick r:id="rId6">
                  <a:extLst>
                    <a:ext uri="{A12FA001-AC4F-418D-AE19-62706E023703}">
                      <ahyp:hlinkClr xmlns:ahyp="http://schemas.microsoft.com/office/drawing/2018/hyperlinkcolor" val="tx"/>
                    </a:ext>
                  </a:extLst>
                </a:hlinkClick>
              </a:rPr>
              <a:t>https://rsso11.psa.gov.ph/content/davao-orientals-economy-records-40-percent-growth-2024</a:t>
            </a:r>
            <a:endParaRPr sz="800"/>
          </a:p>
        </p:txBody>
      </p:sp>
      <p:sp>
        <p:nvSpPr>
          <p:cNvPr id="257" name="Google Shape;257;g38bb373f919_1_6: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8bb373f919_1_2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71" name="Google Shape;271;g38bb373f919_1_2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sz="800"/>
              <a:t>Gallicolumba_criniger_1zz.David J. Stang.CC4.0</a:t>
            </a:r>
            <a:endParaRPr sz="800"/>
          </a:p>
          <a:p>
            <a:pPr marL="0" lvl="0" indent="0" algn="l" rtl="0">
              <a:spcBef>
                <a:spcPts val="0"/>
              </a:spcBef>
              <a:spcAft>
                <a:spcPts val="0"/>
              </a:spcAft>
              <a:buNone/>
            </a:pPr>
            <a:r>
              <a:rPr lang="en-US" sz="800"/>
              <a:t>Pamarayeg_IIIx2_(cropped).Aimee Valencia.CC4.0</a:t>
            </a:r>
            <a:endParaRPr sz="800"/>
          </a:p>
          <a:p>
            <a:pPr marL="0" lvl="0" indent="0" algn="l" rtl="0">
              <a:spcBef>
                <a:spcPts val="0"/>
              </a:spcBef>
              <a:spcAft>
                <a:spcPts val="0"/>
              </a:spcAft>
              <a:buNone/>
            </a:pPr>
            <a:r>
              <a:rPr lang="en-US" sz="800"/>
              <a:t>PhilippineCockatoosLastSupper-01122024-SOCMED.Albert Abadicio.CC4.0</a:t>
            </a:r>
            <a:endParaRPr sz="800"/>
          </a:p>
          <a:p>
            <a:pPr marL="0" lvl="0" indent="0" algn="l" rtl="0">
              <a:spcBef>
                <a:spcPts val="0"/>
              </a:spcBef>
              <a:spcAft>
                <a:spcPts val="0"/>
              </a:spcAft>
              <a:buNone/>
            </a:pPr>
            <a:r>
              <a:rPr lang="en-US" sz="800"/>
              <a:t>Dipterocarp_Forest_at_Danum_Valley_(13997709808).Mike Prince CC2.0 - example of this type of forest</a:t>
            </a:r>
            <a:endParaRPr sz="800"/>
          </a:p>
          <a:p>
            <a:pPr marL="0" lvl="0" indent="0" algn="l" rtl="0">
              <a:spcBef>
                <a:spcPts val="0"/>
              </a:spcBef>
              <a:spcAft>
                <a:spcPts val="0"/>
              </a:spcAft>
              <a:buNone/>
            </a:pPr>
            <a:endParaRPr sz="800"/>
          </a:p>
          <a:p>
            <a:pPr marL="0" lvl="0" indent="0" algn="l" rtl="0">
              <a:lnSpc>
                <a:spcPct val="115000"/>
              </a:lnSpc>
              <a:spcBef>
                <a:spcPts val="0"/>
              </a:spcBef>
              <a:spcAft>
                <a:spcPts val="0"/>
              </a:spcAft>
              <a:buClr>
                <a:schemeClr val="dk1"/>
              </a:buClr>
              <a:buSzPts val="1100"/>
              <a:buFont typeface="Arial"/>
              <a:buNone/>
            </a:pPr>
            <a:r>
              <a:rPr lang="en-US" sz="800" u="sng">
                <a:solidFill>
                  <a:srgbClr val="1155CC"/>
                </a:solidFill>
                <a:latin typeface="Arial"/>
                <a:ea typeface="Arial"/>
                <a:cs typeface="Arial"/>
                <a:sym typeface="Arial"/>
                <a:hlinkClick r:id="rId3">
                  <a:extLst>
                    <a:ext uri="{A12FA001-AC4F-418D-AE19-62706E023703}">
                      <ahyp:hlinkClr xmlns:ahyp="http://schemas.microsoft.com/office/drawing/2018/hyperlinkcolor" val="tx"/>
                    </a:ext>
                  </a:extLst>
                </a:hlinkClick>
              </a:rPr>
              <a:t>https://whc.unesco.org/en/list/1403/</a:t>
            </a:r>
            <a:endParaRPr sz="800"/>
          </a:p>
        </p:txBody>
      </p:sp>
      <p:sp>
        <p:nvSpPr>
          <p:cNvPr id="272" name="Google Shape;272;g38bb373f919_1_2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5</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38bb373f919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38bb373f919_0_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a:p>
          <a:p>
            <a:pPr marL="0" lvl="0" indent="0" algn="l" rtl="0">
              <a:lnSpc>
                <a:spcPct val="115000"/>
              </a:lnSpc>
              <a:spcBef>
                <a:spcPts val="0"/>
              </a:spcBef>
              <a:spcAft>
                <a:spcPts val="0"/>
              </a:spcAft>
              <a:buClr>
                <a:schemeClr val="dk1"/>
              </a:buClr>
              <a:buSzPts val="1100"/>
              <a:buFont typeface="Arial"/>
              <a:buNone/>
            </a:pPr>
            <a:r>
              <a:rPr lang="en-US" b="1"/>
              <a:t>Relevant animation: </a:t>
            </a:r>
            <a:endParaRPr b="1"/>
          </a:p>
          <a:p>
            <a:pPr marL="0" lvl="0" indent="0" algn="l" rtl="0">
              <a:lnSpc>
                <a:spcPct val="115000"/>
              </a:lnSpc>
              <a:spcBef>
                <a:spcPts val="0"/>
              </a:spcBef>
              <a:spcAft>
                <a:spcPts val="0"/>
              </a:spcAft>
              <a:buClr>
                <a:schemeClr val="dk1"/>
              </a:buClr>
              <a:buSzPts val="1100"/>
              <a:buFont typeface="Arial"/>
              <a:buNone/>
            </a:pPr>
            <a:r>
              <a:rPr lang="en-US"/>
              <a:t>Earthquake Intensity https://www.iris.edu/hq/inclass/animation/earthquake_intensity </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800"/>
          </a:p>
        </p:txBody>
      </p:sp>
      <p:sp>
        <p:nvSpPr>
          <p:cNvPr id="120" name="Google Shape;120;g38bb373f919_0_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8bb373f919_0_1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38bb373f919_0_1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a:p>
          <a:p>
            <a:pPr marL="0" lvl="0" indent="0" algn="l" rtl="0">
              <a:lnSpc>
                <a:spcPct val="115000"/>
              </a:lnSpc>
              <a:spcBef>
                <a:spcPts val="40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a:p>
        </p:txBody>
      </p:sp>
      <p:sp>
        <p:nvSpPr>
          <p:cNvPr id="130" name="Google Shape;130;g38bb373f919_0_1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8b282a27ad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4" name="Google Shape;164;g38b282a27ad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Population Density Map (https://commons.wikimedia.org/wiki/File:Philippines_Population_Density_Map.svg)</a:t>
            </a:r>
            <a:endParaRPr/>
          </a:p>
          <a:p>
            <a:pPr marL="0" lvl="0" indent="0" algn="l" rtl="0">
              <a:spcBef>
                <a:spcPts val="0"/>
              </a:spcBef>
              <a:spcAft>
                <a:spcPts val="0"/>
              </a:spcAft>
              <a:buNone/>
            </a:pPr>
            <a:r>
              <a:rPr lang="en-US"/>
              <a:t>Seismic Hazard Map (https://maps.openquake.org/map/gshm-2023-1/#5/10.639/123.925)</a:t>
            </a:r>
            <a:endParaRPr/>
          </a:p>
        </p:txBody>
      </p:sp>
      <p:sp>
        <p:nvSpPr>
          <p:cNvPr id="165" name="Google Shape;165;g38b282a27ad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8</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8b2be52530_0_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2" name="Google Shape;182;g38b2be52530_0_1: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457200" lvl="0" indent="-228600" algn="l" rtl="0">
              <a:spcBef>
                <a:spcPts val="360"/>
              </a:spcBef>
              <a:spcAft>
                <a:spcPts val="0"/>
              </a:spcAft>
              <a:buClr>
                <a:schemeClr val="dk1"/>
              </a:buClr>
              <a:buSzPts val="1400"/>
              <a:buFont typeface="Arial"/>
              <a:buNone/>
            </a:pPr>
            <a:r>
              <a:rPr lang="en-US" b="1">
                <a:solidFill>
                  <a:srgbClr val="393996"/>
                </a:solidFill>
              </a:rPr>
              <a:t>Exploring Seismicity:</a:t>
            </a:r>
            <a:endParaRPr/>
          </a:p>
          <a:p>
            <a:pPr marL="457200" lvl="0" indent="-228600" algn="l" rtl="0">
              <a:spcBef>
                <a:spcPts val="360"/>
              </a:spcBef>
              <a:spcAft>
                <a:spcPts val="0"/>
              </a:spcAft>
              <a:buSzPts val="1400"/>
              <a:buNone/>
            </a:pPr>
            <a:r>
              <a:rPr lang="en-US"/>
              <a:t>Interactive Earthquake Browser—World map or 3D viewer </a:t>
            </a:r>
            <a:r>
              <a:rPr lang="en-US" sz="1100" u="sng">
                <a:solidFill>
                  <a:schemeClr val="hlink"/>
                </a:solidFill>
                <a:hlinkClick r:id="rId3"/>
              </a:rPr>
              <a:t>http://www.iris.edu/ieb</a:t>
            </a:r>
            <a:endParaRPr/>
          </a:p>
        </p:txBody>
      </p:sp>
      <p:sp>
        <p:nvSpPr>
          <p:cNvPr id="183" name="Google Shape;183;g38b2be52530_0_1: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9</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2">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docs.google.com/document/d/1PcTLPrp1Dr1nc0jUGFi03Ni44FUhzdpY32YcFDXiM5s/copy"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docs.google.com/document/d/1iURX9H_4q2hAIZ5dB4i4jKiyrjQ3g4YZzzMcd6Ki_uE/copy" TargetMode="External"/><Relationship Id="rId5" Type="http://schemas.openxmlformats.org/officeDocument/2006/relationships/hyperlink" Target="https://docs.google.com/document/d/1YgDZjuXrINA-kcZ6mnDMXJgy3rp7xn-yuyl4Ef-_xw8/copy" TargetMode="External"/><Relationship Id="rId4" Type="http://schemas.openxmlformats.org/officeDocument/2006/relationships/hyperlink" Target="https://docs.google.com/document/d/1A9qCrAtOxL1sJrCkDwNCMBwBhRm9pw3lFP3C60hpqBE/copy" TargetMode="Externa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hyperlink" Target="mailto:gillian.haberli@earthscope.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3"/>
          <p:cNvSpPr txBox="1"/>
          <p:nvPr/>
        </p:nvSpPr>
        <p:spPr>
          <a:xfrm>
            <a:off x="1233497" y="0"/>
            <a:ext cx="5670600" cy="762000"/>
          </a:xfrm>
          <a:prstGeom prst="rect">
            <a:avLst/>
          </a:prstGeom>
          <a:noFill/>
          <a:ln>
            <a:noFill/>
          </a:ln>
        </p:spPr>
        <p:txBody>
          <a:bodyPr spcFirstLastPara="1" wrap="square" lIns="91425" tIns="45700" rIns="91425" bIns="45700" anchor="ctr" anchorCtr="0">
            <a:normAutofit/>
          </a:bodyPr>
          <a:lstStyle/>
          <a:p>
            <a:pPr marL="0" marR="0" lvl="0" indent="0" algn="l" rtl="0">
              <a:spcBef>
                <a:spcPts val="0"/>
              </a:spcBef>
              <a:spcAft>
                <a:spcPts val="0"/>
              </a:spcAft>
              <a:buNone/>
            </a:pPr>
            <a:endParaRPr sz="1800">
              <a:solidFill>
                <a:srgbClr val="10478B"/>
              </a:solidFill>
              <a:latin typeface="Arial"/>
              <a:ea typeface="Arial"/>
              <a:cs typeface="Arial"/>
              <a:sym typeface="Arial"/>
            </a:endParaRPr>
          </a:p>
        </p:txBody>
      </p:sp>
      <p:sp>
        <p:nvSpPr>
          <p:cNvPr id="92" name="Google Shape;92;p13"/>
          <p:cNvSpPr txBox="1"/>
          <p:nvPr/>
        </p:nvSpPr>
        <p:spPr>
          <a:xfrm>
            <a:off x="6243675" y="100525"/>
            <a:ext cx="2826000" cy="6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200" b="1">
                <a:solidFill>
                  <a:schemeClr val="dk1"/>
                </a:solidFill>
                <a:latin typeface="Calibri"/>
                <a:ea typeface="Calibri"/>
                <a:cs typeface="Calibri"/>
                <a:sym typeface="Calibri"/>
              </a:rPr>
              <a:t>Teacher Guide</a:t>
            </a:r>
            <a:endParaRPr sz="3200" b="1">
              <a:solidFill>
                <a:schemeClr val="dk1"/>
              </a:solidFill>
              <a:latin typeface="Calibri"/>
              <a:ea typeface="Calibri"/>
              <a:cs typeface="Calibri"/>
              <a:sym typeface="Calibri"/>
            </a:endParaRPr>
          </a:p>
        </p:txBody>
      </p:sp>
      <p:sp>
        <p:nvSpPr>
          <p:cNvPr id="93" name="Google Shape;93;p13"/>
          <p:cNvSpPr txBox="1"/>
          <p:nvPr/>
        </p:nvSpPr>
        <p:spPr>
          <a:xfrm>
            <a:off x="413275" y="1049925"/>
            <a:ext cx="8410500" cy="54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b="1" i="1">
                <a:solidFill>
                  <a:schemeClr val="dk1"/>
                </a:solidFill>
              </a:rPr>
              <a:t>Welcome to Teachable Moments! Our goal is to provide timely and accurate information to develop knowledge about a newsworthy earthquake for audiences from middle school through college.</a:t>
            </a:r>
            <a:r>
              <a:rPr lang="en-US" sz="1600" b="1" i="1">
                <a:solidFill>
                  <a:schemeClr val="dk1"/>
                </a:solidFill>
                <a:latin typeface="Calibri"/>
                <a:ea typeface="Calibri"/>
                <a:cs typeface="Calibri"/>
                <a:sym typeface="Calibri"/>
              </a:rPr>
              <a:t> </a:t>
            </a:r>
            <a:r>
              <a:rPr lang="en-US" sz="1600" b="1" i="1">
                <a:solidFill>
                  <a:schemeClr val="dk1"/>
                </a:solidFill>
              </a:rPr>
              <a:t>Please use the slides to get a concise, but thorough overview of the recent earthquake and then use them as is, or customize it for your students and curriculum. </a:t>
            </a:r>
            <a:endParaRPr sz="1600" b="1" i="1">
              <a:solidFill>
                <a:schemeClr val="dk1"/>
              </a:solidFill>
            </a:endParaRPr>
          </a:p>
          <a:p>
            <a:pPr marL="0" lvl="0" indent="0" algn="l" rtl="0">
              <a:lnSpc>
                <a:spcPct val="115000"/>
              </a:lnSpc>
              <a:spcBef>
                <a:spcPts val="0"/>
              </a:spcBef>
              <a:spcAft>
                <a:spcPts val="0"/>
              </a:spcAft>
              <a:buNone/>
            </a:pPr>
            <a:r>
              <a:rPr lang="en-US" sz="1600">
                <a:solidFill>
                  <a:schemeClr val="dk1"/>
                </a:solidFill>
              </a:rPr>
              <a:t>New for the 2024-25 school year: </a:t>
            </a:r>
            <a:endParaRPr sz="1600">
              <a:solidFill>
                <a:schemeClr val="dk1"/>
              </a:solidFill>
            </a:endParaRPr>
          </a:p>
          <a:p>
            <a:pPr marL="457200" lvl="0" indent="-317500" algn="l" rtl="0">
              <a:lnSpc>
                <a:spcPct val="115000"/>
              </a:lnSpc>
              <a:spcBef>
                <a:spcPts val="1600"/>
              </a:spcBef>
              <a:spcAft>
                <a:spcPts val="0"/>
              </a:spcAft>
              <a:buSzPts val="1400"/>
              <a:buAutoNum type="arabicPeriod"/>
            </a:pPr>
            <a:r>
              <a:rPr lang="en-US" b="1">
                <a:solidFill>
                  <a:schemeClr val="dk1"/>
                </a:solidFill>
              </a:rPr>
              <a:t>Color-coding for grade levels.</a:t>
            </a:r>
            <a:r>
              <a:rPr lang="en-US" b="1">
                <a:solidFill>
                  <a:srgbClr val="434343"/>
                </a:solidFill>
              </a:rPr>
              <a:t>                    </a:t>
            </a:r>
            <a:r>
              <a:rPr lang="en-US" b="1" u="sng">
                <a:solidFill>
                  <a:schemeClr val="hlink"/>
                </a:solidFill>
                <a:hlinkClick r:id="rId3"/>
              </a:rPr>
              <a:t>middle school</a:t>
            </a:r>
            <a:r>
              <a:rPr lang="en-US" b="1">
                <a:solidFill>
                  <a:srgbClr val="434343"/>
                </a:solidFill>
              </a:rPr>
              <a:t> +                   </a:t>
            </a:r>
            <a:r>
              <a:rPr lang="en-US" b="1" u="sng">
                <a:solidFill>
                  <a:schemeClr val="hlink"/>
                </a:solidFill>
                <a:hlinkClick r:id="rId4"/>
              </a:rPr>
              <a:t>high school</a:t>
            </a:r>
            <a:r>
              <a:rPr lang="en-US" b="1">
                <a:solidFill>
                  <a:srgbClr val="434343"/>
                </a:solidFill>
              </a:rPr>
              <a:t> +  </a:t>
            </a:r>
            <a:endParaRPr b="1">
              <a:solidFill>
                <a:srgbClr val="434343"/>
              </a:solidFill>
            </a:endParaRPr>
          </a:p>
          <a:p>
            <a:pPr marL="457200" lvl="0" indent="0" algn="l" rtl="0">
              <a:lnSpc>
                <a:spcPct val="115000"/>
              </a:lnSpc>
              <a:spcBef>
                <a:spcPts val="1600"/>
              </a:spcBef>
              <a:spcAft>
                <a:spcPts val="0"/>
              </a:spcAft>
              <a:buNone/>
            </a:pPr>
            <a:r>
              <a:rPr lang="en-US" b="1">
                <a:solidFill>
                  <a:srgbClr val="434343"/>
                </a:solidFill>
              </a:rPr>
              <a:t>                                                                                                 </a:t>
            </a:r>
            <a:r>
              <a:rPr lang="en-US" b="1" u="sng">
                <a:solidFill>
                  <a:schemeClr val="hlink"/>
                </a:solidFill>
                <a:hlinkClick r:id="rId5"/>
              </a:rPr>
              <a:t>college</a:t>
            </a:r>
            <a:r>
              <a:rPr lang="en-US" b="1">
                <a:solidFill>
                  <a:srgbClr val="434343"/>
                </a:solidFill>
              </a:rPr>
              <a:t>                                              </a:t>
            </a:r>
            <a:endParaRPr b="1">
              <a:solidFill>
                <a:srgbClr val="434343"/>
              </a:solidFill>
            </a:endParaRPr>
          </a:p>
          <a:p>
            <a:pPr marL="457200" lvl="0" indent="-317500" algn="l" rtl="0">
              <a:lnSpc>
                <a:spcPct val="115000"/>
              </a:lnSpc>
              <a:spcBef>
                <a:spcPts val="1600"/>
              </a:spcBef>
              <a:spcAft>
                <a:spcPts val="0"/>
              </a:spcAft>
              <a:buClr>
                <a:schemeClr val="dk1"/>
              </a:buClr>
              <a:buSzPts val="1400"/>
              <a:buAutoNum type="arabicPeriod"/>
            </a:pPr>
            <a:r>
              <a:rPr lang="en-US" b="1">
                <a:solidFill>
                  <a:schemeClr val="dk1"/>
                </a:solidFill>
              </a:rPr>
              <a:t>Check out the new Slide Guide: Slides or pdf that will guide your students through the slide deck:       </a:t>
            </a:r>
            <a:r>
              <a:rPr lang="en-US">
                <a:solidFill>
                  <a:schemeClr val="dk1"/>
                </a:solidFill>
              </a:rPr>
              <a:t>middle school pdf           high school pdf                   college pdf</a:t>
            </a:r>
            <a:endParaRPr>
              <a:solidFill>
                <a:schemeClr val="dk1"/>
              </a:solidFill>
            </a:endParaRPr>
          </a:p>
          <a:p>
            <a:pPr marL="457200" lvl="0" indent="-317500" algn="l" rtl="0">
              <a:lnSpc>
                <a:spcPct val="115000"/>
              </a:lnSpc>
              <a:spcBef>
                <a:spcPts val="1000"/>
              </a:spcBef>
              <a:spcAft>
                <a:spcPts val="0"/>
              </a:spcAft>
              <a:buClr>
                <a:schemeClr val="dk1"/>
              </a:buClr>
              <a:buSzPts val="1400"/>
              <a:buAutoNum type="arabicPeriod"/>
            </a:pPr>
            <a:r>
              <a:rPr lang="en-US" b="1">
                <a:solidFill>
                  <a:schemeClr val="dk1"/>
                </a:solidFill>
              </a:rPr>
              <a:t>New Geography slide(s): A quick hit about the city or area that gives you cross-curricular connections: </a:t>
            </a:r>
            <a:r>
              <a:rPr lang="en-US">
                <a:solidFill>
                  <a:schemeClr val="dk1"/>
                </a:solidFill>
              </a:rPr>
              <a:t>geography, physics, chemistry, biology, environmental science or even history.</a:t>
            </a:r>
            <a:endParaRPr>
              <a:solidFill>
                <a:schemeClr val="dk1"/>
              </a:solidFill>
            </a:endParaRPr>
          </a:p>
          <a:p>
            <a:pPr marL="457200" lvl="0" indent="-317500" algn="l" rtl="0">
              <a:lnSpc>
                <a:spcPct val="115000"/>
              </a:lnSpc>
              <a:spcBef>
                <a:spcPts val="1000"/>
              </a:spcBef>
              <a:spcAft>
                <a:spcPts val="0"/>
              </a:spcAft>
              <a:buClr>
                <a:schemeClr val="dk1"/>
              </a:buClr>
              <a:buSzPts val="1400"/>
              <a:buAutoNum type="arabicPeriod"/>
            </a:pPr>
            <a:r>
              <a:rPr lang="en-US" b="1">
                <a:solidFill>
                  <a:schemeClr val="dk1"/>
                </a:solidFill>
              </a:rPr>
              <a:t>NGSS Connections linked to questions in the Slide Guide are located in the notes sections below each slide guide.</a:t>
            </a:r>
            <a:endParaRPr b="1">
              <a:solidFill>
                <a:schemeClr val="dk1"/>
              </a:solidFill>
            </a:endParaRPr>
          </a:p>
          <a:p>
            <a:pPr marL="457200" lvl="0" indent="-317500" algn="l" rtl="0">
              <a:lnSpc>
                <a:spcPct val="115000"/>
              </a:lnSpc>
              <a:spcBef>
                <a:spcPts val="1600"/>
              </a:spcBef>
              <a:spcAft>
                <a:spcPts val="1000"/>
              </a:spcAft>
              <a:buClr>
                <a:schemeClr val="dk1"/>
              </a:buClr>
              <a:buSzPts val="1400"/>
              <a:buAutoNum type="arabicPeriod"/>
            </a:pPr>
            <a:r>
              <a:rPr lang="en-US" b="1">
                <a:solidFill>
                  <a:schemeClr val="dk1"/>
                </a:solidFill>
              </a:rPr>
              <a:t>Fill in the blank </a:t>
            </a:r>
            <a:r>
              <a:rPr lang="en-US" b="1" u="sng">
                <a:solidFill>
                  <a:schemeClr val="hlink"/>
                </a:solidFill>
                <a:hlinkClick r:id="rId6"/>
              </a:rPr>
              <a:t>sub-plans</a:t>
            </a:r>
            <a:r>
              <a:rPr lang="en-US" b="1">
                <a:solidFill>
                  <a:schemeClr val="dk1"/>
                </a:solidFill>
              </a:rPr>
              <a:t>: </a:t>
            </a:r>
            <a:r>
              <a:rPr lang="en-US">
                <a:solidFill>
                  <a:schemeClr val="dk1"/>
                </a:solidFill>
              </a:rPr>
              <a:t>The first two pages can be completed and used all year (hint: sheet protector). The rest are for you to modify or fill-in to customize your sub-plans to fit what you’re doing.</a:t>
            </a:r>
            <a:endParaRPr>
              <a:solidFill>
                <a:schemeClr val="dk1"/>
              </a:solidFill>
            </a:endParaRPr>
          </a:p>
        </p:txBody>
      </p:sp>
      <p:pic>
        <p:nvPicPr>
          <p:cNvPr id="94" name="Google Shape;94;p13"/>
          <p:cNvPicPr preferRelativeResize="0"/>
          <p:nvPr/>
        </p:nvPicPr>
        <p:blipFill>
          <a:blip r:embed="rId7">
            <a:alphaModFix/>
          </a:blip>
          <a:stretch>
            <a:fillRect/>
          </a:stretch>
        </p:blipFill>
        <p:spPr>
          <a:xfrm>
            <a:off x="3655600" y="2840238"/>
            <a:ext cx="676275" cy="381000"/>
          </a:xfrm>
          <a:prstGeom prst="rect">
            <a:avLst/>
          </a:prstGeom>
          <a:noFill/>
          <a:ln>
            <a:noFill/>
          </a:ln>
        </p:spPr>
      </p:pic>
      <p:pic>
        <p:nvPicPr>
          <p:cNvPr id="95" name="Google Shape;95;p13"/>
          <p:cNvPicPr preferRelativeResize="0"/>
          <p:nvPr/>
        </p:nvPicPr>
        <p:blipFill>
          <a:blip r:embed="rId8">
            <a:alphaModFix/>
          </a:blip>
          <a:stretch>
            <a:fillRect/>
          </a:stretch>
        </p:blipFill>
        <p:spPr>
          <a:xfrm>
            <a:off x="6008375" y="2840250"/>
            <a:ext cx="695325" cy="381000"/>
          </a:xfrm>
          <a:prstGeom prst="rect">
            <a:avLst/>
          </a:prstGeom>
          <a:noFill/>
          <a:ln>
            <a:noFill/>
          </a:ln>
        </p:spPr>
      </p:pic>
      <p:pic>
        <p:nvPicPr>
          <p:cNvPr id="96" name="Google Shape;96;p13"/>
          <p:cNvPicPr preferRelativeResize="0"/>
          <p:nvPr/>
        </p:nvPicPr>
        <p:blipFill>
          <a:blip r:embed="rId9">
            <a:alphaModFix/>
          </a:blip>
          <a:stretch>
            <a:fillRect/>
          </a:stretch>
        </p:blipFill>
        <p:spPr>
          <a:xfrm>
            <a:off x="5017663" y="3233725"/>
            <a:ext cx="676275" cy="390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6" name="Google Shape;206;p22"/>
          <p:cNvPicPr preferRelativeResize="0"/>
          <p:nvPr/>
        </p:nvPicPr>
        <p:blipFill>
          <a:blip r:embed="rId3">
            <a:alphaModFix/>
          </a:blip>
          <a:stretch>
            <a:fillRect/>
          </a:stretch>
        </p:blipFill>
        <p:spPr>
          <a:xfrm>
            <a:off x="3275176" y="1176350"/>
            <a:ext cx="5366699" cy="5193151"/>
          </a:xfrm>
          <a:prstGeom prst="rect">
            <a:avLst/>
          </a:prstGeom>
          <a:solidFill>
            <a:srgbClr val="FF0000"/>
          </a:solidFill>
          <a:ln w="9525" cap="flat" cmpd="sng">
            <a:solidFill>
              <a:srgbClr val="EEECE1"/>
            </a:solidFill>
            <a:prstDash val="solid"/>
            <a:round/>
            <a:headEnd type="none" w="sm" len="sm"/>
            <a:tailEnd type="none" w="sm" len="sm"/>
          </a:ln>
        </p:spPr>
      </p:pic>
      <p:sp>
        <p:nvSpPr>
          <p:cNvPr id="207" name="Google Shape;207;p22"/>
          <p:cNvSpPr/>
          <p:nvPr/>
        </p:nvSpPr>
        <p:spPr>
          <a:xfrm>
            <a:off x="4103025" y="3321585"/>
            <a:ext cx="287400" cy="273000"/>
          </a:xfrm>
          <a:prstGeom prst="star5">
            <a:avLst>
              <a:gd name="adj" fmla="val 19098"/>
              <a:gd name="hf" fmla="val 105146"/>
              <a:gd name="vf" fmla="val 110557"/>
            </a:avLst>
          </a:prstGeom>
          <a:solidFill>
            <a:srgbClr val="FF0000"/>
          </a:solidFill>
          <a:ln w="9525" cap="flat" cmpd="sng">
            <a:solidFill>
              <a:srgbClr val="EEECE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08" name="Google Shape;208;p22"/>
          <p:cNvSpPr txBox="1"/>
          <p:nvPr/>
        </p:nvSpPr>
        <p:spPr>
          <a:xfrm>
            <a:off x="399700" y="1385250"/>
            <a:ext cx="2620200" cy="461661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dirty="0"/>
              <a:t>The Philippines are located along the western side of the Pacific Plate’s “Ring of Fire” – between the large Eurasian Plate to the north and west and the smaller Philippine Plate to the east.</a:t>
            </a:r>
            <a:endParaRPr sz="2400" dirty="0"/>
          </a:p>
        </p:txBody>
      </p:sp>
      <p:sp>
        <p:nvSpPr>
          <p:cNvPr id="209" name="Google Shape;209;p22"/>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Google Shape;178;p21">
            <a:extLst>
              <a:ext uri="{FF2B5EF4-FFF2-40B4-BE49-F238E27FC236}">
                <a16:creationId xmlns:a16="http://schemas.microsoft.com/office/drawing/2014/main" id="{DF87C4C4-A8B2-E73B-48C0-A5BB936E7FDB}"/>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3"/>
          <p:cNvSpPr txBox="1"/>
          <p:nvPr/>
        </p:nvSpPr>
        <p:spPr>
          <a:xfrm>
            <a:off x="4565874" y="1149350"/>
            <a:ext cx="4272000" cy="2493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t>The Philippines are in a very tectonically active region with subducting oceanic plates along both the east and west sides of the archipelago. The Philippine Fault, a major strike-slip fault, runs up the middle. A complex set of other subduction zones and faults riddle the region.</a:t>
            </a:r>
            <a:endParaRPr sz="1500"/>
          </a:p>
          <a:p>
            <a:pPr marL="0" lvl="0" indent="0" algn="l" rtl="0">
              <a:spcBef>
                <a:spcPts val="0"/>
              </a:spcBef>
              <a:spcAft>
                <a:spcPts val="0"/>
              </a:spcAft>
              <a:buNone/>
            </a:pPr>
            <a:endParaRPr sz="1500"/>
          </a:p>
          <a:p>
            <a:pPr marL="0" lvl="0" indent="0" algn="l" rtl="0">
              <a:spcBef>
                <a:spcPts val="0"/>
              </a:spcBef>
              <a:spcAft>
                <a:spcPts val="0"/>
              </a:spcAft>
              <a:buNone/>
            </a:pPr>
            <a:r>
              <a:rPr lang="en-US" sz="1500"/>
              <a:t>The October 10 Mag 7.4 earthquake occurred along the Philippine Trench subduction zone on the east side of the island chain.</a:t>
            </a:r>
            <a:endParaRPr sz="1500"/>
          </a:p>
        </p:txBody>
      </p:sp>
      <p:pic>
        <p:nvPicPr>
          <p:cNvPr id="217" name="Google Shape;217;p23" title="960px-Tectonic_map_of_Philippines.png"/>
          <p:cNvPicPr preferRelativeResize="0"/>
          <p:nvPr/>
        </p:nvPicPr>
        <p:blipFill>
          <a:blip r:embed="rId3">
            <a:alphaModFix/>
          </a:blip>
          <a:stretch>
            <a:fillRect/>
          </a:stretch>
        </p:blipFill>
        <p:spPr>
          <a:xfrm>
            <a:off x="382175" y="1275363"/>
            <a:ext cx="3843650" cy="5337075"/>
          </a:xfrm>
          <a:prstGeom prst="rect">
            <a:avLst/>
          </a:prstGeom>
          <a:noFill/>
          <a:ln>
            <a:noFill/>
          </a:ln>
        </p:spPr>
      </p:pic>
      <p:sp>
        <p:nvSpPr>
          <p:cNvPr id="218" name="Google Shape;218;p23"/>
          <p:cNvSpPr/>
          <p:nvPr/>
        </p:nvSpPr>
        <p:spPr>
          <a:xfrm>
            <a:off x="2918650" y="4593985"/>
            <a:ext cx="287400" cy="273000"/>
          </a:xfrm>
          <a:prstGeom prst="star5">
            <a:avLst>
              <a:gd name="adj" fmla="val 19098"/>
              <a:gd name="hf" fmla="val 105146"/>
              <a:gd name="vf" fmla="val 110557"/>
            </a:avLst>
          </a:prstGeom>
          <a:solidFill>
            <a:srgbClr val="FF0000"/>
          </a:solidFill>
          <a:ln w="9525" cap="flat" cmpd="sng">
            <a:solidFill>
              <a:srgbClr val="EEECE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19" name="Google Shape;219;p23" title="1280px-Cross_section_in_the_Philippines.png"/>
          <p:cNvPicPr preferRelativeResize="0"/>
          <p:nvPr/>
        </p:nvPicPr>
        <p:blipFill>
          <a:blip r:embed="rId4">
            <a:alphaModFix/>
          </a:blip>
          <a:stretch>
            <a:fillRect/>
          </a:stretch>
        </p:blipFill>
        <p:spPr>
          <a:xfrm>
            <a:off x="4441650" y="4203900"/>
            <a:ext cx="4520445" cy="2408549"/>
          </a:xfrm>
          <a:prstGeom prst="rect">
            <a:avLst/>
          </a:prstGeom>
          <a:noFill/>
          <a:ln>
            <a:noFill/>
          </a:ln>
        </p:spPr>
      </p:pic>
      <p:cxnSp>
        <p:nvCxnSpPr>
          <p:cNvPr id="220" name="Google Shape;220;p23"/>
          <p:cNvCxnSpPr/>
          <p:nvPr/>
        </p:nvCxnSpPr>
        <p:spPr>
          <a:xfrm flipH="1">
            <a:off x="3374300" y="3556900"/>
            <a:ext cx="1924500" cy="1035300"/>
          </a:xfrm>
          <a:prstGeom prst="straightConnector1">
            <a:avLst/>
          </a:prstGeom>
          <a:noFill/>
          <a:ln w="28575" cap="flat" cmpd="sng">
            <a:solidFill>
              <a:srgbClr val="FF0000"/>
            </a:solidFill>
            <a:prstDash val="solid"/>
            <a:round/>
            <a:headEnd type="none" w="med" len="med"/>
            <a:tailEnd type="triangle" w="med" len="med"/>
          </a:ln>
        </p:spPr>
      </p:cxnSp>
      <p:sp>
        <p:nvSpPr>
          <p:cNvPr id="221" name="Google Shape;221;p23"/>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
        <p:nvSpPr>
          <p:cNvPr id="2" name="Google Shape;178;p21">
            <a:extLst>
              <a:ext uri="{FF2B5EF4-FFF2-40B4-BE49-F238E27FC236}">
                <a16:creationId xmlns:a16="http://schemas.microsoft.com/office/drawing/2014/main" id="{CE201047-BE61-B0FC-A490-A78B25C4DA97}"/>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Google Shape;227;p24" title="Screenshot 2025-10-10 at 12.12.38 PM.png"/>
          <p:cNvPicPr preferRelativeResize="0"/>
          <p:nvPr/>
        </p:nvPicPr>
        <p:blipFill rotWithShape="1">
          <a:blip r:embed="rId3">
            <a:alphaModFix/>
          </a:blip>
          <a:srcRect l="4780" b="6103"/>
          <a:stretch/>
        </p:blipFill>
        <p:spPr>
          <a:xfrm>
            <a:off x="4096275" y="2417250"/>
            <a:ext cx="4896623" cy="4271050"/>
          </a:xfrm>
          <a:prstGeom prst="rect">
            <a:avLst/>
          </a:prstGeom>
          <a:noFill/>
          <a:ln>
            <a:noFill/>
          </a:ln>
        </p:spPr>
      </p:pic>
      <p:cxnSp>
        <p:nvCxnSpPr>
          <p:cNvPr id="228" name="Google Shape;228;p24"/>
          <p:cNvCxnSpPr/>
          <p:nvPr/>
        </p:nvCxnSpPr>
        <p:spPr>
          <a:xfrm rot="10800000" flipH="1">
            <a:off x="7197425" y="3452696"/>
            <a:ext cx="581400" cy="2271300"/>
          </a:xfrm>
          <a:prstGeom prst="straightConnector1">
            <a:avLst/>
          </a:prstGeom>
          <a:noFill/>
          <a:ln w="19050" cap="flat" cmpd="sng">
            <a:solidFill>
              <a:srgbClr val="00FF00"/>
            </a:solidFill>
            <a:prstDash val="solid"/>
            <a:round/>
            <a:headEnd type="none" w="med" len="med"/>
            <a:tailEnd type="none" w="med" len="med"/>
          </a:ln>
        </p:spPr>
      </p:cxnSp>
      <p:sp>
        <p:nvSpPr>
          <p:cNvPr id="229" name="Google Shape;229;p24"/>
          <p:cNvSpPr txBox="1"/>
          <p:nvPr/>
        </p:nvSpPr>
        <p:spPr>
          <a:xfrm>
            <a:off x="4061661" y="6022872"/>
            <a:ext cx="1472700" cy="692700"/>
          </a:xfrm>
          <a:prstGeom prst="rect">
            <a:avLst/>
          </a:prstGeom>
          <a:solidFill>
            <a:srgbClr val="FFFFFF">
              <a:alpha val="66460"/>
            </a:srgb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0000FF"/>
                </a:solidFill>
                <a:latin typeface="Calibri"/>
                <a:ea typeface="Calibri"/>
                <a:cs typeface="Calibri"/>
                <a:sym typeface="Calibri"/>
              </a:rPr>
              <a:t>GPS motion key</a:t>
            </a:r>
            <a:endParaRPr sz="1100" b="1">
              <a:solidFill>
                <a:srgbClr val="0000FF"/>
              </a:solidFill>
              <a:latin typeface="Calibri"/>
              <a:ea typeface="Calibri"/>
              <a:cs typeface="Calibri"/>
              <a:sym typeface="Calibri"/>
            </a:endParaRPr>
          </a:p>
          <a:p>
            <a:pPr marL="0" lvl="0" indent="0" algn="l" rtl="0">
              <a:spcBef>
                <a:spcPts val="0"/>
              </a:spcBef>
              <a:spcAft>
                <a:spcPts val="0"/>
              </a:spcAft>
              <a:buNone/>
            </a:pPr>
            <a:r>
              <a:rPr lang="en-US" sz="1100" b="1">
                <a:solidFill>
                  <a:srgbClr val="0000FF"/>
                </a:solidFill>
                <a:latin typeface="Calibri"/>
                <a:ea typeface="Calibri"/>
                <a:cs typeface="Calibri"/>
                <a:sym typeface="Calibri"/>
              </a:rPr>
              <a:t>2.5 cm/yr (~1 inch/yr)</a:t>
            </a:r>
            <a:br>
              <a:rPr lang="en-US" sz="1100" b="1">
                <a:solidFill>
                  <a:srgbClr val="0000FF"/>
                </a:solidFill>
                <a:latin typeface="Calibri"/>
                <a:ea typeface="Calibri"/>
                <a:cs typeface="Calibri"/>
                <a:sym typeface="Calibri"/>
              </a:rPr>
            </a:br>
            <a:endParaRPr sz="1100" b="1">
              <a:solidFill>
                <a:srgbClr val="0000FF"/>
              </a:solidFill>
              <a:latin typeface="Calibri"/>
              <a:ea typeface="Calibri"/>
              <a:cs typeface="Calibri"/>
              <a:sym typeface="Calibri"/>
            </a:endParaRPr>
          </a:p>
        </p:txBody>
      </p:sp>
      <p:sp>
        <p:nvSpPr>
          <p:cNvPr id="230" name="Google Shape;230;p24"/>
          <p:cNvSpPr txBox="1"/>
          <p:nvPr/>
        </p:nvSpPr>
        <p:spPr>
          <a:xfrm>
            <a:off x="351750" y="1189350"/>
            <a:ext cx="3562200" cy="5495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t>The Philippines have GPS stations that record the long term motion from plate tectonics. </a:t>
            </a:r>
            <a:r>
              <a:rPr lang="en-US" sz="1500" dirty="0">
                <a:solidFill>
                  <a:schemeClr val="dk1"/>
                </a:solidFill>
              </a:rPr>
              <a:t>GPS stations receive signals from satellites and use the time offset between when the signal leaves the satellite and when it arrives at the station to determine distance. With signals from 4 or more stations, it can determine its location and velocity.</a:t>
            </a:r>
            <a:endParaRPr sz="1500" dirty="0">
              <a:solidFill>
                <a:srgbClr val="000000"/>
              </a:solidFill>
              <a:highlight>
                <a:srgbClr val="FFFF00"/>
              </a:highlight>
            </a:endParaRPr>
          </a:p>
          <a:p>
            <a:pPr marL="0" lvl="0" indent="0" algn="l" rtl="0">
              <a:spcBef>
                <a:spcPts val="0"/>
              </a:spcBef>
              <a:spcAft>
                <a:spcPts val="0"/>
              </a:spcAft>
              <a:buNone/>
            </a:pPr>
            <a:endParaRPr sz="1500" dirty="0">
              <a:solidFill>
                <a:srgbClr val="000000"/>
              </a:solidFill>
            </a:endParaRPr>
          </a:p>
          <a:p>
            <a:pPr marL="0" lvl="0" indent="0" algn="l" rtl="0">
              <a:spcBef>
                <a:spcPts val="0"/>
              </a:spcBef>
              <a:spcAft>
                <a:spcPts val="0"/>
              </a:spcAft>
              <a:buNone/>
            </a:pPr>
            <a:r>
              <a:rPr lang="en-US" sz="1500" dirty="0">
                <a:solidFill>
                  <a:srgbClr val="000000"/>
                </a:solidFill>
              </a:rPr>
              <a:t>Compared to stable parts of the E</a:t>
            </a:r>
            <a:r>
              <a:rPr lang="en-US" sz="1500" dirty="0"/>
              <a:t>urasian Plate, stations near the </a:t>
            </a:r>
            <a:r>
              <a:rPr lang="en-US" sz="1500" dirty="0" err="1"/>
              <a:t>the</a:t>
            </a:r>
            <a:r>
              <a:rPr lang="en-US" sz="1500" dirty="0"/>
              <a:t> epicenter more moving northwest at &gt;5.5 cm/yr (&gt;2 inch/yr) as the Philippine Plate pushes northwestward. S</a:t>
            </a:r>
            <a:r>
              <a:rPr lang="en-US" sz="1500" dirty="0">
                <a:solidFill>
                  <a:srgbClr val="000000"/>
                </a:solidFill>
              </a:rPr>
              <a:t>tations </a:t>
            </a:r>
            <a:r>
              <a:rPr lang="en-US" sz="1500" dirty="0"/>
              <a:t>on the western side of the country move much slower. </a:t>
            </a:r>
            <a:endParaRPr sz="1500" dirty="0">
              <a:solidFill>
                <a:srgbClr val="000000"/>
              </a:solidFill>
            </a:endParaRPr>
          </a:p>
          <a:p>
            <a:pPr marL="0" lvl="0" indent="0" algn="l" rtl="0">
              <a:spcBef>
                <a:spcPts val="0"/>
              </a:spcBef>
              <a:spcAft>
                <a:spcPts val="0"/>
              </a:spcAft>
              <a:buNone/>
            </a:pPr>
            <a:endParaRPr sz="1500" dirty="0">
              <a:solidFill>
                <a:srgbClr val="000000"/>
              </a:solidFill>
            </a:endParaRPr>
          </a:p>
          <a:p>
            <a:pPr marL="0" lvl="0" indent="0" algn="l" rtl="0">
              <a:spcBef>
                <a:spcPts val="0"/>
              </a:spcBef>
              <a:spcAft>
                <a:spcPts val="0"/>
              </a:spcAft>
              <a:buNone/>
            </a:pPr>
            <a:r>
              <a:rPr lang="en-US" sz="1500" dirty="0">
                <a:solidFill>
                  <a:srgbClr val="000000"/>
                </a:solidFill>
              </a:rPr>
              <a:t>Over decades and centuries this compression accumulates </a:t>
            </a:r>
            <a:r>
              <a:rPr lang="en-US" sz="1500" dirty="0"/>
              <a:t>and is occasionally released in earthquakes such as the Mag 7.4 earthquake on October 10, 2025.</a:t>
            </a:r>
            <a:endParaRPr sz="1500" dirty="0"/>
          </a:p>
        </p:txBody>
      </p:sp>
      <p:sp>
        <p:nvSpPr>
          <p:cNvPr id="231" name="Google Shape;231;p24"/>
          <p:cNvSpPr txBox="1"/>
          <p:nvPr/>
        </p:nvSpPr>
        <p:spPr>
          <a:xfrm rot="4276734">
            <a:off x="6266197" y="3363102"/>
            <a:ext cx="2298404" cy="33858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000" b="1">
                <a:solidFill>
                  <a:srgbClr val="FFFF00"/>
                </a:solidFill>
              </a:rPr>
              <a:t>Philippine Trench subduction zone</a:t>
            </a:r>
            <a:endParaRPr sz="1000" b="1">
              <a:solidFill>
                <a:srgbClr val="FFFF00"/>
              </a:solidFill>
            </a:endParaRPr>
          </a:p>
        </p:txBody>
      </p:sp>
      <p:sp>
        <p:nvSpPr>
          <p:cNvPr id="232" name="Google Shape;232;p24"/>
          <p:cNvSpPr/>
          <p:nvPr/>
        </p:nvSpPr>
        <p:spPr>
          <a:xfrm rot="-8615323">
            <a:off x="7640353" y="4687627"/>
            <a:ext cx="757104" cy="257470"/>
          </a:xfrm>
          <a:prstGeom prst="rightArrow">
            <a:avLst>
              <a:gd name="adj1" fmla="val 50000"/>
              <a:gd name="adj2" fmla="val 50000"/>
            </a:avLst>
          </a:prstGeom>
          <a:noFill/>
          <a:ln w="952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33" name="Google Shape;233;p24"/>
          <p:cNvSpPr txBox="1"/>
          <p:nvPr/>
        </p:nvSpPr>
        <p:spPr>
          <a:xfrm>
            <a:off x="1037687" y="437229"/>
            <a:ext cx="5670600" cy="762000"/>
          </a:xfrm>
          <a:prstGeom prst="rect">
            <a:avLst/>
          </a:prstGeom>
          <a:noFill/>
          <a:ln>
            <a:noFill/>
          </a:ln>
        </p:spPr>
        <p:txBody>
          <a:bodyPr spcFirstLastPara="1" wrap="square" lIns="91425" tIns="45700" rIns="91425" bIns="45700" anchor="ctr" anchorCtr="0">
            <a:normAutofit/>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rPr>
              <a:t>Regional Tectonic Plate Motions</a:t>
            </a:r>
            <a:endParaRPr sz="1800" dirty="0">
              <a:solidFill>
                <a:srgbClr val="10478B"/>
              </a:solidFill>
              <a:latin typeface="Arial"/>
              <a:ea typeface="Arial"/>
              <a:cs typeface="Arial"/>
              <a:sym typeface="Arial"/>
            </a:endParaRPr>
          </a:p>
        </p:txBody>
      </p:sp>
      <p:sp>
        <p:nvSpPr>
          <p:cNvPr id="234" name="Google Shape;234;p24"/>
          <p:cNvSpPr txBox="1"/>
          <p:nvPr/>
        </p:nvSpPr>
        <p:spPr>
          <a:xfrm>
            <a:off x="7962107" y="3791671"/>
            <a:ext cx="1030800" cy="619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chemeClr val="dk1"/>
                </a:solidFill>
              </a:rPr>
              <a:t>Philippine Plate</a:t>
            </a:r>
            <a:endParaRPr sz="1200">
              <a:solidFill>
                <a:schemeClr val="dk1"/>
              </a:solidFill>
            </a:endParaRPr>
          </a:p>
        </p:txBody>
      </p:sp>
      <p:sp>
        <p:nvSpPr>
          <p:cNvPr id="235" name="Google Shape;235;p24"/>
          <p:cNvSpPr/>
          <p:nvPr/>
        </p:nvSpPr>
        <p:spPr>
          <a:xfrm rot="734780">
            <a:off x="4876295" y="5617538"/>
            <a:ext cx="396011" cy="332168"/>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36" name="Google Shape;236;p24"/>
          <p:cNvSpPr txBox="1"/>
          <p:nvPr/>
        </p:nvSpPr>
        <p:spPr>
          <a:xfrm>
            <a:off x="4043363" y="1404350"/>
            <a:ext cx="1536300" cy="692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9900"/>
                </a:solidFill>
              </a:rPr>
              <a:t>stations further west have little relative motion</a:t>
            </a:r>
            <a:endParaRPr sz="1100" b="1">
              <a:solidFill>
                <a:srgbClr val="FF9900"/>
              </a:solidFill>
            </a:endParaRPr>
          </a:p>
        </p:txBody>
      </p:sp>
      <p:cxnSp>
        <p:nvCxnSpPr>
          <p:cNvPr id="237" name="Google Shape;237;p24"/>
          <p:cNvCxnSpPr>
            <a:endCxn id="235" idx="1"/>
          </p:cNvCxnSpPr>
          <p:nvPr/>
        </p:nvCxnSpPr>
        <p:spPr>
          <a:xfrm>
            <a:off x="4737101" y="2082060"/>
            <a:ext cx="225300" cy="3557100"/>
          </a:xfrm>
          <a:prstGeom prst="straightConnector1">
            <a:avLst/>
          </a:prstGeom>
          <a:noFill/>
          <a:ln w="19050" cap="flat" cmpd="sng">
            <a:solidFill>
              <a:srgbClr val="FF9900"/>
            </a:solidFill>
            <a:prstDash val="solid"/>
            <a:round/>
            <a:headEnd type="none" w="med" len="med"/>
            <a:tailEnd type="none" w="med" len="med"/>
          </a:ln>
        </p:spPr>
      </p:cxnSp>
      <p:sp>
        <p:nvSpPr>
          <p:cNvPr id="238" name="Google Shape;238;p24"/>
          <p:cNvSpPr txBox="1"/>
          <p:nvPr/>
        </p:nvSpPr>
        <p:spPr>
          <a:xfrm>
            <a:off x="5709125" y="1319758"/>
            <a:ext cx="1488300" cy="861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9900"/>
                </a:solidFill>
              </a:rPr>
              <a:t>stations near the epicenter have lots of northwestward motion</a:t>
            </a:r>
            <a:endParaRPr sz="1100" b="1">
              <a:solidFill>
                <a:srgbClr val="FF9900"/>
              </a:solidFill>
            </a:endParaRPr>
          </a:p>
        </p:txBody>
      </p:sp>
      <p:sp>
        <p:nvSpPr>
          <p:cNvPr id="239" name="Google Shape;239;p24"/>
          <p:cNvSpPr/>
          <p:nvPr/>
        </p:nvSpPr>
        <p:spPr>
          <a:xfrm rot="1055005">
            <a:off x="5624212" y="5126308"/>
            <a:ext cx="1908677" cy="654284"/>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cxnSp>
        <p:nvCxnSpPr>
          <p:cNvPr id="240" name="Google Shape;240;p24"/>
          <p:cNvCxnSpPr/>
          <p:nvPr/>
        </p:nvCxnSpPr>
        <p:spPr>
          <a:xfrm>
            <a:off x="6634275" y="2113725"/>
            <a:ext cx="125100" cy="2981700"/>
          </a:xfrm>
          <a:prstGeom prst="straightConnector1">
            <a:avLst/>
          </a:prstGeom>
          <a:noFill/>
          <a:ln w="19050" cap="flat" cmpd="sng">
            <a:solidFill>
              <a:srgbClr val="FF9900"/>
            </a:solidFill>
            <a:prstDash val="solid"/>
            <a:round/>
            <a:headEnd type="none" w="med" len="med"/>
            <a:tailEnd type="none" w="med" len="med"/>
          </a:ln>
        </p:spPr>
      </p:cxnSp>
      <p:sp>
        <p:nvSpPr>
          <p:cNvPr id="241" name="Google Shape;241;p24"/>
          <p:cNvSpPr/>
          <p:nvPr/>
        </p:nvSpPr>
        <p:spPr>
          <a:xfrm>
            <a:off x="7403075" y="5451006"/>
            <a:ext cx="287400" cy="273000"/>
          </a:xfrm>
          <a:prstGeom prst="star5">
            <a:avLst>
              <a:gd name="adj" fmla="val 19098"/>
              <a:gd name="hf" fmla="val 105146"/>
              <a:gd name="vf" fmla="val 110557"/>
            </a:avLst>
          </a:prstGeom>
          <a:solidFill>
            <a:srgbClr val="FF0000"/>
          </a:solidFill>
          <a:ln w="9525" cap="flat" cmpd="sng">
            <a:solidFill>
              <a:srgbClr val="EEECE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42" name="Google Shape;242;p24"/>
          <p:cNvPicPr preferRelativeResize="0"/>
          <p:nvPr/>
        </p:nvPicPr>
        <p:blipFill rotWithShape="1">
          <a:blip r:embed="rId4">
            <a:alphaModFix/>
          </a:blip>
          <a:srcRect l="19398" r="25068"/>
          <a:stretch/>
        </p:blipFill>
        <p:spPr>
          <a:xfrm>
            <a:off x="7784525" y="1720259"/>
            <a:ext cx="1282801" cy="1732524"/>
          </a:xfrm>
          <a:prstGeom prst="rect">
            <a:avLst/>
          </a:prstGeom>
          <a:noFill/>
          <a:ln w="19050" cap="flat" cmpd="sng">
            <a:solidFill>
              <a:srgbClr val="00FF00"/>
            </a:solidFill>
            <a:prstDash val="solid"/>
            <a:round/>
            <a:headEnd type="none" w="sm" len="sm"/>
            <a:tailEnd type="none" w="sm" len="sm"/>
          </a:ln>
        </p:spPr>
      </p:pic>
      <p:cxnSp>
        <p:nvCxnSpPr>
          <p:cNvPr id="243" name="Google Shape;243;p24"/>
          <p:cNvCxnSpPr/>
          <p:nvPr/>
        </p:nvCxnSpPr>
        <p:spPr>
          <a:xfrm>
            <a:off x="4448954" y="6561525"/>
            <a:ext cx="698100" cy="0"/>
          </a:xfrm>
          <a:prstGeom prst="straightConnector1">
            <a:avLst/>
          </a:prstGeom>
          <a:noFill/>
          <a:ln w="19050" cap="flat" cmpd="sng">
            <a:solidFill>
              <a:srgbClr val="0000FF"/>
            </a:solidFill>
            <a:prstDash val="solid"/>
            <a:round/>
            <a:headEnd type="stealth" w="med" len="med"/>
            <a:tailEnd type="none" w="med" len="med"/>
          </a:ln>
        </p:spPr>
      </p:cxnSp>
      <p:sp>
        <p:nvSpPr>
          <p:cNvPr id="244" name="Google Shape;244;p24"/>
          <p:cNvSpPr txBox="1"/>
          <p:nvPr/>
        </p:nvSpPr>
        <p:spPr>
          <a:xfrm>
            <a:off x="8180623" y="2977668"/>
            <a:ext cx="1092300" cy="52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b="1">
                <a:solidFill>
                  <a:schemeClr val="lt1"/>
                </a:solidFill>
              </a:rPr>
              <a:t>GPS station near Davao</a:t>
            </a:r>
            <a:endParaRPr sz="1000" b="1">
              <a:solidFill>
                <a:schemeClr val="lt1"/>
              </a:solidFill>
            </a:endParaRPr>
          </a:p>
        </p:txBody>
      </p:sp>
      <p:pic>
        <p:nvPicPr>
          <p:cNvPr id="245" name="Google Shape;245;p24"/>
          <p:cNvPicPr preferRelativeResize="0"/>
          <p:nvPr/>
        </p:nvPicPr>
        <p:blipFill>
          <a:blip r:embed="rId5">
            <a:alphaModFix/>
          </a:blip>
          <a:stretch>
            <a:fillRect/>
          </a:stretch>
        </p:blipFill>
        <p:spPr>
          <a:xfrm rot="-1762379">
            <a:off x="8573003" y="358392"/>
            <a:ext cx="492312" cy="493996"/>
          </a:xfrm>
          <a:prstGeom prst="rect">
            <a:avLst/>
          </a:prstGeom>
          <a:noFill/>
          <a:ln>
            <a:noFill/>
          </a:ln>
        </p:spPr>
      </p:pic>
      <p:pic>
        <p:nvPicPr>
          <p:cNvPr id="246" name="Google Shape;246;p24"/>
          <p:cNvPicPr preferRelativeResize="0"/>
          <p:nvPr/>
        </p:nvPicPr>
        <p:blipFill>
          <a:blip r:embed="rId5">
            <a:alphaModFix/>
          </a:blip>
          <a:stretch>
            <a:fillRect/>
          </a:stretch>
        </p:blipFill>
        <p:spPr>
          <a:xfrm rot="-4872204">
            <a:off x="6685256" y="661312"/>
            <a:ext cx="492309" cy="493997"/>
          </a:xfrm>
          <a:prstGeom prst="rect">
            <a:avLst/>
          </a:prstGeom>
          <a:noFill/>
          <a:ln>
            <a:noFill/>
          </a:ln>
        </p:spPr>
      </p:pic>
      <p:pic>
        <p:nvPicPr>
          <p:cNvPr id="247" name="Google Shape;247;p24"/>
          <p:cNvPicPr preferRelativeResize="0"/>
          <p:nvPr/>
        </p:nvPicPr>
        <p:blipFill>
          <a:blip r:embed="rId5">
            <a:alphaModFix/>
          </a:blip>
          <a:stretch>
            <a:fillRect/>
          </a:stretch>
        </p:blipFill>
        <p:spPr>
          <a:xfrm rot="-4360699">
            <a:off x="7082653" y="134000"/>
            <a:ext cx="492313" cy="493996"/>
          </a:xfrm>
          <a:prstGeom prst="rect">
            <a:avLst/>
          </a:prstGeom>
          <a:noFill/>
          <a:ln>
            <a:noFill/>
          </a:ln>
        </p:spPr>
      </p:pic>
      <p:pic>
        <p:nvPicPr>
          <p:cNvPr id="248" name="Google Shape;248;p24"/>
          <p:cNvPicPr preferRelativeResize="0"/>
          <p:nvPr/>
        </p:nvPicPr>
        <p:blipFill>
          <a:blip r:embed="rId5">
            <a:alphaModFix/>
          </a:blip>
          <a:stretch>
            <a:fillRect/>
          </a:stretch>
        </p:blipFill>
        <p:spPr>
          <a:xfrm rot="-3016839">
            <a:off x="7961755" y="595189"/>
            <a:ext cx="492310" cy="493995"/>
          </a:xfrm>
          <a:prstGeom prst="rect">
            <a:avLst/>
          </a:prstGeom>
          <a:noFill/>
          <a:ln>
            <a:noFill/>
          </a:ln>
        </p:spPr>
      </p:pic>
      <p:cxnSp>
        <p:nvCxnSpPr>
          <p:cNvPr id="249" name="Google Shape;249;p24"/>
          <p:cNvCxnSpPr/>
          <p:nvPr/>
        </p:nvCxnSpPr>
        <p:spPr>
          <a:xfrm>
            <a:off x="7133400" y="1180800"/>
            <a:ext cx="1089900" cy="956100"/>
          </a:xfrm>
          <a:prstGeom prst="straightConnector1">
            <a:avLst/>
          </a:prstGeom>
          <a:noFill/>
          <a:ln w="19050" cap="flat" cmpd="sng">
            <a:solidFill>
              <a:srgbClr val="1F497D"/>
            </a:solidFill>
            <a:prstDash val="dot"/>
            <a:round/>
            <a:headEnd type="none" w="med" len="med"/>
            <a:tailEnd type="none" w="med" len="med"/>
          </a:ln>
        </p:spPr>
      </p:cxnSp>
      <p:cxnSp>
        <p:nvCxnSpPr>
          <p:cNvPr id="250" name="Google Shape;250;p24"/>
          <p:cNvCxnSpPr/>
          <p:nvPr/>
        </p:nvCxnSpPr>
        <p:spPr>
          <a:xfrm>
            <a:off x="7491013" y="689525"/>
            <a:ext cx="786300" cy="1370100"/>
          </a:xfrm>
          <a:prstGeom prst="straightConnector1">
            <a:avLst/>
          </a:prstGeom>
          <a:noFill/>
          <a:ln w="19050" cap="flat" cmpd="sng">
            <a:solidFill>
              <a:srgbClr val="1F497D"/>
            </a:solidFill>
            <a:prstDash val="dot"/>
            <a:round/>
            <a:headEnd type="none" w="med" len="med"/>
            <a:tailEnd type="none" w="med" len="med"/>
          </a:ln>
        </p:spPr>
      </p:cxnSp>
      <p:cxnSp>
        <p:nvCxnSpPr>
          <p:cNvPr id="251" name="Google Shape;251;p24"/>
          <p:cNvCxnSpPr/>
          <p:nvPr/>
        </p:nvCxnSpPr>
        <p:spPr>
          <a:xfrm>
            <a:off x="8224925" y="1189350"/>
            <a:ext cx="160500" cy="847200"/>
          </a:xfrm>
          <a:prstGeom prst="straightConnector1">
            <a:avLst/>
          </a:prstGeom>
          <a:noFill/>
          <a:ln w="19050" cap="flat" cmpd="sng">
            <a:solidFill>
              <a:srgbClr val="1F497D"/>
            </a:solidFill>
            <a:prstDash val="dot"/>
            <a:round/>
            <a:headEnd type="none" w="med" len="med"/>
            <a:tailEnd type="none" w="med" len="med"/>
          </a:ln>
        </p:spPr>
      </p:cxnSp>
      <p:cxnSp>
        <p:nvCxnSpPr>
          <p:cNvPr id="252" name="Google Shape;252;p24"/>
          <p:cNvCxnSpPr/>
          <p:nvPr/>
        </p:nvCxnSpPr>
        <p:spPr>
          <a:xfrm flipH="1">
            <a:off x="8555200" y="920725"/>
            <a:ext cx="168600" cy="1131300"/>
          </a:xfrm>
          <a:prstGeom prst="straightConnector1">
            <a:avLst/>
          </a:prstGeom>
          <a:noFill/>
          <a:ln w="19050" cap="flat" cmpd="sng">
            <a:solidFill>
              <a:srgbClr val="1F497D"/>
            </a:solidFill>
            <a:prstDash val="dot"/>
            <a:round/>
            <a:headEnd type="none" w="med" len="med"/>
            <a:tailEnd type="none" w="med" len="med"/>
          </a:ln>
        </p:spPr>
      </p:cxnSp>
      <p:sp>
        <p:nvSpPr>
          <p:cNvPr id="253" name="Google Shape;253;p24"/>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
        <p:nvSpPr>
          <p:cNvPr id="2" name="Google Shape;178;p21">
            <a:extLst>
              <a:ext uri="{FF2B5EF4-FFF2-40B4-BE49-F238E27FC236}">
                <a16:creationId xmlns:a16="http://schemas.microsoft.com/office/drawing/2014/main" id="{E31C81FA-D8F6-C208-7D3D-C629C16B277B}"/>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9"/>
          <p:cNvSpPr txBox="1"/>
          <p:nvPr/>
        </p:nvSpPr>
        <p:spPr>
          <a:xfrm>
            <a:off x="335550" y="5526250"/>
            <a:ext cx="4372800" cy="118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i="1">
                <a:solidFill>
                  <a:schemeClr val="dk1"/>
                </a:solidFill>
                <a:latin typeface="Calibri"/>
                <a:ea typeface="Calibri"/>
                <a:cs typeface="Calibri"/>
                <a:sym typeface="Calibri"/>
              </a:rPr>
              <a:t>USGS W-phase Moment Tensor Solution</a:t>
            </a:r>
            <a:endParaRPr sz="1300" b="1" i="1">
              <a:solidFill>
                <a:schemeClr val="dk1"/>
              </a:solidFill>
              <a:latin typeface="Calibri"/>
              <a:ea typeface="Calibri"/>
              <a:cs typeface="Calibri"/>
              <a:sym typeface="Calibri"/>
            </a:endParaRPr>
          </a:p>
          <a:p>
            <a:pPr marL="0" lvl="0" indent="0" algn="l" rtl="0">
              <a:spcBef>
                <a:spcPts val="0"/>
              </a:spcBef>
              <a:spcAft>
                <a:spcPts val="0"/>
              </a:spcAft>
              <a:buNone/>
            </a:pPr>
            <a:endParaRPr sz="1300" b="1">
              <a:solidFill>
                <a:schemeClr val="dk1"/>
              </a:solidFill>
              <a:latin typeface="Calibri"/>
              <a:ea typeface="Calibri"/>
              <a:cs typeface="Calibri"/>
              <a:sym typeface="Calibri"/>
            </a:endParaRPr>
          </a:p>
          <a:p>
            <a:pPr marL="0" lvl="0" indent="0" algn="l" rtl="0">
              <a:spcBef>
                <a:spcPts val="0"/>
              </a:spcBef>
              <a:spcAft>
                <a:spcPts val="0"/>
              </a:spcAft>
              <a:buNone/>
            </a:pPr>
            <a:r>
              <a:rPr lang="en-US" sz="1300" b="1">
                <a:solidFill>
                  <a:schemeClr val="dk1"/>
                </a:solidFill>
                <a:latin typeface="Calibri"/>
                <a:ea typeface="Calibri"/>
                <a:cs typeface="Calibri"/>
                <a:sym typeface="Calibri"/>
              </a:rPr>
              <a:t>The tension axis (T) reflects the minimum compressive stress direction. The Pressure axis (P) reflects the maximum compressive stress direction. </a:t>
            </a:r>
            <a:endParaRPr sz="1300" b="1">
              <a:solidFill>
                <a:schemeClr val="dk1"/>
              </a:solidFill>
              <a:latin typeface="Calibri"/>
              <a:ea typeface="Calibri"/>
              <a:cs typeface="Calibri"/>
              <a:sym typeface="Calibri"/>
            </a:endParaRPr>
          </a:p>
        </p:txBody>
      </p:sp>
      <p:pic>
        <p:nvPicPr>
          <p:cNvPr id="156" name="Google Shape;156;p19"/>
          <p:cNvPicPr preferRelativeResize="0"/>
          <p:nvPr/>
        </p:nvPicPr>
        <p:blipFill>
          <a:blip r:embed="rId5">
            <a:alphaModFix/>
          </a:blip>
          <a:stretch>
            <a:fillRect/>
          </a:stretch>
        </p:blipFill>
        <p:spPr>
          <a:xfrm>
            <a:off x="4518537" y="4129675"/>
            <a:ext cx="4364474" cy="2284024"/>
          </a:xfrm>
          <a:prstGeom prst="rect">
            <a:avLst/>
          </a:prstGeom>
          <a:noFill/>
          <a:ln>
            <a:noFill/>
          </a:ln>
        </p:spPr>
      </p:pic>
      <p:sp>
        <p:nvSpPr>
          <p:cNvPr id="158" name="Google Shape;158;p19"/>
          <p:cNvSpPr txBox="1"/>
          <p:nvPr/>
        </p:nvSpPr>
        <p:spPr>
          <a:xfrm>
            <a:off x="440400" y="1046400"/>
            <a:ext cx="4446600" cy="238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endParaRPr>
              <a:solidFill>
                <a:schemeClr val="dk1"/>
              </a:solidFill>
            </a:endParaRPr>
          </a:p>
        </p:txBody>
      </p:sp>
      <p:sp>
        <p:nvSpPr>
          <p:cNvPr id="159" name="Google Shape;159;p19"/>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pic>
        <p:nvPicPr>
          <p:cNvPr id="160" name="Google Shape;160;p19"/>
          <p:cNvPicPr preferRelativeResize="0"/>
          <p:nvPr/>
        </p:nvPicPr>
        <p:blipFill>
          <a:blip r:embed="rId6">
            <a:alphaModFix/>
          </a:blip>
          <a:stretch>
            <a:fillRect/>
          </a:stretch>
        </p:blipFill>
        <p:spPr>
          <a:xfrm>
            <a:off x="1137125" y="3303075"/>
            <a:ext cx="2326330" cy="2284025"/>
          </a:xfrm>
          <a:prstGeom prst="rect">
            <a:avLst/>
          </a:prstGeom>
          <a:noFill/>
          <a:ln>
            <a:noFill/>
          </a:ln>
        </p:spPr>
      </p:pic>
      <p:sp>
        <p:nvSpPr>
          <p:cNvPr id="161" name="Google Shape;161;p19"/>
          <p:cNvSpPr/>
          <p:nvPr/>
        </p:nvSpPr>
        <p:spPr>
          <a:xfrm>
            <a:off x="3014125" y="3363225"/>
            <a:ext cx="855900" cy="199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 name="A_003reversefault">
            <a:hlinkClick r:id="" action="ppaction://media"/>
            <a:extLst>
              <a:ext uri="{FF2B5EF4-FFF2-40B4-BE49-F238E27FC236}">
                <a16:creationId xmlns:a16="http://schemas.microsoft.com/office/drawing/2014/main" id="{E71D8508-EBE8-C816-3974-5091B14D62C3}"/>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931735" y="1114085"/>
            <a:ext cx="3800785" cy="2857627"/>
          </a:xfrm>
          <a:prstGeom prst="rect">
            <a:avLst/>
          </a:prstGeom>
        </p:spPr>
      </p:pic>
      <p:sp>
        <p:nvSpPr>
          <p:cNvPr id="3" name="Google Shape;178;p21">
            <a:extLst>
              <a:ext uri="{FF2B5EF4-FFF2-40B4-BE49-F238E27FC236}">
                <a16:creationId xmlns:a16="http://schemas.microsoft.com/office/drawing/2014/main" id="{BB0B63BE-224D-1FE5-EC01-42C69D020FF6}"/>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0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C6C4E39-0F0C-4307-C1CD-5256F7E16D5F}"/>
              </a:ext>
            </a:extLst>
          </p:cNvPr>
          <p:cNvPicPr>
            <a:picLocks noChangeAspect="1"/>
          </p:cNvPicPr>
          <p:nvPr/>
        </p:nvPicPr>
        <p:blipFill>
          <a:blip r:embed="rId3"/>
          <a:stretch>
            <a:fillRect/>
          </a:stretch>
        </p:blipFill>
        <p:spPr>
          <a:xfrm>
            <a:off x="1189919" y="776394"/>
            <a:ext cx="7273863" cy="5930230"/>
          </a:xfrm>
          <a:prstGeom prst="rect">
            <a:avLst/>
          </a:prstGeom>
        </p:spPr>
      </p:pic>
      <p:sp>
        <p:nvSpPr>
          <p:cNvPr id="15364" name="TextBox 4">
            <a:extLst>
              <a:ext uri="{FF2B5EF4-FFF2-40B4-BE49-F238E27FC236}">
                <a16:creationId xmlns:a16="http://schemas.microsoft.com/office/drawing/2014/main" id="{65CCC608-D084-BED8-8648-F39ABDCCB5F8}"/>
              </a:ext>
            </a:extLst>
          </p:cNvPr>
          <p:cNvSpPr txBox="1">
            <a:spLocks noChangeArrowheads="1"/>
          </p:cNvSpPr>
          <p:nvPr/>
        </p:nvSpPr>
        <p:spPr bwMode="auto">
          <a:xfrm>
            <a:off x="2035175" y="2971800"/>
            <a:ext cx="685165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rPr>
              <a:t>Following the earthquake, it took 13 minutes and 33 seconds for the compressional </a:t>
            </a:r>
          </a:p>
          <a:p>
            <a:pPr eaLnBrk="1" hangingPunct="1">
              <a:spcBef>
                <a:spcPct val="0"/>
              </a:spcBef>
              <a:buFontTx/>
              <a:buNone/>
            </a:pPr>
            <a:r>
              <a:rPr lang="en-US" altLang="en-US" sz="1400" dirty="0">
                <a:latin typeface="Arial" panose="020B0604020202020204" pitchFamily="34" charset="0"/>
              </a:rPr>
              <a:t>P waves to travel a curved path through the mantle to Portland, Oregon.</a:t>
            </a:r>
          </a:p>
        </p:txBody>
      </p:sp>
      <p:sp>
        <p:nvSpPr>
          <p:cNvPr id="15365" name="TextBox 7">
            <a:extLst>
              <a:ext uri="{FF2B5EF4-FFF2-40B4-BE49-F238E27FC236}">
                <a16:creationId xmlns:a16="http://schemas.microsoft.com/office/drawing/2014/main" id="{C19FE856-6508-2DCF-6436-4C5C437EAA6C}"/>
              </a:ext>
            </a:extLst>
          </p:cNvPr>
          <p:cNvSpPr txBox="1">
            <a:spLocks noChangeArrowheads="1"/>
          </p:cNvSpPr>
          <p:nvPr/>
        </p:nvSpPr>
        <p:spPr bwMode="auto">
          <a:xfrm>
            <a:off x="2196694" y="685800"/>
            <a:ext cx="6528611"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Portland, Oregon (DAX) is illustrated below.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Portland is 10,989 km (6,828 miles, 99°) from the location of this earthquake. </a:t>
            </a:r>
          </a:p>
        </p:txBody>
      </p:sp>
      <p:sp>
        <p:nvSpPr>
          <p:cNvPr id="15368" name="TextBox 4">
            <a:extLst>
              <a:ext uri="{FF2B5EF4-FFF2-40B4-BE49-F238E27FC236}">
                <a16:creationId xmlns:a16="http://schemas.microsoft.com/office/drawing/2014/main" id="{70712A5F-C1D4-FFC1-45A7-A0F10F972D68}"/>
              </a:ext>
            </a:extLst>
          </p:cNvPr>
          <p:cNvSpPr txBox="1">
            <a:spLocks noChangeArrowheads="1"/>
          </p:cNvSpPr>
          <p:nvPr/>
        </p:nvSpPr>
        <p:spPr bwMode="auto">
          <a:xfrm>
            <a:off x="2592726" y="1398359"/>
            <a:ext cx="34155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E7532E34-B89F-3403-A61A-4824659D0516}"/>
              </a:ext>
            </a:extLst>
          </p:cNvPr>
          <p:cNvSpPr txBox="1">
            <a:spLocks noChangeArrowheads="1"/>
          </p:cNvSpPr>
          <p:nvPr/>
        </p:nvSpPr>
        <p:spPr bwMode="auto">
          <a:xfrm>
            <a:off x="4274950" y="1225434"/>
            <a:ext cx="33813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pic>
        <p:nvPicPr>
          <p:cNvPr id="6" name="Picture 5" descr="A picture containing candelabrum, fan, grate&#10;&#10;Description automatically generated">
            <a:extLst>
              <a:ext uri="{FF2B5EF4-FFF2-40B4-BE49-F238E27FC236}">
                <a16:creationId xmlns:a16="http://schemas.microsoft.com/office/drawing/2014/main" id="{ADA587FE-8315-5787-029A-9F3C092EB3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D96D1E7C-D372-6924-10F8-7668CF1C7339}"/>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a:extLst>
              <a:ext uri="{FF2B5EF4-FFF2-40B4-BE49-F238E27FC236}">
                <a16:creationId xmlns:a16="http://schemas.microsoft.com/office/drawing/2014/main" id="{861D160D-BF40-46AC-0E4B-5C42358BA127}"/>
              </a:ext>
            </a:extLst>
          </p:cNvPr>
          <p:cNvSpPr/>
          <p:nvPr/>
        </p:nvSpPr>
        <p:spPr>
          <a:xfrm>
            <a:off x="6324600" y="5638800"/>
            <a:ext cx="2366526"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TextBox 4">
            <a:extLst>
              <a:ext uri="{FF2B5EF4-FFF2-40B4-BE49-F238E27FC236}">
                <a16:creationId xmlns:a16="http://schemas.microsoft.com/office/drawing/2014/main" id="{EAA010C4-9A9C-6D6C-21A8-CF50EE0ADC6E}"/>
              </a:ext>
            </a:extLst>
          </p:cNvPr>
          <p:cNvSpPr txBox="1">
            <a:spLocks noChangeArrowheads="1"/>
          </p:cNvSpPr>
          <p:nvPr/>
        </p:nvSpPr>
        <p:spPr bwMode="auto">
          <a:xfrm>
            <a:off x="3741550" y="1180175"/>
            <a:ext cx="53340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PP</a:t>
            </a:r>
          </a:p>
        </p:txBody>
      </p:sp>
      <p:sp>
        <p:nvSpPr>
          <p:cNvPr id="11" name="TextBox 11">
            <a:extLst>
              <a:ext uri="{FF2B5EF4-FFF2-40B4-BE49-F238E27FC236}">
                <a16:creationId xmlns:a16="http://schemas.microsoft.com/office/drawing/2014/main" id="{34ABE82E-BC1B-36DD-6FAC-E2C2DE497B55}"/>
              </a:ext>
            </a:extLst>
          </p:cNvPr>
          <p:cNvSpPr txBox="1">
            <a:spLocks noChangeArrowheads="1"/>
          </p:cNvSpPr>
          <p:nvPr/>
        </p:nvSpPr>
        <p:spPr bwMode="auto">
          <a:xfrm>
            <a:off x="4819236" y="1260403"/>
            <a:ext cx="492443"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SS</a:t>
            </a:r>
          </a:p>
        </p:txBody>
      </p:sp>
      <p:sp>
        <p:nvSpPr>
          <p:cNvPr id="13" name="TextBox 5">
            <a:extLst>
              <a:ext uri="{FF2B5EF4-FFF2-40B4-BE49-F238E27FC236}">
                <a16:creationId xmlns:a16="http://schemas.microsoft.com/office/drawing/2014/main" id="{A107D2E6-1B09-B52D-7DDA-47FE86DE577B}"/>
              </a:ext>
            </a:extLst>
          </p:cNvPr>
          <p:cNvSpPr txBox="1">
            <a:spLocks noChangeArrowheads="1"/>
          </p:cNvSpPr>
          <p:nvPr/>
        </p:nvSpPr>
        <p:spPr bwMode="auto">
          <a:xfrm>
            <a:off x="3060700" y="3648203"/>
            <a:ext cx="4800600"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ndParaRPr>
          </a:p>
        </p:txBody>
      </p:sp>
      <p:sp>
        <p:nvSpPr>
          <p:cNvPr id="14" name="TextBox 9">
            <a:extLst>
              <a:ext uri="{FF2B5EF4-FFF2-40B4-BE49-F238E27FC236}">
                <a16:creationId xmlns:a16="http://schemas.microsoft.com/office/drawing/2014/main" id="{08076999-1A26-DB63-C767-B10E0A0796E8}"/>
              </a:ext>
            </a:extLst>
          </p:cNvPr>
          <p:cNvSpPr txBox="1">
            <a:spLocks noChangeArrowheads="1"/>
          </p:cNvSpPr>
          <p:nvPr/>
        </p:nvSpPr>
        <p:spPr bwMode="auto">
          <a:xfrm>
            <a:off x="2592726" y="4337306"/>
            <a:ext cx="5736548" cy="7679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S and SS waves are shear waves that follow the same path through the mantle as P and PP waves, respectively. S waves took 24 minutes and 59 seconds to travel from the earthquake to Portland.</a:t>
            </a:r>
          </a:p>
        </p:txBody>
      </p:sp>
      <p:sp>
        <p:nvSpPr>
          <p:cNvPr id="2" name="Google Shape;178;p21">
            <a:extLst>
              <a:ext uri="{FF2B5EF4-FFF2-40B4-BE49-F238E27FC236}">
                <a16:creationId xmlns:a16="http://schemas.microsoft.com/office/drawing/2014/main" id="{5D766D4B-D18E-0F7B-F56D-B02A1EF9976C}"/>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sp>
        <p:nvSpPr>
          <p:cNvPr id="3" name="Google Shape;280;p26">
            <a:extLst>
              <a:ext uri="{FF2B5EF4-FFF2-40B4-BE49-F238E27FC236}">
                <a16:creationId xmlns:a16="http://schemas.microsoft.com/office/drawing/2014/main" id="{58EA88C8-D9B6-1944-B487-BE59C5CF6674}"/>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28"/>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292" name="Google Shape;292;p28"/>
          <p:cNvSpPr txBox="1">
            <a:spLocks noGrp="1"/>
          </p:cNvSpPr>
          <p:nvPr>
            <p:ph type="body" idx="1"/>
          </p:nvPr>
        </p:nvSpPr>
        <p:spPr>
          <a:xfrm>
            <a:off x="457200" y="1181150"/>
            <a:ext cx="8229600" cy="37488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Which type of boundary is this earthquake related to?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293" name="Google Shape;293;p28"/>
          <p:cNvSpPr txBox="1">
            <a:spLocks noGrp="1"/>
          </p:cNvSpPr>
          <p:nvPr>
            <p:ph type="body" idx="1"/>
          </p:nvPr>
        </p:nvSpPr>
        <p:spPr>
          <a:xfrm>
            <a:off x="457200" y="4929950"/>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a:t>Extension Questions</a:t>
            </a:r>
            <a:endParaRPr sz="1700"/>
          </a:p>
          <a:p>
            <a:pPr marL="457200" lvl="0" indent="-336550" algn="l" rtl="0">
              <a:spcBef>
                <a:spcPts val="1000"/>
              </a:spcBef>
              <a:spcAft>
                <a:spcPts val="0"/>
              </a:spcAft>
              <a:buSzPts val="1700"/>
              <a:buFont typeface="Calibri"/>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294" name="Google Shape;294;p28"/>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29"/>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01" name="Google Shape;301;p29"/>
          <p:cNvSpPr txBox="1">
            <a:spLocks noGrp="1"/>
          </p:cNvSpPr>
          <p:nvPr>
            <p:ph type="body" idx="1"/>
          </p:nvPr>
        </p:nvSpPr>
        <p:spPr>
          <a:xfrm>
            <a:off x="457200" y="998025"/>
            <a:ext cx="8229600" cy="39954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What relationship is shown between the seismic hazard map and population density?</a:t>
            </a:r>
            <a:endParaRPr sz="1700"/>
          </a:p>
          <a:p>
            <a:pPr marL="457200" lvl="0" indent="-336550" algn="l" rtl="0">
              <a:spcBef>
                <a:spcPts val="1000"/>
              </a:spcBef>
              <a:spcAft>
                <a:spcPts val="0"/>
              </a:spcAft>
              <a:buSzPts val="1700"/>
              <a:buAutoNum type="arabicPeriod"/>
            </a:pPr>
            <a:r>
              <a:rPr lang="en-US" sz="1700"/>
              <a:t>Which plates are involved and what type of boundary are they creating?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02" name="Google Shape;302;p29"/>
          <p:cNvSpPr txBox="1">
            <a:spLocks noGrp="1"/>
          </p:cNvSpPr>
          <p:nvPr>
            <p:ph type="body" idx="1"/>
          </p:nvPr>
        </p:nvSpPr>
        <p:spPr>
          <a:xfrm>
            <a:off x="457200" y="5065200"/>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Questions</a:t>
            </a:r>
            <a:endParaRPr sz="1700" b="1"/>
          </a:p>
          <a:p>
            <a:pPr marL="457200" lvl="0" indent="-336550" algn="l" rtl="0">
              <a:spcBef>
                <a:spcPts val="0"/>
              </a:spcBef>
              <a:spcAft>
                <a:spcPts val="0"/>
              </a:spcAft>
              <a:buSzPts val="1700"/>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03" name="Google Shape;303;p29"/>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0"/>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10" name="Google Shape;310;p30"/>
          <p:cNvSpPr txBox="1">
            <a:spLocks noGrp="1"/>
          </p:cNvSpPr>
          <p:nvPr>
            <p:ph type="body" idx="1"/>
          </p:nvPr>
        </p:nvSpPr>
        <p:spPr>
          <a:xfrm>
            <a:off x="457200" y="1207000"/>
            <a:ext cx="8229600" cy="40431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and hypocenter of this earthquake? (What city/region was it closest to? Longitude/latitude/depth?) When did the earthquake happen? What was its magnitude?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a:t>
            </a:r>
            <a:r>
              <a:rPr lang="en-US" sz="1700" i="1"/>
              <a:t>(buildings, streets, animals, people…) </a:t>
            </a:r>
            <a:endParaRPr sz="1700" i="1"/>
          </a:p>
          <a:p>
            <a:pPr marL="457200" lvl="0" indent="-336550" algn="l" rtl="0">
              <a:spcBef>
                <a:spcPts val="1000"/>
              </a:spcBef>
              <a:spcAft>
                <a:spcPts val="0"/>
              </a:spcAft>
              <a:buSzPts val="1700"/>
              <a:buAutoNum type="arabicPeriod"/>
            </a:pPr>
            <a:r>
              <a:rPr lang="en-US" sz="1700"/>
              <a:t>Draw the block model of the fault for this earthquake. Overlay a drawing of the focal mechanism to show how the 2D projection was created. Label it with the type of fault.</a:t>
            </a:r>
            <a:endParaRPr sz="1700"/>
          </a:p>
          <a:p>
            <a:pPr marL="457200" lvl="0" indent="-336550" algn="l" rtl="0">
              <a:spcBef>
                <a:spcPts val="1000"/>
              </a:spcBef>
              <a:spcAft>
                <a:spcPts val="0"/>
              </a:spcAft>
              <a:buSzPts val="1700"/>
              <a:buAutoNum type="arabicPeriod"/>
            </a:pPr>
            <a:r>
              <a:rPr lang="en-US" sz="1700"/>
              <a:t>How are the related tectonic plates involved in creating the nearby boundary? </a:t>
            </a:r>
            <a:r>
              <a:rPr lang="en-US" sz="1700" i="1"/>
              <a:t>(Include the type of boundary, and the velocity and name of the plates.) </a:t>
            </a:r>
            <a:endParaRPr sz="1700" i="1"/>
          </a:p>
          <a:p>
            <a:pPr marL="457200" lvl="0" indent="-336550" algn="l" rtl="0">
              <a:spcBef>
                <a:spcPts val="1000"/>
              </a:spcBef>
              <a:spcAft>
                <a:spcPts val="0"/>
              </a:spcAft>
              <a:buSzPts val="1700"/>
              <a:buAutoNum type="arabicPeriod"/>
            </a:pPr>
            <a:r>
              <a:rPr lang="en-US" sz="1700"/>
              <a:t>What additional hazards occurred in addition to the ground shaking? </a:t>
            </a:r>
            <a:r>
              <a:rPr lang="en-US" sz="1700" i="1"/>
              <a:t> (tsunamis, floods, sinkholes, landslides, fires, volcanoes…) </a:t>
            </a:r>
            <a:r>
              <a:rPr lang="en-US" sz="1700"/>
              <a:t> </a:t>
            </a:r>
            <a:endParaRPr sz="1700"/>
          </a:p>
          <a:p>
            <a:pPr marL="457200" lvl="0" indent="-342900" algn="l" rtl="0">
              <a:spcBef>
                <a:spcPts val="1000"/>
              </a:spcBef>
              <a:spcAft>
                <a:spcPts val="0"/>
              </a:spcAft>
              <a:buSzPts val="1800"/>
              <a:buAutoNum type="arabicPeriod"/>
            </a:pPr>
            <a:r>
              <a:rPr lang="en-US" sz="1700"/>
              <a:t>Relate the area’s population density to its seismic hazard level and earthquake history. </a:t>
            </a:r>
            <a:r>
              <a:rPr lang="en-US" sz="2000"/>
              <a:t>         </a:t>
            </a:r>
            <a:endParaRPr sz="2000"/>
          </a:p>
        </p:txBody>
      </p:sp>
      <p:sp>
        <p:nvSpPr>
          <p:cNvPr id="311" name="Google Shape;311;p30"/>
          <p:cNvSpPr txBox="1">
            <a:spLocks noGrp="1"/>
          </p:cNvSpPr>
          <p:nvPr>
            <p:ph type="body" idx="1"/>
          </p:nvPr>
        </p:nvSpPr>
        <p:spPr>
          <a:xfrm>
            <a:off x="457200" y="5208825"/>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a:t>
            </a:r>
            <a:endParaRPr sz="1700" b="1"/>
          </a:p>
          <a:p>
            <a:pPr marL="457200" lvl="0" indent="-336550" algn="l" rtl="0">
              <a:spcBef>
                <a:spcPts val="1000"/>
              </a:spcBef>
              <a:spcAft>
                <a:spcPts val="0"/>
              </a:spcAft>
              <a:buSzPts val="1700"/>
              <a:buAutoNum type="arabicPeriod"/>
            </a:pPr>
            <a:r>
              <a:rPr lang="en-US" sz="1700"/>
              <a:t>What efforts have there been to mitigate impacts from earthquakes? What additional mitigation efforts should be implemented?  </a:t>
            </a:r>
            <a:endParaRPr sz="1700"/>
          </a:p>
          <a:p>
            <a:pPr marL="0" lvl="0" indent="0" algn="l" rtl="0">
              <a:spcBef>
                <a:spcPts val="0"/>
              </a:spcBef>
              <a:spcAft>
                <a:spcPts val="0"/>
              </a:spcAft>
              <a:buNone/>
            </a:pPr>
            <a:r>
              <a:rPr lang="en-US" sz="1600" i="1">
                <a:latin typeface="Arial"/>
                <a:ea typeface="Arial"/>
                <a:cs typeface="Arial"/>
                <a:sym typeface="Arial"/>
              </a:rPr>
              <a:t> </a:t>
            </a:r>
            <a:endParaRPr sz="1600"/>
          </a:p>
        </p:txBody>
      </p:sp>
      <p:sp>
        <p:nvSpPr>
          <p:cNvPr id="312" name="Google Shape;312;p30"/>
          <p:cNvSpPr/>
          <p:nvPr/>
        </p:nvSpPr>
        <p:spPr>
          <a:xfrm>
            <a:off x="7827264"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1"/>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319" name="Google Shape;319;p31"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320" name="Google Shape;320;p31"/>
          <p:cNvSpPr txBox="1"/>
          <p:nvPr/>
        </p:nvSpPr>
        <p:spPr>
          <a:xfrm>
            <a:off x="642144" y="398943"/>
            <a:ext cx="7859700" cy="3078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hlink"/>
                </a:solidFill>
                <a:hlinkClick r:id="rId4"/>
              </a:rPr>
              <a:t>gillian.haberli</a:t>
            </a:r>
            <a:r>
              <a:rPr lang="en-US" sz="1800" u="sng">
                <a:solidFill>
                  <a:schemeClr val="hlink"/>
                </a:solidFill>
                <a:latin typeface="Arial"/>
                <a:ea typeface="Arial"/>
                <a:cs typeface="Arial"/>
                <a:sym typeface="Arial"/>
                <a:hlinkClick r:id="rId4"/>
              </a:rPr>
              <a:t>@earthscope.org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D037DD-8783-2282-B395-D2154FBF49B5}"/>
              </a:ext>
            </a:extLst>
          </p:cNvPr>
          <p:cNvSpPr txBox="1"/>
          <p:nvPr/>
        </p:nvSpPr>
        <p:spPr>
          <a:xfrm>
            <a:off x="6982443" y="203687"/>
            <a:ext cx="2156844" cy="95410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7.265°</a:t>
            </a:r>
            <a:r>
              <a:rPr lang="en-US" altLang="en-US" dirty="0">
                <a:latin typeface="Arial" panose="020B0604020202020204" pitchFamily="34" charset="0"/>
              </a:rPr>
              <a:t>N</a:t>
            </a:r>
            <a:r>
              <a:rPr lang="en-US" altLang="en-US" sz="1400" dirty="0">
                <a:latin typeface="Arial" panose="020B0604020202020204" pitchFamily="34" charset="0"/>
              </a:rPr>
              <a:t> </a:t>
            </a: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126.755°</a:t>
            </a:r>
            <a:r>
              <a:rPr lang="en-US" altLang="en-US" dirty="0">
                <a:latin typeface="Arial" panose="020B0604020202020204" pitchFamily="34" charset="0"/>
              </a:rPr>
              <a:t>E</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latin typeface="Arial" charset="0"/>
                <a:ea typeface="ＭＳ Ｐゴシック" pitchFamily="-109" charset="-128"/>
                <a:cs typeface="Arial" pitchFamily="34" charset="0"/>
              </a:rPr>
              <a:t> 58.1 km</a:t>
            </a:r>
          </a:p>
          <a:p>
            <a:pPr eaLnBrk="1" hangingPunct="1">
              <a:defRPr/>
            </a:pPr>
            <a:endParaRPr lang="en-US" dirty="0">
              <a:latin typeface="Arial" charset="0"/>
              <a:ea typeface="ＭＳ Ｐゴシック" pitchFamily="-109" charset="-128"/>
            </a:endParaRPr>
          </a:p>
        </p:txBody>
      </p:sp>
      <p:sp>
        <p:nvSpPr>
          <p:cNvPr id="11" name="Google Shape;178;p21">
            <a:extLst>
              <a:ext uri="{FF2B5EF4-FFF2-40B4-BE49-F238E27FC236}">
                <a16:creationId xmlns:a16="http://schemas.microsoft.com/office/drawing/2014/main" id="{7575C4E2-D5B9-F03F-410F-670D6D03B7C7}"/>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pic>
        <p:nvPicPr>
          <p:cNvPr id="16" name="Picture 15">
            <a:extLst>
              <a:ext uri="{FF2B5EF4-FFF2-40B4-BE49-F238E27FC236}">
                <a16:creationId xmlns:a16="http://schemas.microsoft.com/office/drawing/2014/main" id="{15BDEB8A-9FE9-2B95-52A6-667E8575A89E}"/>
              </a:ext>
            </a:extLst>
          </p:cNvPr>
          <p:cNvPicPr>
            <a:picLocks noChangeAspect="1"/>
          </p:cNvPicPr>
          <p:nvPr/>
        </p:nvPicPr>
        <p:blipFill>
          <a:blip r:embed="rId3"/>
          <a:stretch>
            <a:fillRect/>
          </a:stretch>
        </p:blipFill>
        <p:spPr>
          <a:xfrm>
            <a:off x="4941470" y="1625113"/>
            <a:ext cx="3059530" cy="4857095"/>
          </a:xfrm>
          <a:prstGeom prst="rect">
            <a:avLst/>
          </a:prstGeom>
        </p:spPr>
      </p:pic>
      <p:grpSp>
        <p:nvGrpSpPr>
          <p:cNvPr id="12" name="Group 11">
            <a:extLst>
              <a:ext uri="{FF2B5EF4-FFF2-40B4-BE49-F238E27FC236}">
                <a16:creationId xmlns:a16="http://schemas.microsoft.com/office/drawing/2014/main" id="{DEE03A91-D6E7-7342-F1F9-9A5E0C2ED06E}"/>
              </a:ext>
            </a:extLst>
          </p:cNvPr>
          <p:cNvGrpSpPr/>
          <p:nvPr/>
        </p:nvGrpSpPr>
        <p:grpSpPr>
          <a:xfrm>
            <a:off x="6781800" y="1066800"/>
            <a:ext cx="2156844" cy="2156844"/>
            <a:chOff x="8670194" y="1243538"/>
            <a:chExt cx="2095500" cy="2095500"/>
          </a:xfrm>
        </p:grpSpPr>
        <p:pic>
          <p:nvPicPr>
            <p:cNvPr id="13" name="Picture 12" descr="A picture containing aircraft, dome&#10;&#10;Description automatically generated">
              <a:extLst>
                <a:ext uri="{FF2B5EF4-FFF2-40B4-BE49-F238E27FC236}">
                  <a16:creationId xmlns:a16="http://schemas.microsoft.com/office/drawing/2014/main" id="{E449A3F4-4A4C-AC84-4F7B-6F9DF0073C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0194" y="1243538"/>
              <a:ext cx="2095500" cy="2095500"/>
            </a:xfrm>
            <a:prstGeom prst="rect">
              <a:avLst/>
            </a:prstGeom>
          </p:spPr>
        </p:pic>
        <p:sp>
          <p:nvSpPr>
            <p:cNvPr id="14" name="Star: 5 Points 1">
              <a:extLst>
                <a:ext uri="{FF2B5EF4-FFF2-40B4-BE49-F238E27FC236}">
                  <a16:creationId xmlns:a16="http://schemas.microsoft.com/office/drawing/2014/main" id="{0FE1AC50-9FEA-ABB9-248B-B470B5E5CE28}"/>
                </a:ext>
              </a:extLst>
            </p:cNvPr>
            <p:cNvSpPr/>
            <p:nvPr/>
          </p:nvSpPr>
          <p:spPr>
            <a:xfrm>
              <a:off x="9820666" y="2352920"/>
              <a:ext cx="45720" cy="4571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17" name="Star: 5 Points 1">
            <a:extLst>
              <a:ext uri="{FF2B5EF4-FFF2-40B4-BE49-F238E27FC236}">
                <a16:creationId xmlns:a16="http://schemas.microsoft.com/office/drawing/2014/main" id="{AE775846-59C7-D954-0356-7AD5EEA9A286}"/>
              </a:ext>
            </a:extLst>
          </p:cNvPr>
          <p:cNvSpPr/>
          <p:nvPr/>
        </p:nvSpPr>
        <p:spPr>
          <a:xfrm>
            <a:off x="7398294" y="5820343"/>
            <a:ext cx="47058" cy="47057"/>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 name="TextBox 17">
            <a:extLst>
              <a:ext uri="{FF2B5EF4-FFF2-40B4-BE49-F238E27FC236}">
                <a16:creationId xmlns:a16="http://schemas.microsoft.com/office/drawing/2014/main" id="{11942E62-09C0-7A00-DCD3-100C5CEAD31A}"/>
              </a:ext>
            </a:extLst>
          </p:cNvPr>
          <p:cNvSpPr txBox="1"/>
          <p:nvPr/>
        </p:nvSpPr>
        <p:spPr>
          <a:xfrm>
            <a:off x="533400" y="1295400"/>
            <a:ext cx="4038600" cy="5016758"/>
          </a:xfrm>
          <a:prstGeom prst="rect">
            <a:avLst/>
          </a:prstGeom>
          <a:noFill/>
        </p:spPr>
        <p:txBody>
          <a:bodyPr wrap="square" rtlCol="0">
            <a:spAutoFit/>
          </a:bodyPr>
          <a:lstStyle/>
          <a:p>
            <a:r>
              <a:rPr lang="en-US" sz="1800" dirty="0"/>
              <a:t>A magnitude 7.4 earthquake occurred at 9:43 am local time Friday morning about 3 km (1.9 miles) east of </a:t>
            </a:r>
            <a:r>
              <a:rPr lang="en-US" sz="1800" dirty="0" err="1"/>
              <a:t>Manay</a:t>
            </a:r>
            <a:r>
              <a:rPr lang="en-US" sz="1800" dirty="0"/>
              <a:t> town in Davao Oriental province at a depth of 58.1 km (36.1 miles).</a:t>
            </a:r>
          </a:p>
          <a:p>
            <a:endParaRPr lang="en-US" sz="1800" dirty="0"/>
          </a:p>
          <a:p>
            <a:r>
              <a:rPr lang="en-US" sz="1800" dirty="0"/>
              <a:t>Reports indicate at least seven people were killed, while towns near the epicenter suffered structural damage and authorities warned of strong aftershocks.</a:t>
            </a:r>
          </a:p>
          <a:p>
            <a:endParaRPr lang="en-US" sz="1800" dirty="0"/>
          </a:p>
          <a:p>
            <a:r>
              <a:rPr lang="en-US" sz="1800" dirty="0"/>
              <a:t>Tsunami warnings were issued for coastal areas within 300 km of the epicenter, prompting evacuations in at least six provinces before being lifted two hours later.</a:t>
            </a:r>
          </a:p>
          <a:p>
            <a:endParaRPr lang="en-US" dirty="0"/>
          </a:p>
        </p:txBody>
      </p:sp>
      <p:sp>
        <p:nvSpPr>
          <p:cNvPr id="2" name="Google Shape;280;p26">
            <a:extLst>
              <a:ext uri="{FF2B5EF4-FFF2-40B4-BE49-F238E27FC236}">
                <a16:creationId xmlns:a16="http://schemas.microsoft.com/office/drawing/2014/main" id="{FE172811-5A88-8F2F-954E-4C4C0C970936}"/>
              </a:ext>
            </a:extLst>
          </p:cNvPr>
          <p:cNvSpPr/>
          <p:nvPr/>
        </p:nvSpPr>
        <p:spPr>
          <a:xfrm>
            <a:off x="5976866"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576922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3F49B-26E2-CB44-FA7F-DFE38C60D30E}"/>
            </a:ext>
          </a:extLst>
        </p:cNvPr>
        <p:cNvGrpSpPr/>
        <p:nvPr/>
      </p:nvGrpSpPr>
      <p:grpSpPr>
        <a:xfrm>
          <a:off x="0" y="0"/>
          <a:ext cx="0" cy="0"/>
          <a:chOff x="0" y="0"/>
          <a:chExt cx="0" cy="0"/>
        </a:xfrm>
      </p:grpSpPr>
      <p:sp>
        <p:nvSpPr>
          <p:cNvPr id="11" name="Google Shape;178;p21">
            <a:extLst>
              <a:ext uri="{FF2B5EF4-FFF2-40B4-BE49-F238E27FC236}">
                <a16:creationId xmlns:a16="http://schemas.microsoft.com/office/drawing/2014/main" id="{0BC39209-6F32-9282-1148-A73F03487248}"/>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sp>
        <p:nvSpPr>
          <p:cNvPr id="18" name="TextBox 17">
            <a:extLst>
              <a:ext uri="{FF2B5EF4-FFF2-40B4-BE49-F238E27FC236}">
                <a16:creationId xmlns:a16="http://schemas.microsoft.com/office/drawing/2014/main" id="{9C32016A-A685-D563-8EF8-8B722059272B}"/>
              </a:ext>
            </a:extLst>
          </p:cNvPr>
          <p:cNvSpPr txBox="1"/>
          <p:nvPr/>
        </p:nvSpPr>
        <p:spPr>
          <a:xfrm>
            <a:off x="685800" y="5867400"/>
            <a:ext cx="8153400" cy="646331"/>
          </a:xfrm>
          <a:prstGeom prst="rect">
            <a:avLst/>
          </a:prstGeom>
          <a:noFill/>
        </p:spPr>
        <p:txBody>
          <a:bodyPr wrap="square" rtlCol="0">
            <a:spAutoFit/>
          </a:bodyPr>
          <a:lstStyle/>
          <a:p>
            <a:r>
              <a:rPr lang="en-US" sz="1200" dirty="0"/>
              <a:t>In this photo provided by the 10ID DPAO, Philippine Army, residents stand beside a landslide, triggered by a strong earthquake, hit an area at </a:t>
            </a:r>
            <a:r>
              <a:rPr lang="en-US" sz="1200" dirty="0" err="1"/>
              <a:t>Pantukan</a:t>
            </a:r>
            <a:r>
              <a:rPr lang="en-US" sz="1200" dirty="0"/>
              <a:t> town, Davao de Oro province, southern Philippines on Friday, Oct. 10, 2025. (10ID DPAO, Philippine Army via AP)</a:t>
            </a:r>
            <a:endParaRPr lang="en-US" dirty="0"/>
          </a:p>
        </p:txBody>
      </p:sp>
      <p:pic>
        <p:nvPicPr>
          <p:cNvPr id="3" name="Picture 2" descr="A group of people walking in a forest&#10;&#10;AI-generated content may be incorrect.">
            <a:extLst>
              <a:ext uri="{FF2B5EF4-FFF2-40B4-BE49-F238E27FC236}">
                <a16:creationId xmlns:a16="http://schemas.microsoft.com/office/drawing/2014/main" id="{525F9E7B-E90C-372B-F3FA-FFD236B78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1066800"/>
            <a:ext cx="7086600" cy="4724400"/>
          </a:xfrm>
          <a:prstGeom prst="rect">
            <a:avLst/>
          </a:prstGeom>
        </p:spPr>
      </p:pic>
      <p:sp>
        <p:nvSpPr>
          <p:cNvPr id="2" name="Google Shape;280;p26">
            <a:extLst>
              <a:ext uri="{FF2B5EF4-FFF2-40B4-BE49-F238E27FC236}">
                <a16:creationId xmlns:a16="http://schemas.microsoft.com/office/drawing/2014/main" id="{E888DD54-0599-58F3-0CBD-7CEA4CE7A81B}"/>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743522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25"/>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7.4</a:t>
            </a:r>
            <a:r>
              <a:rPr lang="en-US" sz="2400" b="1">
                <a:solidFill>
                  <a:srgbClr val="10478B"/>
                </a:solidFill>
                <a:latin typeface="Arial"/>
                <a:ea typeface="Arial"/>
                <a:cs typeface="Arial"/>
                <a:sym typeface="Arial"/>
              </a:rPr>
              <a:t> Philippines</a:t>
            </a:r>
            <a:br>
              <a:rPr lang="en-US" sz="4300" b="1">
                <a:solidFill>
                  <a:srgbClr val="10478B"/>
                </a:solidFill>
                <a:latin typeface="Arial"/>
                <a:ea typeface="Arial"/>
                <a:cs typeface="Arial"/>
                <a:sym typeface="Arial"/>
              </a:rPr>
            </a:br>
            <a:r>
              <a:rPr lang="en-US" sz="1800" b="1">
                <a:solidFill>
                  <a:srgbClr val="10478B"/>
                </a:solidFill>
              </a:rPr>
              <a:t>Thursday</a:t>
            </a:r>
            <a:r>
              <a:rPr lang="en-US" sz="1800" b="1">
                <a:solidFill>
                  <a:srgbClr val="10478B"/>
                </a:solidFill>
                <a:latin typeface="Arial"/>
                <a:ea typeface="Arial"/>
                <a:cs typeface="Arial"/>
                <a:sym typeface="Arial"/>
              </a:rPr>
              <a:t>,  </a:t>
            </a:r>
            <a:r>
              <a:rPr lang="en-US" sz="1800" b="1">
                <a:solidFill>
                  <a:srgbClr val="10478B"/>
                </a:solidFill>
              </a:rPr>
              <a:t>October</a:t>
            </a:r>
            <a:r>
              <a:rPr lang="en-US" sz="1800" b="1">
                <a:solidFill>
                  <a:srgbClr val="10478B"/>
                </a:solidFill>
                <a:latin typeface="Arial"/>
                <a:ea typeface="Arial"/>
                <a:cs typeface="Arial"/>
                <a:sym typeface="Arial"/>
              </a:rPr>
              <a:t> </a:t>
            </a:r>
            <a:r>
              <a:rPr lang="en-US" sz="1800" b="1">
                <a:solidFill>
                  <a:srgbClr val="10478B"/>
                </a:solidFill>
              </a:rPr>
              <a:t>10</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01:43:59</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260" name="Google Shape;260;p25" title="CAG_Skyline_Jan_2018. Chicco111 . cc4.0.jpg"/>
          <p:cNvPicPr preferRelativeResize="0"/>
          <p:nvPr/>
        </p:nvPicPr>
        <p:blipFill rotWithShape="1">
          <a:blip r:embed="rId3">
            <a:alphaModFix/>
          </a:blip>
          <a:srcRect l="18913" r="18913"/>
          <a:stretch/>
        </p:blipFill>
        <p:spPr>
          <a:xfrm>
            <a:off x="6434175" y="2972525"/>
            <a:ext cx="2416901" cy="1812676"/>
          </a:xfrm>
          <a:prstGeom prst="rect">
            <a:avLst/>
          </a:prstGeom>
          <a:noFill/>
          <a:ln w="20725" cap="flat" cmpd="sng">
            <a:solidFill>
              <a:schemeClr val="dk1"/>
            </a:solidFill>
            <a:prstDash val="solid"/>
            <a:round/>
            <a:headEnd type="none" w="sm" len="sm"/>
            <a:tailEnd type="none" w="sm" len="sm"/>
          </a:ln>
        </p:spPr>
      </p:pic>
      <p:pic>
        <p:nvPicPr>
          <p:cNvPr id="261" name="Google Shape;261;p25" title="Dahican_Beach,_Mati_City_2.I Travel Philippines. CC2.0.jpg"/>
          <p:cNvPicPr preferRelativeResize="0"/>
          <p:nvPr/>
        </p:nvPicPr>
        <p:blipFill rotWithShape="1">
          <a:blip r:embed="rId4">
            <a:alphaModFix/>
          </a:blip>
          <a:srcRect l="317" r="317"/>
          <a:stretch/>
        </p:blipFill>
        <p:spPr>
          <a:xfrm>
            <a:off x="355600" y="5039499"/>
            <a:ext cx="2416873" cy="1610850"/>
          </a:xfrm>
          <a:prstGeom prst="rect">
            <a:avLst/>
          </a:prstGeom>
          <a:noFill/>
          <a:ln w="19050" cap="flat" cmpd="sng">
            <a:solidFill>
              <a:schemeClr val="dk1"/>
            </a:solidFill>
            <a:prstDash val="solid"/>
            <a:round/>
            <a:headEnd type="none" w="sm" len="sm"/>
            <a:tailEnd type="none" w="sm" len="sm"/>
          </a:ln>
        </p:spPr>
      </p:pic>
      <p:pic>
        <p:nvPicPr>
          <p:cNvPr id="262" name="Google Shape;262;p25" title="Subangan_Museum.Way PH.CC2.0.jpg"/>
          <p:cNvPicPr preferRelativeResize="0"/>
          <p:nvPr/>
        </p:nvPicPr>
        <p:blipFill rotWithShape="1">
          <a:blip r:embed="rId5">
            <a:alphaModFix/>
          </a:blip>
          <a:srcRect l="258" r="248"/>
          <a:stretch/>
        </p:blipFill>
        <p:spPr>
          <a:xfrm>
            <a:off x="6434187" y="5040555"/>
            <a:ext cx="2416876" cy="1608744"/>
          </a:xfrm>
          <a:prstGeom prst="rect">
            <a:avLst/>
          </a:prstGeom>
          <a:noFill/>
          <a:ln w="22750" cap="flat" cmpd="sng">
            <a:solidFill>
              <a:schemeClr val="dk1"/>
            </a:solidFill>
            <a:prstDash val="solid"/>
            <a:round/>
            <a:headEnd type="none" w="sm" len="sm"/>
            <a:tailEnd type="none" w="sm" len="sm"/>
          </a:ln>
        </p:spPr>
      </p:pic>
      <p:pic>
        <p:nvPicPr>
          <p:cNvPr id="263" name="Google Shape;263;p25" title="Foggy_Morning_At_Panimahawa_Ridge.Theglennpalacio .CC4.0.jpg"/>
          <p:cNvPicPr preferRelativeResize="0"/>
          <p:nvPr/>
        </p:nvPicPr>
        <p:blipFill rotWithShape="1">
          <a:blip r:embed="rId6">
            <a:alphaModFix/>
          </a:blip>
          <a:srcRect t="5562" b="5571"/>
          <a:stretch/>
        </p:blipFill>
        <p:spPr>
          <a:xfrm>
            <a:off x="6434175" y="1106300"/>
            <a:ext cx="2416901" cy="1610876"/>
          </a:xfrm>
          <a:prstGeom prst="rect">
            <a:avLst/>
          </a:prstGeom>
          <a:noFill/>
          <a:ln w="22750" cap="flat" cmpd="sng">
            <a:solidFill>
              <a:schemeClr val="dk1"/>
            </a:solidFill>
            <a:prstDash val="solid"/>
            <a:round/>
            <a:headEnd type="none" w="sm" len="sm"/>
            <a:tailEnd type="none" w="sm" len="sm"/>
          </a:ln>
        </p:spPr>
      </p:pic>
      <p:sp>
        <p:nvSpPr>
          <p:cNvPr id="264" name="Google Shape;264;p25"/>
          <p:cNvSpPr txBox="1"/>
          <p:nvPr/>
        </p:nvSpPr>
        <p:spPr>
          <a:xfrm>
            <a:off x="440275" y="1120425"/>
            <a:ext cx="6208800" cy="306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265" name="Google Shape;265;p25"/>
          <p:cNvSpPr txBox="1"/>
          <p:nvPr/>
        </p:nvSpPr>
        <p:spPr>
          <a:xfrm>
            <a:off x="355600" y="1106300"/>
            <a:ext cx="5771400" cy="346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
        <p:nvSpPr>
          <p:cNvPr id="266" name="Google Shape;266;p25"/>
          <p:cNvSpPr txBox="1"/>
          <p:nvPr/>
        </p:nvSpPr>
        <p:spPr>
          <a:xfrm>
            <a:off x="440275" y="1120425"/>
            <a:ext cx="5771400" cy="4235100"/>
          </a:xfrm>
          <a:prstGeom prst="rect">
            <a:avLst/>
          </a:prstGeom>
          <a:noFill/>
          <a:ln>
            <a:noFill/>
          </a:ln>
        </p:spPr>
        <p:txBody>
          <a:bodyPr spcFirstLastPara="1" wrap="square" lIns="57150" tIns="91425" rIns="91425" bIns="91425" anchor="t" anchorCtr="0">
            <a:noAutofit/>
          </a:bodyPr>
          <a:lstStyle/>
          <a:p>
            <a:pPr marL="0" lvl="0" indent="0" algn="l" rtl="0">
              <a:spcBef>
                <a:spcPts val="0"/>
              </a:spcBef>
              <a:spcAft>
                <a:spcPts val="0"/>
              </a:spcAft>
              <a:buNone/>
            </a:pPr>
            <a:r>
              <a:rPr lang="en-US" sz="1600" dirty="0">
                <a:solidFill>
                  <a:schemeClr val="dk1"/>
                </a:solidFill>
                <a:latin typeface="Calibri"/>
                <a:ea typeface="Calibri"/>
                <a:cs typeface="Calibri"/>
                <a:sym typeface="Calibri"/>
              </a:rPr>
              <a:t>Mindanao Island sits in the Ring of Fire; because of the tectonic action occurring in this region, Mindanao has 10 mountain ranges which includes volcanoes. The highest peak on the island goes to 9724 feet, Mt. Apo.  Roman Catholic is the dominant religion in most regions, but has other Christian, and Muslim populations. </a:t>
            </a:r>
            <a:endParaRPr sz="1600" dirty="0">
              <a:solidFill>
                <a:schemeClr val="dk1"/>
              </a:solidFill>
              <a:latin typeface="Calibri"/>
              <a:ea typeface="Calibri"/>
              <a:cs typeface="Calibri"/>
              <a:sym typeface="Calibri"/>
            </a:endParaRPr>
          </a:p>
          <a:p>
            <a:pPr marL="0" lvl="0" indent="0" algn="l" rtl="0">
              <a:spcBef>
                <a:spcPts val="0"/>
              </a:spcBef>
              <a:spcAft>
                <a:spcPts val="0"/>
              </a:spcAft>
              <a:buNone/>
            </a:pPr>
            <a:endParaRPr sz="1600" dirty="0">
              <a:solidFill>
                <a:schemeClr val="dk1"/>
              </a:solidFill>
              <a:latin typeface="Calibri"/>
              <a:ea typeface="Calibri"/>
              <a:cs typeface="Calibri"/>
              <a:sym typeface="Calibri"/>
            </a:endParaRPr>
          </a:p>
          <a:p>
            <a:pPr marL="0" lvl="0" indent="0" algn="l" rtl="0">
              <a:spcBef>
                <a:spcPts val="0"/>
              </a:spcBef>
              <a:spcAft>
                <a:spcPts val="0"/>
              </a:spcAft>
              <a:buNone/>
            </a:pPr>
            <a:r>
              <a:rPr lang="en-US" sz="1600" dirty="0">
                <a:solidFill>
                  <a:schemeClr val="dk1"/>
                </a:solidFill>
                <a:latin typeface="Calibri"/>
                <a:ea typeface="Calibri"/>
                <a:cs typeface="Calibri"/>
                <a:sym typeface="Calibri"/>
              </a:rPr>
              <a:t>The island has 6 regions, one of which is the Davao region. The Davao Oriental province was the epicenter of this earthquake. Its economy includes agriculture with Palay (rice with husks), and corn being dominant crops. Mining and quarrying, education, human health, and social work have made increases in economic importance in the last year.</a:t>
            </a:r>
            <a:endParaRPr sz="1600" dirty="0">
              <a:solidFill>
                <a:schemeClr val="dk1"/>
              </a:solidFill>
              <a:latin typeface="Calibri"/>
              <a:ea typeface="Calibri"/>
              <a:cs typeface="Calibri"/>
              <a:sym typeface="Calibri"/>
            </a:endParaRPr>
          </a:p>
          <a:p>
            <a:pPr marL="0" lvl="0" indent="0" algn="l" rtl="0">
              <a:spcBef>
                <a:spcPts val="0"/>
              </a:spcBef>
              <a:spcAft>
                <a:spcPts val="0"/>
              </a:spcAft>
              <a:buNone/>
            </a:pPr>
            <a:endParaRPr sz="1600" dirty="0">
              <a:solidFill>
                <a:schemeClr val="dk1"/>
              </a:solidFill>
              <a:latin typeface="Calibri"/>
              <a:ea typeface="Calibri"/>
              <a:cs typeface="Calibri"/>
              <a:sym typeface="Calibri"/>
            </a:endParaRPr>
          </a:p>
          <a:p>
            <a:pPr marL="0" lvl="0" indent="0" algn="l" rtl="0">
              <a:spcBef>
                <a:spcPts val="0"/>
              </a:spcBef>
              <a:spcAft>
                <a:spcPts val="0"/>
              </a:spcAft>
              <a:buNone/>
            </a:pPr>
            <a:r>
              <a:rPr lang="en-US" sz="1600" dirty="0">
                <a:solidFill>
                  <a:schemeClr val="dk1"/>
                </a:solidFill>
                <a:latin typeface="Calibri"/>
                <a:ea typeface="Calibri"/>
                <a:cs typeface="Calibri"/>
                <a:sym typeface="Calibri"/>
              </a:rPr>
              <a:t>Tourism is also an important industry with beach resorts, scuba diving, hiking, and visits to museums being the most popular.</a:t>
            </a:r>
            <a:endParaRPr sz="1600" dirty="0">
              <a:solidFill>
                <a:schemeClr val="dk1"/>
              </a:solidFill>
              <a:latin typeface="Calibri"/>
              <a:ea typeface="Calibri"/>
              <a:cs typeface="Calibri"/>
              <a:sym typeface="Calibri"/>
            </a:endParaRPr>
          </a:p>
        </p:txBody>
      </p:sp>
      <p:sp>
        <p:nvSpPr>
          <p:cNvPr id="267" name="Google Shape;267;p25"/>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pic>
        <p:nvPicPr>
          <p:cNvPr id="268" name="Google Shape;268;p25" title="Aliwagwag_Falls,_2018_01.Andrew Gil Desabelle .CC4.0.jpg"/>
          <p:cNvPicPr preferRelativeResize="0"/>
          <p:nvPr/>
        </p:nvPicPr>
        <p:blipFill>
          <a:blip r:embed="rId7">
            <a:alphaModFix/>
          </a:blip>
          <a:stretch>
            <a:fillRect/>
          </a:stretch>
        </p:blipFill>
        <p:spPr>
          <a:xfrm>
            <a:off x="3397532" y="5039501"/>
            <a:ext cx="2411592" cy="1610851"/>
          </a:xfrm>
          <a:prstGeom prst="rect">
            <a:avLst/>
          </a:prstGeom>
          <a:noFill/>
          <a:ln w="19050" cap="flat" cmpd="sng">
            <a:solidFill>
              <a:schemeClr val="dk1"/>
            </a:solidFill>
            <a:prstDash val="solid"/>
            <a:round/>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26"/>
          <p:cNvSpPr txBox="1"/>
          <p:nvPr/>
        </p:nvSpPr>
        <p:spPr>
          <a:xfrm>
            <a:off x="285100" y="1061175"/>
            <a:ext cx="5004900" cy="579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solidFill>
                  <a:schemeClr val="dk1"/>
                </a:solidFill>
                <a:latin typeface="Calibri"/>
                <a:ea typeface="Calibri"/>
                <a:cs typeface="Calibri"/>
                <a:sym typeface="Calibri"/>
              </a:rPr>
              <a:t>Mindanao itself is a highly biodiverse area. The Davao Oriental province includes the Mount Hamiguitan Wildlife Sanctuary which became a UNESCO World Heritage site in 2014. It is 5315 feet above sea level and includes 5 ecosystems: agroforest, dipterocarp forest (example image on the right), montane forest, mossy forest and mossy pygmy forest. It is home to 1380 species many of which are endemic.  </a:t>
            </a:r>
            <a:endParaRPr sz="1800">
              <a:solidFill>
                <a:schemeClr val="dk1"/>
              </a:solidFill>
              <a:latin typeface="Calibri"/>
              <a:ea typeface="Calibri"/>
              <a:cs typeface="Calibri"/>
              <a:sym typeface="Calibri"/>
            </a:endParaRPr>
          </a:p>
          <a:p>
            <a:pPr marL="0" lvl="0" indent="0" algn="l" rtl="0">
              <a:spcBef>
                <a:spcPts val="0"/>
              </a:spcBef>
              <a:spcAft>
                <a:spcPts val="0"/>
              </a:spcAft>
              <a:buNone/>
            </a:pPr>
            <a:endParaRPr sz="1800">
              <a:solidFill>
                <a:schemeClr val="dk1"/>
              </a:solidFill>
              <a:latin typeface="Calibri"/>
              <a:ea typeface="Calibri"/>
              <a:cs typeface="Calibri"/>
              <a:sym typeface="Calibri"/>
            </a:endParaRPr>
          </a:p>
          <a:p>
            <a:pPr marL="0" lvl="0" indent="0" algn="l" rtl="0">
              <a:spcBef>
                <a:spcPts val="0"/>
              </a:spcBef>
              <a:spcAft>
                <a:spcPts val="0"/>
              </a:spcAft>
              <a:buNone/>
            </a:pPr>
            <a:r>
              <a:rPr lang="en-US" sz="1800">
                <a:solidFill>
                  <a:schemeClr val="dk1"/>
                </a:solidFill>
                <a:latin typeface="Calibri"/>
                <a:ea typeface="Calibri"/>
                <a:cs typeface="Calibri"/>
                <a:sym typeface="Calibri"/>
              </a:rPr>
              <a:t>Critically endangered species include the Philippine eagle, and cockatoo. The multitude of endangered, threatened and vulnerable species makes this a difficult place to visit because there are the required permits are very limited - even to scientists. </a:t>
            </a:r>
            <a:endParaRPr sz="1800">
              <a:solidFill>
                <a:schemeClr val="dk1"/>
              </a:solidFill>
              <a:latin typeface="Calibri"/>
              <a:ea typeface="Calibri"/>
              <a:cs typeface="Calibri"/>
              <a:sym typeface="Calibri"/>
            </a:endParaRPr>
          </a:p>
          <a:p>
            <a:pPr marL="0" lvl="0" indent="0" algn="l" rtl="0">
              <a:spcBef>
                <a:spcPts val="0"/>
              </a:spcBef>
              <a:spcAft>
                <a:spcPts val="0"/>
              </a:spcAft>
              <a:buNone/>
            </a:pPr>
            <a:endParaRPr sz="1800">
              <a:solidFill>
                <a:schemeClr val="dk1"/>
              </a:solidFill>
              <a:latin typeface="Calibri"/>
              <a:ea typeface="Calibri"/>
              <a:cs typeface="Calibri"/>
              <a:sym typeface="Calibri"/>
            </a:endParaRPr>
          </a:p>
          <a:p>
            <a:pPr marL="0" lvl="0" indent="0" algn="l" rtl="0">
              <a:spcBef>
                <a:spcPts val="0"/>
              </a:spcBef>
              <a:spcAft>
                <a:spcPts val="0"/>
              </a:spcAft>
              <a:buNone/>
            </a:pPr>
            <a:r>
              <a:rPr lang="en-US" sz="1800">
                <a:solidFill>
                  <a:schemeClr val="dk1"/>
                </a:solidFill>
                <a:latin typeface="Calibri"/>
                <a:ea typeface="Calibri"/>
                <a:cs typeface="Calibri"/>
                <a:sym typeface="Calibri"/>
              </a:rPr>
              <a:t>Habitat loss, hunting and armed conflict on the Mindanao Island have contributed to loss of biodiversity and conservation efforts.</a:t>
            </a:r>
            <a:endParaRPr sz="1800">
              <a:solidFill>
                <a:schemeClr val="dk1"/>
              </a:solidFill>
              <a:latin typeface="Calibri"/>
              <a:ea typeface="Calibri"/>
              <a:cs typeface="Calibri"/>
              <a:sym typeface="Calibri"/>
            </a:endParaRPr>
          </a:p>
          <a:p>
            <a:pPr marL="0" lvl="0" indent="0" algn="l" rtl="0">
              <a:spcBef>
                <a:spcPts val="0"/>
              </a:spcBef>
              <a:spcAft>
                <a:spcPts val="0"/>
              </a:spcAft>
              <a:buNone/>
            </a:pPr>
            <a:endParaRPr sz="1800">
              <a:solidFill>
                <a:schemeClr val="dk1"/>
              </a:solidFill>
              <a:latin typeface="Calibri"/>
              <a:ea typeface="Calibri"/>
              <a:cs typeface="Calibri"/>
              <a:sym typeface="Calibri"/>
            </a:endParaRPr>
          </a:p>
          <a:p>
            <a:pPr marL="0" lvl="0" indent="0" algn="l" rtl="0">
              <a:spcBef>
                <a:spcPts val="0"/>
              </a:spcBef>
              <a:spcAft>
                <a:spcPts val="0"/>
              </a:spcAft>
              <a:buNone/>
            </a:pPr>
            <a:endParaRPr sz="1800">
              <a:solidFill>
                <a:schemeClr val="dk1"/>
              </a:solidFill>
              <a:latin typeface="Calibri"/>
              <a:ea typeface="Calibri"/>
              <a:cs typeface="Calibri"/>
              <a:sym typeface="Calibri"/>
            </a:endParaRPr>
          </a:p>
          <a:p>
            <a:pPr marL="0" lvl="0" indent="0" algn="l" rtl="0">
              <a:spcBef>
                <a:spcPts val="0"/>
              </a:spcBef>
              <a:spcAft>
                <a:spcPts val="0"/>
              </a:spcAft>
              <a:buNone/>
            </a:pPr>
            <a:endParaRPr sz="1800">
              <a:solidFill>
                <a:schemeClr val="dk1"/>
              </a:solidFill>
              <a:latin typeface="Calibri"/>
              <a:ea typeface="Calibri"/>
              <a:cs typeface="Calibri"/>
              <a:sym typeface="Calibri"/>
            </a:endParaRPr>
          </a:p>
          <a:p>
            <a:pPr marL="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5" name="Google Shape;275;p26"/>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7.4</a:t>
            </a:r>
            <a:r>
              <a:rPr lang="en-US" sz="2400" b="1">
                <a:solidFill>
                  <a:srgbClr val="10478B"/>
                </a:solidFill>
                <a:latin typeface="Arial"/>
                <a:ea typeface="Arial"/>
                <a:cs typeface="Arial"/>
                <a:sym typeface="Arial"/>
              </a:rPr>
              <a:t> Philippines</a:t>
            </a:r>
            <a:br>
              <a:rPr lang="en-US" sz="4300" b="1">
                <a:solidFill>
                  <a:srgbClr val="10478B"/>
                </a:solidFill>
                <a:latin typeface="Arial"/>
                <a:ea typeface="Arial"/>
                <a:cs typeface="Arial"/>
                <a:sym typeface="Arial"/>
              </a:rPr>
            </a:br>
            <a:r>
              <a:rPr lang="en-US" sz="1800" b="1">
                <a:solidFill>
                  <a:srgbClr val="10478B"/>
                </a:solidFill>
              </a:rPr>
              <a:t>Thursday</a:t>
            </a:r>
            <a:r>
              <a:rPr lang="en-US" sz="1800" b="1">
                <a:solidFill>
                  <a:srgbClr val="10478B"/>
                </a:solidFill>
                <a:latin typeface="Arial"/>
                <a:ea typeface="Arial"/>
                <a:cs typeface="Arial"/>
                <a:sym typeface="Arial"/>
              </a:rPr>
              <a:t>,  </a:t>
            </a:r>
            <a:r>
              <a:rPr lang="en-US" sz="1800" b="1">
                <a:solidFill>
                  <a:srgbClr val="10478B"/>
                </a:solidFill>
              </a:rPr>
              <a:t>October</a:t>
            </a:r>
            <a:r>
              <a:rPr lang="en-US" sz="1800" b="1">
                <a:solidFill>
                  <a:srgbClr val="10478B"/>
                </a:solidFill>
                <a:latin typeface="Arial"/>
                <a:ea typeface="Arial"/>
                <a:cs typeface="Arial"/>
                <a:sym typeface="Arial"/>
              </a:rPr>
              <a:t> </a:t>
            </a:r>
            <a:r>
              <a:rPr lang="en-US" sz="1800" b="1">
                <a:solidFill>
                  <a:srgbClr val="10478B"/>
                </a:solidFill>
              </a:rPr>
              <a:t>10</a:t>
            </a:r>
            <a:r>
              <a:rPr lang="en-US" sz="1800" b="1">
                <a:solidFill>
                  <a:srgbClr val="10478B"/>
                </a:solidFill>
                <a:latin typeface="Arial"/>
                <a:ea typeface="Arial"/>
                <a:cs typeface="Arial"/>
                <a:sym typeface="Arial"/>
              </a:rPr>
              <a:t>, </a:t>
            </a:r>
            <a:r>
              <a:rPr lang="en-US" sz="1800" b="1">
                <a:solidFill>
                  <a:srgbClr val="10478B"/>
                </a:solidFill>
              </a:rPr>
              <a:t>2025</a:t>
            </a:r>
            <a:r>
              <a:rPr lang="en-US" sz="1800" b="1">
                <a:solidFill>
                  <a:srgbClr val="10478B"/>
                </a:solidFill>
                <a:latin typeface="Arial"/>
                <a:ea typeface="Arial"/>
                <a:cs typeface="Arial"/>
                <a:sym typeface="Arial"/>
              </a:rPr>
              <a:t> at </a:t>
            </a:r>
            <a:r>
              <a:rPr lang="en-US" sz="1800" b="1">
                <a:solidFill>
                  <a:srgbClr val="10478B"/>
                </a:solidFill>
              </a:rPr>
              <a:t>01:43:59</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76" name="Google Shape;276;p26"/>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pic>
        <p:nvPicPr>
          <p:cNvPr id="277" name="Google Shape;277;p26" title="Dipterocarp_Forest_at_Danum_Valley_(13997709808).Mike Prince CC2.0.jpg"/>
          <p:cNvPicPr preferRelativeResize="0"/>
          <p:nvPr/>
        </p:nvPicPr>
        <p:blipFill>
          <a:blip r:embed="rId3">
            <a:alphaModFix/>
          </a:blip>
          <a:stretch>
            <a:fillRect/>
          </a:stretch>
        </p:blipFill>
        <p:spPr>
          <a:xfrm>
            <a:off x="5459376" y="570513"/>
            <a:ext cx="3684623" cy="2763475"/>
          </a:xfrm>
          <a:prstGeom prst="rect">
            <a:avLst/>
          </a:prstGeom>
          <a:noFill/>
          <a:ln w="19050" cap="flat" cmpd="sng">
            <a:solidFill>
              <a:schemeClr val="dk2"/>
            </a:solidFill>
            <a:prstDash val="solid"/>
            <a:round/>
            <a:headEnd type="none" w="sm" len="sm"/>
            <a:tailEnd type="none" w="sm" len="sm"/>
          </a:ln>
        </p:spPr>
      </p:pic>
      <p:pic>
        <p:nvPicPr>
          <p:cNvPr id="278" name="Google Shape;278;p26" title="Pamarayeg_IIIx2_(cropped).jpg"/>
          <p:cNvPicPr preferRelativeResize="0"/>
          <p:nvPr/>
        </p:nvPicPr>
        <p:blipFill>
          <a:blip r:embed="rId4">
            <a:alphaModFix/>
          </a:blip>
          <a:stretch>
            <a:fillRect/>
          </a:stretch>
        </p:blipFill>
        <p:spPr>
          <a:xfrm>
            <a:off x="7489525" y="2442097"/>
            <a:ext cx="1632051" cy="2853202"/>
          </a:xfrm>
          <a:prstGeom prst="rect">
            <a:avLst/>
          </a:prstGeom>
          <a:noFill/>
          <a:ln w="19050" cap="flat" cmpd="sng">
            <a:solidFill>
              <a:schemeClr val="dk1"/>
            </a:solidFill>
            <a:prstDash val="solid"/>
            <a:round/>
            <a:headEnd type="none" w="sm" len="sm"/>
            <a:tailEnd type="none" w="sm" len="sm"/>
          </a:ln>
        </p:spPr>
      </p:pic>
      <p:pic>
        <p:nvPicPr>
          <p:cNvPr id="279" name="Google Shape;279;p26" title="Gallicolumba_criniger_1zz.David J. Stang.CC4.0.jpg"/>
          <p:cNvPicPr preferRelativeResize="0"/>
          <p:nvPr/>
        </p:nvPicPr>
        <p:blipFill>
          <a:blip r:embed="rId5">
            <a:alphaModFix/>
          </a:blip>
          <a:stretch>
            <a:fillRect/>
          </a:stretch>
        </p:blipFill>
        <p:spPr>
          <a:xfrm>
            <a:off x="5447872" y="3334000"/>
            <a:ext cx="2064077" cy="1773049"/>
          </a:xfrm>
          <a:prstGeom prst="rect">
            <a:avLst/>
          </a:prstGeom>
          <a:noFill/>
          <a:ln w="19050" cap="flat" cmpd="sng">
            <a:solidFill>
              <a:schemeClr val="dk1"/>
            </a:solidFill>
            <a:prstDash val="solid"/>
            <a:round/>
            <a:headEnd type="none" w="sm" len="sm"/>
            <a:tailEnd type="none" w="sm" len="sm"/>
          </a:ln>
        </p:spPr>
      </p:pic>
      <p:pic>
        <p:nvPicPr>
          <p:cNvPr id="280" name="Google Shape;280;p26" title="PhilippineCockatoosLastSupper-01122024-SOCMED.Albert Abadicio.CC4.0.jpg"/>
          <p:cNvPicPr preferRelativeResize="0"/>
          <p:nvPr/>
        </p:nvPicPr>
        <p:blipFill>
          <a:blip r:embed="rId6">
            <a:alphaModFix/>
          </a:blip>
          <a:stretch>
            <a:fillRect/>
          </a:stretch>
        </p:blipFill>
        <p:spPr>
          <a:xfrm>
            <a:off x="5459375" y="5085025"/>
            <a:ext cx="2363976" cy="1773039"/>
          </a:xfrm>
          <a:prstGeom prst="rect">
            <a:avLst/>
          </a:prstGeom>
          <a:noFill/>
          <a:ln w="19050" cap="flat" cmpd="sng">
            <a:solidFill>
              <a:schemeClr val="dk2"/>
            </a:solidFill>
            <a:prstDash val="solid"/>
            <a:round/>
            <a:headEnd type="none" w="sm" len="sm"/>
            <a:tailEnd type="none" w="sm" len="sm"/>
          </a:ln>
        </p:spPr>
      </p:pic>
      <p:pic>
        <p:nvPicPr>
          <p:cNvPr id="281" name="Google Shape;281;p26" title="1024px-Nepenthes_hamiguitanensis.Thomas Gronemeyer.CC3.0.jpg"/>
          <p:cNvPicPr preferRelativeResize="0"/>
          <p:nvPr/>
        </p:nvPicPr>
        <p:blipFill>
          <a:blip r:embed="rId7">
            <a:alphaModFix/>
          </a:blip>
          <a:stretch>
            <a:fillRect/>
          </a:stretch>
        </p:blipFill>
        <p:spPr>
          <a:xfrm>
            <a:off x="7511950" y="4419525"/>
            <a:ext cx="1632051" cy="2438476"/>
          </a:xfrm>
          <a:prstGeom prst="rect">
            <a:avLst/>
          </a:prstGeom>
          <a:noFill/>
          <a:ln w="19050" cap="flat" cmpd="sng">
            <a:solidFill>
              <a:schemeClr val="dk1"/>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pic>
        <p:nvPicPr>
          <p:cNvPr id="122" name="Google Shape;122;p17"/>
          <p:cNvPicPr preferRelativeResize="0"/>
          <p:nvPr/>
        </p:nvPicPr>
        <p:blipFill>
          <a:blip r:embed="rId3">
            <a:alphaModFix/>
          </a:blip>
          <a:stretch>
            <a:fillRect/>
          </a:stretch>
        </p:blipFill>
        <p:spPr>
          <a:xfrm>
            <a:off x="465600" y="3528975"/>
            <a:ext cx="2846250" cy="3119275"/>
          </a:xfrm>
          <a:prstGeom prst="rect">
            <a:avLst/>
          </a:prstGeom>
          <a:noFill/>
          <a:ln>
            <a:noFill/>
          </a:ln>
        </p:spPr>
      </p:pic>
      <p:sp>
        <p:nvSpPr>
          <p:cNvPr id="123" name="Google Shape;123;p17"/>
          <p:cNvSpPr txBox="1"/>
          <p:nvPr/>
        </p:nvSpPr>
        <p:spPr>
          <a:xfrm>
            <a:off x="230700" y="1059125"/>
            <a:ext cx="4267800" cy="2413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Modified-Mercalli Intensity (MMI) scale is a ten-stage scale, from I to X, that indicates the severity of ground shaking.</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 </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Intensity is based on observed effects and is variable over the area affected by the earthquake and is dependent on earthquake size, depth, distance, and local conditions.</a:t>
            </a:r>
            <a:endParaRPr sz="1600">
              <a:solidFill>
                <a:schemeClr val="dk1"/>
              </a:solidFill>
            </a:endParaRPr>
          </a:p>
        </p:txBody>
      </p:sp>
      <p:sp>
        <p:nvSpPr>
          <p:cNvPr id="125" name="Google Shape;125;p17"/>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126" name="Google Shape;126;p17"/>
          <p:cNvPicPr preferRelativeResize="0"/>
          <p:nvPr/>
        </p:nvPicPr>
        <p:blipFill rotWithShape="1">
          <a:blip r:embed="rId4">
            <a:alphaModFix/>
          </a:blip>
          <a:srcRect t="1273"/>
          <a:stretch/>
        </p:blipFill>
        <p:spPr>
          <a:xfrm>
            <a:off x="4363425" y="1557875"/>
            <a:ext cx="4698500" cy="4567475"/>
          </a:xfrm>
          <a:prstGeom prst="rect">
            <a:avLst/>
          </a:prstGeom>
          <a:noFill/>
          <a:ln>
            <a:noFill/>
          </a:ln>
        </p:spPr>
      </p:pic>
      <p:sp>
        <p:nvSpPr>
          <p:cNvPr id="2" name="Google Shape;178;p21">
            <a:extLst>
              <a:ext uri="{FF2B5EF4-FFF2-40B4-BE49-F238E27FC236}">
                <a16:creationId xmlns:a16="http://schemas.microsoft.com/office/drawing/2014/main" id="{57EFF53F-44B2-1A13-9CA3-44297FE2F8A6}"/>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grpSp>
        <p:nvGrpSpPr>
          <p:cNvPr id="132" name="Google Shape;132;p18"/>
          <p:cNvGrpSpPr/>
          <p:nvPr/>
        </p:nvGrpSpPr>
        <p:grpSpPr>
          <a:xfrm>
            <a:off x="502318" y="2212676"/>
            <a:ext cx="3430181" cy="4332158"/>
            <a:chOff x="502275" y="1607867"/>
            <a:chExt cx="3702699" cy="4936933"/>
          </a:xfrm>
        </p:grpSpPr>
        <p:pic>
          <p:nvPicPr>
            <p:cNvPr id="133" name="Google Shape;133;p18"/>
            <p:cNvPicPr preferRelativeResize="0"/>
            <p:nvPr/>
          </p:nvPicPr>
          <p:blipFill>
            <a:blip r:embed="rId3">
              <a:alphaModFix/>
            </a:blip>
            <a:stretch>
              <a:fillRect/>
            </a:stretch>
          </p:blipFill>
          <p:spPr>
            <a:xfrm>
              <a:off x="502275" y="1607867"/>
              <a:ext cx="3702699" cy="4936933"/>
            </a:xfrm>
            <a:prstGeom prst="rect">
              <a:avLst/>
            </a:prstGeom>
            <a:noFill/>
            <a:ln>
              <a:noFill/>
            </a:ln>
          </p:spPr>
        </p:pic>
        <p:sp>
          <p:nvSpPr>
            <p:cNvPr id="134" name="Google Shape;134;p18"/>
            <p:cNvSpPr/>
            <p:nvPr/>
          </p:nvSpPr>
          <p:spPr>
            <a:xfrm>
              <a:off x="3219275" y="20553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5" name="Google Shape;135;p18"/>
            <p:cNvSpPr/>
            <p:nvPr/>
          </p:nvSpPr>
          <p:spPr>
            <a:xfrm>
              <a:off x="3278675" y="30466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6" name="Google Shape;136;p18"/>
            <p:cNvSpPr/>
            <p:nvPr/>
          </p:nvSpPr>
          <p:spPr>
            <a:xfrm>
              <a:off x="3278675" y="25125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7" name="Google Shape;137;p18"/>
            <p:cNvSpPr/>
            <p:nvPr/>
          </p:nvSpPr>
          <p:spPr>
            <a:xfrm>
              <a:off x="3278675" y="35807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8" name="Google Shape;138;p18"/>
            <p:cNvSpPr/>
            <p:nvPr/>
          </p:nvSpPr>
          <p:spPr>
            <a:xfrm>
              <a:off x="3278675" y="45713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9" name="Google Shape;139;p18"/>
            <p:cNvSpPr/>
            <p:nvPr/>
          </p:nvSpPr>
          <p:spPr>
            <a:xfrm>
              <a:off x="3320650" y="40379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0" name="Google Shape;140;p18"/>
            <p:cNvSpPr/>
            <p:nvPr/>
          </p:nvSpPr>
          <p:spPr>
            <a:xfrm>
              <a:off x="3168950" y="51061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a:off x="3168950" y="55619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2" name="Google Shape;142;p18"/>
            <p:cNvSpPr/>
            <p:nvPr/>
          </p:nvSpPr>
          <p:spPr>
            <a:xfrm>
              <a:off x="3168950" y="6096000"/>
              <a:ext cx="702600" cy="272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sp>
        <p:nvSpPr>
          <p:cNvPr id="143" name="Google Shape;143;p18"/>
          <p:cNvSpPr txBox="1"/>
          <p:nvPr/>
        </p:nvSpPr>
        <p:spPr>
          <a:xfrm>
            <a:off x="502325" y="1101200"/>
            <a:ext cx="8525400" cy="99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USGS PAGER map shows the population exposed to different Modified Mercalli Intensity (MMI) levels.  The USGS estimates that approximately 30,000 people felt severe shaking from this earthquake.</a:t>
            </a:r>
            <a:endParaRPr sz="1600">
              <a:solidFill>
                <a:schemeClr val="dk1"/>
              </a:solidFill>
            </a:endParaRPr>
          </a:p>
        </p:txBody>
      </p:sp>
      <p:sp>
        <p:nvSpPr>
          <p:cNvPr id="145" name="Google Shape;145;p18"/>
          <p:cNvSpPr txBox="1"/>
          <p:nvPr/>
        </p:nvSpPr>
        <p:spPr>
          <a:xfrm>
            <a:off x="4341300" y="5515625"/>
            <a:ext cx="4593000" cy="1119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b="1">
                <a:solidFill>
                  <a:schemeClr val="dk1"/>
                </a:solidFill>
              </a:rPr>
              <a:t>The color-coded contour lines outline regions of MMI intensity. The total population exposure to a given MMI value is obtained by summing the population between contour lines. The estimated population exposure to each MMI Intensity is shown in the table.</a:t>
            </a: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b="1" i="1">
                <a:solidFill>
                  <a:schemeClr val="dk1"/>
                </a:solidFill>
              </a:rPr>
              <a:t>Image courtesy of the US Geological Survey</a:t>
            </a:r>
            <a:endParaRPr sz="1100" b="1" i="1">
              <a:solidFill>
                <a:schemeClr val="dk1"/>
              </a:solidFill>
            </a:endParaRPr>
          </a:p>
          <a:p>
            <a:pPr marL="0" lvl="0" indent="0" algn="l" rtl="0">
              <a:spcBef>
                <a:spcPts val="0"/>
              </a:spcBef>
              <a:spcAft>
                <a:spcPts val="0"/>
              </a:spcAft>
              <a:buNone/>
            </a:pPr>
            <a:endParaRPr sz="3100">
              <a:solidFill>
                <a:schemeClr val="dk1"/>
              </a:solidFill>
              <a:latin typeface="Calibri"/>
              <a:ea typeface="Calibri"/>
              <a:cs typeface="Calibri"/>
              <a:sym typeface="Calibri"/>
            </a:endParaRPr>
          </a:p>
        </p:txBody>
      </p:sp>
      <p:sp>
        <p:nvSpPr>
          <p:cNvPr id="146" name="Google Shape;146;p18"/>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147" name="Google Shape;147;p18"/>
          <p:cNvPicPr preferRelativeResize="0"/>
          <p:nvPr/>
        </p:nvPicPr>
        <p:blipFill>
          <a:blip r:embed="rId4">
            <a:alphaModFix/>
          </a:blip>
          <a:stretch>
            <a:fillRect/>
          </a:stretch>
        </p:blipFill>
        <p:spPr>
          <a:xfrm>
            <a:off x="4865163" y="1872952"/>
            <a:ext cx="3545274" cy="3545274"/>
          </a:xfrm>
          <a:prstGeom prst="rect">
            <a:avLst/>
          </a:prstGeom>
          <a:noFill/>
          <a:ln>
            <a:noFill/>
          </a:ln>
        </p:spPr>
      </p:pic>
      <p:pic>
        <p:nvPicPr>
          <p:cNvPr id="148" name="Google Shape;148;p18"/>
          <p:cNvPicPr preferRelativeResize="0"/>
          <p:nvPr/>
        </p:nvPicPr>
        <p:blipFill rotWithShape="1">
          <a:blip r:embed="rId5">
            <a:alphaModFix/>
          </a:blip>
          <a:srcRect t="5464" r="31520"/>
          <a:stretch/>
        </p:blipFill>
        <p:spPr>
          <a:xfrm>
            <a:off x="332175" y="2073050"/>
            <a:ext cx="3361900" cy="4611400"/>
          </a:xfrm>
          <a:prstGeom prst="rect">
            <a:avLst/>
          </a:prstGeom>
          <a:noFill/>
          <a:ln>
            <a:noFill/>
          </a:ln>
        </p:spPr>
      </p:pic>
      <p:pic>
        <p:nvPicPr>
          <p:cNvPr id="149" name="Google Shape;149;p18"/>
          <p:cNvPicPr preferRelativeResize="0"/>
          <p:nvPr/>
        </p:nvPicPr>
        <p:blipFill rotWithShape="1">
          <a:blip r:embed="rId5">
            <a:alphaModFix/>
          </a:blip>
          <a:srcRect l="72421" t="5464"/>
          <a:stretch/>
        </p:blipFill>
        <p:spPr>
          <a:xfrm>
            <a:off x="3025859" y="2073050"/>
            <a:ext cx="1353926" cy="4611400"/>
          </a:xfrm>
          <a:prstGeom prst="rect">
            <a:avLst/>
          </a:prstGeom>
          <a:noFill/>
          <a:ln>
            <a:noFill/>
          </a:ln>
        </p:spPr>
      </p:pic>
      <p:sp>
        <p:nvSpPr>
          <p:cNvPr id="2" name="Google Shape;178;p21">
            <a:extLst>
              <a:ext uri="{FF2B5EF4-FFF2-40B4-BE49-F238E27FC236}">
                <a16:creationId xmlns:a16="http://schemas.microsoft.com/office/drawing/2014/main" id="{507527D9-5762-3236-0E72-841C6A23390F}"/>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8" name="Google Shape;168;p20"/>
          <p:cNvPicPr preferRelativeResize="0"/>
          <p:nvPr/>
        </p:nvPicPr>
        <p:blipFill rotWithShape="1">
          <a:blip r:embed="rId3">
            <a:alphaModFix/>
          </a:blip>
          <a:srcRect l="11965" t="3312" r="20621" b="27963"/>
          <a:stretch/>
        </p:blipFill>
        <p:spPr>
          <a:xfrm>
            <a:off x="4760400" y="2727375"/>
            <a:ext cx="3584225" cy="4081676"/>
          </a:xfrm>
          <a:prstGeom prst="rect">
            <a:avLst/>
          </a:prstGeom>
          <a:noFill/>
          <a:ln>
            <a:noFill/>
          </a:ln>
        </p:spPr>
      </p:pic>
      <p:pic>
        <p:nvPicPr>
          <p:cNvPr id="169" name="Google Shape;169;p20" title="Legend for seismic hazards-GEM map.png"/>
          <p:cNvPicPr preferRelativeResize="0"/>
          <p:nvPr/>
        </p:nvPicPr>
        <p:blipFill rotWithShape="1">
          <a:blip r:embed="rId4">
            <a:alphaModFix/>
          </a:blip>
          <a:srcRect t="9584" r="22372"/>
          <a:stretch/>
        </p:blipFill>
        <p:spPr>
          <a:xfrm>
            <a:off x="7639275" y="2727375"/>
            <a:ext cx="1281650" cy="2239100"/>
          </a:xfrm>
          <a:prstGeom prst="rect">
            <a:avLst/>
          </a:prstGeom>
          <a:noFill/>
          <a:ln w="9525" cap="flat" cmpd="sng">
            <a:solidFill>
              <a:srgbClr val="000000"/>
            </a:solidFill>
            <a:prstDash val="solid"/>
            <a:round/>
            <a:headEnd type="none" w="sm" len="sm"/>
            <a:tailEnd type="none" w="sm" len="sm"/>
          </a:ln>
        </p:spPr>
      </p:pic>
      <p:pic>
        <p:nvPicPr>
          <p:cNvPr id="170" name="Google Shape;170;p20"/>
          <p:cNvPicPr preferRelativeResize="0"/>
          <p:nvPr/>
        </p:nvPicPr>
        <p:blipFill rotWithShape="1">
          <a:blip r:embed="rId5">
            <a:alphaModFix/>
          </a:blip>
          <a:srcRect t="7902"/>
          <a:stretch/>
        </p:blipFill>
        <p:spPr>
          <a:xfrm>
            <a:off x="472275" y="2823194"/>
            <a:ext cx="2774124" cy="3985806"/>
          </a:xfrm>
          <a:prstGeom prst="rect">
            <a:avLst/>
          </a:prstGeom>
          <a:noFill/>
          <a:ln>
            <a:noFill/>
          </a:ln>
        </p:spPr>
      </p:pic>
      <p:sp>
        <p:nvSpPr>
          <p:cNvPr id="171" name="Google Shape;171;p20"/>
          <p:cNvSpPr/>
          <p:nvPr/>
        </p:nvSpPr>
        <p:spPr>
          <a:xfrm>
            <a:off x="7827264"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
        <p:nvSpPr>
          <p:cNvPr id="172" name="Google Shape;172;p20"/>
          <p:cNvSpPr/>
          <p:nvPr/>
        </p:nvSpPr>
        <p:spPr>
          <a:xfrm>
            <a:off x="2313225" y="2674950"/>
            <a:ext cx="1004700" cy="8268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73" name="Google Shape;173;p20"/>
          <p:cNvPicPr preferRelativeResize="0"/>
          <p:nvPr/>
        </p:nvPicPr>
        <p:blipFill rotWithShape="1">
          <a:blip r:embed="rId5">
            <a:alphaModFix/>
          </a:blip>
          <a:srcRect l="65927" b="77425"/>
          <a:stretch/>
        </p:blipFill>
        <p:spPr>
          <a:xfrm>
            <a:off x="2485326" y="2823190"/>
            <a:ext cx="1707025" cy="1764257"/>
          </a:xfrm>
          <a:prstGeom prst="rect">
            <a:avLst/>
          </a:prstGeom>
          <a:noFill/>
          <a:ln>
            <a:noFill/>
          </a:ln>
        </p:spPr>
      </p:pic>
      <p:sp>
        <p:nvSpPr>
          <p:cNvPr id="174" name="Google Shape;174;p20"/>
          <p:cNvSpPr txBox="1"/>
          <p:nvPr/>
        </p:nvSpPr>
        <p:spPr>
          <a:xfrm>
            <a:off x="472275" y="2340025"/>
            <a:ext cx="3810000" cy="38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600" b="1">
                <a:solidFill>
                  <a:schemeClr val="dk1"/>
                </a:solidFill>
              </a:rPr>
              <a:t>Population Density of the Philippines</a:t>
            </a:r>
            <a:endParaRPr sz="1600" b="1">
              <a:solidFill>
                <a:schemeClr val="dk1"/>
              </a:solidFill>
            </a:endParaRPr>
          </a:p>
        </p:txBody>
      </p:sp>
      <p:sp>
        <p:nvSpPr>
          <p:cNvPr id="175" name="Google Shape;175;p20"/>
          <p:cNvSpPr txBox="1"/>
          <p:nvPr/>
        </p:nvSpPr>
        <p:spPr>
          <a:xfrm>
            <a:off x="4760400" y="2340035"/>
            <a:ext cx="3810000" cy="38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600" b="1">
                <a:solidFill>
                  <a:schemeClr val="dk1"/>
                </a:solidFill>
              </a:rPr>
              <a:t>Seismic Hazard of the Philippines</a:t>
            </a:r>
            <a:endParaRPr sz="1600" b="1">
              <a:solidFill>
                <a:schemeClr val="dk1"/>
              </a:solidFill>
            </a:endParaRPr>
          </a:p>
        </p:txBody>
      </p:sp>
      <p:sp>
        <p:nvSpPr>
          <p:cNvPr id="176" name="Google Shape;176;p20"/>
          <p:cNvSpPr txBox="1"/>
          <p:nvPr/>
        </p:nvSpPr>
        <p:spPr>
          <a:xfrm>
            <a:off x="312525" y="1122099"/>
            <a:ext cx="8558700" cy="123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700">
                <a:solidFill>
                  <a:schemeClr val="dk1"/>
                </a:solidFill>
              </a:rPr>
              <a:t>Due to its location along subduction zones, the entire country of the Philippines experiences a quite high seismic hazard. The October 10 earthquake occurred ~80 mi east of Davao, Mindanao island’s largest city. Thankfully, this region is less densely populated compared to other regions in the north and west of the country.</a:t>
            </a:r>
            <a:endParaRPr sz="1700">
              <a:solidFill>
                <a:schemeClr val="dk1"/>
              </a:solidFill>
            </a:endParaRPr>
          </a:p>
        </p:txBody>
      </p:sp>
      <p:sp>
        <p:nvSpPr>
          <p:cNvPr id="177" name="Google Shape;177;p20"/>
          <p:cNvSpPr/>
          <p:nvPr/>
        </p:nvSpPr>
        <p:spPr>
          <a:xfrm>
            <a:off x="3024100" y="6028600"/>
            <a:ext cx="188700" cy="179400"/>
          </a:xfrm>
          <a:prstGeom prst="star5">
            <a:avLst>
              <a:gd name="adj" fmla="val 19098"/>
              <a:gd name="hf" fmla="val 105146"/>
              <a:gd name="vf" fmla="val 110557"/>
            </a:avLst>
          </a:prstGeom>
          <a:solidFill>
            <a:schemeClr val="lt2"/>
          </a:solidFill>
          <a:ln w="10800" cap="flat" cmpd="sng">
            <a:solidFill>
              <a:schemeClr val="dk1"/>
            </a:solidFill>
            <a:prstDash val="solid"/>
            <a:round/>
            <a:headEnd type="none" w="sm" len="sm"/>
            <a:tailEnd type="none" w="sm" len="sm"/>
          </a:ln>
        </p:spPr>
        <p:txBody>
          <a:bodyPr spcFirstLastPara="1" wrap="square" lIns="103750" tIns="103750" rIns="103750" bIns="103750" anchor="ctr" anchorCtr="0">
            <a:noAutofit/>
          </a:bodyPr>
          <a:lstStyle/>
          <a:p>
            <a:pPr marL="0" lvl="0" indent="0" algn="ctr" rtl="0">
              <a:spcBef>
                <a:spcPts val="0"/>
              </a:spcBef>
              <a:spcAft>
                <a:spcPts val="0"/>
              </a:spcAft>
              <a:buNone/>
            </a:pPr>
            <a:endParaRPr sz="1588">
              <a:latin typeface="Calibri"/>
              <a:ea typeface="Calibri"/>
              <a:cs typeface="Calibri"/>
              <a:sym typeface="Calibri"/>
            </a:endParaRPr>
          </a:p>
        </p:txBody>
      </p:sp>
      <p:cxnSp>
        <p:nvCxnSpPr>
          <p:cNvPr id="178" name="Google Shape;178;p20"/>
          <p:cNvCxnSpPr/>
          <p:nvPr/>
        </p:nvCxnSpPr>
        <p:spPr>
          <a:xfrm flipH="1">
            <a:off x="3246400" y="6062450"/>
            <a:ext cx="367200" cy="83100"/>
          </a:xfrm>
          <a:prstGeom prst="straightConnector1">
            <a:avLst/>
          </a:prstGeom>
          <a:noFill/>
          <a:ln w="19050" cap="flat" cmpd="sng">
            <a:solidFill>
              <a:srgbClr val="CC2929"/>
            </a:solidFill>
            <a:prstDash val="solid"/>
            <a:round/>
            <a:headEnd type="none" w="med" len="med"/>
            <a:tailEnd type="triangle" w="med" len="med"/>
          </a:ln>
        </p:spPr>
      </p:cxnSp>
      <p:sp>
        <p:nvSpPr>
          <p:cNvPr id="179" name="Google Shape;179;p20"/>
          <p:cNvSpPr txBox="1"/>
          <p:nvPr/>
        </p:nvSpPr>
        <p:spPr>
          <a:xfrm>
            <a:off x="3403925" y="5771450"/>
            <a:ext cx="669300" cy="37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rPr>
              <a:t>M7.4</a:t>
            </a:r>
            <a:endParaRPr sz="1200" b="1">
              <a:solidFill>
                <a:schemeClr val="dk1"/>
              </a:solidFill>
            </a:endParaRPr>
          </a:p>
        </p:txBody>
      </p:sp>
      <p:sp>
        <p:nvSpPr>
          <p:cNvPr id="3" name="Google Shape;178;p21">
            <a:extLst>
              <a:ext uri="{FF2B5EF4-FFF2-40B4-BE49-F238E27FC236}">
                <a16:creationId xmlns:a16="http://schemas.microsoft.com/office/drawing/2014/main" id="{4C945FBD-E3D5-C4DE-F9F0-5FEDB088F022}"/>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6" name="Google Shape;186;p21"/>
          <p:cNvSpPr txBox="1"/>
          <p:nvPr/>
        </p:nvSpPr>
        <p:spPr>
          <a:xfrm>
            <a:off x="312525" y="1153500"/>
            <a:ext cx="8558700" cy="98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solidFill>
                  <a:schemeClr val="dk1"/>
                </a:solidFill>
              </a:rPr>
              <a:t>Historical seismicity 2000–2025 in the region of the October 10, 2025 earthquake, with location marked by white star. Image on the left shows earthquakes &gt;M7; Image on the right shows earthquakes &gt;M5 for the same period.</a:t>
            </a:r>
            <a:endParaRPr sz="1800">
              <a:solidFill>
                <a:schemeClr val="dk1"/>
              </a:solidFill>
            </a:endParaRPr>
          </a:p>
        </p:txBody>
      </p:sp>
      <p:pic>
        <p:nvPicPr>
          <p:cNvPr id="187" name="Google Shape;187;p21" title="Screenshot 2025-10-10 124719.png"/>
          <p:cNvPicPr preferRelativeResize="0"/>
          <p:nvPr/>
        </p:nvPicPr>
        <p:blipFill>
          <a:blip r:embed="rId3">
            <a:alphaModFix/>
          </a:blip>
          <a:stretch>
            <a:fillRect/>
          </a:stretch>
        </p:blipFill>
        <p:spPr>
          <a:xfrm>
            <a:off x="2365925" y="2273925"/>
            <a:ext cx="2897215" cy="4256403"/>
          </a:xfrm>
          <a:prstGeom prst="rect">
            <a:avLst/>
          </a:prstGeom>
          <a:noFill/>
          <a:ln>
            <a:noFill/>
          </a:ln>
        </p:spPr>
      </p:pic>
      <p:pic>
        <p:nvPicPr>
          <p:cNvPr id="188" name="Google Shape;188;p21" title="Screenshot 2025-10-10 124802.png"/>
          <p:cNvPicPr preferRelativeResize="0"/>
          <p:nvPr/>
        </p:nvPicPr>
        <p:blipFill>
          <a:blip r:embed="rId4">
            <a:alphaModFix/>
          </a:blip>
          <a:stretch>
            <a:fillRect/>
          </a:stretch>
        </p:blipFill>
        <p:spPr>
          <a:xfrm>
            <a:off x="6031161" y="2273919"/>
            <a:ext cx="2934563" cy="4256407"/>
          </a:xfrm>
          <a:prstGeom prst="rect">
            <a:avLst/>
          </a:prstGeom>
          <a:noFill/>
          <a:ln>
            <a:noFill/>
          </a:ln>
        </p:spPr>
      </p:pic>
      <p:sp>
        <p:nvSpPr>
          <p:cNvPr id="189" name="Google Shape;189;p21"/>
          <p:cNvSpPr txBox="1"/>
          <p:nvPr/>
        </p:nvSpPr>
        <p:spPr>
          <a:xfrm>
            <a:off x="312525" y="2273925"/>
            <a:ext cx="1910700" cy="338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t>Earthquakes are color coded by depth as shown by the legend between the maps. Depths of earthquakes increase from east to west across the subduction zone boundary between the Philippine Sea and Sunda Plates. </a:t>
            </a:r>
            <a:endParaRPr sz="1600"/>
          </a:p>
        </p:txBody>
      </p:sp>
      <p:pic>
        <p:nvPicPr>
          <p:cNvPr id="190" name="Google Shape;190;p21" title="Screenshot 2025-08-05 100509.png"/>
          <p:cNvPicPr preferRelativeResize="0"/>
          <p:nvPr/>
        </p:nvPicPr>
        <p:blipFill rotWithShape="1">
          <a:blip r:embed="rId5">
            <a:alphaModFix/>
          </a:blip>
          <a:srcRect l="4756" t="86426" r="17778" b="1371"/>
          <a:stretch/>
        </p:blipFill>
        <p:spPr>
          <a:xfrm>
            <a:off x="5040213" y="2273925"/>
            <a:ext cx="1135615" cy="490850"/>
          </a:xfrm>
          <a:prstGeom prst="rect">
            <a:avLst/>
          </a:prstGeom>
          <a:noFill/>
          <a:ln w="9525" cap="flat" cmpd="sng">
            <a:solidFill>
              <a:schemeClr val="dk2"/>
            </a:solidFill>
            <a:prstDash val="solid"/>
            <a:round/>
            <a:headEnd type="none" w="sm" len="sm"/>
            <a:tailEnd type="none" w="sm" len="sm"/>
          </a:ln>
        </p:spPr>
      </p:pic>
      <p:sp>
        <p:nvSpPr>
          <p:cNvPr id="191" name="Google Shape;191;p21"/>
          <p:cNvSpPr/>
          <p:nvPr/>
        </p:nvSpPr>
        <p:spPr>
          <a:xfrm>
            <a:off x="4383300" y="4961175"/>
            <a:ext cx="188700" cy="179400"/>
          </a:xfrm>
          <a:prstGeom prst="star5">
            <a:avLst>
              <a:gd name="adj" fmla="val 19098"/>
              <a:gd name="hf" fmla="val 105146"/>
              <a:gd name="vf" fmla="val 110557"/>
            </a:avLst>
          </a:prstGeom>
          <a:solidFill>
            <a:schemeClr val="lt2"/>
          </a:solidFill>
          <a:ln w="10800" cap="flat" cmpd="sng">
            <a:solidFill>
              <a:schemeClr val="dk1"/>
            </a:solidFill>
            <a:prstDash val="solid"/>
            <a:round/>
            <a:headEnd type="none" w="sm" len="sm"/>
            <a:tailEnd type="none" w="sm" len="sm"/>
          </a:ln>
        </p:spPr>
        <p:txBody>
          <a:bodyPr spcFirstLastPara="1" wrap="square" lIns="103750" tIns="103750" rIns="103750" bIns="103750" anchor="ctr" anchorCtr="0">
            <a:noAutofit/>
          </a:bodyPr>
          <a:lstStyle/>
          <a:p>
            <a:pPr marL="0" lvl="0" indent="0" algn="ctr" rtl="0">
              <a:spcBef>
                <a:spcPts val="0"/>
              </a:spcBef>
              <a:spcAft>
                <a:spcPts val="0"/>
              </a:spcAft>
              <a:buNone/>
            </a:pPr>
            <a:endParaRPr sz="1588">
              <a:latin typeface="Calibri"/>
              <a:ea typeface="Calibri"/>
              <a:cs typeface="Calibri"/>
              <a:sym typeface="Calibri"/>
            </a:endParaRPr>
          </a:p>
        </p:txBody>
      </p:sp>
      <p:sp>
        <p:nvSpPr>
          <p:cNvPr id="192" name="Google Shape;192;p21"/>
          <p:cNvSpPr/>
          <p:nvPr/>
        </p:nvSpPr>
        <p:spPr>
          <a:xfrm>
            <a:off x="8042608" y="4929075"/>
            <a:ext cx="188700" cy="179400"/>
          </a:xfrm>
          <a:prstGeom prst="star5">
            <a:avLst>
              <a:gd name="adj" fmla="val 19098"/>
              <a:gd name="hf" fmla="val 105146"/>
              <a:gd name="vf" fmla="val 110557"/>
            </a:avLst>
          </a:prstGeom>
          <a:solidFill>
            <a:schemeClr val="lt2"/>
          </a:solidFill>
          <a:ln w="10800" cap="flat" cmpd="sng">
            <a:solidFill>
              <a:schemeClr val="dk1"/>
            </a:solidFill>
            <a:prstDash val="solid"/>
            <a:round/>
            <a:headEnd type="none" w="sm" len="sm"/>
            <a:tailEnd type="none" w="sm" len="sm"/>
          </a:ln>
        </p:spPr>
        <p:txBody>
          <a:bodyPr spcFirstLastPara="1" wrap="square" lIns="103750" tIns="103750" rIns="103750" bIns="103750" anchor="ctr" anchorCtr="0">
            <a:noAutofit/>
          </a:bodyPr>
          <a:lstStyle/>
          <a:p>
            <a:pPr marL="0" lvl="0" indent="0" algn="ctr" rtl="0">
              <a:spcBef>
                <a:spcPts val="0"/>
              </a:spcBef>
              <a:spcAft>
                <a:spcPts val="0"/>
              </a:spcAft>
              <a:buNone/>
            </a:pPr>
            <a:endParaRPr sz="1588">
              <a:latin typeface="Calibri"/>
              <a:ea typeface="Calibri"/>
              <a:cs typeface="Calibri"/>
              <a:sym typeface="Calibri"/>
            </a:endParaRPr>
          </a:p>
        </p:txBody>
      </p:sp>
      <p:pic>
        <p:nvPicPr>
          <p:cNvPr id="193" name="Google Shape;193;p21" title="Screenshot 2025-08-05 100509.png"/>
          <p:cNvPicPr preferRelativeResize="0"/>
          <p:nvPr/>
        </p:nvPicPr>
        <p:blipFill rotWithShape="1">
          <a:blip r:embed="rId5">
            <a:alphaModFix/>
          </a:blip>
          <a:srcRect l="3476" t="34380" r="67136" b="12921"/>
          <a:stretch/>
        </p:blipFill>
        <p:spPr>
          <a:xfrm>
            <a:off x="5411425" y="2764772"/>
            <a:ext cx="471200" cy="2318716"/>
          </a:xfrm>
          <a:prstGeom prst="rect">
            <a:avLst/>
          </a:prstGeom>
          <a:noFill/>
          <a:ln w="9525" cap="flat" cmpd="sng">
            <a:solidFill>
              <a:schemeClr val="dk2"/>
            </a:solidFill>
            <a:prstDash val="solid"/>
            <a:round/>
            <a:headEnd type="none" w="sm" len="sm"/>
            <a:tailEnd type="none" w="sm" len="sm"/>
          </a:ln>
        </p:spPr>
      </p:pic>
      <p:cxnSp>
        <p:nvCxnSpPr>
          <p:cNvPr id="194" name="Google Shape;194;p21"/>
          <p:cNvCxnSpPr/>
          <p:nvPr/>
        </p:nvCxnSpPr>
        <p:spPr>
          <a:xfrm flipH="1">
            <a:off x="4571875" y="4997950"/>
            <a:ext cx="367200" cy="83100"/>
          </a:xfrm>
          <a:prstGeom prst="straightConnector1">
            <a:avLst/>
          </a:prstGeom>
          <a:noFill/>
          <a:ln w="19050" cap="flat" cmpd="sng">
            <a:solidFill>
              <a:srgbClr val="CC2929"/>
            </a:solidFill>
            <a:prstDash val="solid"/>
            <a:round/>
            <a:headEnd type="none" w="med" len="med"/>
            <a:tailEnd type="triangle" w="med" len="med"/>
          </a:ln>
        </p:spPr>
      </p:cxnSp>
      <p:sp>
        <p:nvSpPr>
          <p:cNvPr id="195" name="Google Shape;195;p21"/>
          <p:cNvSpPr txBox="1"/>
          <p:nvPr/>
        </p:nvSpPr>
        <p:spPr>
          <a:xfrm>
            <a:off x="4698000" y="4707050"/>
            <a:ext cx="669300" cy="37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rPr>
              <a:t>M7.4</a:t>
            </a:r>
            <a:endParaRPr sz="1200" b="1">
              <a:solidFill>
                <a:schemeClr val="dk1"/>
              </a:solidFill>
            </a:endParaRPr>
          </a:p>
        </p:txBody>
      </p:sp>
      <p:cxnSp>
        <p:nvCxnSpPr>
          <p:cNvPr id="196" name="Google Shape;196;p21"/>
          <p:cNvCxnSpPr/>
          <p:nvPr/>
        </p:nvCxnSpPr>
        <p:spPr>
          <a:xfrm flipH="1">
            <a:off x="8231300" y="4957550"/>
            <a:ext cx="367200" cy="83100"/>
          </a:xfrm>
          <a:prstGeom prst="straightConnector1">
            <a:avLst/>
          </a:prstGeom>
          <a:noFill/>
          <a:ln w="19050" cap="flat" cmpd="sng">
            <a:solidFill>
              <a:srgbClr val="CC2929"/>
            </a:solidFill>
            <a:prstDash val="solid"/>
            <a:round/>
            <a:headEnd type="none" w="med" len="med"/>
            <a:tailEnd type="triangle" w="med" len="med"/>
          </a:ln>
        </p:spPr>
      </p:cxnSp>
      <p:sp>
        <p:nvSpPr>
          <p:cNvPr id="197" name="Google Shape;197;p21"/>
          <p:cNvSpPr txBox="1"/>
          <p:nvPr/>
        </p:nvSpPr>
        <p:spPr>
          <a:xfrm>
            <a:off x="8357425" y="4666650"/>
            <a:ext cx="669300" cy="37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rPr>
              <a:t>M7.4</a:t>
            </a:r>
            <a:endParaRPr sz="1200" b="1">
              <a:solidFill>
                <a:schemeClr val="dk1"/>
              </a:solidFill>
            </a:endParaRPr>
          </a:p>
        </p:txBody>
      </p:sp>
      <p:sp>
        <p:nvSpPr>
          <p:cNvPr id="198" name="Google Shape;198;p21"/>
          <p:cNvSpPr txBox="1"/>
          <p:nvPr/>
        </p:nvSpPr>
        <p:spPr>
          <a:xfrm>
            <a:off x="312525" y="5942625"/>
            <a:ext cx="1910700" cy="69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solidFill>
                  <a:schemeClr val="dk1"/>
                </a:solidFill>
              </a:rPr>
              <a:t>Created using the Interactive Earthquake Browser (IEB)</a:t>
            </a:r>
            <a:endParaRPr sz="1200" i="1">
              <a:solidFill>
                <a:schemeClr val="dk1"/>
              </a:solidFill>
            </a:endParaRPr>
          </a:p>
        </p:txBody>
      </p:sp>
      <p:sp>
        <p:nvSpPr>
          <p:cNvPr id="199" name="Google Shape;199;p21"/>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Google Shape;178;p21">
            <a:extLst>
              <a:ext uri="{FF2B5EF4-FFF2-40B4-BE49-F238E27FC236}">
                <a16:creationId xmlns:a16="http://schemas.microsoft.com/office/drawing/2014/main" id="{CAB4FB73-238E-037C-25B9-611DEC8B941D}"/>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7.4</a:t>
            </a:r>
            <a:r>
              <a:rPr lang="en-US" sz="2400" b="1" dirty="0">
                <a:solidFill>
                  <a:srgbClr val="10478B"/>
                </a:solidFill>
                <a:latin typeface="Arial"/>
                <a:ea typeface="Arial"/>
                <a:cs typeface="Arial"/>
                <a:sym typeface="Arial"/>
              </a:rPr>
              <a:t> PHILIPPINES</a:t>
            </a:r>
            <a:br>
              <a:rPr lang="en-US" sz="4300" b="1" dirty="0">
                <a:solidFill>
                  <a:srgbClr val="10478B"/>
                </a:solidFill>
                <a:latin typeface="Arial"/>
                <a:ea typeface="Arial"/>
                <a:cs typeface="Arial"/>
                <a:sym typeface="Arial"/>
              </a:rPr>
            </a:br>
            <a:r>
              <a:rPr lang="en-US" b="1" dirty="0">
                <a:solidFill>
                  <a:srgbClr val="10478B"/>
                </a:solidFill>
                <a:latin typeface="Arial"/>
                <a:ea typeface="Arial"/>
                <a:cs typeface="Arial"/>
                <a:sym typeface="Arial"/>
              </a:rPr>
              <a:t>Fri</a:t>
            </a:r>
            <a:r>
              <a:rPr lang="en-US" sz="1800" b="1" dirty="0">
                <a:solidFill>
                  <a:srgbClr val="10478B"/>
                </a:solidFill>
              </a:rPr>
              <a:t>day</a:t>
            </a:r>
            <a:r>
              <a:rPr lang="en-US" sz="1800" b="1" dirty="0">
                <a:solidFill>
                  <a:srgbClr val="10478B"/>
                </a:solidFill>
                <a:latin typeface="Arial"/>
                <a:ea typeface="Arial"/>
                <a:cs typeface="Arial"/>
                <a:sym typeface="Arial"/>
              </a:rPr>
              <a:t>, </a:t>
            </a:r>
            <a:r>
              <a:rPr lang="en-US" b="1" dirty="0">
                <a:solidFill>
                  <a:srgbClr val="10478B"/>
                </a:solidFill>
                <a:latin typeface="Arial"/>
                <a:ea typeface="Arial"/>
                <a:cs typeface="Arial"/>
                <a:sym typeface="Arial"/>
              </a:rPr>
              <a:t>October</a:t>
            </a:r>
            <a:r>
              <a:rPr lang="en-US" sz="1800" b="1" dirty="0">
                <a:solidFill>
                  <a:srgbClr val="10478B"/>
                </a:solidFill>
                <a:latin typeface="Arial"/>
                <a:ea typeface="Arial"/>
                <a:cs typeface="Arial"/>
                <a:sym typeface="Arial"/>
              </a:rPr>
              <a:t> </a:t>
            </a:r>
            <a:r>
              <a:rPr lang="en-US" sz="1800" b="1" dirty="0">
                <a:solidFill>
                  <a:srgbClr val="10478B"/>
                </a:solidFill>
              </a:rPr>
              <a:t>10</a:t>
            </a:r>
            <a:r>
              <a:rPr lang="en-US" sz="1800" b="1" dirty="0">
                <a:solidFill>
                  <a:srgbClr val="10478B"/>
                </a:solidFill>
                <a:latin typeface="Arial"/>
                <a:ea typeface="Arial"/>
                <a:cs typeface="Arial"/>
                <a:sym typeface="Arial"/>
              </a:rPr>
              <a:t>, </a:t>
            </a:r>
            <a:r>
              <a:rPr lang="en-US" sz="1800" b="1" dirty="0">
                <a:solidFill>
                  <a:srgbClr val="10478B"/>
                </a:solidFill>
              </a:rPr>
              <a:t>2025</a:t>
            </a:r>
            <a:r>
              <a:rPr lang="en-US" sz="1800" b="1" dirty="0">
                <a:solidFill>
                  <a:srgbClr val="10478B"/>
                </a:solidFill>
                <a:latin typeface="Arial"/>
                <a:ea typeface="Arial"/>
                <a:cs typeface="Arial"/>
                <a:sym typeface="Arial"/>
              </a:rPr>
              <a:t> at </a:t>
            </a:r>
            <a:r>
              <a:rPr lang="en-US" b="1" dirty="0">
                <a:solidFill>
                  <a:srgbClr val="10478B"/>
                </a:solidFill>
                <a:latin typeface="Arial"/>
                <a:ea typeface="Arial"/>
                <a:cs typeface="Arial"/>
                <a:sym typeface="Arial"/>
              </a:rPr>
              <a:t>01:43</a:t>
            </a:r>
            <a:r>
              <a:rPr lang="en-US" sz="1800" b="1" dirty="0">
                <a:solidFill>
                  <a:srgbClr val="10478B"/>
                </a:solidFill>
              </a:rPr>
              <a:t>:59 (UTC)</a:t>
            </a:r>
            <a:endParaRPr sz="1800" dirty="0">
              <a:solidFill>
                <a:srgbClr val="10478B"/>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8648</TotalTime>
  <Words>4220</Words>
  <Application>Microsoft Office PowerPoint</Application>
  <PresentationFormat>On-screen Show (4:3)</PresentationFormat>
  <Paragraphs>233</Paragraphs>
  <Slides>18</Slides>
  <Notes>18</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Gillian Haberli</cp:lastModifiedBy>
  <cp:revision>1</cp:revision>
  <dcterms:modified xsi:type="dcterms:W3CDTF">2025-10-20T12:42:55Z</dcterms:modified>
</cp:coreProperties>
</file>