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2"/>
  </p:notesMasterIdLst>
  <p:sldIdLst>
    <p:sldId id="473" r:id="rId2"/>
    <p:sldId id="443" r:id="rId3"/>
    <p:sldId id="258" r:id="rId4"/>
    <p:sldId id="259" r:id="rId5"/>
    <p:sldId id="260" r:id="rId6"/>
    <p:sldId id="261" r:id="rId7"/>
    <p:sldId id="387" r:id="rId8"/>
    <p:sldId id="603" r:id="rId9"/>
    <p:sldId id="604" r:id="rId10"/>
    <p:sldId id="267" r:id="rId11"/>
    <p:sldId id="268" r:id="rId12"/>
    <p:sldId id="269" r:id="rId13"/>
    <p:sldId id="270" r:id="rId14"/>
    <p:sldId id="263" r:id="rId15"/>
    <p:sldId id="444" r:id="rId16"/>
    <p:sldId id="595" r:id="rId17"/>
    <p:sldId id="273" r:id="rId18"/>
    <p:sldId id="274" r:id="rId19"/>
    <p:sldId id="275" r:id="rId20"/>
    <p:sldId id="474" r:id="rId21"/>
  </p:sldIdLst>
  <p:sldSz cx="9144000" cy="6858000" type="screen4x3"/>
  <p:notesSz cx="7315200" cy="9601200"/>
  <p:custDataLst>
    <p:tags r:id="rId23"/>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574"/>
    <p:restoredTop sz="93658"/>
  </p:normalViewPr>
  <p:slideViewPr>
    <p:cSldViewPr snapToGrid="0">
      <p:cViewPr varScale="1">
        <p:scale>
          <a:sx n="104" d="100"/>
          <a:sy n="104" d="100"/>
        </p:scale>
        <p:origin x="240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unavco.org/instrumentation/networks/status/nota/photos/CN18"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15350e25af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1" name="Google Shape;171;g315350e25af_0_6: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Si estás corriendo la presentación en una Mac, puedes encontrar algunos problemas con los enlaces, los URLS están listados aquí:</a:t>
            </a:r>
            <a:br>
              <a:rPr lang="en-US" dirty="0"/>
            </a:b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Escuela Intermedia: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gn="l" rtl="0">
              <a:spcBef>
                <a:spcPts val="0"/>
              </a:spcBef>
              <a:spcAft>
                <a:spcPts val="0"/>
              </a:spcAft>
              <a:buNone/>
            </a:pPr>
            <a:r>
              <a:rPr lang="en-US" dirty="0"/>
              <a:t>https://</a:t>
            </a:r>
            <a:r>
              <a:rPr lang="en-US" dirty="0" err="1"/>
              <a:t>docs.google.com</a:t>
            </a:r>
            <a:r>
              <a:rPr lang="en-US" dirty="0"/>
              <a:t>/document/d/1PcTLPrp1Dr1nc0jUGFi03Ni44FUhzdpY32YcFDXiM5s/</a:t>
            </a:r>
            <a:r>
              <a:rPr lang="en-US" dirty="0" err="1"/>
              <a:t>edit?tab</a:t>
            </a:r>
            <a:r>
              <a:rPr lang="en-US" dirty="0"/>
              <a:t>=t.0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ES" sz="1800" kern="100" dirty="0">
              <a:effectLst/>
              <a:latin typeface="Arial" panose="020B06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Escuela Superior: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https://</a:t>
            </a:r>
            <a:r>
              <a:rPr lang="en-US" dirty="0" err="1"/>
              <a:t>docs.google.com</a:t>
            </a:r>
            <a:r>
              <a:rPr lang="en-US" dirty="0"/>
              <a:t>/document/d/1A9qCrAtOxL1sJrCkDwNCMBwBhRm9pw3lFP3C60hpqBE/</a:t>
            </a:r>
            <a:r>
              <a:rPr lang="en-US" dirty="0" err="1"/>
              <a:t>edit?tab</a:t>
            </a:r>
            <a:r>
              <a:rPr lang="en-US" dirty="0"/>
              <a:t>=t.0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Universidad: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https://</a:t>
            </a:r>
            <a:r>
              <a:rPr lang="en-US" dirty="0" err="1"/>
              <a:t>docs.google.com</a:t>
            </a:r>
            <a:r>
              <a:rPr lang="en-US" dirty="0"/>
              <a:t>/document/d/1YgDZjuXrINA-kcZ6mnDMXJgy3rp7xn-yuyl4Ef-_xw8/</a:t>
            </a:r>
            <a:r>
              <a:rPr lang="en-US" dirty="0" err="1"/>
              <a:t>edit?tab</a:t>
            </a:r>
            <a:r>
              <a:rPr lang="en-US" dirty="0"/>
              <a:t>=t.0</a:t>
            </a:r>
          </a:p>
          <a:p>
            <a:pPr marL="0" lvl="0" indent="0" algn="l" rtl="0">
              <a:spcBef>
                <a:spcPts val="0"/>
              </a:spcBef>
              <a:spcAft>
                <a:spcPts val="0"/>
              </a:spcAft>
              <a:buNone/>
            </a:pPr>
            <a:endParaRPr lang="en-US" dirty="0"/>
          </a:p>
          <a:p>
            <a:pPr marL="0" lvl="0" indent="0" algn="l" rtl="0">
              <a:spcBef>
                <a:spcPts val="0"/>
              </a:spcBef>
              <a:spcAft>
                <a:spcPts val="0"/>
              </a:spcAft>
              <a:buNone/>
            </a:pPr>
            <a:r>
              <a:rPr lang="es-ES" sz="1800" dirty="0">
                <a:effectLst/>
                <a:latin typeface="Arial" panose="020B0604020202020204" pitchFamily="34" charset="0"/>
                <a:ea typeface="Aptos" panose="020B0004020202020204" pitchFamily="34" charset="0"/>
              </a:rPr>
              <a:t>Llena los blancos para los sub-</a:t>
            </a:r>
            <a:r>
              <a:rPr lang="es-ES" sz="1800" dirty="0" err="1">
                <a:effectLst/>
                <a:latin typeface="Arial" panose="020B0604020202020204" pitchFamily="34" charset="0"/>
                <a:ea typeface="Aptos" panose="020B0004020202020204" pitchFamily="34" charset="0"/>
              </a:rPr>
              <a:t>plans</a:t>
            </a:r>
            <a:r>
              <a:rPr lang="es-ES" sz="1800" dirty="0">
                <a:effectLst/>
                <a:latin typeface="Arial" panose="020B0604020202020204" pitchFamily="34" charset="0"/>
                <a:ea typeface="Aptos" panose="020B0004020202020204" pitchFamily="34" charset="0"/>
              </a:rPr>
              <a:t>: </a:t>
            </a:r>
            <a:r>
              <a:rPr lang="en-US" dirty="0"/>
              <a:t>https://</a:t>
            </a:r>
            <a:r>
              <a:rPr lang="en-US" dirty="0" err="1"/>
              <a:t>docs.google.com</a:t>
            </a:r>
            <a:r>
              <a:rPr lang="en-US" dirty="0"/>
              <a:t>/document/d/1iURX9H_4q2hAIZ5dB4i4jKiyrjQ3g4YZzzMcd6Ki_uE/</a:t>
            </a:r>
            <a:r>
              <a:rPr lang="en-US" dirty="0" err="1"/>
              <a:t>edit?tab</a:t>
            </a:r>
            <a:r>
              <a:rPr lang="en-US" dirty="0"/>
              <a:t>=t.0</a:t>
            </a:r>
          </a:p>
          <a:p>
            <a:pPr marL="0" lvl="0" indent="0" algn="l" rtl="0">
              <a:spcBef>
                <a:spcPts val="0"/>
              </a:spcBef>
              <a:spcAft>
                <a:spcPts val="0"/>
              </a:spcAft>
              <a:buNone/>
            </a:pPr>
            <a:endParaRPr dirty="0"/>
          </a:p>
        </p:txBody>
      </p:sp>
      <p:sp>
        <p:nvSpPr>
          <p:cNvPr id="172" name="Google Shape;172;g315350e25af_0_6: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33724d6eec_5_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33724d6eec_5_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223" name="Google Shape;223;g333724d6eec_5_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33724d6eec_3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33724d6eec_3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dirty="0"/>
              <a:t>Imagen de </a:t>
            </a:r>
            <a:r>
              <a:rPr lang="en-US" dirty="0" err="1"/>
              <a:t>trasfondo</a:t>
            </a:r>
            <a:r>
              <a:rPr lang="en-US" dirty="0"/>
              <a:t> de Google Maps</a:t>
            </a:r>
          </a:p>
          <a:p>
            <a:pPr marL="0" lvl="0" indent="0" algn="l" rtl="0">
              <a:spcBef>
                <a:spcPts val="360"/>
              </a:spcBef>
              <a:spcAft>
                <a:spcPts val="0"/>
              </a:spcAft>
              <a:buNone/>
            </a:pPr>
            <a:endParaRPr lang="en-US" dirty="0"/>
          </a:p>
          <a:p>
            <a:pPr marL="0" lvl="0" indent="0" algn="l" rtl="0">
              <a:spcBef>
                <a:spcPts val="360"/>
              </a:spcBef>
              <a:spcAft>
                <a:spcPts val="0"/>
              </a:spcAft>
              <a:buNone/>
            </a:pPr>
            <a:r>
              <a:rPr lang="en-US" dirty="0"/>
              <a:t>Imagen de la </a:t>
            </a:r>
            <a:r>
              <a:rPr lang="en-US" dirty="0" err="1"/>
              <a:t>estación</a:t>
            </a:r>
            <a:r>
              <a:rPr lang="en-US" dirty="0"/>
              <a:t> es de </a:t>
            </a:r>
            <a:r>
              <a:rPr lang="en-US" dirty="0" err="1"/>
              <a:t>EarthScope</a:t>
            </a:r>
            <a:r>
              <a:rPr lang="en-US" dirty="0"/>
              <a:t> (</a:t>
            </a:r>
            <a:r>
              <a:rPr lang="en-US" u="sng" dirty="0">
                <a:solidFill>
                  <a:schemeClr val="hlink"/>
                </a:solidFill>
                <a:hlinkClick r:id="rId3"/>
              </a:rPr>
              <a:t>https://www.unavco.org/instrumentation/networks/status/nota/photos/CN18</a:t>
            </a:r>
            <a:r>
              <a:rPr lang="en-US" dirty="0"/>
              <a:t>) </a:t>
            </a:r>
          </a:p>
        </p:txBody>
      </p:sp>
      <p:sp>
        <p:nvSpPr>
          <p:cNvPr id="235" name="Google Shape;235;g333724d6eec_3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33724d6eec_3_2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33724d6eec_3_2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s-ES" sz="1800" dirty="0">
                <a:effectLst/>
                <a:latin typeface="Arial" panose="020B0604020202020204" pitchFamily="34" charset="0"/>
                <a:ea typeface="Aptos" panose="020B0004020202020204" pitchFamily="34" charset="0"/>
              </a:rPr>
              <a:t>Imagen de trasfondo de Google </a:t>
            </a:r>
            <a:r>
              <a:rPr lang="es-ES" sz="1800" dirty="0" err="1">
                <a:effectLst/>
                <a:latin typeface="Arial" panose="020B0604020202020204" pitchFamily="34" charset="0"/>
                <a:ea typeface="Aptos" panose="020B0004020202020204" pitchFamily="34" charset="0"/>
              </a:rPr>
              <a:t>Maps</a:t>
            </a:r>
            <a:r>
              <a:rPr lang="en-US" dirty="0">
                <a:effectLst/>
              </a:rPr>
              <a:t> </a:t>
            </a:r>
            <a:endParaRPr dirty="0"/>
          </a:p>
        </p:txBody>
      </p:sp>
      <p:sp>
        <p:nvSpPr>
          <p:cNvPr id="261" name="Google Shape;261;g333724d6eec_3_2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1cb23a4f06_3_4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1cb23a4f06_3_49: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s-ES_tradnl" b="1" noProof="0" dirty="0"/>
              <a:t>Explicación de Mecanismos Focales</a:t>
            </a:r>
            <a:endParaRPr lang="es-ES_tradnl" noProof="0" dirty="0"/>
          </a:p>
          <a:p>
            <a:pPr marL="0" lvl="0" indent="0" algn="l" rtl="0">
              <a:lnSpc>
                <a:spcPct val="115000"/>
              </a:lnSpc>
              <a:spcBef>
                <a:spcPts val="400"/>
              </a:spcBef>
              <a:spcAft>
                <a:spcPts val="0"/>
              </a:spcAft>
              <a:buClr>
                <a:schemeClr val="dk1"/>
              </a:buClr>
              <a:buSzPts val="1100"/>
              <a:buFont typeface="Arial"/>
              <a:buNone/>
            </a:pPr>
            <a:r>
              <a:rPr lang="en-US" dirty="0"/>
              <a:t>https://</a:t>
            </a:r>
            <a:r>
              <a:rPr lang="en-US" dirty="0" err="1"/>
              <a:t>www.iris.edu</a:t>
            </a:r>
            <a:r>
              <a:rPr lang="en-US" dirty="0"/>
              <a:t>/</a:t>
            </a:r>
            <a:r>
              <a:rPr lang="en-US" dirty="0" err="1"/>
              <a:t>hq</a:t>
            </a:r>
            <a:r>
              <a:rPr lang="en-US" dirty="0"/>
              <a:t>/</a:t>
            </a:r>
            <a:r>
              <a:rPr lang="en-US" dirty="0" err="1"/>
              <a:t>inclass</a:t>
            </a:r>
            <a:r>
              <a:rPr lang="en-US" dirty="0"/>
              <a:t>/animation/</a:t>
            </a:r>
            <a:r>
              <a:rPr lang="en-US" dirty="0" err="1"/>
              <a:t>focal_mechanisms_explained</a:t>
            </a:r>
            <a:endParaRPr dirty="0"/>
          </a:p>
          <a:p>
            <a:pPr marL="0" lvl="0" indent="0" algn="l" rtl="0">
              <a:spcBef>
                <a:spcPts val="360"/>
              </a:spcBef>
              <a:spcAft>
                <a:spcPts val="0"/>
              </a:spcAft>
              <a:buNone/>
            </a:pPr>
            <a:endParaRPr dirty="0"/>
          </a:p>
        </p:txBody>
      </p:sp>
      <p:sp>
        <p:nvSpPr>
          <p:cNvPr id="155" name="Google Shape;155;g31cb23a4f06_3_49: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9C317-5431-5E3B-EDF0-2411FD1988AD}"/>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EE0B288-099B-98AC-B068-04477F3146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38EFE18-CB7F-2BBA-A1E9-4318E572E5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Para </a:t>
            </a:r>
            <a:r>
              <a:rPr lang="en-US" altLang="en-US" b="1" dirty="0" err="1">
                <a:ea typeface="ＭＳ Ｐゴシック" panose="020B0600070205080204" pitchFamily="34" charset="-128"/>
              </a:rPr>
              <a:t>más</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información</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sobre</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el</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evento</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visite</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el</a:t>
            </a:r>
            <a:r>
              <a:rPr lang="en-US" altLang="en-US" b="1" dirty="0">
                <a:ea typeface="ＭＳ Ｐゴシック" panose="020B0600070205080204" pitchFamily="34" charset="-128"/>
              </a:rPr>
              <a:t> USGS: </a:t>
            </a:r>
            <a:r>
              <a:rPr lang="en-US" altLang="en-US" dirty="0">
                <a:ea typeface="ＭＳ Ｐゴシック" panose="020B0600070205080204" pitchFamily="34" charset="-128"/>
              </a:rPr>
              <a:t> https://earthquake.usgs.gov/earthquakes/eventpage/us7000pcdl/executive</a:t>
            </a:r>
            <a:endParaRPr lang="en-US" altLang="en-US" dirty="0"/>
          </a:p>
        </p:txBody>
      </p:sp>
      <p:sp>
        <p:nvSpPr>
          <p:cNvPr id="15363" name="Slide Number Placeholder 3">
            <a:extLst>
              <a:ext uri="{FF2B5EF4-FFF2-40B4-BE49-F238E27FC236}">
                <a16:creationId xmlns:a16="http://schemas.microsoft.com/office/drawing/2014/main" id="{38515427-7DE8-3D14-22BB-B6446F2AD2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15</a:t>
            </a:fld>
            <a:endParaRPr lang="en-US" altLang="en-US" sz="1300"/>
          </a:p>
        </p:txBody>
      </p:sp>
    </p:spTree>
    <p:extLst>
      <p:ext uri="{BB962C8B-B14F-4D97-AF65-F5344CB8AC3E}">
        <p14:creationId xmlns:p14="http://schemas.microsoft.com/office/powerpoint/2010/main" val="331288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err="1">
                <a:solidFill>
                  <a:srgbClr val="393996"/>
                </a:solidFill>
              </a:rPr>
              <a:t>Animación</a:t>
            </a:r>
            <a:r>
              <a:rPr lang="en-US" altLang="en-US" b="1" dirty="0">
                <a:solidFill>
                  <a:srgbClr val="393996"/>
                </a:solidFill>
              </a:rPr>
              <a:t> </a:t>
            </a:r>
            <a:r>
              <a:rPr lang="en-US" altLang="en-US" b="1" dirty="0" err="1">
                <a:solidFill>
                  <a:srgbClr val="393996"/>
                </a:solidFill>
              </a:rPr>
              <a:t>relevante</a:t>
            </a:r>
            <a:r>
              <a:rPr lang="en-US" altLang="en-US" b="1" dirty="0">
                <a:solidFill>
                  <a:srgbClr val="393996"/>
                </a:solidFill>
              </a:rPr>
              <a:t>:</a:t>
            </a:r>
          </a:p>
          <a:p>
            <a:endParaRPr lang="en-US" altLang="en-US" b="1" dirty="0">
              <a:solidFill>
                <a:srgbClr val="393996"/>
              </a:solidFill>
            </a:endParaRPr>
          </a:p>
          <a:p>
            <a:r>
              <a:rPr lang="en-US" altLang="en-US" b="0" dirty="0">
                <a:solidFill>
                  <a:srgbClr val="393996"/>
                </a:solidFill>
              </a:rPr>
              <a:t>¿De </a:t>
            </a:r>
            <a:r>
              <a:rPr lang="en-US" altLang="en-US" b="0" dirty="0" err="1">
                <a:solidFill>
                  <a:srgbClr val="393996"/>
                </a:solidFill>
              </a:rPr>
              <a:t>dónde</a:t>
            </a:r>
            <a:r>
              <a:rPr lang="en-US" altLang="en-US" b="0" dirty="0">
                <a:solidFill>
                  <a:srgbClr val="393996"/>
                </a:solidFill>
              </a:rPr>
              <a:t> </a:t>
            </a:r>
            <a:r>
              <a:rPr lang="en-US" altLang="en-US" b="0" dirty="0" err="1">
                <a:solidFill>
                  <a:srgbClr val="393996"/>
                </a:solidFill>
              </a:rPr>
              <a:t>vienen</a:t>
            </a:r>
            <a:r>
              <a:rPr lang="en-US" altLang="en-US" b="0" dirty="0">
                <a:solidFill>
                  <a:srgbClr val="393996"/>
                </a:solidFill>
              </a:rPr>
              <a:t> las curvas de </a:t>
            </a:r>
            <a:r>
              <a:rPr lang="en-US" altLang="en-US" b="0" dirty="0" err="1">
                <a:solidFill>
                  <a:srgbClr val="393996"/>
                </a:solidFill>
              </a:rPr>
              <a:t>tiempo</a:t>
            </a:r>
            <a:r>
              <a:rPr lang="en-US" altLang="en-US" b="0" dirty="0">
                <a:solidFill>
                  <a:srgbClr val="393996"/>
                </a:solidFill>
              </a:rPr>
              <a:t> de </a:t>
            </a:r>
            <a:r>
              <a:rPr lang="en-US" altLang="en-US" b="0" dirty="0" err="1">
                <a:solidFill>
                  <a:srgbClr val="393996"/>
                </a:solidFill>
              </a:rPr>
              <a:t>viaje</a:t>
            </a:r>
            <a:r>
              <a:rPr lang="en-US" altLang="en-US" b="0" dirty="0">
                <a:solidFill>
                  <a:srgbClr val="393996"/>
                </a:solidFill>
              </a:rPr>
              <a:t>?</a:t>
            </a:r>
          </a:p>
          <a:p>
            <a:endParaRPr lang="en-US" altLang="en-US" b="1" dirty="0">
              <a:solidFill>
                <a:srgbClr val="393996"/>
              </a:solidFill>
            </a:endParaRPr>
          </a:p>
          <a:p>
            <a:r>
              <a:rPr lang="en-US" altLang="en-US" sz="1400" dirty="0"/>
              <a:t> </a:t>
            </a:r>
            <a:r>
              <a:rPr lang="en-US" dirty="0">
                <a:hlinkClick r:id="rId3"/>
              </a:rPr>
              <a:t>https://www.iris.edu/hq/inclass/animation/traveltime_curves_how_they_are_created</a:t>
            </a:r>
            <a:r>
              <a:rPr lang="en-US" dirty="0"/>
              <a:t> </a:t>
            </a:r>
            <a:endParaRPr lang="es-VE" altLang="en-US" dirty="0"/>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16</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82528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af499e5f65_0_87: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2af499e5f65_0_8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b="1" dirty="0">
                <a:solidFill>
                  <a:srgbClr val="434343"/>
                </a:solidFill>
                <a:latin typeface="Arial"/>
                <a:ea typeface="Arial"/>
                <a:cs typeface="Arial"/>
                <a:sym typeface="Arial"/>
              </a:rPr>
              <a:t>#1,2,3:</a:t>
            </a:r>
            <a:r>
              <a:rPr lang="en-US" sz="1100" dirty="0">
                <a:solidFill>
                  <a:srgbClr val="434343"/>
                </a:solidFill>
                <a:latin typeface="Arial"/>
                <a:ea typeface="Arial"/>
                <a:cs typeface="Arial"/>
                <a:sym typeface="Arial"/>
              </a:rPr>
              <a:t> </a:t>
            </a:r>
            <a:r>
              <a:rPr lang="en-US" sz="1100" b="1" dirty="0">
                <a:solidFill>
                  <a:srgbClr val="434343"/>
                </a:solidFill>
                <a:latin typeface="Arial"/>
                <a:ea typeface="Arial"/>
                <a:cs typeface="Arial"/>
                <a:sym typeface="Arial"/>
              </a:rPr>
              <a:t>4-ESS2-2. Analyze and interpret data from maps to describe patterns of Earth’s features. </a:t>
            </a:r>
            <a:endParaRPr sz="1100" b="1"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dirty="0">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dirty="0">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dirty="0">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dirty="0">
                <a:solidFill>
                  <a:srgbClr val="595959"/>
                </a:solidFill>
                <a:latin typeface="Arial"/>
                <a:ea typeface="Arial"/>
                <a:cs typeface="Arial"/>
                <a:sym typeface="Arial"/>
              </a:rPr>
              <a:t>#5: </a:t>
            </a:r>
            <a:r>
              <a:rPr lang="en-US" sz="1100" b="1" dirty="0">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dirty="0">
                <a:solidFill>
                  <a:srgbClr val="434343"/>
                </a:solidFill>
                <a:latin typeface="Arial"/>
                <a:ea typeface="Arial"/>
                <a:cs typeface="Arial"/>
                <a:sym typeface="Arial"/>
              </a:rPr>
              <a:t>  &amp; </a:t>
            </a:r>
            <a:r>
              <a:rPr lang="en-US" sz="1100" b="1" dirty="0">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dirty="0">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dirty="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dirty="0">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dirty="0">
                <a:solidFill>
                  <a:srgbClr val="434343"/>
                </a:solidFill>
                <a:latin typeface="Arial"/>
                <a:ea typeface="Arial"/>
                <a:cs typeface="Arial"/>
                <a:sym typeface="Arial"/>
              </a:rPr>
              <a:t>.</a:t>
            </a:r>
            <a:endParaRPr dirty="0"/>
          </a:p>
        </p:txBody>
      </p:sp>
      <p:sp>
        <p:nvSpPr>
          <p:cNvPr id="310" name="Google Shape;310;g2af499e5f65_0_8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af499e5f65_0_95: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2af499e5f65_0_9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#1,2:</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a:solidFill>
                  <a:srgbClr val="595959"/>
                </a:solidFill>
                <a:latin typeface="Arial"/>
                <a:ea typeface="Arial"/>
                <a:cs typeface="Arial"/>
                <a:sym typeface="Arial"/>
              </a:rPr>
              <a:t>#4,6: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sz="1100">
              <a:solidFill>
                <a:srgbClr val="434343"/>
              </a:solidFill>
              <a:latin typeface="Arial"/>
              <a:ea typeface="Arial"/>
              <a:cs typeface="Arial"/>
              <a:sym typeface="Arial"/>
            </a:endParaRPr>
          </a:p>
          <a:p>
            <a:pPr marL="13716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p:txBody>
      </p:sp>
      <p:sp>
        <p:nvSpPr>
          <p:cNvPr id="319" name="Google Shape;319;g2af499e5f65_0_95: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2af499e5f65_0_103: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2af499e5f65_0_10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328" name="Google Shape;328;g2af499e5f65_0_10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d675a8ff8a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2d675a8ff8a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319" name="Google Shape;319;g2d675a8ff8a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Para </a:t>
            </a:r>
            <a:r>
              <a:rPr lang="en-US" altLang="en-US" b="1" dirty="0" err="1">
                <a:ea typeface="ＭＳ Ｐゴシック" panose="020B0600070205080204" pitchFamily="34" charset="-128"/>
              </a:rPr>
              <a:t>más</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información</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sobre</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el</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evento</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visite</a:t>
            </a: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el</a:t>
            </a:r>
            <a:r>
              <a:rPr lang="en-US" altLang="en-US" b="1" dirty="0">
                <a:ea typeface="ＭＳ Ｐゴシック" panose="020B0600070205080204" pitchFamily="34" charset="-128"/>
              </a:rPr>
              <a:t> USGS: </a:t>
            </a:r>
            <a:r>
              <a:rPr lang="en-US" altLang="en-US" dirty="0">
                <a:ea typeface="ＭＳ Ｐゴシック" panose="020B0600070205080204" pitchFamily="34" charset="-128"/>
              </a:rPr>
              <a:t>  https://earthquake.usgs.gov/earthquakes/eventpage/us7000pcdl/executive</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extLst>
      <p:ext uri="{BB962C8B-B14F-4D97-AF65-F5344CB8AC3E}">
        <p14:creationId xmlns:p14="http://schemas.microsoft.com/office/powerpoint/2010/main" val="16521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33724d6eec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7" name="Google Shape;107;g333724d6eec_0_0:notes"/>
          <p:cNvSpPr txBox="1">
            <a:spLocks noGrp="1"/>
          </p:cNvSpPr>
          <p:nvPr>
            <p:ph type="body" idx="1"/>
          </p:nvPr>
        </p:nvSpPr>
        <p:spPr>
          <a:xfrm>
            <a:off x="731838" y="4560888"/>
            <a:ext cx="5851500" cy="4319700"/>
          </a:xfrm>
          <a:prstGeom prst="rect">
            <a:avLst/>
          </a:prstGeom>
          <a:noFill/>
          <a:ln>
            <a:noFill/>
          </a:ln>
        </p:spPr>
        <p:txBody>
          <a:bodyPr spcFirstLastPara="1" wrap="square" lIns="96675" tIns="48325" rIns="96675" bIns="48325" anchor="t" anchorCtr="0">
            <a:noAutofit/>
          </a:bodyPr>
          <a:lstStyle/>
          <a:p>
            <a:pPr marL="482600" lvl="0" indent="-330200" algn="l" rtl="0">
              <a:lnSpc>
                <a:spcPct val="115000"/>
              </a:lnSpc>
              <a:spcBef>
                <a:spcPts val="360"/>
              </a:spcBef>
              <a:spcAft>
                <a:spcPts val="0"/>
              </a:spcAft>
              <a:buClr>
                <a:schemeClr val="dk1"/>
              </a:buClr>
              <a:buSzPts val="1400"/>
              <a:buChar char="●"/>
            </a:pPr>
            <a:r>
              <a:rPr lang="es-ES_tradnl" sz="1300" b="1" noProof="0" dirty="0">
                <a:solidFill>
                  <a:srgbClr val="1F1F1F"/>
                </a:solidFill>
                <a:latin typeface="Fredoka"/>
                <a:ea typeface="Fredoka"/>
                <a:cs typeface="Fredoka"/>
                <a:sym typeface="Fredoka"/>
              </a:rPr>
              <a:t>Territorio Británico de Ultramar: </a:t>
            </a:r>
            <a:r>
              <a:rPr lang="es-ES_tradnl" sz="1300" b="0" noProof="0" dirty="0">
                <a:solidFill>
                  <a:srgbClr val="1F1F1F"/>
                </a:solidFill>
                <a:latin typeface="Fredoka"/>
                <a:ea typeface="Fredoka"/>
                <a:cs typeface="Fredoka"/>
                <a:sym typeface="Fredoka"/>
              </a:rPr>
              <a:t>Las Islas Caimán, un trío de islas ubicadas en el Mar Caribe, forman un Territorio Británico de Ultramar. </a:t>
            </a:r>
          </a:p>
          <a:p>
            <a:pPr marL="482600" lvl="0" indent="-330200" algn="l" rtl="0">
              <a:lnSpc>
                <a:spcPct val="115000"/>
              </a:lnSpc>
              <a:spcBef>
                <a:spcPts val="360"/>
              </a:spcBef>
              <a:spcAft>
                <a:spcPts val="0"/>
              </a:spcAft>
              <a:buClr>
                <a:schemeClr val="dk1"/>
              </a:buClr>
              <a:buSzPts val="1400"/>
              <a:buChar char="●"/>
            </a:pPr>
            <a:endParaRPr lang="es-ES_tradnl" sz="1300" b="1" noProof="0" dirty="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s-ES_tradnl" sz="1300" b="1" noProof="0" dirty="0">
                <a:solidFill>
                  <a:srgbClr val="1F1F1F"/>
                </a:solidFill>
                <a:latin typeface="Fredoka"/>
                <a:ea typeface="Fredoka"/>
                <a:cs typeface="Fredoka"/>
                <a:sym typeface="Fredoka"/>
              </a:rPr>
              <a:t>Ciudad Capital: </a:t>
            </a:r>
            <a:r>
              <a:rPr lang="es-ES_tradnl" sz="1300" b="0" noProof="0" dirty="0">
                <a:solidFill>
                  <a:srgbClr val="1F1F1F"/>
                </a:solidFill>
                <a:latin typeface="Fredoka"/>
                <a:ea typeface="Fredoka"/>
                <a:cs typeface="Fredoka"/>
                <a:sym typeface="Fredoka"/>
              </a:rPr>
              <a:t>La vibrante ciudad capital, George Town, se encuentra en Gran Caimán, la más grande de las tres islas. </a:t>
            </a:r>
          </a:p>
          <a:p>
            <a:pPr marL="482600" lvl="0" indent="-330200" algn="l" rtl="0">
              <a:lnSpc>
                <a:spcPct val="115000"/>
              </a:lnSpc>
              <a:spcBef>
                <a:spcPts val="360"/>
              </a:spcBef>
              <a:spcAft>
                <a:spcPts val="0"/>
              </a:spcAft>
              <a:buClr>
                <a:schemeClr val="dk1"/>
              </a:buClr>
              <a:buSzPts val="1400"/>
              <a:buChar char="●"/>
            </a:pPr>
            <a:endParaRPr lang="es-ES_tradnl" sz="1300" b="1" noProof="0" dirty="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s-ES_tradnl" sz="1300" b="1" noProof="0" dirty="0">
                <a:solidFill>
                  <a:srgbClr val="1F1F1F"/>
                </a:solidFill>
                <a:latin typeface="Fredoka"/>
                <a:ea typeface="Fredoka"/>
                <a:cs typeface="Fredoka"/>
                <a:sym typeface="Fredoka"/>
              </a:rPr>
              <a:t>Idioma</a:t>
            </a:r>
            <a:r>
              <a:rPr lang="es-ES_tradnl" sz="1300" b="0" noProof="0" dirty="0">
                <a:solidFill>
                  <a:srgbClr val="1F1F1F"/>
                </a:solidFill>
                <a:latin typeface="Fredoka"/>
                <a:ea typeface="Fredoka"/>
                <a:cs typeface="Fredoka"/>
                <a:sym typeface="Fredoka"/>
              </a:rPr>
              <a:t>: El inglés es el idioma oficial, lo que facilita la comunicación para los visitantes. También se habla español debido a la afluencia de hispanohablantes de América Central y del Sur. </a:t>
            </a:r>
          </a:p>
          <a:p>
            <a:pPr marL="482600" lvl="0" indent="-330200" algn="l" rtl="0">
              <a:lnSpc>
                <a:spcPct val="115000"/>
              </a:lnSpc>
              <a:spcBef>
                <a:spcPts val="360"/>
              </a:spcBef>
              <a:spcAft>
                <a:spcPts val="0"/>
              </a:spcAft>
              <a:buClr>
                <a:schemeClr val="dk1"/>
              </a:buClr>
              <a:buSzPts val="1400"/>
              <a:buChar char="●"/>
            </a:pPr>
            <a:endParaRPr lang="es-ES_tradnl" sz="1300" b="1" noProof="0" dirty="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s-ES_tradnl" sz="1300" b="1" noProof="0" dirty="0">
                <a:solidFill>
                  <a:srgbClr val="1F1F1F"/>
                </a:solidFill>
                <a:latin typeface="Fredoka"/>
                <a:ea typeface="Fredoka"/>
                <a:cs typeface="Fredoka"/>
                <a:sym typeface="Fredoka"/>
              </a:rPr>
              <a:t>Potencia Económica: </a:t>
            </a:r>
            <a:r>
              <a:rPr lang="es-ES_tradnl" sz="1300" b="0" noProof="0" dirty="0">
                <a:solidFill>
                  <a:srgbClr val="1F1F1F"/>
                </a:solidFill>
                <a:latin typeface="Fredoka"/>
                <a:ea typeface="Fredoka"/>
                <a:cs typeface="Fredoka"/>
                <a:sym typeface="Fredoka"/>
              </a:rPr>
              <a:t>Las Islas Caimán cuentan con una economía próspera impulsada principalmente por los servicios financieros y el turismo. </a:t>
            </a:r>
          </a:p>
          <a:p>
            <a:pPr marL="482600" lvl="0" indent="-330200" algn="l" rtl="0">
              <a:lnSpc>
                <a:spcPct val="115000"/>
              </a:lnSpc>
              <a:spcBef>
                <a:spcPts val="360"/>
              </a:spcBef>
              <a:spcAft>
                <a:spcPts val="0"/>
              </a:spcAft>
              <a:buClr>
                <a:schemeClr val="dk1"/>
              </a:buClr>
              <a:buSzPts val="1400"/>
              <a:buChar char="●"/>
            </a:pPr>
            <a:endParaRPr lang="es-ES_tradnl" sz="1300" b="1" noProof="0" dirty="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s-ES_tradnl" sz="1300" b="1" noProof="0" dirty="0">
                <a:solidFill>
                  <a:srgbClr val="1F1F1F"/>
                </a:solidFill>
                <a:latin typeface="Fredoka"/>
                <a:ea typeface="Fredoka"/>
                <a:cs typeface="Fredoka"/>
                <a:sym typeface="Fredoka"/>
              </a:rPr>
              <a:t>Importancia Histórica: </a:t>
            </a:r>
            <a:r>
              <a:rPr lang="es-ES_tradnl" sz="1300" b="0" noProof="0" dirty="0">
                <a:solidFill>
                  <a:srgbClr val="1F1F1F"/>
                </a:solidFill>
                <a:latin typeface="Fredoka"/>
                <a:ea typeface="Fredoka"/>
                <a:cs typeface="Fredoka"/>
                <a:sym typeface="Fredoka"/>
              </a:rPr>
              <a:t>Cristóbal Colón descubrió las islas en 1503 y las nombró "Las Tortugas" debido a la abundancia de tortugas marinas. </a:t>
            </a:r>
          </a:p>
          <a:p>
            <a:pPr marL="482600" lvl="0" indent="-330200" algn="l" rtl="0">
              <a:lnSpc>
                <a:spcPct val="115000"/>
              </a:lnSpc>
              <a:spcBef>
                <a:spcPts val="360"/>
              </a:spcBef>
              <a:spcAft>
                <a:spcPts val="0"/>
              </a:spcAft>
              <a:buClr>
                <a:schemeClr val="dk1"/>
              </a:buClr>
              <a:buSzPts val="1400"/>
              <a:buChar char="●"/>
            </a:pPr>
            <a:endParaRPr lang="es-ES_tradnl" sz="1300" b="1" noProof="0" dirty="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s-ES_tradnl" sz="1300" b="1" noProof="0" dirty="0">
                <a:solidFill>
                  <a:srgbClr val="1F1F1F"/>
                </a:solidFill>
                <a:latin typeface="Fredoka"/>
                <a:ea typeface="Fredoka"/>
                <a:cs typeface="Fredoka"/>
                <a:sym typeface="Fredoka"/>
              </a:rPr>
              <a:t>Geología Importante: </a:t>
            </a:r>
            <a:r>
              <a:rPr lang="es-ES_tradnl" sz="1300" b="0" noProof="0" dirty="0">
                <a:solidFill>
                  <a:srgbClr val="1F1F1F"/>
                </a:solidFill>
                <a:latin typeface="Fredoka"/>
                <a:ea typeface="Fredoka"/>
                <a:cs typeface="Fredoka"/>
                <a:sym typeface="Fredoka"/>
              </a:rPr>
              <a:t>Las Islas Caimán son los picos de la Cordillera de Caimán, una cadena montañosa sumergida que se eleva sobre el Mar Caribe. Bajo estas islas, la Depresión de Caimán alcanza una profundidad de 20,000 pies.</a:t>
            </a:r>
          </a:p>
          <a:p>
            <a:pPr marL="482600" lvl="0" indent="-330200" algn="l" rtl="0">
              <a:lnSpc>
                <a:spcPct val="115000"/>
              </a:lnSpc>
              <a:spcBef>
                <a:spcPts val="360"/>
              </a:spcBef>
              <a:spcAft>
                <a:spcPts val="0"/>
              </a:spcAft>
              <a:buClr>
                <a:schemeClr val="dk1"/>
              </a:buClr>
              <a:buSzPts val="1400"/>
              <a:buChar char="●"/>
            </a:pPr>
            <a:endParaRPr lang="es-ES_tradnl" sz="1300" b="1" noProof="0" dirty="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s-ES_tradnl" sz="1300" b="1" noProof="0" dirty="0">
                <a:solidFill>
                  <a:srgbClr val="1F1F1F"/>
                </a:solidFill>
                <a:latin typeface="Fredoka"/>
                <a:ea typeface="Fredoka"/>
                <a:cs typeface="Fredoka"/>
                <a:sym typeface="Fredoka"/>
              </a:rPr>
              <a:t>Callejón de los Huracanes: </a:t>
            </a:r>
            <a:r>
              <a:rPr lang="es-ES_tradnl" sz="1300" b="0" noProof="0" dirty="0">
                <a:solidFill>
                  <a:srgbClr val="1F1F1F"/>
                </a:solidFill>
                <a:latin typeface="Fredoka"/>
                <a:ea typeface="Fredoka"/>
                <a:cs typeface="Fredoka"/>
                <a:sym typeface="Fredoka"/>
              </a:rPr>
              <a:t>Debido a su ubicación en el cinturón de huracanes, las islas experimentan el impacto directo de un huracán aproximadamente cada 2.23 años. </a:t>
            </a:r>
          </a:p>
          <a:p>
            <a:pPr marL="482600" lvl="0" indent="-330200" algn="l" rtl="0">
              <a:lnSpc>
                <a:spcPct val="115000"/>
              </a:lnSpc>
              <a:spcBef>
                <a:spcPts val="360"/>
              </a:spcBef>
              <a:spcAft>
                <a:spcPts val="0"/>
              </a:spcAft>
              <a:buClr>
                <a:schemeClr val="dk1"/>
              </a:buClr>
              <a:buSzPts val="1400"/>
              <a:buChar char="●"/>
            </a:pPr>
            <a:endParaRPr lang="es-ES_tradnl" sz="1300" b="1" noProof="0" dirty="0">
              <a:solidFill>
                <a:srgbClr val="1F1F1F"/>
              </a:solidFill>
              <a:latin typeface="Fredoka"/>
              <a:ea typeface="Fredoka"/>
              <a:cs typeface="Fredoka"/>
              <a:sym typeface="Fredoka"/>
            </a:endParaRPr>
          </a:p>
        </p:txBody>
      </p:sp>
      <p:sp>
        <p:nvSpPr>
          <p:cNvPr id="108" name="Google Shape;108;g333724d6eec_0_0:notes"/>
          <p:cNvSpPr txBox="1">
            <a:spLocks noGrp="1"/>
          </p:cNvSpPr>
          <p:nvPr>
            <p:ph type="sldNum" idx="12"/>
          </p:nvPr>
        </p:nvSpPr>
        <p:spPr>
          <a:xfrm>
            <a:off x="4143375" y="9120188"/>
            <a:ext cx="3170100" cy="479400"/>
          </a:xfrm>
          <a:prstGeom prst="rect">
            <a:avLst/>
          </a:prstGeom>
          <a:noFill/>
          <a:ln>
            <a:noFill/>
          </a:ln>
        </p:spPr>
        <p:txBody>
          <a:bodyPr spcFirstLastPara="1" wrap="square" lIns="96675" tIns="48325" rIns="96675"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3</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33724d6eec_0_1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 name="Google Shape;122;g333724d6eec_0_11:notes"/>
          <p:cNvSpPr txBox="1">
            <a:spLocks noGrp="1"/>
          </p:cNvSpPr>
          <p:nvPr>
            <p:ph type="body" idx="1"/>
          </p:nvPr>
        </p:nvSpPr>
        <p:spPr>
          <a:xfrm>
            <a:off x="731838" y="4560888"/>
            <a:ext cx="5851500" cy="4319700"/>
          </a:xfrm>
          <a:prstGeom prst="rect">
            <a:avLst/>
          </a:prstGeom>
          <a:noFill/>
          <a:ln>
            <a:noFill/>
          </a:ln>
        </p:spPr>
        <p:txBody>
          <a:bodyPr spcFirstLastPara="1" wrap="square" lIns="96675" tIns="48325" rIns="96675" bIns="48325" anchor="t" anchorCtr="0">
            <a:noAutofit/>
          </a:bodyPr>
          <a:lstStyle/>
          <a:p>
            <a:pPr marL="482600" lvl="0" indent="-330200" algn="l" rtl="0">
              <a:lnSpc>
                <a:spcPct val="115000"/>
              </a:lnSpc>
              <a:spcBef>
                <a:spcPts val="360"/>
              </a:spcBef>
              <a:spcAft>
                <a:spcPts val="0"/>
              </a:spcAft>
              <a:buClr>
                <a:schemeClr val="dk1"/>
              </a:buClr>
              <a:buSzPts val="1400"/>
              <a:buChar char="●"/>
            </a:pPr>
            <a:r>
              <a:rPr lang="es-ES_tradnl" sz="1300" b="1" noProof="0" dirty="0">
                <a:solidFill>
                  <a:srgbClr val="1F1F1F"/>
                </a:solidFill>
                <a:latin typeface="Fredoka"/>
                <a:ea typeface="Fredoka"/>
                <a:cs typeface="Fredoka"/>
                <a:sym typeface="Fredoka"/>
              </a:rPr>
              <a:t>Encuentros con la vida silvestre: </a:t>
            </a:r>
            <a:r>
              <a:rPr lang="es-ES_tradnl" sz="1300" b="0" noProof="0" dirty="0">
                <a:solidFill>
                  <a:srgbClr val="1F1F1F"/>
                </a:solidFill>
                <a:latin typeface="Fredoka"/>
                <a:ea typeface="Fredoka"/>
                <a:cs typeface="Fredoka"/>
                <a:sym typeface="Fredoka"/>
              </a:rPr>
              <a:t>Las Islas Caimán son un refugio para una diversa fauna, incluyendo la iguana azul en peligro de extinción, coloridas mariposas, varias especies de murciélagos, elegantes mantarrayas, tortugas marinas y el majestuoso sábalo. Las aguas circundantes están llenas de vida marina, como ballenas picudas (Zifios) y el vibrante pez ángel francés. </a:t>
            </a:r>
          </a:p>
          <a:p>
            <a:pPr marL="482600" lvl="0" indent="-330200" algn="l" rtl="0">
              <a:lnSpc>
                <a:spcPct val="115000"/>
              </a:lnSpc>
              <a:spcBef>
                <a:spcPts val="360"/>
              </a:spcBef>
              <a:spcAft>
                <a:spcPts val="0"/>
              </a:spcAft>
              <a:buClr>
                <a:schemeClr val="dk1"/>
              </a:buClr>
              <a:buSzPts val="1400"/>
              <a:buChar char="●"/>
            </a:pPr>
            <a:endParaRPr lang="es-ES_tradnl" sz="1300" b="1" noProof="0" dirty="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s-ES_tradnl" sz="1300" b="1" noProof="0" dirty="0">
                <a:solidFill>
                  <a:srgbClr val="1F1F1F"/>
                </a:solidFill>
                <a:latin typeface="Fredoka"/>
                <a:ea typeface="Fredoka"/>
                <a:cs typeface="Fredoka"/>
                <a:sym typeface="Fredoka"/>
              </a:rPr>
              <a:t>Aventuras de senderismo: </a:t>
            </a:r>
            <a:r>
              <a:rPr lang="es-ES_tradnl" sz="1300" b="0" noProof="0" dirty="0">
                <a:solidFill>
                  <a:srgbClr val="1F1F1F"/>
                </a:solidFill>
                <a:latin typeface="Fredoka"/>
                <a:ea typeface="Fredoka"/>
                <a:cs typeface="Fredoka"/>
                <a:sym typeface="Fredoka"/>
              </a:rPr>
              <a:t>Los apasionados de la naturaleza pueden explorar el </a:t>
            </a:r>
            <a:r>
              <a:rPr lang="es-ES_tradnl" sz="1300" b="0" noProof="0" dirty="0" err="1">
                <a:solidFill>
                  <a:srgbClr val="1F1F1F"/>
                </a:solidFill>
                <a:latin typeface="Fredoka"/>
                <a:ea typeface="Fredoka"/>
                <a:cs typeface="Fredoka"/>
                <a:sym typeface="Fredoka"/>
              </a:rPr>
              <a:t>Mastic</a:t>
            </a:r>
            <a:r>
              <a:rPr lang="es-ES_tradnl" sz="1300" b="0" noProof="0" dirty="0">
                <a:solidFill>
                  <a:srgbClr val="1F1F1F"/>
                </a:solidFill>
                <a:latin typeface="Fredoka"/>
                <a:ea typeface="Fredoka"/>
                <a:cs typeface="Fredoka"/>
                <a:sym typeface="Fredoka"/>
              </a:rPr>
              <a:t> Trail, un pintoresco camino de senderismo que serpentea a través de una exuberante vegetación y ofrece vistas de la flora y fauna únicas de la isla. </a:t>
            </a:r>
          </a:p>
          <a:p>
            <a:pPr marL="482600" lvl="0" indent="-330200" algn="l" rtl="0">
              <a:lnSpc>
                <a:spcPct val="115000"/>
              </a:lnSpc>
              <a:spcBef>
                <a:spcPts val="360"/>
              </a:spcBef>
              <a:spcAft>
                <a:spcPts val="0"/>
              </a:spcAft>
              <a:buClr>
                <a:schemeClr val="dk1"/>
              </a:buClr>
              <a:buSzPts val="1400"/>
              <a:buChar char="●"/>
            </a:pPr>
            <a:endParaRPr lang="es-ES_tradnl" sz="1300" b="1" noProof="0" dirty="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s-ES_tradnl" sz="1300" b="1" noProof="0" dirty="0">
                <a:solidFill>
                  <a:srgbClr val="1F1F1F"/>
                </a:solidFill>
                <a:latin typeface="Fredoka"/>
                <a:ea typeface="Fredoka"/>
                <a:cs typeface="Fredoka"/>
                <a:sym typeface="Fredoka"/>
              </a:rPr>
              <a:t>Exploración submarina: </a:t>
            </a:r>
            <a:r>
              <a:rPr lang="es-ES_tradnl" sz="1300" b="0" noProof="0" dirty="0">
                <a:solidFill>
                  <a:srgbClr val="1F1F1F"/>
                </a:solidFill>
                <a:latin typeface="Fredoka"/>
                <a:ea typeface="Fredoka"/>
                <a:cs typeface="Fredoka"/>
                <a:sym typeface="Fredoka"/>
              </a:rPr>
              <a:t>Las Islas Caimán son famosas por sus espectaculares arrecifes de coral y numerosos naufragios, lo que las convierte en un destino de clase mundial para el buceo y el esnórquel. </a:t>
            </a:r>
          </a:p>
          <a:p>
            <a:pPr marL="482600" lvl="0" indent="-330200" algn="l" rtl="0">
              <a:lnSpc>
                <a:spcPct val="115000"/>
              </a:lnSpc>
              <a:spcBef>
                <a:spcPts val="360"/>
              </a:spcBef>
              <a:spcAft>
                <a:spcPts val="0"/>
              </a:spcAft>
              <a:buClr>
                <a:schemeClr val="dk1"/>
              </a:buClr>
              <a:buSzPts val="1400"/>
              <a:buChar char="●"/>
            </a:pPr>
            <a:endParaRPr lang="es-ES_tradnl" sz="1300" b="1" noProof="0" dirty="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s-ES_tradnl" sz="1300" b="1" noProof="0" dirty="0">
                <a:solidFill>
                  <a:srgbClr val="1F1F1F"/>
                </a:solidFill>
                <a:latin typeface="Fredoka"/>
                <a:ea typeface="Fredoka"/>
                <a:cs typeface="Fredoka"/>
                <a:sym typeface="Fredoka"/>
              </a:rPr>
              <a:t>Maravillas geológicas: </a:t>
            </a:r>
            <a:r>
              <a:rPr lang="es-ES_tradnl" sz="1300" b="0" noProof="0" dirty="0">
                <a:solidFill>
                  <a:srgbClr val="1F1F1F"/>
                </a:solidFill>
                <a:latin typeface="Fredoka"/>
                <a:ea typeface="Fredoka"/>
                <a:cs typeface="Fredoka"/>
                <a:sym typeface="Fredoka"/>
              </a:rPr>
              <a:t>Los visitantes pueden maravillarse con las formaciones geológicas únicas en </a:t>
            </a:r>
            <a:r>
              <a:rPr lang="es-ES_tradnl" sz="1300" b="0" noProof="0" dirty="0" err="1">
                <a:solidFill>
                  <a:srgbClr val="1F1F1F"/>
                </a:solidFill>
                <a:latin typeface="Fredoka"/>
                <a:ea typeface="Fredoka"/>
                <a:cs typeface="Fredoka"/>
                <a:sym typeface="Fredoka"/>
              </a:rPr>
              <a:t>Hell</a:t>
            </a:r>
            <a:r>
              <a:rPr lang="es-ES_tradnl" sz="1300" b="0" noProof="0" dirty="0">
                <a:solidFill>
                  <a:srgbClr val="1F1F1F"/>
                </a:solidFill>
                <a:latin typeface="Fredoka"/>
                <a:ea typeface="Fredoka"/>
                <a:cs typeface="Fredoka"/>
                <a:sym typeface="Fredoka"/>
              </a:rPr>
              <a:t>, explorar las impresionantes cámaras subterráneas de las </a:t>
            </a:r>
            <a:r>
              <a:rPr lang="es-ES_tradnl" sz="1300" b="0" noProof="0" dirty="0" err="1">
                <a:solidFill>
                  <a:srgbClr val="1F1F1F"/>
                </a:solidFill>
                <a:latin typeface="Fredoka"/>
                <a:ea typeface="Fredoka"/>
                <a:cs typeface="Fredoka"/>
                <a:sym typeface="Fredoka"/>
              </a:rPr>
              <a:t>Crystal</a:t>
            </a:r>
            <a:r>
              <a:rPr lang="es-ES_tradnl" sz="1300" b="0" noProof="0" dirty="0">
                <a:solidFill>
                  <a:srgbClr val="1F1F1F"/>
                </a:solidFill>
                <a:latin typeface="Fredoka"/>
                <a:ea typeface="Fredoka"/>
                <a:cs typeface="Fredoka"/>
                <a:sym typeface="Fredoka"/>
              </a:rPr>
              <a:t> Caves, presenciar la fuerza de los </a:t>
            </a:r>
            <a:r>
              <a:rPr lang="es-ES_tradnl" sz="1300" b="0" noProof="0" dirty="0" err="1">
                <a:solidFill>
                  <a:srgbClr val="1F1F1F"/>
                </a:solidFill>
                <a:latin typeface="Fredoka"/>
                <a:ea typeface="Fredoka"/>
                <a:cs typeface="Fredoka"/>
                <a:sym typeface="Fredoka"/>
              </a:rPr>
              <a:t>Blowholes</a:t>
            </a:r>
            <a:r>
              <a:rPr lang="es-ES_tradnl" sz="1300" b="0" noProof="0" dirty="0">
                <a:solidFill>
                  <a:srgbClr val="1F1F1F"/>
                </a:solidFill>
                <a:latin typeface="Fredoka"/>
                <a:ea typeface="Fredoka"/>
                <a:cs typeface="Fredoka"/>
                <a:sym typeface="Fredoka"/>
              </a:rPr>
              <a:t> mientras lanzan agua al aire y bucear a través de laberintos de cavernas submarinas (debido a la roca caliza).</a:t>
            </a:r>
          </a:p>
          <a:p>
            <a:pPr marL="482600" lvl="0" indent="-330200" algn="l" rtl="0">
              <a:lnSpc>
                <a:spcPct val="115000"/>
              </a:lnSpc>
              <a:spcBef>
                <a:spcPts val="360"/>
              </a:spcBef>
              <a:spcAft>
                <a:spcPts val="0"/>
              </a:spcAft>
              <a:buClr>
                <a:schemeClr val="dk1"/>
              </a:buClr>
              <a:buSzPts val="1400"/>
              <a:buChar char="●"/>
            </a:pPr>
            <a:endParaRPr lang="es-ES_tradnl" sz="1300" b="1" noProof="0" dirty="0">
              <a:solidFill>
                <a:srgbClr val="1F1F1F"/>
              </a:solidFill>
              <a:latin typeface="Fredoka"/>
              <a:ea typeface="Fredoka"/>
              <a:cs typeface="Fredoka"/>
              <a:sym typeface="Fredoka"/>
            </a:endParaRPr>
          </a:p>
        </p:txBody>
      </p:sp>
      <p:sp>
        <p:nvSpPr>
          <p:cNvPr id="123" name="Google Shape;123;g333724d6eec_0_11:notes"/>
          <p:cNvSpPr txBox="1">
            <a:spLocks noGrp="1"/>
          </p:cNvSpPr>
          <p:nvPr>
            <p:ph type="sldNum" idx="12"/>
          </p:nvPr>
        </p:nvSpPr>
        <p:spPr>
          <a:xfrm>
            <a:off x="4143375" y="9120188"/>
            <a:ext cx="3170100" cy="479400"/>
          </a:xfrm>
          <a:prstGeom prst="rect">
            <a:avLst/>
          </a:prstGeom>
          <a:noFill/>
          <a:ln>
            <a:noFill/>
          </a:ln>
        </p:spPr>
        <p:txBody>
          <a:bodyPr spcFirstLastPara="1" wrap="square" lIns="96675" tIns="48325" rIns="96675"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af8752b0fa_0_3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2af8752b0fa_0_3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s-ES_tradnl" sz="1200" noProof="0" dirty="0">
                <a:effectLst/>
                <a:latin typeface="Arial" panose="020B0604020202020204" pitchFamily="34" charset="0"/>
                <a:ea typeface="Aptos" panose="020B0004020202020204" pitchFamily="34" charset="0"/>
              </a:rPr>
              <a:t>Las escalas de intensidad de sacudida se desarrollaron para estandarizar las mediciones y facilitar la comparación de diferentes terremotos. La escala de Intensidad de Mercalli Modificada es una escala de diez niveles, del I al X. Los números más bajos representan movimientos imperceptibles, mientras que el X indica una sacudida extrema.</a:t>
            </a:r>
            <a:r>
              <a:rPr lang="es-ES_tradnl" noProof="0" dirty="0">
                <a:effectLst/>
              </a:rPr>
              <a:t> </a:t>
            </a:r>
          </a:p>
          <a:p>
            <a:pPr marL="0" lvl="0" indent="0" algn="l" rtl="0">
              <a:lnSpc>
                <a:spcPct val="115000"/>
              </a:lnSpc>
              <a:spcBef>
                <a:spcPts val="0"/>
              </a:spcBef>
              <a:spcAft>
                <a:spcPts val="0"/>
              </a:spcAft>
              <a:buClr>
                <a:schemeClr val="dk1"/>
              </a:buClr>
              <a:buSzPts val="1100"/>
              <a:buFont typeface="Arial"/>
              <a:buNone/>
            </a:pPr>
            <a:endParaRPr lang="es-ES_tradnl" b="1" noProof="0" dirty="0">
              <a:effectLst/>
            </a:endParaRPr>
          </a:p>
          <a:p>
            <a:pPr marL="0" lvl="0" indent="0" algn="l" rtl="0">
              <a:lnSpc>
                <a:spcPct val="115000"/>
              </a:lnSpc>
              <a:spcBef>
                <a:spcPts val="0"/>
              </a:spcBef>
              <a:spcAft>
                <a:spcPts val="0"/>
              </a:spcAft>
              <a:buClr>
                <a:schemeClr val="dk1"/>
              </a:buClr>
              <a:buSzPts val="1100"/>
              <a:buFont typeface="Arial"/>
              <a:buNone/>
            </a:pPr>
            <a:r>
              <a:rPr lang="es-ES_tradnl" b="1" noProof="0" dirty="0"/>
              <a:t>Animación relevante: </a:t>
            </a:r>
            <a:r>
              <a:rPr lang="es-ES_tradnl" b="0" noProof="0" dirty="0"/>
              <a:t>Intensidad de terremoto </a:t>
            </a:r>
          </a:p>
          <a:p>
            <a:pPr marL="0" lvl="0" indent="0" algn="l" rtl="0">
              <a:lnSpc>
                <a:spcPct val="115000"/>
              </a:lnSpc>
              <a:spcBef>
                <a:spcPts val="0"/>
              </a:spcBef>
              <a:spcAft>
                <a:spcPts val="0"/>
              </a:spcAft>
              <a:buClr>
                <a:schemeClr val="dk1"/>
              </a:buClr>
              <a:buSzPts val="1100"/>
              <a:buFont typeface="Arial"/>
              <a:buNone/>
            </a:pPr>
            <a:endParaRPr lang="es-ES_tradnl" b="0" noProof="0" dirty="0"/>
          </a:p>
          <a:p>
            <a:pPr marL="0" lvl="0" indent="0" algn="l" rtl="0">
              <a:lnSpc>
                <a:spcPct val="115000"/>
              </a:lnSpc>
              <a:spcBef>
                <a:spcPts val="0"/>
              </a:spcBef>
              <a:spcAft>
                <a:spcPts val="0"/>
              </a:spcAft>
              <a:buClr>
                <a:schemeClr val="dk1"/>
              </a:buClr>
              <a:buSzPts val="1100"/>
              <a:buFont typeface="Arial"/>
              <a:buNone/>
            </a:pPr>
            <a:r>
              <a:rPr lang="es-ES_tradnl" noProof="0" dirty="0"/>
              <a:t>https://</a:t>
            </a:r>
            <a:r>
              <a:rPr lang="es-ES_tradnl" noProof="0" dirty="0" err="1"/>
              <a:t>www.iris.edu</a:t>
            </a:r>
            <a:r>
              <a:rPr lang="es-ES_tradnl" noProof="0" dirty="0"/>
              <a:t>/</a:t>
            </a:r>
            <a:r>
              <a:rPr lang="es-ES_tradnl" noProof="0" dirty="0" err="1"/>
              <a:t>hq</a:t>
            </a:r>
            <a:r>
              <a:rPr lang="es-ES_tradnl" noProof="0" dirty="0"/>
              <a:t>/</a:t>
            </a:r>
            <a:r>
              <a:rPr lang="es-ES_tradnl" noProof="0" dirty="0" err="1"/>
              <a:t>inclass</a:t>
            </a:r>
            <a:r>
              <a:rPr lang="es-ES_tradnl" noProof="0" dirty="0"/>
              <a:t>/</a:t>
            </a:r>
            <a:r>
              <a:rPr lang="es-ES_tradnl" noProof="0" dirty="0" err="1"/>
              <a:t>animation</a:t>
            </a:r>
            <a:r>
              <a:rPr lang="es-ES_tradnl" noProof="0" dirty="0"/>
              <a:t>/</a:t>
            </a:r>
            <a:r>
              <a:rPr lang="es-ES_tradnl" noProof="0" dirty="0" err="1"/>
              <a:t>earthquake_intensity</a:t>
            </a:r>
            <a:r>
              <a:rPr lang="es-ES_tradnl" noProof="0" dirty="0"/>
              <a:t> </a:t>
            </a:r>
          </a:p>
          <a:p>
            <a:pPr marL="0" lvl="0" indent="0" algn="l" rtl="0">
              <a:lnSpc>
                <a:spcPct val="115000"/>
              </a:lnSpc>
              <a:spcBef>
                <a:spcPts val="0"/>
              </a:spcBef>
              <a:spcAft>
                <a:spcPts val="0"/>
              </a:spcAft>
              <a:buClr>
                <a:schemeClr val="dk1"/>
              </a:buClr>
              <a:buSzPts val="1100"/>
              <a:buFont typeface="Arial"/>
              <a:buNone/>
            </a:pPr>
            <a:endParaRPr dirty="0"/>
          </a:p>
          <a:p>
            <a:pPr marL="0" lvl="0" indent="0" algn="l" rtl="0">
              <a:lnSpc>
                <a:spcPct val="115000"/>
              </a:lnSpc>
              <a:spcBef>
                <a:spcPts val="0"/>
              </a:spcBef>
              <a:spcAft>
                <a:spcPts val="1200"/>
              </a:spcAft>
              <a:buClr>
                <a:schemeClr val="dk1"/>
              </a:buClr>
              <a:buSzPts val="1100"/>
              <a:buFont typeface="Arial"/>
              <a:buNone/>
            </a:pPr>
            <a:r>
              <a:rPr lang="en-US" sz="800" b="1" dirty="0">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800" dirty="0"/>
          </a:p>
        </p:txBody>
      </p:sp>
      <p:sp>
        <p:nvSpPr>
          <p:cNvPr id="139" name="Google Shape;139;g2af8752b0fa_0_3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2af8752b0fa_0_4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2af8752b0fa_0_4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s-ES_tradnl" noProof="0" dirty="0"/>
              <a:t>El mapa PAGER del USGS muestra la población expuesta a diferentes niveles de la escala de Intensidad de Mercalli Modificada (MMI). La MMI describe la gravedad del terremoto en términos de efectos sobre los humanos y las estructuras, es una medida aproximada de la intensidad de sacudida en un determinado sitio.</a:t>
            </a:r>
          </a:p>
          <a:p>
            <a:pPr marL="0" lvl="0" indent="0" algn="l" rtl="0">
              <a:lnSpc>
                <a:spcPct val="115000"/>
              </a:lnSpc>
              <a:spcBef>
                <a:spcPts val="400"/>
              </a:spcBef>
              <a:spcAft>
                <a:spcPts val="0"/>
              </a:spcAft>
              <a:buClr>
                <a:schemeClr val="dk1"/>
              </a:buClr>
              <a:buSzPts val="1100"/>
              <a:buFont typeface="Arial"/>
              <a:buNone/>
            </a:pPr>
            <a:endParaRPr dirty="0"/>
          </a:p>
          <a:p>
            <a:pPr marL="0" lvl="0" indent="0" algn="l" rtl="0">
              <a:lnSpc>
                <a:spcPct val="115000"/>
              </a:lnSpc>
              <a:spcBef>
                <a:spcPts val="0"/>
              </a:spcBef>
              <a:spcAft>
                <a:spcPts val="1200"/>
              </a:spcAft>
              <a:buClr>
                <a:schemeClr val="dk1"/>
              </a:buClr>
              <a:buSzPts val="1100"/>
              <a:buFont typeface="Arial"/>
              <a:buNone/>
            </a:pPr>
            <a:r>
              <a:rPr lang="en-US" sz="800" b="1" dirty="0">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dirty="0"/>
          </a:p>
        </p:txBody>
      </p:sp>
      <p:sp>
        <p:nvSpPr>
          <p:cNvPr id="149" name="Google Shape;149;g2af8752b0fa_0_4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7</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18099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C354C-7E9D-DE13-D4FB-5CB9BFE0C33E}"/>
            </a:ext>
          </a:extLst>
        </p:cNvPr>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04B23E37-5F3C-AAA5-16C2-16C06CA8750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A89425AC-94EA-C4F6-E85A-32E93433BFD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dirty="0"/>
          </a:p>
        </p:txBody>
      </p:sp>
      <p:sp>
        <p:nvSpPr>
          <p:cNvPr id="28676" name="Slide Number Placeholder 3">
            <a:extLst>
              <a:ext uri="{FF2B5EF4-FFF2-40B4-BE49-F238E27FC236}">
                <a16:creationId xmlns:a16="http://schemas.microsoft.com/office/drawing/2014/main" id="{5B0B5BB3-4216-8AA6-95AF-690CEAC7C1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8</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64251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33724d6eec_5_2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33724d6eec_5_2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b="1" dirty="0">
                <a:latin typeface="Arial"/>
                <a:ea typeface="Arial"/>
                <a:cs typeface="Arial"/>
                <a:sym typeface="Arial"/>
              </a:rPr>
              <a:t>Mapa de </a:t>
            </a:r>
            <a:r>
              <a:rPr lang="en-US" b="1" dirty="0" err="1">
                <a:latin typeface="Arial"/>
                <a:ea typeface="Arial"/>
                <a:cs typeface="Arial"/>
                <a:sym typeface="Arial"/>
              </a:rPr>
              <a:t>riesgo</a:t>
            </a:r>
            <a:r>
              <a:rPr lang="en-US" b="1" dirty="0">
                <a:latin typeface="Arial"/>
                <a:ea typeface="Arial"/>
                <a:cs typeface="Arial"/>
                <a:sym typeface="Arial"/>
              </a:rPr>
              <a:t> </a:t>
            </a:r>
            <a:r>
              <a:rPr lang="en-US" b="1" dirty="0" err="1">
                <a:latin typeface="Arial"/>
                <a:ea typeface="Arial"/>
                <a:cs typeface="Arial"/>
                <a:sym typeface="Arial"/>
              </a:rPr>
              <a:t>sísmico</a:t>
            </a:r>
            <a:r>
              <a:rPr lang="en-US" b="1" dirty="0">
                <a:latin typeface="Arial"/>
                <a:ea typeface="Arial"/>
                <a:cs typeface="Arial"/>
                <a:sym typeface="Arial"/>
              </a:rPr>
              <a:t>: </a:t>
            </a:r>
            <a:r>
              <a:rPr lang="en-US" dirty="0">
                <a:latin typeface="Arial"/>
                <a:ea typeface="Arial"/>
                <a:cs typeface="Arial"/>
                <a:sym typeface="Arial"/>
              </a:rPr>
              <a:t>Giardini, D., </a:t>
            </a:r>
            <a:r>
              <a:rPr lang="en-US" dirty="0" err="1">
                <a:latin typeface="Arial"/>
                <a:ea typeface="Arial"/>
                <a:cs typeface="Arial"/>
                <a:sym typeface="Arial"/>
              </a:rPr>
              <a:t>Grünthal</a:t>
            </a:r>
            <a:r>
              <a:rPr lang="en-US" dirty="0">
                <a:latin typeface="Arial"/>
                <a:ea typeface="Arial"/>
                <a:cs typeface="Arial"/>
                <a:sym typeface="Arial"/>
              </a:rPr>
              <a:t>, G., </a:t>
            </a:r>
            <a:r>
              <a:rPr lang="en-US" dirty="0" err="1">
                <a:latin typeface="Arial"/>
                <a:ea typeface="Arial"/>
                <a:cs typeface="Arial"/>
                <a:sym typeface="Arial"/>
              </a:rPr>
              <a:t>Shedlock</a:t>
            </a:r>
            <a:r>
              <a:rPr lang="en-US" dirty="0">
                <a:latin typeface="Arial"/>
                <a:ea typeface="Arial"/>
                <a:cs typeface="Arial"/>
                <a:sym typeface="Arial"/>
              </a:rPr>
              <a:t>, K. M. and Zhang, P.: The GSHAP Global Seismic Hazard Map. </a:t>
            </a:r>
            <a:r>
              <a:rPr lang="en-US" dirty="0" err="1">
                <a:latin typeface="Arial"/>
                <a:ea typeface="Arial"/>
                <a:cs typeface="Arial"/>
                <a:sym typeface="Arial"/>
              </a:rPr>
              <a:t>Annali</a:t>
            </a:r>
            <a:r>
              <a:rPr lang="en-US" dirty="0">
                <a:latin typeface="Arial"/>
                <a:ea typeface="Arial"/>
                <a:cs typeface="Arial"/>
                <a:sym typeface="Arial"/>
              </a:rPr>
              <a:t> di </a:t>
            </a:r>
            <a:r>
              <a:rPr lang="en-US" dirty="0" err="1">
                <a:latin typeface="Arial"/>
                <a:ea typeface="Arial"/>
                <a:cs typeface="Arial"/>
                <a:sym typeface="Arial"/>
              </a:rPr>
              <a:t>Geofisica</a:t>
            </a:r>
            <a:r>
              <a:rPr lang="en-US" dirty="0">
                <a:latin typeface="Arial"/>
                <a:ea typeface="Arial"/>
                <a:cs typeface="Arial"/>
                <a:sym typeface="Arial"/>
              </a:rPr>
              <a:t> 42 (6), 1225-1228, 1999.</a:t>
            </a:r>
            <a:endParaRPr dirty="0">
              <a:latin typeface="Arial"/>
              <a:ea typeface="Arial"/>
              <a:cs typeface="Arial"/>
              <a:sym typeface="Arial"/>
            </a:endParaRPr>
          </a:p>
          <a:p>
            <a:pPr marL="0" lvl="0" indent="0" algn="l" rtl="0">
              <a:lnSpc>
                <a:spcPct val="50000"/>
              </a:lnSpc>
              <a:spcBef>
                <a:spcPts val="800"/>
              </a:spcBef>
              <a:spcAft>
                <a:spcPts val="800"/>
              </a:spcAft>
              <a:buNone/>
            </a:pPr>
            <a:r>
              <a:rPr lang="en-US" dirty="0">
                <a:latin typeface="Arial"/>
                <a:ea typeface="Arial"/>
                <a:cs typeface="Arial"/>
                <a:sym typeface="Arial"/>
              </a:rPr>
              <a:t>Giardini, D., </a:t>
            </a:r>
            <a:r>
              <a:rPr lang="en-US" dirty="0" err="1">
                <a:latin typeface="Arial"/>
                <a:ea typeface="Arial"/>
                <a:cs typeface="Arial"/>
                <a:sym typeface="Arial"/>
              </a:rPr>
              <a:t>Grünthal</a:t>
            </a:r>
            <a:r>
              <a:rPr lang="en-US" dirty="0">
                <a:latin typeface="Arial"/>
                <a:ea typeface="Arial"/>
                <a:cs typeface="Arial"/>
                <a:sym typeface="Arial"/>
              </a:rPr>
              <a:t>, G., </a:t>
            </a:r>
            <a:r>
              <a:rPr lang="en-US" dirty="0" err="1">
                <a:latin typeface="Arial"/>
                <a:ea typeface="Arial"/>
                <a:cs typeface="Arial"/>
                <a:sym typeface="Arial"/>
              </a:rPr>
              <a:t>Shedlock</a:t>
            </a:r>
            <a:r>
              <a:rPr lang="en-US" dirty="0">
                <a:latin typeface="Arial"/>
                <a:ea typeface="Arial"/>
                <a:cs typeface="Arial"/>
                <a:sym typeface="Arial"/>
              </a:rPr>
              <a:t>, K. M. and Zhang, P.: The GSHAP Global Seismic Hazard Map. In: Lee, W., Kanamori, H., Jennings, P. and </a:t>
            </a:r>
            <a:r>
              <a:rPr lang="en-US" dirty="0" err="1">
                <a:latin typeface="Arial"/>
                <a:ea typeface="Arial"/>
                <a:cs typeface="Arial"/>
                <a:sym typeface="Arial"/>
              </a:rPr>
              <a:t>Kisslinger</a:t>
            </a:r>
            <a:r>
              <a:rPr lang="en-US" dirty="0">
                <a:latin typeface="Arial"/>
                <a:ea typeface="Arial"/>
                <a:cs typeface="Arial"/>
                <a:sym typeface="Arial"/>
              </a:rPr>
              <a:t>, C. (eds.): International Handbook of Earthquake &amp; Engineering Seismology, International Geophysics Series 81 B, Academic Press, Amsterdam, 1233-1239, 2003.</a:t>
            </a:r>
            <a:br>
              <a:rPr lang="en-US" dirty="0">
                <a:latin typeface="Arial"/>
                <a:ea typeface="Arial"/>
                <a:cs typeface="Arial"/>
                <a:sym typeface="Arial"/>
              </a:rPr>
            </a:br>
            <a:r>
              <a:rPr lang="en-US" dirty="0" err="1">
                <a:latin typeface="Arial"/>
                <a:ea typeface="Arial"/>
                <a:cs typeface="Arial"/>
                <a:sym typeface="Arial"/>
              </a:rPr>
              <a:t>Shortlink</a:t>
            </a:r>
            <a:r>
              <a:rPr lang="en-US" dirty="0">
                <a:latin typeface="Arial"/>
                <a:ea typeface="Arial"/>
                <a:cs typeface="Arial"/>
                <a:sym typeface="Arial"/>
              </a:rPr>
              <a:t>: http://</a:t>
            </a:r>
            <a:r>
              <a:rPr lang="en-US" dirty="0" err="1">
                <a:latin typeface="Arial"/>
                <a:ea typeface="Arial"/>
                <a:cs typeface="Arial"/>
                <a:sym typeface="Arial"/>
              </a:rPr>
              <a:t>www.gfz-potsdam.de</a:t>
            </a:r>
            <a:r>
              <a:rPr lang="en-US" dirty="0">
                <a:latin typeface="Arial"/>
                <a:ea typeface="Arial"/>
                <a:cs typeface="Arial"/>
                <a:sym typeface="Arial"/>
              </a:rPr>
              <a:t>/GSHAP</a:t>
            </a:r>
            <a:endParaRPr dirty="0">
              <a:latin typeface="Arial"/>
              <a:ea typeface="Arial"/>
              <a:cs typeface="Arial"/>
              <a:sym typeface="Arial"/>
            </a:endParaRPr>
          </a:p>
        </p:txBody>
      </p:sp>
      <p:sp>
        <p:nvSpPr>
          <p:cNvPr id="209" name="Google Shape;209;g333724d6eec_5_2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080027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docs.google.com/document/d/1PcTLPrp1Dr1nc0jUGFi03Ni44FUhzdpY32YcFDXiM5s/edit?usp=sharing"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docs.google.com/document/u/0/d/1iURX9H_4q2hAIZ5dB4i4jKiyrjQ3g4YZzzMcd6Ki_uE/edit" TargetMode="External"/><Relationship Id="rId5" Type="http://schemas.openxmlformats.org/officeDocument/2006/relationships/hyperlink" Target="https://docs.google.com/document/d/1YgDZjuXrINA-kcZ6mnDMXJgy3rp7xn-yuyl4Ef-_xw8/edit?usp=sharing" TargetMode="External"/><Relationship Id="rId4" Type="http://schemas.openxmlformats.org/officeDocument/2006/relationships/hyperlink" Target="https://docs.google.com/document/d/1A9qCrAtOxL1sJrCkDwNCMBwBhRm9pw3lFP3C60hpqBE/edit?usp=sharing" TargetMode="Externa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3.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https://youtube.com/shorts/Wn-_VPVMCQ0?feature=share" TargetMode="External"/><Relationship Id="rId5" Type="http://schemas.openxmlformats.org/officeDocument/2006/relationships/image" Target="../media/image22.jp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jp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0.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31.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hyperlink" Target="mailto:gillian.haberli@earthscope.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commons.wikimedia.org/w/index.php?curid=101732680" TargetMode="External"/><Relationship Id="rId5" Type="http://schemas.openxmlformats.org/officeDocument/2006/relationships/image" Target="../media/image13.jpg"/><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5" name="Google Shape;175;p26"/>
          <p:cNvSpPr txBox="1"/>
          <p:nvPr/>
        </p:nvSpPr>
        <p:spPr>
          <a:xfrm>
            <a:off x="5458913" y="534909"/>
            <a:ext cx="3512937" cy="52543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s-ES_tradnl" sz="3200" b="1" noProof="0" dirty="0">
              <a:solidFill>
                <a:schemeClr val="dk1"/>
              </a:solidFill>
              <a:latin typeface="Calibri"/>
              <a:ea typeface="Calibri"/>
              <a:cs typeface="Calibri"/>
              <a:sym typeface="Calibri"/>
            </a:endParaRPr>
          </a:p>
        </p:txBody>
      </p:sp>
      <p:sp>
        <p:nvSpPr>
          <p:cNvPr id="176" name="Google Shape;176;p26"/>
          <p:cNvSpPr txBox="1"/>
          <p:nvPr/>
        </p:nvSpPr>
        <p:spPr>
          <a:xfrm>
            <a:off x="390293" y="1019221"/>
            <a:ext cx="8640032" cy="561850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b="1" noProof="0" dirty="0">
                <a:solidFill>
                  <a:schemeClr val="dk1"/>
                </a:solidFill>
                <a:latin typeface="Arial" panose="020B0604020202020204" pitchFamily="34" charset="0"/>
                <a:cs typeface="Arial" panose="020B0604020202020204" pitchFamily="34" charset="0"/>
              </a:rPr>
              <a:t>¡Bienvenidos a </a:t>
            </a:r>
            <a:r>
              <a:rPr lang="es-ES_tradnl" b="1" noProof="0" dirty="0" err="1">
                <a:solidFill>
                  <a:schemeClr val="dk1"/>
                </a:solidFill>
                <a:latin typeface="Arial" panose="020B0604020202020204" pitchFamily="34" charset="0"/>
                <a:cs typeface="Arial" panose="020B0604020202020204" pitchFamily="34" charset="0"/>
              </a:rPr>
              <a:t>Teachable</a:t>
            </a:r>
            <a:r>
              <a:rPr lang="es-ES_tradnl" b="1" noProof="0" dirty="0">
                <a:solidFill>
                  <a:schemeClr val="dk1"/>
                </a:solidFill>
                <a:latin typeface="Arial" panose="020B0604020202020204" pitchFamily="34" charset="0"/>
                <a:cs typeface="Arial" panose="020B0604020202020204" pitchFamily="34" charset="0"/>
              </a:rPr>
              <a:t> </a:t>
            </a:r>
            <a:r>
              <a:rPr lang="es-ES_tradnl" b="1" noProof="0" dirty="0" err="1">
                <a:solidFill>
                  <a:schemeClr val="dk1"/>
                </a:solidFill>
                <a:latin typeface="Arial" panose="020B0604020202020204" pitchFamily="34" charset="0"/>
                <a:cs typeface="Arial" panose="020B0604020202020204" pitchFamily="34" charset="0"/>
              </a:rPr>
              <a:t>Moments</a:t>
            </a:r>
            <a:r>
              <a:rPr lang="es-ES_tradnl" b="1" noProof="0" dirty="0">
                <a:solidFill>
                  <a:schemeClr val="dk1"/>
                </a:solidFill>
                <a:latin typeface="Arial" panose="020B0604020202020204" pitchFamily="34" charset="0"/>
                <a:cs typeface="Arial" panose="020B0604020202020204" pitchFamily="34" charset="0"/>
              </a:rPr>
              <a:t>! Nuestra meta es proveer información puntual y exacta para desarrollar el conocimiento sobre terremotos de interés para la audiencia, desde la escuela elemental hasta la universidad. Por favor, use nuestras diapositivas para obtener un resumen conciso pero minucioso de este terremoto histórico y utilícelas tal como están, o adáptelas para sus estudiantes y currículo.</a:t>
            </a:r>
          </a:p>
          <a:p>
            <a:pPr marL="0" lvl="0" indent="0" algn="l" rtl="0">
              <a:spcBef>
                <a:spcPts val="0"/>
              </a:spcBef>
              <a:spcAft>
                <a:spcPts val="0"/>
              </a:spcAft>
              <a:buNone/>
            </a:pPr>
            <a:endParaRPr lang="es-ES_tradnl" b="1" noProof="0" dirty="0">
              <a:solidFill>
                <a:schemeClr val="dk1"/>
              </a:solidFill>
              <a:latin typeface="Arial" panose="020B0604020202020204" pitchFamily="34" charset="0"/>
              <a:cs typeface="Arial" panose="020B0604020202020204" pitchFamily="34" charset="0"/>
            </a:endParaRPr>
          </a:p>
          <a:p>
            <a:pPr marL="0" lvl="0" indent="0" algn="l" rtl="0">
              <a:spcBef>
                <a:spcPts val="0"/>
              </a:spcBef>
              <a:spcAft>
                <a:spcPts val="0"/>
              </a:spcAft>
              <a:buNone/>
            </a:pPr>
            <a:r>
              <a:rPr lang="es-ES_tradnl" noProof="0" dirty="0">
                <a:solidFill>
                  <a:schemeClr val="dk1"/>
                </a:solidFill>
                <a:latin typeface="Arial" panose="020B0604020202020204" pitchFamily="34" charset="0"/>
                <a:cs typeface="Arial" panose="020B0604020202020204" pitchFamily="34" charset="0"/>
              </a:rPr>
              <a:t>Nuevo para el año escolar 2024-25:                                        </a:t>
            </a:r>
          </a:p>
          <a:p>
            <a:pPr marL="139700" lvl="0" algn="l" rtl="0">
              <a:lnSpc>
                <a:spcPct val="115000"/>
              </a:lnSpc>
              <a:spcBef>
                <a:spcPts val="1600"/>
              </a:spcBef>
              <a:spcAft>
                <a:spcPts val="0"/>
              </a:spcAft>
              <a:buSzPts val="1400"/>
            </a:pPr>
            <a:r>
              <a:rPr lang="es-ES_tradnl" b="1" noProof="0" dirty="0">
                <a:solidFill>
                  <a:schemeClr val="dk1"/>
                </a:solidFill>
                <a:latin typeface="Arial" panose="020B0604020202020204" pitchFamily="34" charset="0"/>
                <a:cs typeface="Arial" panose="020B0604020202020204" pitchFamily="34" charset="0"/>
              </a:rPr>
              <a:t>1. Codificación de colores por nivel de grado:                 </a:t>
            </a:r>
            <a:r>
              <a:rPr lang="es-ES_tradnl" b="1" noProof="0" dirty="0" err="1">
                <a:solidFill>
                  <a:srgbClr val="434343"/>
                </a:solidFill>
                <a:latin typeface="Arial" panose="020B0604020202020204" pitchFamily="34" charset="0"/>
                <a:cs typeface="Arial" panose="020B0604020202020204" pitchFamily="34" charset="0"/>
              </a:rPr>
              <a:t>middle</a:t>
            </a: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school</a:t>
            </a:r>
            <a:r>
              <a:rPr lang="es-ES_tradnl" b="1" noProof="0" dirty="0">
                <a:solidFill>
                  <a:srgbClr val="434343"/>
                </a:solidFill>
                <a:latin typeface="Arial" panose="020B0604020202020204" pitchFamily="34" charset="0"/>
                <a:cs typeface="Arial" panose="020B0604020202020204" pitchFamily="34" charset="0"/>
              </a:rPr>
              <a:t>  +                  </a:t>
            </a:r>
            <a:r>
              <a:rPr lang="es-ES_tradnl" b="1" noProof="0" dirty="0" err="1">
                <a:solidFill>
                  <a:srgbClr val="434343"/>
                </a:solidFill>
                <a:latin typeface="Arial" panose="020B0604020202020204" pitchFamily="34" charset="0"/>
                <a:cs typeface="Arial" panose="020B0604020202020204" pitchFamily="34" charset="0"/>
              </a:rPr>
              <a:t>high</a:t>
            </a: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school</a:t>
            </a:r>
            <a:r>
              <a:rPr lang="es-ES_tradnl" b="1" noProof="0" dirty="0">
                <a:solidFill>
                  <a:srgbClr val="434343"/>
                </a:solidFill>
                <a:latin typeface="Arial" panose="020B0604020202020204" pitchFamily="34" charset="0"/>
                <a:cs typeface="Arial" panose="020B0604020202020204" pitchFamily="34" charset="0"/>
              </a:rPr>
              <a:t>  +  </a:t>
            </a:r>
          </a:p>
          <a:p>
            <a:pPr marL="457200" lvl="0" indent="0" algn="l" rtl="0">
              <a:lnSpc>
                <a:spcPct val="115000"/>
              </a:lnSpc>
              <a:spcBef>
                <a:spcPts val="1600"/>
              </a:spcBef>
              <a:spcAft>
                <a:spcPts val="0"/>
              </a:spcAft>
              <a:buNone/>
            </a:pP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college</a:t>
            </a:r>
            <a:r>
              <a:rPr lang="es-ES_tradnl" b="1" noProof="0" dirty="0">
                <a:solidFill>
                  <a:srgbClr val="434343"/>
                </a:solidFill>
                <a:latin typeface="Arial" panose="020B0604020202020204" pitchFamily="34" charset="0"/>
                <a:cs typeface="Arial" panose="020B0604020202020204" pitchFamily="34" charset="0"/>
              </a:rPr>
              <a:t>                                           </a:t>
            </a:r>
          </a:p>
          <a:p>
            <a:pPr marL="139700" lvl="0" algn="l" rtl="0">
              <a:lnSpc>
                <a:spcPct val="115000"/>
              </a:lnSpc>
              <a:spcBef>
                <a:spcPts val="16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2. Explora el nuevo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 (diapositiva de guía): Diapositivas o PDF que guiarán a tus estudiantes a través de la presentación:     </a:t>
            </a:r>
            <a:r>
              <a:rPr lang="es-ES_tradnl" u="sng" noProof="0" dirty="0">
                <a:solidFill>
                  <a:schemeClr val="hlink"/>
                </a:solidFill>
                <a:latin typeface="Arial" panose="020B0604020202020204" pitchFamily="34" charset="0"/>
                <a:cs typeface="Arial" panose="020B0604020202020204" pitchFamily="34" charset="0"/>
                <a:hlinkClick r:id="rId3"/>
              </a:rPr>
              <a:t>middle school pdf  </a:t>
            </a:r>
            <a:r>
              <a:rPr lang="es-ES_tradnl" noProof="0" dirty="0">
                <a:solidFill>
                  <a:schemeClr val="dk1"/>
                </a:solidFill>
                <a:latin typeface="Arial" panose="020B0604020202020204" pitchFamily="34" charset="0"/>
                <a:cs typeface="Arial" panose="020B0604020202020204" pitchFamily="34" charset="0"/>
              </a:rPr>
              <a:t>      </a:t>
            </a:r>
            <a:r>
              <a:rPr lang="es-ES_tradnl" u="sng" noProof="0" dirty="0">
                <a:solidFill>
                  <a:schemeClr val="hlink"/>
                </a:solidFill>
                <a:latin typeface="Arial" panose="020B0604020202020204" pitchFamily="34" charset="0"/>
                <a:cs typeface="Arial" panose="020B0604020202020204" pitchFamily="34" charset="0"/>
                <a:hlinkClick r:id="rId4"/>
              </a:rPr>
              <a:t>high school pdf </a:t>
            </a:r>
            <a:r>
              <a:rPr lang="es-ES_tradnl" noProof="0" dirty="0">
                <a:solidFill>
                  <a:schemeClr val="dk1"/>
                </a:solidFill>
                <a:latin typeface="Arial" panose="020B0604020202020204" pitchFamily="34" charset="0"/>
                <a:cs typeface="Arial" panose="020B0604020202020204" pitchFamily="34" charset="0"/>
              </a:rPr>
              <a:t>      </a:t>
            </a:r>
            <a:r>
              <a:rPr lang="es-ES_tradnl" u="sng" noProof="0" dirty="0">
                <a:solidFill>
                  <a:schemeClr val="hlink"/>
                </a:solidFill>
                <a:latin typeface="Arial" panose="020B0604020202020204" pitchFamily="34" charset="0"/>
                <a:cs typeface="Arial" panose="020B0604020202020204" pitchFamily="34" charset="0"/>
                <a:hlinkClick r:id="rId5"/>
              </a:rPr>
              <a:t> college pdf</a:t>
            </a:r>
            <a:endParaRPr lang="es-ES_tradnl" noProof="0" dirty="0">
              <a:solidFill>
                <a:schemeClr val="dk1"/>
              </a:solidFill>
              <a:latin typeface="Arial" panose="020B0604020202020204" pitchFamily="34" charset="0"/>
              <a:cs typeface="Arial" panose="020B0604020202020204" pitchFamily="34" charset="0"/>
            </a:endParaRP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3. Nuevas diapositivas geográficas: Una diapositiva adicional sobre la ciudad o el área que crea conexiones a través de diferentes disciplinas: </a:t>
            </a:r>
            <a:r>
              <a:rPr lang="es-ES_tradnl" noProof="0" dirty="0">
                <a:solidFill>
                  <a:schemeClr val="dk1"/>
                </a:solidFill>
                <a:latin typeface="Arial" panose="020B0604020202020204" pitchFamily="34" charset="0"/>
                <a:cs typeface="Arial" panose="020B0604020202020204" pitchFamily="34" charset="0"/>
              </a:rPr>
              <a:t>geografía, física, química, biología, ciencias ambientales y hasta historia. </a:t>
            </a: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4. Las conexiones de NGSS a las preguntas del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 se encuentran en las secciones de notas debajo de cada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a:t>
            </a: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5. Llena los blancos para los </a:t>
            </a:r>
            <a:r>
              <a:rPr lang="es-ES_tradnl" b="1" u="sng" noProof="0" dirty="0">
                <a:solidFill>
                  <a:schemeClr val="hlink"/>
                </a:solidFill>
                <a:latin typeface="Arial" panose="020B0604020202020204" pitchFamily="34" charset="0"/>
                <a:cs typeface="Arial" panose="020B0604020202020204" pitchFamily="34" charset="0"/>
                <a:hlinkClick r:id="rId6"/>
              </a:rPr>
              <a:t>sub-plans</a:t>
            </a:r>
            <a:r>
              <a:rPr lang="es-ES_tradnl" b="1" noProof="0" dirty="0">
                <a:solidFill>
                  <a:schemeClr val="dk1"/>
                </a:solidFill>
                <a:latin typeface="Arial" panose="020B0604020202020204" pitchFamily="34" charset="0"/>
                <a:cs typeface="Arial" panose="020B0604020202020204" pitchFamily="34" charset="0"/>
              </a:rPr>
              <a:t> : </a:t>
            </a:r>
            <a:r>
              <a:rPr lang="es-ES_tradnl" noProof="0" dirty="0">
                <a:solidFill>
                  <a:schemeClr val="dk1"/>
                </a:solidFill>
                <a:latin typeface="Arial" panose="020B0604020202020204" pitchFamily="34" charset="0"/>
                <a:cs typeface="Arial" panose="020B0604020202020204" pitchFamily="34" charset="0"/>
              </a:rPr>
              <a:t>Las primeras dos páginas pueden completarse y usar todo el año (consejo: use un protector de hoja). El resto es para que modifiques o completes para adaptar los planes de tu sustituto a lo que estás haciendo.</a:t>
            </a:r>
          </a:p>
        </p:txBody>
      </p:sp>
      <p:pic>
        <p:nvPicPr>
          <p:cNvPr id="177" name="Google Shape;177;p26"/>
          <p:cNvPicPr preferRelativeResize="0"/>
          <p:nvPr/>
        </p:nvPicPr>
        <p:blipFill>
          <a:blip r:embed="rId7">
            <a:alphaModFix/>
          </a:blip>
          <a:stretch>
            <a:fillRect/>
          </a:stretch>
        </p:blipFill>
        <p:spPr>
          <a:xfrm>
            <a:off x="4527174" y="2787484"/>
            <a:ext cx="676275" cy="381000"/>
          </a:xfrm>
          <a:prstGeom prst="rect">
            <a:avLst/>
          </a:prstGeom>
          <a:noFill/>
          <a:ln>
            <a:noFill/>
          </a:ln>
        </p:spPr>
      </p:pic>
      <p:pic>
        <p:nvPicPr>
          <p:cNvPr id="178" name="Google Shape;178;p26"/>
          <p:cNvPicPr preferRelativeResize="0"/>
          <p:nvPr/>
        </p:nvPicPr>
        <p:blipFill>
          <a:blip r:embed="rId8">
            <a:alphaModFix/>
          </a:blip>
          <a:stretch>
            <a:fillRect/>
          </a:stretch>
        </p:blipFill>
        <p:spPr>
          <a:xfrm>
            <a:off x="6752167" y="2776333"/>
            <a:ext cx="695325" cy="381000"/>
          </a:xfrm>
          <a:prstGeom prst="rect">
            <a:avLst/>
          </a:prstGeom>
          <a:noFill/>
          <a:ln>
            <a:noFill/>
          </a:ln>
        </p:spPr>
      </p:pic>
      <p:pic>
        <p:nvPicPr>
          <p:cNvPr id="179" name="Google Shape;179;p26"/>
          <p:cNvPicPr preferRelativeResize="0"/>
          <p:nvPr/>
        </p:nvPicPr>
        <p:blipFill>
          <a:blip r:embed="rId9">
            <a:alphaModFix/>
          </a:blip>
          <a:stretch>
            <a:fillRect/>
          </a:stretch>
        </p:blipFill>
        <p:spPr>
          <a:xfrm>
            <a:off x="6002522" y="3213088"/>
            <a:ext cx="676275" cy="390525"/>
          </a:xfrm>
          <a:prstGeom prst="rect">
            <a:avLst/>
          </a:prstGeom>
          <a:noFill/>
          <a:ln>
            <a:noFill/>
          </a:ln>
        </p:spPr>
      </p:pic>
      <p:sp>
        <p:nvSpPr>
          <p:cNvPr id="2" name="TextBox 1">
            <a:extLst>
              <a:ext uri="{FF2B5EF4-FFF2-40B4-BE49-F238E27FC236}">
                <a16:creationId xmlns:a16="http://schemas.microsoft.com/office/drawing/2014/main" id="{43C0CCB1-8EDC-4806-0664-EB55565B880E}"/>
              </a:ext>
            </a:extLst>
          </p:cNvPr>
          <p:cNvSpPr txBox="1"/>
          <p:nvPr/>
        </p:nvSpPr>
        <p:spPr>
          <a:xfrm>
            <a:off x="5117819" y="2936089"/>
            <a:ext cx="1631979"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(escuela intermedia)</a:t>
            </a:r>
            <a:endParaRPr lang="es-ES_tradnl" sz="1100" noProof="0" dirty="0"/>
          </a:p>
        </p:txBody>
      </p:sp>
      <p:sp>
        <p:nvSpPr>
          <p:cNvPr id="3" name="TextBox 2">
            <a:extLst>
              <a:ext uri="{FF2B5EF4-FFF2-40B4-BE49-F238E27FC236}">
                <a16:creationId xmlns:a16="http://schemas.microsoft.com/office/drawing/2014/main" id="{0FE92A5B-F1E2-A4F2-DBAF-F2021530B4AC}"/>
              </a:ext>
            </a:extLst>
          </p:cNvPr>
          <p:cNvSpPr txBox="1"/>
          <p:nvPr/>
        </p:nvSpPr>
        <p:spPr>
          <a:xfrm>
            <a:off x="7370302" y="2932941"/>
            <a:ext cx="1411116"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(escuela superior)</a:t>
            </a:r>
            <a:endParaRPr lang="es-ES_tradnl" sz="1100" noProof="0" dirty="0"/>
          </a:p>
        </p:txBody>
      </p:sp>
      <p:sp>
        <p:nvSpPr>
          <p:cNvPr id="4" name="TextBox 3">
            <a:extLst>
              <a:ext uri="{FF2B5EF4-FFF2-40B4-BE49-F238E27FC236}">
                <a16:creationId xmlns:a16="http://schemas.microsoft.com/office/drawing/2014/main" id="{77857377-AAD2-E673-D4E3-AE9D10B48182}"/>
              </a:ext>
            </a:extLst>
          </p:cNvPr>
          <p:cNvSpPr txBox="1"/>
          <p:nvPr/>
        </p:nvSpPr>
        <p:spPr>
          <a:xfrm>
            <a:off x="6524568" y="3400629"/>
            <a:ext cx="1631979"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(universidad)</a:t>
            </a:r>
            <a:endParaRPr lang="es-ES_tradnl" sz="1100" noProof="0" dirty="0"/>
          </a:p>
        </p:txBody>
      </p:sp>
      <p:sp>
        <p:nvSpPr>
          <p:cNvPr id="5" name="Google Shape;92;p13">
            <a:extLst>
              <a:ext uri="{FF2B5EF4-FFF2-40B4-BE49-F238E27FC236}">
                <a16:creationId xmlns:a16="http://schemas.microsoft.com/office/drawing/2014/main" id="{C387F35B-45FF-EE6A-83F4-8AE85F54A149}"/>
              </a:ext>
            </a:extLst>
          </p:cNvPr>
          <p:cNvSpPr txBox="1"/>
          <p:nvPr/>
        </p:nvSpPr>
        <p:spPr>
          <a:xfrm>
            <a:off x="5556738" y="100525"/>
            <a:ext cx="3512937" cy="66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200" b="1" dirty="0">
                <a:solidFill>
                  <a:schemeClr val="dk1"/>
                </a:solidFill>
                <a:latin typeface="Calibri"/>
                <a:ea typeface="Calibri"/>
                <a:cs typeface="Calibri"/>
                <a:sym typeface="Calibri"/>
              </a:rPr>
              <a:t>Guía para maestros </a:t>
            </a:r>
          </a:p>
          <a:p>
            <a:pPr marL="0" lvl="0" indent="0" algn="l" rtl="0">
              <a:spcBef>
                <a:spcPts val="0"/>
              </a:spcBef>
              <a:spcAft>
                <a:spcPts val="0"/>
              </a:spcAft>
              <a:buNone/>
            </a:pPr>
            <a:endParaRPr lang="en-US" sz="3200" b="1" dirty="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4"/>
          <p:cNvSpPr txBox="1"/>
          <p:nvPr/>
        </p:nvSpPr>
        <p:spPr>
          <a:xfrm>
            <a:off x="356450" y="1213600"/>
            <a:ext cx="2118300" cy="551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600" noProof="0" dirty="0"/>
              <a:t>El riesgo sísmico en el oeste del Caribe es significativo a lo largo del límite entre las placas de Norteamérica y el Caribe, donde los terremotos superficiales son comunes. Además, la zona de subducción frente a la costa oeste de Centroamérica genera otra área de alto riesgo. Afortunadamente, el terremoto del 8 de febrero ocurrió en un área remota, lejos de los centros de población.</a:t>
            </a:r>
            <a:endParaRPr lang="es-ES_tradnl" sz="1600" noProof="0" dirty="0">
              <a:solidFill>
                <a:srgbClr val="000000"/>
              </a:solidFill>
            </a:endParaRPr>
          </a:p>
        </p:txBody>
      </p:sp>
      <p:pic>
        <p:nvPicPr>
          <p:cNvPr id="212" name="Google Shape;212;p24"/>
          <p:cNvPicPr preferRelativeResize="0"/>
          <p:nvPr/>
        </p:nvPicPr>
        <p:blipFill>
          <a:blip r:embed="rId3">
            <a:alphaModFix/>
          </a:blip>
          <a:stretch>
            <a:fillRect/>
          </a:stretch>
        </p:blipFill>
        <p:spPr>
          <a:xfrm>
            <a:off x="2391826" y="1456800"/>
            <a:ext cx="6923873" cy="5088100"/>
          </a:xfrm>
          <a:prstGeom prst="rect">
            <a:avLst/>
          </a:prstGeom>
          <a:noFill/>
          <a:ln>
            <a:noFill/>
          </a:ln>
        </p:spPr>
      </p:pic>
      <p:sp>
        <p:nvSpPr>
          <p:cNvPr id="213" name="Google Shape;213;p24"/>
          <p:cNvSpPr txBox="1"/>
          <p:nvPr/>
        </p:nvSpPr>
        <p:spPr>
          <a:xfrm>
            <a:off x="2894200" y="1219250"/>
            <a:ext cx="5841000" cy="62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sz="1600" b="1" noProof="0" dirty="0">
                <a:solidFill>
                  <a:schemeClr val="dk1"/>
                </a:solidFill>
              </a:rPr>
              <a:t>Mapa de riesgo sísmico en el Caribe Occidental</a:t>
            </a:r>
          </a:p>
        </p:txBody>
      </p:sp>
      <p:sp>
        <p:nvSpPr>
          <p:cNvPr id="215" name="Google Shape;215;p24"/>
          <p:cNvSpPr txBox="1"/>
          <p:nvPr/>
        </p:nvSpPr>
        <p:spPr>
          <a:xfrm>
            <a:off x="5264075" y="4370725"/>
            <a:ext cx="2118300" cy="62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b="1" noProof="0" dirty="0">
                <a:solidFill>
                  <a:schemeClr val="lt1"/>
                </a:solidFill>
                <a:highlight>
                  <a:srgbClr val="1F1F1F"/>
                </a:highlight>
              </a:rPr>
              <a:t>Placa del Caribe</a:t>
            </a:r>
          </a:p>
        </p:txBody>
      </p:sp>
      <p:sp>
        <p:nvSpPr>
          <p:cNvPr id="216" name="Google Shape;216;p24"/>
          <p:cNvSpPr txBox="1"/>
          <p:nvPr/>
        </p:nvSpPr>
        <p:spPr>
          <a:xfrm>
            <a:off x="3245825" y="2291713"/>
            <a:ext cx="2118300" cy="62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b="1" noProof="0" dirty="0">
                <a:solidFill>
                  <a:schemeClr val="lt1"/>
                </a:solidFill>
                <a:highlight>
                  <a:srgbClr val="1F1F1F"/>
                </a:highlight>
              </a:rPr>
              <a:t>Placa de </a:t>
            </a:r>
            <a:r>
              <a:rPr lang="es-ES_tradnl" b="1" noProof="0" dirty="0" err="1">
                <a:solidFill>
                  <a:schemeClr val="lt1"/>
                </a:solidFill>
                <a:highlight>
                  <a:srgbClr val="1F1F1F"/>
                </a:highlight>
              </a:rPr>
              <a:t>NorteaméricaPlate</a:t>
            </a:r>
            <a:endParaRPr lang="es-ES_tradnl" b="1" noProof="0" dirty="0">
              <a:solidFill>
                <a:schemeClr val="lt1"/>
              </a:solidFill>
              <a:highlight>
                <a:srgbClr val="1F1F1F"/>
              </a:highlight>
            </a:endParaRPr>
          </a:p>
        </p:txBody>
      </p:sp>
      <p:sp>
        <p:nvSpPr>
          <p:cNvPr id="217" name="Google Shape;217;p24"/>
          <p:cNvSpPr txBox="1"/>
          <p:nvPr/>
        </p:nvSpPr>
        <p:spPr>
          <a:xfrm>
            <a:off x="7524225" y="6405000"/>
            <a:ext cx="1368000" cy="41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sz="1200" b="1" noProof="0" dirty="0">
                <a:solidFill>
                  <a:schemeClr val="dk1"/>
                </a:solidFill>
              </a:rPr>
              <a:t>Alto riesgo</a:t>
            </a:r>
          </a:p>
        </p:txBody>
      </p:sp>
      <p:sp>
        <p:nvSpPr>
          <p:cNvPr id="218" name="Google Shape;218;p24"/>
          <p:cNvSpPr txBox="1"/>
          <p:nvPr/>
        </p:nvSpPr>
        <p:spPr>
          <a:xfrm>
            <a:off x="3620975" y="6405000"/>
            <a:ext cx="1368000" cy="41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sz="1200" b="1" noProof="0" dirty="0">
                <a:solidFill>
                  <a:schemeClr val="dk1"/>
                </a:solidFill>
              </a:rPr>
              <a:t>Bajo riesgo</a:t>
            </a:r>
          </a:p>
        </p:txBody>
      </p:sp>
      <p:sp>
        <p:nvSpPr>
          <p:cNvPr id="219" name="Google Shape;219;p24"/>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rgbClr val="FFFFFF"/>
                </a:solidFill>
                <a:latin typeface="Calibri"/>
                <a:ea typeface="Calibri"/>
                <a:cs typeface="Calibri"/>
                <a:sym typeface="Calibri"/>
              </a:rPr>
              <a:t>ALL</a:t>
            </a:r>
          </a:p>
        </p:txBody>
      </p:sp>
      <p:sp>
        <p:nvSpPr>
          <p:cNvPr id="3" name="Title 1">
            <a:extLst>
              <a:ext uri="{FF2B5EF4-FFF2-40B4-BE49-F238E27FC236}">
                <a16:creationId xmlns:a16="http://schemas.microsoft.com/office/drawing/2014/main" id="{0EF0700D-0EBF-FC16-7013-7DA490FEF1AF}"/>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Google Shape;225;p25"/>
          <p:cNvPicPr preferRelativeResize="0"/>
          <p:nvPr/>
        </p:nvPicPr>
        <p:blipFill>
          <a:blip r:embed="rId5">
            <a:alphaModFix/>
          </a:blip>
          <a:stretch>
            <a:fillRect/>
          </a:stretch>
        </p:blipFill>
        <p:spPr>
          <a:xfrm>
            <a:off x="341100" y="3881151"/>
            <a:ext cx="2259475" cy="2976850"/>
          </a:xfrm>
          <a:prstGeom prst="rect">
            <a:avLst/>
          </a:prstGeom>
          <a:noFill/>
          <a:ln>
            <a:noFill/>
          </a:ln>
        </p:spPr>
      </p:pic>
      <p:sp>
        <p:nvSpPr>
          <p:cNvPr id="226" name="Google Shape;226;p25"/>
          <p:cNvSpPr txBox="1"/>
          <p:nvPr/>
        </p:nvSpPr>
        <p:spPr>
          <a:xfrm>
            <a:off x="2646588" y="5473750"/>
            <a:ext cx="2946600" cy="81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i="1" dirty="0">
                <a:solidFill>
                  <a:schemeClr val="dk1"/>
                </a:solidFill>
              </a:rPr>
              <a:t>Letrero de evacuación por tsunami en el Viejo San Juan, Puerto Rico</a:t>
            </a:r>
          </a:p>
          <a:p>
            <a:pPr marL="0" lvl="0" indent="0" algn="l" rtl="0">
              <a:spcBef>
                <a:spcPts val="0"/>
              </a:spcBef>
              <a:spcAft>
                <a:spcPts val="0"/>
              </a:spcAft>
              <a:buNone/>
            </a:pPr>
            <a:endParaRPr lang="es-ES_tradnl" i="1" dirty="0">
              <a:solidFill>
                <a:schemeClr val="dk1"/>
              </a:solidFill>
            </a:endParaRPr>
          </a:p>
          <a:p>
            <a:pPr marL="0" lvl="0" indent="0" algn="l" rtl="0">
              <a:spcBef>
                <a:spcPts val="0"/>
              </a:spcBef>
              <a:spcAft>
                <a:spcPts val="0"/>
              </a:spcAft>
              <a:buNone/>
            </a:pPr>
            <a:r>
              <a:rPr lang="es-ES_tradnl" i="1" dirty="0">
                <a:solidFill>
                  <a:schemeClr val="dk1"/>
                </a:solidFill>
              </a:rPr>
              <a:t>Imagen de la NOAA</a:t>
            </a:r>
          </a:p>
        </p:txBody>
      </p:sp>
      <p:sp>
        <p:nvSpPr>
          <p:cNvPr id="227" name="Google Shape;227;p25"/>
          <p:cNvSpPr txBox="1"/>
          <p:nvPr/>
        </p:nvSpPr>
        <p:spPr>
          <a:xfrm>
            <a:off x="219075" y="956250"/>
            <a:ext cx="5621625" cy="287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500" dirty="0"/>
              <a:t>Una advertencia de tsunami fue emitida inicialmente para Puerto Rico y las Islas Vírgenes, mientras que una vigilancia de tsunami se emitió para las costas a lo largo del Caribe. Estas alertas fueron luego canceladas.</a:t>
            </a:r>
          </a:p>
          <a:p>
            <a:pPr marL="0" lvl="0" indent="0" algn="l" rtl="0">
              <a:spcBef>
                <a:spcPts val="0"/>
              </a:spcBef>
              <a:spcAft>
                <a:spcPts val="0"/>
              </a:spcAft>
              <a:buNone/>
            </a:pPr>
            <a:endParaRPr lang="es-ES_tradnl" sz="1500" dirty="0"/>
          </a:p>
          <a:p>
            <a:pPr marL="0" lvl="0" indent="0" algn="l" rtl="0">
              <a:spcBef>
                <a:spcPts val="0"/>
              </a:spcBef>
              <a:spcAft>
                <a:spcPts val="0"/>
              </a:spcAft>
              <a:buNone/>
            </a:pPr>
            <a:r>
              <a:rPr lang="es-ES_tradnl" sz="1500" dirty="0"/>
              <a:t>Los tsunamis suelen ocurrir debido al desplazamiento vertical del suelo marino durante un terremoto. Aunque este terremoto fue grande y ocurrió bajo el suelo marino, su movimiento predominantemente horizontal no generó un desplazamiento vertical significativo. Sin embargo, los terremotos con movimiento horizontal aún pueden provocar deslizamientos submarinos, los cuales pueden generar tsunamis.</a:t>
            </a:r>
          </a:p>
          <a:p>
            <a:pPr marL="0" lvl="0" indent="0" algn="l" rtl="0">
              <a:spcBef>
                <a:spcPts val="0"/>
              </a:spcBef>
              <a:spcAft>
                <a:spcPts val="0"/>
              </a:spcAft>
              <a:buNone/>
            </a:pPr>
            <a:endParaRPr lang="es-ES_tradnl" sz="1500" dirty="0"/>
          </a:p>
        </p:txBody>
      </p:sp>
      <p:sp>
        <p:nvSpPr>
          <p:cNvPr id="228" name="Google Shape;228;p25"/>
          <p:cNvSpPr txBox="1"/>
          <p:nvPr/>
        </p:nvSpPr>
        <p:spPr>
          <a:xfrm>
            <a:off x="5593200" y="6211450"/>
            <a:ext cx="3493500" cy="5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i="1" dirty="0">
                <a:solidFill>
                  <a:srgbClr val="000000"/>
                </a:solidFill>
              </a:rPr>
              <a:t>Video: </a:t>
            </a:r>
            <a:r>
              <a:rPr lang="es-ES_tradnl" i="1" u="sng" dirty="0">
                <a:solidFill>
                  <a:srgbClr val="0000FF"/>
                </a:solidFill>
                <a:hlinkClick r:id="rId6">
                  <a:extLst>
                    <a:ext uri="{A12FA001-AC4F-418D-AE19-62706E023703}">
                      <ahyp:hlinkClr xmlns:ahyp="http://schemas.microsoft.com/office/drawing/2018/hyperlinkcolor" val="tx"/>
                    </a:ext>
                  </a:extLst>
                </a:hlinkClick>
              </a:rPr>
              <a:t>Why do some earthquakes produce tsunamis while others don't?</a:t>
            </a:r>
            <a:endParaRPr lang="es-ES_tradnl" i="1" dirty="0">
              <a:solidFill>
                <a:srgbClr val="000000"/>
              </a:solidFill>
            </a:endParaRPr>
          </a:p>
          <a:p>
            <a:pPr marL="0" lvl="0" indent="0" algn="l" rtl="0">
              <a:spcBef>
                <a:spcPts val="0"/>
              </a:spcBef>
              <a:spcAft>
                <a:spcPts val="0"/>
              </a:spcAft>
              <a:buNone/>
            </a:pPr>
            <a:endParaRPr lang="es-ES_tradnl" i="1" dirty="0">
              <a:solidFill>
                <a:srgbClr val="000000"/>
              </a:solidFill>
            </a:endParaRPr>
          </a:p>
        </p:txBody>
      </p:sp>
      <p:sp>
        <p:nvSpPr>
          <p:cNvPr id="231" name="Google Shape;231;p25"/>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dirty="0">
                <a:solidFill>
                  <a:srgbClr val="FFFFFF"/>
                </a:solidFill>
                <a:latin typeface="Calibri"/>
                <a:ea typeface="Calibri"/>
                <a:cs typeface="Calibri"/>
                <a:sym typeface="Calibri"/>
              </a:rPr>
              <a:t>ALL</a:t>
            </a:r>
          </a:p>
        </p:txBody>
      </p:sp>
      <p:pic>
        <p:nvPicPr>
          <p:cNvPr id="2" name="TsunamiTikTok">
            <a:hlinkClick r:id="" action="ppaction://media"/>
            <a:extLst>
              <a:ext uri="{FF2B5EF4-FFF2-40B4-BE49-F238E27FC236}">
                <a16:creationId xmlns:a16="http://schemas.microsoft.com/office/drawing/2014/main" id="{5503E0BC-8A27-2873-40C1-392D847E11A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840700" y="943711"/>
            <a:ext cx="2963103" cy="5267739"/>
          </a:xfrm>
          <a:prstGeom prst="rect">
            <a:avLst/>
          </a:prstGeom>
        </p:spPr>
      </p:pic>
      <p:sp>
        <p:nvSpPr>
          <p:cNvPr id="4" name="Title 1">
            <a:extLst>
              <a:ext uri="{FF2B5EF4-FFF2-40B4-BE49-F238E27FC236}">
                <a16:creationId xmlns:a16="http://schemas.microsoft.com/office/drawing/2014/main" id="{3A4AE1A1-915B-D6B6-2A15-0FC2CD1D68B2}"/>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5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6"/>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rgbClr val="FFFFFF"/>
                </a:solidFill>
                <a:latin typeface="Calibri"/>
                <a:ea typeface="Calibri"/>
                <a:cs typeface="Calibri"/>
                <a:sym typeface="Calibri"/>
              </a:rPr>
              <a:t>ALL</a:t>
            </a:r>
          </a:p>
        </p:txBody>
      </p:sp>
      <p:pic>
        <p:nvPicPr>
          <p:cNvPr id="238" name="Google Shape;238;p26"/>
          <p:cNvPicPr preferRelativeResize="0"/>
          <p:nvPr/>
        </p:nvPicPr>
        <p:blipFill rotWithShape="1">
          <a:blip r:embed="rId3">
            <a:alphaModFix/>
          </a:blip>
          <a:srcRect l="11874" t="18362" r="4909" b="1348"/>
          <a:stretch/>
        </p:blipFill>
        <p:spPr>
          <a:xfrm>
            <a:off x="3937425" y="3071200"/>
            <a:ext cx="5127501" cy="3722301"/>
          </a:xfrm>
          <a:prstGeom prst="rect">
            <a:avLst/>
          </a:prstGeom>
          <a:noFill/>
          <a:ln>
            <a:noFill/>
          </a:ln>
        </p:spPr>
      </p:pic>
      <p:sp>
        <p:nvSpPr>
          <p:cNvPr id="239" name="Google Shape;239;p26"/>
          <p:cNvSpPr txBox="1"/>
          <p:nvPr/>
        </p:nvSpPr>
        <p:spPr>
          <a:xfrm>
            <a:off x="351750" y="956230"/>
            <a:ext cx="3420900" cy="600161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noProof="0" dirty="0">
                <a:solidFill>
                  <a:srgbClr val="000000"/>
                </a:solidFill>
              </a:rPr>
              <a:t>Una de las formas en que conocemos las tasas de movimiento de las placas es a partir de las estaciones GPS.</a:t>
            </a:r>
          </a:p>
          <a:p>
            <a:pPr marL="0" lvl="0" indent="0" algn="l" rtl="0">
              <a:spcBef>
                <a:spcPts val="0"/>
              </a:spcBef>
              <a:spcAft>
                <a:spcPts val="0"/>
              </a:spcAft>
              <a:buNone/>
            </a:pPr>
            <a:endParaRPr lang="es-ES_tradnl" noProof="0" dirty="0">
              <a:solidFill>
                <a:srgbClr val="000000"/>
              </a:solidFill>
            </a:endParaRPr>
          </a:p>
          <a:p>
            <a:pPr marL="0" lvl="0" indent="0" algn="l" rtl="0">
              <a:spcBef>
                <a:spcPts val="0"/>
              </a:spcBef>
              <a:spcAft>
                <a:spcPts val="0"/>
              </a:spcAft>
              <a:buNone/>
            </a:pPr>
            <a:r>
              <a:rPr lang="es-ES_tradnl" noProof="0" dirty="0">
                <a:solidFill>
                  <a:srgbClr val="000000"/>
                </a:solidFill>
              </a:rPr>
              <a:t>Las estaciones GPS reciben señales de los satélites y usan el intervalo de tiempo entre el momento en que una señal sale de un satélite y llega a una estación GPS para determinar la distancia. Si una estación GPS recibe señales de 4 o más satélites, puede determinar su ubicación (con 6 o más satélites es mucho mejor).</a:t>
            </a:r>
          </a:p>
          <a:p>
            <a:pPr marL="0" lvl="0" indent="0" algn="l" rtl="0">
              <a:spcBef>
                <a:spcPts val="0"/>
              </a:spcBef>
              <a:spcAft>
                <a:spcPts val="0"/>
              </a:spcAft>
              <a:buNone/>
            </a:pPr>
            <a:endParaRPr lang="es-ES_tradnl" noProof="0" dirty="0">
              <a:solidFill>
                <a:srgbClr val="000000"/>
              </a:solidFill>
            </a:endParaRPr>
          </a:p>
          <a:p>
            <a:pPr marL="0" lvl="0" indent="0" algn="l" rtl="0">
              <a:spcBef>
                <a:spcPts val="0"/>
              </a:spcBef>
              <a:spcAft>
                <a:spcPts val="0"/>
              </a:spcAft>
              <a:buNone/>
            </a:pPr>
            <a:r>
              <a:rPr lang="es-ES_tradnl" noProof="0" dirty="0">
                <a:solidFill>
                  <a:srgbClr val="000000"/>
                </a:solidFill>
              </a:rPr>
              <a:t>Este es el mismo modo en que funciona el GPS en su teléfono y otros dispositivos, pero estas estaciones de alta precisión pueden determinar la ubicación a milímetros (&lt;1⁄4 de pulgada) en vez de unos 5 a 10 metros (15 a 30 pies).</a:t>
            </a:r>
          </a:p>
          <a:p>
            <a:pPr marL="0" lvl="0" indent="0" algn="l" rtl="0">
              <a:spcBef>
                <a:spcPts val="0"/>
              </a:spcBef>
              <a:spcAft>
                <a:spcPts val="0"/>
              </a:spcAft>
              <a:buNone/>
            </a:pPr>
            <a:endParaRPr lang="es-ES_tradnl" noProof="0" dirty="0">
              <a:solidFill>
                <a:srgbClr val="000000"/>
              </a:solidFill>
            </a:endParaRPr>
          </a:p>
          <a:p>
            <a:pPr marL="0" lvl="0" indent="0" algn="l" rtl="0">
              <a:spcBef>
                <a:spcPts val="0"/>
              </a:spcBef>
              <a:spcAft>
                <a:spcPts val="0"/>
              </a:spcAft>
              <a:buNone/>
            </a:pPr>
            <a:r>
              <a:rPr lang="es-ES_tradnl" noProof="0" dirty="0">
                <a:solidFill>
                  <a:srgbClr val="000000"/>
                </a:solidFill>
              </a:rPr>
              <a:t>Con el tiempo, los cambios en la ubicación de las estaciones permiten a los científicos determinar los movimientos entre las placas tectónicas, los cuales se muestran como vectores (flechas)</a:t>
            </a:r>
            <a:r>
              <a:rPr lang="es-ES_tradnl" noProof="0" dirty="0"/>
              <a:t>.</a:t>
            </a:r>
            <a:endParaRPr lang="es-ES_tradnl" noProof="0" dirty="0">
              <a:solidFill>
                <a:srgbClr val="000000"/>
              </a:solidFill>
            </a:endParaRPr>
          </a:p>
        </p:txBody>
      </p:sp>
      <p:cxnSp>
        <p:nvCxnSpPr>
          <p:cNvPr id="241" name="Google Shape;241;p26"/>
          <p:cNvCxnSpPr>
            <a:endCxn id="242" idx="2"/>
          </p:cNvCxnSpPr>
          <p:nvPr/>
        </p:nvCxnSpPr>
        <p:spPr>
          <a:xfrm flipV="1">
            <a:off x="5852038" y="3162176"/>
            <a:ext cx="599400" cy="1479600"/>
          </a:xfrm>
          <a:prstGeom prst="straightConnector1">
            <a:avLst/>
          </a:prstGeom>
          <a:noFill/>
          <a:ln w="19050" cap="flat" cmpd="sng">
            <a:solidFill>
              <a:srgbClr val="9900FF"/>
            </a:solidFill>
            <a:prstDash val="solid"/>
            <a:round/>
            <a:headEnd type="none" w="med" len="med"/>
            <a:tailEnd type="none" w="med" len="med"/>
          </a:ln>
        </p:spPr>
      </p:cxnSp>
      <p:grpSp>
        <p:nvGrpSpPr>
          <p:cNvPr id="3" name="Group 2">
            <a:extLst>
              <a:ext uri="{FF2B5EF4-FFF2-40B4-BE49-F238E27FC236}">
                <a16:creationId xmlns:a16="http://schemas.microsoft.com/office/drawing/2014/main" id="{9FA2816A-3FE2-12B4-CD6E-925A6B9BFDB7}"/>
              </a:ext>
            </a:extLst>
          </p:cNvPr>
          <p:cNvGrpSpPr/>
          <p:nvPr/>
        </p:nvGrpSpPr>
        <p:grpSpPr>
          <a:xfrm>
            <a:off x="3937425" y="3214886"/>
            <a:ext cx="2020700" cy="622275"/>
            <a:chOff x="3937425" y="3271162"/>
            <a:chExt cx="2020700" cy="622275"/>
          </a:xfrm>
        </p:grpSpPr>
        <p:sp>
          <p:nvSpPr>
            <p:cNvPr id="243" name="Google Shape;243;p26"/>
            <p:cNvSpPr txBox="1"/>
            <p:nvPr/>
          </p:nvSpPr>
          <p:spPr>
            <a:xfrm>
              <a:off x="3937425" y="3271162"/>
              <a:ext cx="2020700" cy="622275"/>
            </a:xfrm>
            <a:prstGeom prst="rect">
              <a:avLst/>
            </a:prstGeom>
            <a:solidFill>
              <a:schemeClr val="bg1">
                <a:lumMod val="85000"/>
                <a:alpha val="50000"/>
              </a:schemeClr>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100" b="1" noProof="0" dirty="0">
                  <a:solidFill>
                    <a:schemeClr val="dk1"/>
                  </a:solidFill>
                  <a:latin typeface="Calibri"/>
                  <a:ea typeface="Calibri"/>
                  <a:cs typeface="Calibri"/>
                  <a:sym typeface="Calibri"/>
                </a:rPr>
                <a:t>Referencia de Movimiento GPS</a:t>
              </a:r>
            </a:p>
            <a:p>
              <a:pPr marL="0" lvl="0" indent="0" algn="l" rtl="0">
                <a:spcBef>
                  <a:spcPts val="0"/>
                </a:spcBef>
                <a:spcAft>
                  <a:spcPts val="0"/>
                </a:spcAft>
                <a:buNone/>
              </a:pPr>
              <a:r>
                <a:rPr lang="es-ES_tradnl" sz="1100" b="1" noProof="0" dirty="0">
                  <a:solidFill>
                    <a:schemeClr val="dk1"/>
                  </a:solidFill>
                  <a:latin typeface="Calibri"/>
                  <a:ea typeface="Calibri"/>
                  <a:cs typeface="Calibri"/>
                  <a:sym typeface="Calibri"/>
                </a:rPr>
                <a:t>2.5 cm/año (~1 pulgada/año)</a:t>
              </a:r>
            </a:p>
            <a:p>
              <a:pPr marL="0" lvl="0" indent="0" algn="l" rtl="0">
                <a:spcBef>
                  <a:spcPts val="0"/>
                </a:spcBef>
                <a:spcAft>
                  <a:spcPts val="0"/>
                </a:spcAft>
                <a:buNone/>
              </a:pPr>
              <a:endParaRPr lang="es-ES_tradnl" sz="1100" b="1" noProof="0" dirty="0">
                <a:solidFill>
                  <a:schemeClr val="dk1"/>
                </a:solidFill>
                <a:latin typeface="Calibri"/>
                <a:ea typeface="Calibri"/>
                <a:cs typeface="Calibri"/>
                <a:sym typeface="Calibri"/>
              </a:endParaRPr>
            </a:p>
          </p:txBody>
        </p:sp>
        <p:cxnSp>
          <p:nvCxnSpPr>
            <p:cNvPr id="244" name="Google Shape;244;p26"/>
            <p:cNvCxnSpPr/>
            <p:nvPr/>
          </p:nvCxnSpPr>
          <p:spPr>
            <a:xfrm rot="10800000" flipH="1">
              <a:off x="4034343" y="3779923"/>
              <a:ext cx="612600" cy="5700"/>
            </a:xfrm>
            <a:prstGeom prst="straightConnector1">
              <a:avLst/>
            </a:prstGeom>
            <a:noFill/>
            <a:ln w="19050" cap="flat" cmpd="sng">
              <a:solidFill>
                <a:schemeClr val="dk1"/>
              </a:solidFill>
              <a:prstDash val="solid"/>
              <a:round/>
              <a:headEnd type="none" w="med" len="med"/>
              <a:tailEnd type="stealth" w="med" len="med"/>
            </a:ln>
          </p:spPr>
        </p:cxnSp>
      </p:grpSp>
      <p:sp>
        <p:nvSpPr>
          <p:cNvPr id="245" name="Google Shape;245;p26"/>
          <p:cNvSpPr/>
          <p:nvPr/>
        </p:nvSpPr>
        <p:spPr>
          <a:xfrm rot="4360005">
            <a:off x="6565313" y="5172532"/>
            <a:ext cx="148022" cy="692685"/>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sp>
        <p:nvSpPr>
          <p:cNvPr id="246" name="Google Shape;246;p26"/>
          <p:cNvSpPr txBox="1"/>
          <p:nvPr/>
        </p:nvSpPr>
        <p:spPr>
          <a:xfrm>
            <a:off x="6529225" y="4880525"/>
            <a:ext cx="906900" cy="692467"/>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_tradnl" sz="1100" b="1" noProof="0" dirty="0">
                <a:solidFill>
                  <a:schemeClr val="lt1"/>
                </a:solidFill>
                <a:latin typeface="Calibri"/>
                <a:ea typeface="Calibri"/>
                <a:cs typeface="Calibri"/>
                <a:sym typeface="Calibri"/>
              </a:rPr>
              <a:t>Movimiento más rápido</a:t>
            </a:r>
          </a:p>
          <a:p>
            <a:pPr marL="0" lvl="0" indent="0" algn="ctr" rtl="0">
              <a:spcBef>
                <a:spcPts val="0"/>
              </a:spcBef>
              <a:spcAft>
                <a:spcPts val="0"/>
              </a:spcAft>
              <a:buNone/>
            </a:pPr>
            <a:endParaRPr lang="es-ES_tradnl" sz="1100" b="1" noProof="0" dirty="0" err="1">
              <a:solidFill>
                <a:schemeClr val="lt1"/>
              </a:solidFill>
              <a:latin typeface="Calibri"/>
              <a:ea typeface="Calibri"/>
              <a:cs typeface="Calibri"/>
              <a:sym typeface="Calibri"/>
            </a:endParaRPr>
          </a:p>
        </p:txBody>
      </p:sp>
      <p:sp>
        <p:nvSpPr>
          <p:cNvPr id="247" name="Google Shape;247;p26"/>
          <p:cNvSpPr/>
          <p:nvPr/>
        </p:nvSpPr>
        <p:spPr>
          <a:xfrm>
            <a:off x="6029775" y="4475275"/>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sp>
        <p:nvSpPr>
          <p:cNvPr id="248" name="Google Shape;248;p26"/>
          <p:cNvSpPr txBox="1"/>
          <p:nvPr/>
        </p:nvSpPr>
        <p:spPr>
          <a:xfrm>
            <a:off x="6311976" y="3581482"/>
            <a:ext cx="977576" cy="692467"/>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_tradnl" sz="1100" b="1" noProof="0" dirty="0">
                <a:solidFill>
                  <a:schemeClr val="lt1"/>
                </a:solidFill>
                <a:latin typeface="Calibri"/>
                <a:ea typeface="Calibri"/>
                <a:cs typeface="Calibri"/>
                <a:sym typeface="Calibri"/>
              </a:rPr>
              <a:t>Movimiento    más lento</a:t>
            </a:r>
          </a:p>
          <a:p>
            <a:pPr marL="0" lvl="0" indent="0" algn="ctr" rtl="0">
              <a:spcBef>
                <a:spcPts val="0"/>
              </a:spcBef>
              <a:spcAft>
                <a:spcPts val="0"/>
              </a:spcAft>
              <a:buNone/>
            </a:pPr>
            <a:endParaRPr lang="es-ES_tradnl" sz="1100" b="1" noProof="0" dirty="0" err="1">
              <a:solidFill>
                <a:schemeClr val="lt1"/>
              </a:solidFill>
              <a:latin typeface="Calibri"/>
              <a:ea typeface="Calibri"/>
              <a:cs typeface="Calibri"/>
              <a:sym typeface="Calibri"/>
            </a:endParaRPr>
          </a:p>
        </p:txBody>
      </p:sp>
      <p:pic>
        <p:nvPicPr>
          <p:cNvPr id="242" name="Google Shape;242;p26"/>
          <p:cNvPicPr preferRelativeResize="0"/>
          <p:nvPr/>
        </p:nvPicPr>
        <p:blipFill>
          <a:blip r:embed="rId4">
            <a:alphaModFix/>
          </a:blip>
          <a:stretch>
            <a:fillRect/>
          </a:stretch>
        </p:blipFill>
        <p:spPr>
          <a:xfrm>
            <a:off x="5794200" y="1409550"/>
            <a:ext cx="1314475" cy="1752626"/>
          </a:xfrm>
          <a:prstGeom prst="rect">
            <a:avLst/>
          </a:prstGeom>
          <a:noFill/>
          <a:ln w="19050" cap="flat" cmpd="sng">
            <a:solidFill>
              <a:srgbClr val="9900FF"/>
            </a:solidFill>
            <a:prstDash val="solid"/>
            <a:round/>
            <a:headEnd type="none" w="sm" len="sm"/>
            <a:tailEnd type="none" w="sm" len="sm"/>
          </a:ln>
        </p:spPr>
      </p:pic>
      <p:pic>
        <p:nvPicPr>
          <p:cNvPr id="249" name="Google Shape;249;p26"/>
          <p:cNvPicPr preferRelativeResize="0"/>
          <p:nvPr/>
        </p:nvPicPr>
        <p:blipFill>
          <a:blip r:embed="rId5">
            <a:alphaModFix/>
          </a:blip>
          <a:stretch>
            <a:fillRect/>
          </a:stretch>
        </p:blipFill>
        <p:spPr>
          <a:xfrm rot="330050">
            <a:off x="8410930" y="388864"/>
            <a:ext cx="492311" cy="493994"/>
          </a:xfrm>
          <a:prstGeom prst="rect">
            <a:avLst/>
          </a:prstGeom>
          <a:noFill/>
          <a:ln>
            <a:noFill/>
          </a:ln>
        </p:spPr>
      </p:pic>
      <p:pic>
        <p:nvPicPr>
          <p:cNvPr id="250" name="Google Shape;250;p26"/>
          <p:cNvPicPr preferRelativeResize="0"/>
          <p:nvPr/>
        </p:nvPicPr>
        <p:blipFill>
          <a:blip r:embed="rId5">
            <a:alphaModFix/>
          </a:blip>
          <a:stretch>
            <a:fillRect/>
          </a:stretch>
        </p:blipFill>
        <p:spPr>
          <a:xfrm rot="-4872204">
            <a:off x="5529443" y="735987"/>
            <a:ext cx="492309" cy="493997"/>
          </a:xfrm>
          <a:prstGeom prst="rect">
            <a:avLst/>
          </a:prstGeom>
          <a:noFill/>
          <a:ln>
            <a:noFill/>
          </a:ln>
        </p:spPr>
      </p:pic>
      <p:pic>
        <p:nvPicPr>
          <p:cNvPr id="251" name="Google Shape;251;p26"/>
          <p:cNvPicPr preferRelativeResize="0"/>
          <p:nvPr/>
        </p:nvPicPr>
        <p:blipFill>
          <a:blip r:embed="rId5">
            <a:alphaModFix/>
          </a:blip>
          <a:stretch>
            <a:fillRect/>
          </a:stretch>
        </p:blipFill>
        <p:spPr>
          <a:xfrm rot="-3230350">
            <a:off x="5990980" y="137738"/>
            <a:ext cx="492312" cy="493997"/>
          </a:xfrm>
          <a:prstGeom prst="rect">
            <a:avLst/>
          </a:prstGeom>
          <a:noFill/>
          <a:ln>
            <a:noFill/>
          </a:ln>
        </p:spPr>
      </p:pic>
      <p:pic>
        <p:nvPicPr>
          <p:cNvPr id="252" name="Google Shape;252;p26"/>
          <p:cNvPicPr preferRelativeResize="0"/>
          <p:nvPr/>
        </p:nvPicPr>
        <p:blipFill>
          <a:blip r:embed="rId5">
            <a:alphaModFix/>
          </a:blip>
          <a:stretch>
            <a:fillRect/>
          </a:stretch>
        </p:blipFill>
        <p:spPr>
          <a:xfrm rot="-777177">
            <a:off x="7229919" y="176389"/>
            <a:ext cx="492310" cy="493995"/>
          </a:xfrm>
          <a:prstGeom prst="rect">
            <a:avLst/>
          </a:prstGeom>
          <a:noFill/>
          <a:ln>
            <a:noFill/>
          </a:ln>
        </p:spPr>
      </p:pic>
      <p:cxnSp>
        <p:nvCxnSpPr>
          <p:cNvPr id="253" name="Google Shape;253;p26"/>
          <p:cNvCxnSpPr/>
          <p:nvPr/>
        </p:nvCxnSpPr>
        <p:spPr>
          <a:xfrm>
            <a:off x="5958125" y="1230100"/>
            <a:ext cx="450900" cy="613500"/>
          </a:xfrm>
          <a:prstGeom prst="straightConnector1">
            <a:avLst/>
          </a:prstGeom>
          <a:noFill/>
          <a:ln w="19050" cap="flat" cmpd="sng">
            <a:solidFill>
              <a:srgbClr val="1F497D"/>
            </a:solidFill>
            <a:prstDash val="dot"/>
            <a:round/>
            <a:headEnd type="none" w="med" len="med"/>
            <a:tailEnd type="none" w="med" len="med"/>
          </a:ln>
        </p:spPr>
      </p:cxnSp>
      <p:cxnSp>
        <p:nvCxnSpPr>
          <p:cNvPr id="254" name="Google Shape;254;p26"/>
          <p:cNvCxnSpPr/>
          <p:nvPr/>
        </p:nvCxnSpPr>
        <p:spPr>
          <a:xfrm>
            <a:off x="6300538" y="701950"/>
            <a:ext cx="172500" cy="1128900"/>
          </a:xfrm>
          <a:prstGeom prst="straightConnector1">
            <a:avLst/>
          </a:prstGeom>
          <a:noFill/>
          <a:ln w="19050" cap="flat" cmpd="sng">
            <a:solidFill>
              <a:srgbClr val="1F497D"/>
            </a:solidFill>
            <a:prstDash val="dot"/>
            <a:round/>
            <a:headEnd type="none" w="med" len="med"/>
            <a:tailEnd type="none" w="med" len="med"/>
          </a:ln>
        </p:spPr>
      </p:cxnSp>
      <p:cxnSp>
        <p:nvCxnSpPr>
          <p:cNvPr id="255" name="Google Shape;255;p26"/>
          <p:cNvCxnSpPr/>
          <p:nvPr/>
        </p:nvCxnSpPr>
        <p:spPr>
          <a:xfrm flipH="1">
            <a:off x="6562888" y="701950"/>
            <a:ext cx="754800" cy="1071300"/>
          </a:xfrm>
          <a:prstGeom prst="straightConnector1">
            <a:avLst/>
          </a:prstGeom>
          <a:noFill/>
          <a:ln w="19050" cap="flat" cmpd="sng">
            <a:solidFill>
              <a:srgbClr val="1F497D"/>
            </a:solidFill>
            <a:prstDash val="dot"/>
            <a:round/>
            <a:headEnd type="none" w="med" len="med"/>
            <a:tailEnd type="none" w="med" len="med"/>
          </a:ln>
        </p:spPr>
      </p:cxnSp>
      <p:cxnSp>
        <p:nvCxnSpPr>
          <p:cNvPr id="256" name="Google Shape;256;p26"/>
          <p:cNvCxnSpPr/>
          <p:nvPr/>
        </p:nvCxnSpPr>
        <p:spPr>
          <a:xfrm flipH="1">
            <a:off x="6614200" y="858050"/>
            <a:ext cx="1774200" cy="959700"/>
          </a:xfrm>
          <a:prstGeom prst="straightConnector1">
            <a:avLst/>
          </a:prstGeom>
          <a:noFill/>
          <a:ln w="19050" cap="flat" cmpd="sng">
            <a:solidFill>
              <a:srgbClr val="1F497D"/>
            </a:solidFill>
            <a:prstDash val="dot"/>
            <a:round/>
            <a:headEnd type="none" w="med" len="med"/>
            <a:tailEnd type="none" w="med" len="med"/>
          </a:ln>
        </p:spPr>
      </p:cxnSp>
      <p:sp>
        <p:nvSpPr>
          <p:cNvPr id="257" name="Google Shape;257;p26"/>
          <p:cNvSpPr/>
          <p:nvPr/>
        </p:nvSpPr>
        <p:spPr>
          <a:xfrm rot="-815933">
            <a:off x="6687778" y="4018675"/>
            <a:ext cx="162043" cy="155788"/>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highlight>
                <a:srgbClr val="FFFF00"/>
              </a:highlight>
              <a:latin typeface="Calibri"/>
              <a:ea typeface="Calibri"/>
              <a:cs typeface="Calibri"/>
              <a:sym typeface="Calibri"/>
            </a:endParaRPr>
          </a:p>
        </p:txBody>
      </p:sp>
      <p:sp>
        <p:nvSpPr>
          <p:cNvPr id="4" name="Title 1">
            <a:extLst>
              <a:ext uri="{FF2B5EF4-FFF2-40B4-BE49-F238E27FC236}">
                <a16:creationId xmlns:a16="http://schemas.microsoft.com/office/drawing/2014/main" id="{B3616FF0-7FAE-090E-2789-E530EDCC0DCB}"/>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27"/>
          <p:cNvPicPr preferRelativeResize="0"/>
          <p:nvPr/>
        </p:nvPicPr>
        <p:blipFill rotWithShape="1">
          <a:blip r:embed="rId3">
            <a:alphaModFix/>
          </a:blip>
          <a:srcRect b="1419"/>
          <a:stretch/>
        </p:blipFill>
        <p:spPr>
          <a:xfrm>
            <a:off x="3582800" y="1821125"/>
            <a:ext cx="5400151" cy="3706523"/>
          </a:xfrm>
          <a:prstGeom prst="rect">
            <a:avLst/>
          </a:prstGeom>
          <a:noFill/>
          <a:ln>
            <a:noFill/>
          </a:ln>
        </p:spPr>
      </p:pic>
      <p:sp>
        <p:nvSpPr>
          <p:cNvPr id="264" name="Google Shape;264;p27"/>
          <p:cNvSpPr txBox="1"/>
          <p:nvPr/>
        </p:nvSpPr>
        <p:spPr>
          <a:xfrm>
            <a:off x="351750" y="1036950"/>
            <a:ext cx="3054900" cy="600161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noProof="0" dirty="0"/>
              <a:t>Los países en el Caribe tienen estaciones GPS que registran el movimiento a largo plazo de las placas tectónicas. En general, muestran evidencia clara de movimiento de cizalla (desplazamiento lateral) en esta región. </a:t>
            </a:r>
          </a:p>
          <a:p>
            <a:pPr marL="0" lvl="0" indent="0" algn="l" rtl="0">
              <a:spcBef>
                <a:spcPts val="0"/>
              </a:spcBef>
              <a:spcAft>
                <a:spcPts val="0"/>
              </a:spcAft>
              <a:buNone/>
            </a:pPr>
            <a:endParaRPr lang="es-ES_tradnl" noProof="0" dirty="0"/>
          </a:p>
          <a:p>
            <a:pPr marL="0" lvl="0" indent="0" algn="l" rtl="0">
              <a:spcBef>
                <a:spcPts val="0"/>
              </a:spcBef>
              <a:spcAft>
                <a:spcPts val="0"/>
              </a:spcAft>
              <a:buNone/>
            </a:pPr>
            <a:r>
              <a:rPr lang="es-ES_tradnl" noProof="0" dirty="0"/>
              <a:t>En comparación con el este estable de Norteamérica, algunas estaciones se mueven hasta 2 cm/año (0.8 pulgadas/año) hacia el este a medida que la placa del Caribe se desliza junto a la placa de Norteamérica.</a:t>
            </a:r>
          </a:p>
          <a:p>
            <a:pPr marL="0" lvl="0" indent="0" algn="l" rtl="0">
              <a:spcBef>
                <a:spcPts val="0"/>
              </a:spcBef>
              <a:spcAft>
                <a:spcPts val="0"/>
              </a:spcAft>
              <a:buNone/>
            </a:pPr>
            <a:endParaRPr lang="es-ES_tradnl" noProof="0" dirty="0"/>
          </a:p>
          <a:p>
            <a:pPr marL="0" lvl="0" indent="0" algn="l" rtl="0">
              <a:spcBef>
                <a:spcPts val="0"/>
              </a:spcBef>
              <a:spcAft>
                <a:spcPts val="0"/>
              </a:spcAft>
              <a:buNone/>
            </a:pPr>
            <a:r>
              <a:rPr lang="es-ES_tradnl" noProof="0" dirty="0"/>
              <a:t>Sin embargo, hay áreas a lo largo del límite de la placa (mostradas en azul) que permanecen estancadas durante períodos de tiempo. Durante décadas y siglos, el estrés se acumula y ocasionalmente se libera en terremotos como el de magnitud 7.6 del 8 de febrero de 2025.</a:t>
            </a:r>
          </a:p>
          <a:p>
            <a:pPr marL="0" lvl="0" indent="0" algn="l" rtl="0">
              <a:spcBef>
                <a:spcPts val="0"/>
              </a:spcBef>
              <a:spcAft>
                <a:spcPts val="0"/>
              </a:spcAft>
              <a:buNone/>
            </a:pPr>
            <a:endParaRPr lang="es-ES_tradnl" noProof="0" dirty="0"/>
          </a:p>
        </p:txBody>
      </p:sp>
      <p:sp>
        <p:nvSpPr>
          <p:cNvPr id="265" name="Google Shape;265;p27"/>
          <p:cNvSpPr/>
          <p:nvPr/>
        </p:nvSpPr>
        <p:spPr>
          <a:xfrm rot="-569307">
            <a:off x="5315247" y="3701604"/>
            <a:ext cx="757057" cy="257646"/>
          </a:xfrm>
          <a:prstGeom prst="rightArrow">
            <a:avLst>
              <a:gd name="adj1" fmla="val 50000"/>
              <a:gd name="adj2" fmla="val 50000"/>
            </a:avLst>
          </a:prstGeom>
          <a:noFill/>
          <a:ln w="9525"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sp>
        <p:nvSpPr>
          <p:cNvPr id="267" name="Google Shape;267;p27"/>
          <p:cNvSpPr txBox="1"/>
          <p:nvPr/>
        </p:nvSpPr>
        <p:spPr>
          <a:xfrm>
            <a:off x="7231824" y="5027200"/>
            <a:ext cx="1719902" cy="326205"/>
          </a:xfrm>
          <a:prstGeom prst="rect">
            <a:avLst/>
          </a:prstGeom>
          <a:noFill/>
          <a:ln>
            <a:noFill/>
          </a:ln>
        </p:spPr>
        <p:txBody>
          <a:bodyPr spcFirstLastPara="1" wrap="square" lIns="9125" tIns="9125" rIns="9125" bIns="9125" anchor="t" anchorCtr="0">
            <a:spAutoFit/>
          </a:bodyPr>
          <a:lstStyle/>
          <a:p>
            <a:pPr marL="0" lvl="0" indent="0" algn="l" rtl="0">
              <a:spcBef>
                <a:spcPts val="0"/>
              </a:spcBef>
              <a:spcAft>
                <a:spcPts val="0"/>
              </a:spcAft>
              <a:buNone/>
            </a:pPr>
            <a:r>
              <a:rPr lang="es-ES_tradnl" sz="1000" b="1" noProof="0" dirty="0">
                <a:solidFill>
                  <a:schemeClr val="dk1"/>
                </a:solidFill>
                <a:latin typeface="Calibri"/>
                <a:ea typeface="Calibri"/>
                <a:cs typeface="Calibri"/>
                <a:sym typeface="Calibri"/>
              </a:rPr>
              <a:t>Referencia de Movimiento GPS</a:t>
            </a:r>
          </a:p>
          <a:p>
            <a:pPr marL="0" lvl="0" indent="0" algn="l" rtl="0">
              <a:spcBef>
                <a:spcPts val="0"/>
              </a:spcBef>
              <a:spcAft>
                <a:spcPts val="0"/>
              </a:spcAft>
              <a:buNone/>
            </a:pPr>
            <a:r>
              <a:rPr lang="es-ES_tradnl" sz="1000" b="1" noProof="0" dirty="0">
                <a:solidFill>
                  <a:schemeClr val="dk1"/>
                </a:solidFill>
                <a:latin typeface="Calibri"/>
                <a:ea typeface="Calibri"/>
                <a:cs typeface="Calibri"/>
                <a:sym typeface="Calibri"/>
              </a:rPr>
              <a:t>2.5 cm/año (~1 pulgada/año)</a:t>
            </a:r>
          </a:p>
        </p:txBody>
      </p:sp>
      <p:cxnSp>
        <p:nvCxnSpPr>
          <p:cNvPr id="268" name="Google Shape;268;p27"/>
          <p:cNvCxnSpPr/>
          <p:nvPr/>
        </p:nvCxnSpPr>
        <p:spPr>
          <a:xfrm>
            <a:off x="7949268" y="5432963"/>
            <a:ext cx="581100" cy="6000"/>
          </a:xfrm>
          <a:prstGeom prst="straightConnector1">
            <a:avLst/>
          </a:prstGeom>
          <a:noFill/>
          <a:ln w="19050" cap="flat" cmpd="sng">
            <a:solidFill>
              <a:schemeClr val="dk1"/>
            </a:solidFill>
            <a:prstDash val="solid"/>
            <a:round/>
            <a:headEnd type="none" w="med" len="med"/>
            <a:tailEnd type="stealth" w="med" len="med"/>
          </a:ln>
        </p:spPr>
      </p:cxnSp>
      <p:sp>
        <p:nvSpPr>
          <p:cNvPr id="269" name="Google Shape;269;p27"/>
          <p:cNvSpPr/>
          <p:nvPr/>
        </p:nvSpPr>
        <p:spPr>
          <a:xfrm rot="4360005">
            <a:off x="6287813" y="5007907"/>
            <a:ext cx="148022" cy="692685"/>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solidFill>
                <a:srgbClr val="FFFF00"/>
              </a:solidFill>
              <a:latin typeface="Calibri"/>
              <a:ea typeface="Calibri"/>
              <a:cs typeface="Calibri"/>
              <a:sym typeface="Calibri"/>
            </a:endParaRPr>
          </a:p>
        </p:txBody>
      </p:sp>
      <p:sp>
        <p:nvSpPr>
          <p:cNvPr id="270" name="Google Shape;270;p27"/>
          <p:cNvSpPr txBox="1"/>
          <p:nvPr/>
        </p:nvSpPr>
        <p:spPr>
          <a:xfrm>
            <a:off x="7527440" y="4439263"/>
            <a:ext cx="9069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_tradnl" sz="1100" b="1" noProof="0" dirty="0">
                <a:solidFill>
                  <a:srgbClr val="FFFF00"/>
                </a:solidFill>
                <a:latin typeface="Calibri"/>
                <a:ea typeface="Calibri"/>
                <a:cs typeface="Calibri"/>
                <a:sym typeface="Calibri"/>
              </a:rPr>
              <a:t>Movimiento más rápido</a:t>
            </a:r>
          </a:p>
        </p:txBody>
      </p:sp>
      <p:sp>
        <p:nvSpPr>
          <p:cNvPr id="271" name="Google Shape;271;p27"/>
          <p:cNvSpPr/>
          <p:nvPr/>
        </p:nvSpPr>
        <p:spPr>
          <a:xfrm>
            <a:off x="5593875" y="3451675"/>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sp>
        <p:nvSpPr>
          <p:cNvPr id="272" name="Google Shape;272;p27"/>
          <p:cNvSpPr txBox="1"/>
          <p:nvPr/>
        </p:nvSpPr>
        <p:spPr>
          <a:xfrm>
            <a:off x="5201111" y="2019950"/>
            <a:ext cx="971099" cy="52319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_tradnl" sz="1100" b="1" noProof="0" dirty="0">
                <a:solidFill>
                  <a:srgbClr val="FFFF00"/>
                </a:solidFill>
                <a:latin typeface="Calibri"/>
                <a:ea typeface="Calibri"/>
                <a:cs typeface="Calibri"/>
                <a:sym typeface="Calibri"/>
              </a:rPr>
              <a:t>Movimiento más lento</a:t>
            </a:r>
          </a:p>
        </p:txBody>
      </p:sp>
      <p:sp>
        <p:nvSpPr>
          <p:cNvPr id="273" name="Google Shape;273;p27"/>
          <p:cNvSpPr/>
          <p:nvPr/>
        </p:nvSpPr>
        <p:spPr>
          <a:xfrm rot="-815933">
            <a:off x="6683378" y="2592800"/>
            <a:ext cx="162043" cy="155788"/>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solidFill>
                <a:srgbClr val="FFFF00"/>
              </a:solidFill>
              <a:highlight>
                <a:srgbClr val="FFFF00"/>
              </a:highlight>
              <a:latin typeface="Calibri"/>
              <a:ea typeface="Calibri"/>
              <a:cs typeface="Calibri"/>
              <a:sym typeface="Calibri"/>
            </a:endParaRPr>
          </a:p>
        </p:txBody>
      </p:sp>
      <p:sp>
        <p:nvSpPr>
          <p:cNvPr id="274" name="Google Shape;274;p27"/>
          <p:cNvSpPr txBox="1"/>
          <p:nvPr/>
        </p:nvSpPr>
        <p:spPr>
          <a:xfrm>
            <a:off x="4415174" y="2627925"/>
            <a:ext cx="1431839" cy="187705"/>
          </a:xfrm>
          <a:prstGeom prst="rect">
            <a:avLst/>
          </a:prstGeom>
          <a:noFill/>
          <a:ln>
            <a:noFill/>
          </a:ln>
        </p:spPr>
        <p:txBody>
          <a:bodyPr spcFirstLastPara="1" wrap="square" lIns="9125" tIns="9125" rIns="9125" bIns="9125" anchor="t" anchorCtr="0">
            <a:spAutoFit/>
          </a:bodyPr>
          <a:lstStyle/>
          <a:p>
            <a:pPr marL="0" lvl="0" indent="0" algn="l" rtl="0">
              <a:spcBef>
                <a:spcPts val="0"/>
              </a:spcBef>
              <a:spcAft>
                <a:spcPts val="0"/>
              </a:spcAft>
              <a:buNone/>
            </a:pPr>
            <a:r>
              <a:rPr lang="es-ES_tradnl" sz="1100" b="1" noProof="0" dirty="0">
                <a:solidFill>
                  <a:schemeClr val="dk1"/>
                </a:solidFill>
                <a:latin typeface="Calibri"/>
                <a:ea typeface="Calibri"/>
                <a:cs typeface="Calibri"/>
                <a:sym typeface="Calibri"/>
              </a:rPr>
              <a:t>Placa de Norteamérica</a:t>
            </a:r>
          </a:p>
        </p:txBody>
      </p:sp>
      <p:sp>
        <p:nvSpPr>
          <p:cNvPr id="275" name="Google Shape;275;p27"/>
          <p:cNvSpPr txBox="1"/>
          <p:nvPr/>
        </p:nvSpPr>
        <p:spPr>
          <a:xfrm>
            <a:off x="6009025" y="4224750"/>
            <a:ext cx="971100" cy="187800"/>
          </a:xfrm>
          <a:prstGeom prst="rect">
            <a:avLst/>
          </a:prstGeom>
          <a:noFill/>
          <a:ln>
            <a:noFill/>
          </a:ln>
        </p:spPr>
        <p:txBody>
          <a:bodyPr spcFirstLastPara="1" wrap="square" lIns="9125" tIns="9125" rIns="9125" bIns="9125" anchor="t" anchorCtr="0">
            <a:spAutoFit/>
          </a:bodyPr>
          <a:lstStyle/>
          <a:p>
            <a:pPr marL="0" lvl="0" indent="0" algn="l" rtl="0">
              <a:spcBef>
                <a:spcPts val="0"/>
              </a:spcBef>
              <a:spcAft>
                <a:spcPts val="0"/>
              </a:spcAft>
              <a:buNone/>
            </a:pPr>
            <a:r>
              <a:rPr lang="es-ES_tradnl" sz="1100" b="1" noProof="0" dirty="0">
                <a:solidFill>
                  <a:schemeClr val="dk1"/>
                </a:solidFill>
                <a:latin typeface="Calibri"/>
                <a:ea typeface="Calibri"/>
                <a:cs typeface="Calibri"/>
                <a:sym typeface="Calibri"/>
              </a:rPr>
              <a:t>Placa del Caribe</a:t>
            </a:r>
          </a:p>
        </p:txBody>
      </p:sp>
      <p:sp>
        <p:nvSpPr>
          <p:cNvPr id="276" name="Google Shape;276;p27"/>
          <p:cNvSpPr/>
          <p:nvPr/>
        </p:nvSpPr>
        <p:spPr>
          <a:xfrm rot="-815933">
            <a:off x="8391728" y="2455225"/>
            <a:ext cx="162043" cy="155788"/>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solidFill>
                <a:srgbClr val="FFFF00"/>
              </a:solidFill>
              <a:highlight>
                <a:srgbClr val="FFFF00"/>
              </a:highlight>
              <a:latin typeface="Calibri"/>
              <a:ea typeface="Calibri"/>
              <a:cs typeface="Calibri"/>
              <a:sym typeface="Calibri"/>
            </a:endParaRPr>
          </a:p>
        </p:txBody>
      </p:sp>
      <p:sp>
        <p:nvSpPr>
          <p:cNvPr id="277" name="Google Shape;277;p27"/>
          <p:cNvSpPr/>
          <p:nvPr/>
        </p:nvSpPr>
        <p:spPr>
          <a:xfrm rot="-815933">
            <a:off x="3750003" y="1941075"/>
            <a:ext cx="162043" cy="155788"/>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solidFill>
                <a:srgbClr val="FFFF00"/>
              </a:solidFill>
              <a:highlight>
                <a:srgbClr val="FFFF00"/>
              </a:highlight>
              <a:latin typeface="Calibri"/>
              <a:ea typeface="Calibri"/>
              <a:cs typeface="Calibri"/>
              <a:sym typeface="Calibri"/>
            </a:endParaRPr>
          </a:p>
        </p:txBody>
      </p:sp>
      <p:sp>
        <p:nvSpPr>
          <p:cNvPr id="278" name="Google Shape;278;p27"/>
          <p:cNvSpPr/>
          <p:nvPr/>
        </p:nvSpPr>
        <p:spPr>
          <a:xfrm rot="-815933">
            <a:off x="3750003" y="2086925"/>
            <a:ext cx="162043" cy="155788"/>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solidFill>
                <a:srgbClr val="FFFF00"/>
              </a:solidFill>
              <a:highlight>
                <a:srgbClr val="FFFF00"/>
              </a:highlight>
              <a:latin typeface="Calibri"/>
              <a:ea typeface="Calibri"/>
              <a:cs typeface="Calibri"/>
              <a:sym typeface="Calibri"/>
            </a:endParaRPr>
          </a:p>
        </p:txBody>
      </p:sp>
      <p:sp>
        <p:nvSpPr>
          <p:cNvPr id="279" name="Google Shape;279;p27"/>
          <p:cNvSpPr/>
          <p:nvPr/>
        </p:nvSpPr>
        <p:spPr>
          <a:xfrm rot="4360005">
            <a:off x="5420338" y="4728807"/>
            <a:ext cx="148022" cy="692685"/>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solidFill>
                <a:srgbClr val="FFFF00"/>
              </a:solidFill>
              <a:latin typeface="Calibri"/>
              <a:ea typeface="Calibri"/>
              <a:cs typeface="Calibri"/>
              <a:sym typeface="Calibri"/>
            </a:endParaRPr>
          </a:p>
        </p:txBody>
      </p:sp>
      <p:sp>
        <p:nvSpPr>
          <p:cNvPr id="280" name="Google Shape;280;p27"/>
          <p:cNvSpPr/>
          <p:nvPr/>
        </p:nvSpPr>
        <p:spPr>
          <a:xfrm rot="4655827">
            <a:off x="7714818" y="3484042"/>
            <a:ext cx="148055" cy="692772"/>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solidFill>
                <a:srgbClr val="FFFF00"/>
              </a:solidFill>
              <a:latin typeface="Calibri"/>
              <a:ea typeface="Calibri"/>
              <a:cs typeface="Calibri"/>
              <a:sym typeface="Calibri"/>
            </a:endParaRPr>
          </a:p>
        </p:txBody>
      </p:sp>
      <p:sp>
        <p:nvSpPr>
          <p:cNvPr id="281" name="Google Shape;281;p27"/>
          <p:cNvSpPr/>
          <p:nvPr/>
        </p:nvSpPr>
        <p:spPr>
          <a:xfrm rot="4655827">
            <a:off x="8481768" y="3311217"/>
            <a:ext cx="148055" cy="692772"/>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solidFill>
                <a:srgbClr val="FFFF00"/>
              </a:solidFill>
              <a:latin typeface="Calibri"/>
              <a:ea typeface="Calibri"/>
              <a:cs typeface="Calibri"/>
              <a:sym typeface="Calibri"/>
            </a:endParaRPr>
          </a:p>
        </p:txBody>
      </p:sp>
      <p:sp>
        <p:nvSpPr>
          <p:cNvPr id="282" name="Google Shape;282;p27"/>
          <p:cNvSpPr/>
          <p:nvPr/>
        </p:nvSpPr>
        <p:spPr>
          <a:xfrm rot="4655827">
            <a:off x="8141318" y="3056617"/>
            <a:ext cx="148055" cy="692772"/>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solidFill>
                <a:srgbClr val="FFFF00"/>
              </a:solidFill>
              <a:latin typeface="Calibri"/>
              <a:ea typeface="Calibri"/>
              <a:cs typeface="Calibri"/>
              <a:sym typeface="Calibri"/>
            </a:endParaRPr>
          </a:p>
        </p:txBody>
      </p:sp>
      <p:cxnSp>
        <p:nvCxnSpPr>
          <p:cNvPr id="283" name="Google Shape;283;p27"/>
          <p:cNvCxnSpPr>
            <a:endCxn id="273" idx="1"/>
          </p:cNvCxnSpPr>
          <p:nvPr/>
        </p:nvCxnSpPr>
        <p:spPr>
          <a:xfrm>
            <a:off x="5984281" y="2425101"/>
            <a:ext cx="711600" cy="205500"/>
          </a:xfrm>
          <a:prstGeom prst="straightConnector1">
            <a:avLst/>
          </a:prstGeom>
          <a:noFill/>
          <a:ln w="9525" cap="flat" cmpd="sng">
            <a:solidFill>
              <a:srgbClr val="FFFF00"/>
            </a:solidFill>
            <a:prstDash val="solid"/>
            <a:round/>
            <a:headEnd type="none" w="med" len="med"/>
            <a:tailEnd type="none" w="med" len="med"/>
          </a:ln>
        </p:spPr>
      </p:cxnSp>
      <p:cxnSp>
        <p:nvCxnSpPr>
          <p:cNvPr id="284" name="Google Shape;284;p27"/>
          <p:cNvCxnSpPr>
            <a:cxnSpLocks/>
            <a:endCxn id="276" idx="1"/>
          </p:cNvCxnSpPr>
          <p:nvPr/>
        </p:nvCxnSpPr>
        <p:spPr>
          <a:xfrm>
            <a:off x="6088362" y="2223487"/>
            <a:ext cx="2315753" cy="269567"/>
          </a:xfrm>
          <a:prstGeom prst="straightConnector1">
            <a:avLst/>
          </a:prstGeom>
          <a:noFill/>
          <a:ln w="9525" cap="flat" cmpd="sng">
            <a:solidFill>
              <a:srgbClr val="FFFF00"/>
            </a:solidFill>
            <a:prstDash val="solid"/>
            <a:round/>
            <a:headEnd type="none" w="med" len="med"/>
            <a:tailEnd type="none" w="med" len="med"/>
          </a:ln>
        </p:spPr>
      </p:cxnSp>
      <p:cxnSp>
        <p:nvCxnSpPr>
          <p:cNvPr id="285" name="Google Shape;285;p27"/>
          <p:cNvCxnSpPr>
            <a:endCxn id="278" idx="7"/>
          </p:cNvCxnSpPr>
          <p:nvPr/>
        </p:nvCxnSpPr>
        <p:spPr>
          <a:xfrm rot="10800000">
            <a:off x="3873875" y="2097786"/>
            <a:ext cx="1390500" cy="125700"/>
          </a:xfrm>
          <a:prstGeom prst="straightConnector1">
            <a:avLst/>
          </a:prstGeom>
          <a:noFill/>
          <a:ln w="9525" cap="flat" cmpd="sng">
            <a:solidFill>
              <a:srgbClr val="FFFF00"/>
            </a:solidFill>
            <a:prstDash val="solid"/>
            <a:round/>
            <a:headEnd type="none" w="med" len="med"/>
            <a:tailEnd type="none" w="med" len="med"/>
          </a:ln>
        </p:spPr>
      </p:cxnSp>
      <p:cxnSp>
        <p:nvCxnSpPr>
          <p:cNvPr id="286" name="Google Shape;286;p27"/>
          <p:cNvCxnSpPr>
            <a:endCxn id="280" idx="6"/>
          </p:cNvCxnSpPr>
          <p:nvPr/>
        </p:nvCxnSpPr>
        <p:spPr>
          <a:xfrm rot="10800000">
            <a:off x="7804746" y="3902728"/>
            <a:ext cx="54900" cy="600900"/>
          </a:xfrm>
          <a:prstGeom prst="straightConnector1">
            <a:avLst/>
          </a:prstGeom>
          <a:noFill/>
          <a:ln w="9525" cap="flat" cmpd="sng">
            <a:solidFill>
              <a:srgbClr val="FFFF00"/>
            </a:solidFill>
            <a:prstDash val="solid"/>
            <a:round/>
            <a:headEnd type="none" w="med" len="med"/>
            <a:tailEnd type="none" w="med" len="med"/>
          </a:ln>
        </p:spPr>
      </p:cxnSp>
      <p:cxnSp>
        <p:nvCxnSpPr>
          <p:cNvPr id="287" name="Google Shape;287;p27"/>
          <p:cNvCxnSpPr>
            <a:endCxn id="281" idx="6"/>
          </p:cNvCxnSpPr>
          <p:nvPr/>
        </p:nvCxnSpPr>
        <p:spPr>
          <a:xfrm rot="10800000" flipH="1">
            <a:off x="8051796" y="3729903"/>
            <a:ext cx="519900" cy="773700"/>
          </a:xfrm>
          <a:prstGeom prst="straightConnector1">
            <a:avLst/>
          </a:prstGeom>
          <a:noFill/>
          <a:ln w="9525" cap="flat" cmpd="sng">
            <a:solidFill>
              <a:srgbClr val="FFFF00"/>
            </a:solidFill>
            <a:prstDash val="solid"/>
            <a:round/>
            <a:headEnd type="none" w="med" len="med"/>
            <a:tailEnd type="none" w="med" len="med"/>
          </a:ln>
        </p:spPr>
      </p:cxnSp>
      <p:cxnSp>
        <p:nvCxnSpPr>
          <p:cNvPr id="288" name="Google Shape;288;p27"/>
          <p:cNvCxnSpPr>
            <a:cxnSpLocks/>
            <a:stCxn id="269" idx="0"/>
          </p:cNvCxnSpPr>
          <p:nvPr/>
        </p:nvCxnSpPr>
        <p:spPr>
          <a:xfrm flipV="1">
            <a:off x="6692438" y="4810125"/>
            <a:ext cx="906900" cy="440939"/>
          </a:xfrm>
          <a:prstGeom prst="straightConnector1">
            <a:avLst/>
          </a:prstGeom>
          <a:noFill/>
          <a:ln w="9525" cap="flat" cmpd="sng">
            <a:solidFill>
              <a:srgbClr val="FFFF00"/>
            </a:solidFill>
            <a:prstDash val="solid"/>
            <a:round/>
            <a:headEnd type="none" w="med" len="med"/>
            <a:tailEnd type="none" w="med" len="med"/>
          </a:ln>
        </p:spPr>
      </p:cxnSp>
      <p:cxnSp>
        <p:nvCxnSpPr>
          <p:cNvPr id="289" name="Google Shape;289;p27"/>
          <p:cNvCxnSpPr>
            <a:stCxn id="279" idx="0"/>
          </p:cNvCxnSpPr>
          <p:nvPr/>
        </p:nvCxnSpPr>
        <p:spPr>
          <a:xfrm rot="10800000" flipH="1">
            <a:off x="5825099" y="4661899"/>
            <a:ext cx="1719900" cy="310500"/>
          </a:xfrm>
          <a:prstGeom prst="straightConnector1">
            <a:avLst/>
          </a:prstGeom>
          <a:noFill/>
          <a:ln w="9525" cap="flat" cmpd="sng">
            <a:solidFill>
              <a:srgbClr val="FFFF00"/>
            </a:solidFill>
            <a:prstDash val="solid"/>
            <a:round/>
            <a:headEnd type="none" w="med" len="med"/>
            <a:tailEnd type="none" w="med" len="med"/>
          </a:ln>
        </p:spPr>
      </p:cxnSp>
      <p:sp>
        <p:nvSpPr>
          <p:cNvPr id="290" name="Google Shape;290;p27"/>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rgbClr val="FFFFFF"/>
                </a:solidFill>
                <a:latin typeface="Calibri"/>
                <a:ea typeface="Calibri"/>
                <a:cs typeface="Calibri"/>
                <a:sym typeface="Calibri"/>
              </a:rPr>
              <a:t>ALL</a:t>
            </a:r>
          </a:p>
        </p:txBody>
      </p:sp>
      <p:sp>
        <p:nvSpPr>
          <p:cNvPr id="3" name="Title 1">
            <a:extLst>
              <a:ext uri="{FF2B5EF4-FFF2-40B4-BE49-F238E27FC236}">
                <a16:creationId xmlns:a16="http://schemas.microsoft.com/office/drawing/2014/main" id="{F9BDFFDC-8DA3-E86A-F803-D73DE6C37886}"/>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p20"/>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4842388" y="4164557"/>
            <a:ext cx="4290500" cy="1912243"/>
          </a:xfrm>
          <a:prstGeom prst="rect">
            <a:avLst/>
          </a:prstGeom>
          <a:noFill/>
          <a:ln>
            <a:noFill/>
          </a:ln>
        </p:spPr>
      </p:pic>
      <p:sp>
        <p:nvSpPr>
          <p:cNvPr id="158" name="Google Shape;158;p20"/>
          <p:cNvSpPr txBox="1"/>
          <p:nvPr/>
        </p:nvSpPr>
        <p:spPr>
          <a:xfrm>
            <a:off x="438911" y="1046400"/>
            <a:ext cx="4688260" cy="2414477"/>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ES_tradnl" noProof="0" dirty="0">
                <a:solidFill>
                  <a:schemeClr val="dk1"/>
                </a:solidFill>
              </a:rPr>
              <a:t>El mecanismo focal es la manera como los sismólogos representan las orientaciones del estrés en 3D de un terremoto. Dado que un terremoto ocurre como un deslizamiento en una falla, este genera ondas primarias (P) en cuadrantes donde el primer pulso es compresional (sombreado) y cuadrantes donde el primer pulso es extensional (blanco). La orientación de estos cuadrantes, obtenida a partir de las ondas símicas registradas, determinan el tipo de falla que produjo el terremoto.</a:t>
            </a:r>
          </a:p>
        </p:txBody>
      </p:sp>
      <p:sp>
        <p:nvSpPr>
          <p:cNvPr id="159" name="Google Shape;159;p20"/>
          <p:cNvSpPr txBox="1"/>
          <p:nvPr/>
        </p:nvSpPr>
        <p:spPr>
          <a:xfrm>
            <a:off x="197003" y="5492767"/>
            <a:ext cx="4789861"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200" b="1" i="1" noProof="0" dirty="0">
                <a:solidFill>
                  <a:schemeClr val="dk1"/>
                </a:solidFill>
                <a:latin typeface="Arial" panose="020B0604020202020204" pitchFamily="34" charset="0"/>
                <a:ea typeface="Calibri"/>
                <a:cs typeface="Arial" panose="020B0604020202020204" pitchFamily="34" charset="0"/>
                <a:sym typeface="Calibri"/>
              </a:rPr>
              <a:t>Solución del tensor de momento mediante la Fase-W del USGS</a:t>
            </a:r>
            <a:endParaRPr lang="es-ES_tradnl" sz="1200" b="1" noProof="0" dirty="0">
              <a:solidFill>
                <a:schemeClr val="dk1"/>
              </a:solidFill>
              <a:latin typeface="Arial" panose="020B0604020202020204" pitchFamily="34" charset="0"/>
              <a:ea typeface="Calibri"/>
              <a:cs typeface="Arial" panose="020B0604020202020204" pitchFamily="34" charset="0"/>
              <a:sym typeface="Calibri"/>
            </a:endParaRPr>
          </a:p>
          <a:p>
            <a:pPr marL="0" lvl="0" indent="0" algn="l" rtl="0">
              <a:spcBef>
                <a:spcPts val="0"/>
              </a:spcBef>
              <a:spcAft>
                <a:spcPts val="0"/>
              </a:spcAft>
              <a:buNone/>
            </a:pPr>
            <a:endParaRPr lang="es-ES_tradnl" sz="1200" b="1" noProof="0" dirty="0">
              <a:solidFill>
                <a:schemeClr val="dk1"/>
              </a:solidFill>
              <a:latin typeface="Arial" panose="020B0604020202020204" pitchFamily="34" charset="0"/>
              <a:ea typeface="Calibri"/>
              <a:cs typeface="Arial" panose="020B0604020202020204" pitchFamily="34" charset="0"/>
              <a:sym typeface="Calibri"/>
            </a:endParaRPr>
          </a:p>
          <a:p>
            <a:pPr marL="0" lvl="0" indent="0" algn="l" rtl="0">
              <a:spcBef>
                <a:spcPts val="0"/>
              </a:spcBef>
              <a:spcAft>
                <a:spcPts val="0"/>
              </a:spcAft>
              <a:buNone/>
            </a:pPr>
            <a:r>
              <a:rPr lang="es-ES_tradnl" sz="1200" b="1" noProof="0" dirty="0">
                <a:solidFill>
                  <a:schemeClr val="dk1"/>
                </a:solidFill>
                <a:latin typeface="Arial" panose="020B0604020202020204" pitchFamily="34" charset="0"/>
                <a:ea typeface="Calibri"/>
                <a:cs typeface="Arial" panose="020B0604020202020204" pitchFamily="34" charset="0"/>
                <a:sym typeface="Calibri"/>
              </a:rPr>
              <a:t>El eje de tensión (T) refleja la dirección del esfuerzo compresional mínimo. El eje de presión (P) refleja la dirección del esfuerzo compresional máximo. </a:t>
            </a:r>
          </a:p>
        </p:txBody>
      </p:sp>
      <p:sp>
        <p:nvSpPr>
          <p:cNvPr id="160" name="Google Shape;160;p20"/>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C</a:t>
            </a:r>
          </a:p>
        </p:txBody>
      </p:sp>
      <p:pic>
        <p:nvPicPr>
          <p:cNvPr id="2" name="A_003strike-slipfault">
            <a:hlinkClick r:id="" action="ppaction://media"/>
            <a:extLst>
              <a:ext uri="{FF2B5EF4-FFF2-40B4-BE49-F238E27FC236}">
                <a16:creationId xmlns:a16="http://schemas.microsoft.com/office/drawing/2014/main" id="{A1E7A8A2-DFB3-18DE-1E71-2E16D9F5D62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303520" y="948650"/>
            <a:ext cx="3429000" cy="2578100"/>
          </a:xfrm>
          <a:prstGeom prst="rect">
            <a:avLst/>
          </a:prstGeom>
        </p:spPr>
      </p:pic>
      <p:grpSp>
        <p:nvGrpSpPr>
          <p:cNvPr id="6" name="Group 5">
            <a:extLst>
              <a:ext uri="{FF2B5EF4-FFF2-40B4-BE49-F238E27FC236}">
                <a16:creationId xmlns:a16="http://schemas.microsoft.com/office/drawing/2014/main" id="{A633F08D-0BCE-9738-6872-1B1F97BA3B33}"/>
              </a:ext>
            </a:extLst>
          </p:cNvPr>
          <p:cNvGrpSpPr/>
          <p:nvPr/>
        </p:nvGrpSpPr>
        <p:grpSpPr>
          <a:xfrm>
            <a:off x="1663150" y="3346760"/>
            <a:ext cx="1958896" cy="2168446"/>
            <a:chOff x="1663150" y="3346760"/>
            <a:chExt cx="1958896" cy="2168446"/>
          </a:xfrm>
        </p:grpSpPr>
        <p:pic>
          <p:nvPicPr>
            <p:cNvPr id="1026" name="Picture 2">
              <a:extLst>
                <a:ext uri="{FF2B5EF4-FFF2-40B4-BE49-F238E27FC236}">
                  <a16:creationId xmlns:a16="http://schemas.microsoft.com/office/drawing/2014/main" id="{7A951BCF-BE57-6CCE-4A13-E28760E7716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409" t="6445" r="795" b="58"/>
            <a:stretch/>
          </p:blipFill>
          <p:spPr bwMode="auto">
            <a:xfrm>
              <a:off x="1663150" y="3526750"/>
              <a:ext cx="1958896" cy="198845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FA910E0-5845-F22D-1F6D-ACC27F176F6D}"/>
                </a:ext>
              </a:extLst>
            </p:cNvPr>
            <p:cNvSpPr/>
            <p:nvPr/>
          </p:nvSpPr>
          <p:spPr>
            <a:xfrm>
              <a:off x="1735788" y="3346760"/>
              <a:ext cx="749808" cy="2064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sp>
        <p:nvSpPr>
          <p:cNvPr id="4" name="Title 1">
            <a:extLst>
              <a:ext uri="{FF2B5EF4-FFF2-40B4-BE49-F238E27FC236}">
                <a16:creationId xmlns:a16="http://schemas.microsoft.com/office/drawing/2014/main" id="{6F6DE435-57CD-D21F-F160-4D8FA09787E9}"/>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
        <p:nvSpPr>
          <p:cNvPr id="7" name="TextBox 6">
            <a:extLst>
              <a:ext uri="{FF2B5EF4-FFF2-40B4-BE49-F238E27FC236}">
                <a16:creationId xmlns:a16="http://schemas.microsoft.com/office/drawing/2014/main" id="{AB201538-761E-86DC-028C-1759231ECE53}"/>
              </a:ext>
            </a:extLst>
          </p:cNvPr>
          <p:cNvSpPr txBox="1"/>
          <p:nvPr/>
        </p:nvSpPr>
        <p:spPr>
          <a:xfrm>
            <a:off x="6229880" y="5567869"/>
            <a:ext cx="1354666" cy="513386"/>
          </a:xfrm>
          <a:prstGeom prst="rect">
            <a:avLst/>
          </a:prstGeom>
          <a:solidFill>
            <a:schemeClr val="bg1"/>
          </a:solidFill>
        </p:spPr>
        <p:txBody>
          <a:bodyPr wrap="square" rtlCol="0" anchor="t">
            <a:noAutofit/>
          </a:bodyPr>
          <a:lstStyle/>
          <a:p>
            <a:pPr marL="0" marR="0" algn="ctr"/>
            <a:r>
              <a:rPr lang="es-ES_tradnl" b="1" kern="100" noProof="0" dirty="0">
                <a:effectLst/>
                <a:latin typeface="+mn-lt"/>
                <a:ea typeface="Aptos" panose="020B0004020202020204" pitchFamily="34" charset="0"/>
                <a:cs typeface="Times New Roman" panose="02020603050405020304" pitchFamily="18" charset="0"/>
              </a:rPr>
              <a:t>Esfera </a:t>
            </a:r>
          </a:p>
          <a:p>
            <a:pPr marL="0" marR="0" algn="ctr"/>
            <a:r>
              <a:rPr lang="es-ES_tradnl" b="1" kern="100" noProof="0" dirty="0">
                <a:effectLst/>
                <a:latin typeface="+mn-lt"/>
                <a:ea typeface="Aptos" panose="020B0004020202020204" pitchFamily="34" charset="0"/>
                <a:cs typeface="Times New Roman" panose="02020603050405020304" pitchFamily="18" charset="0"/>
              </a:rPr>
              <a:t>Focal</a:t>
            </a:r>
            <a:endParaRPr lang="es-ES_tradnl" b="1" noProof="0" dirty="0">
              <a:latin typeface="+mn-lt"/>
            </a:endParaRPr>
          </a:p>
        </p:txBody>
      </p:sp>
      <p:sp>
        <p:nvSpPr>
          <p:cNvPr id="8" name="TextBox 7">
            <a:extLst>
              <a:ext uri="{FF2B5EF4-FFF2-40B4-BE49-F238E27FC236}">
                <a16:creationId xmlns:a16="http://schemas.microsoft.com/office/drawing/2014/main" id="{DECE35A3-3353-DED5-4272-718C5218E117}"/>
              </a:ext>
            </a:extLst>
          </p:cNvPr>
          <p:cNvSpPr txBox="1"/>
          <p:nvPr/>
        </p:nvSpPr>
        <p:spPr>
          <a:xfrm>
            <a:off x="7208322" y="5495646"/>
            <a:ext cx="1935678" cy="762000"/>
          </a:xfrm>
          <a:prstGeom prst="rect">
            <a:avLst/>
          </a:prstGeom>
          <a:solidFill>
            <a:schemeClr val="bg1"/>
          </a:solidFill>
        </p:spPr>
        <p:txBody>
          <a:bodyPr wrap="square" rtlCol="0" anchor="ctr">
            <a:noAutofit/>
          </a:bodyPr>
          <a:lstStyle/>
          <a:p>
            <a:pPr marL="0" marR="0" algn="ctr">
              <a:lnSpc>
                <a:spcPct val="50000"/>
              </a:lnSpc>
              <a:spcAft>
                <a:spcPts val="800"/>
              </a:spcAft>
            </a:pPr>
            <a:endParaRPr lang="es-ES_tradnl" b="1" kern="100" noProof="0" dirty="0">
              <a:latin typeface="+mn-lt"/>
              <a:ea typeface="Aptos" panose="020B0004020202020204" pitchFamily="34" charset="0"/>
              <a:cs typeface="Times New Roman" panose="02020603050405020304" pitchFamily="18" charset="0"/>
            </a:endParaRPr>
          </a:p>
          <a:p>
            <a:pPr marL="0" marR="0" algn="ctr">
              <a:lnSpc>
                <a:spcPct val="50000"/>
              </a:lnSpc>
              <a:spcAft>
                <a:spcPts val="800"/>
              </a:spcAft>
            </a:pPr>
            <a:endParaRPr lang="es-ES_tradnl" b="1" kern="100" noProof="0" dirty="0">
              <a:latin typeface="+mn-lt"/>
              <a:ea typeface="Aptos" panose="020B0004020202020204" pitchFamily="34" charset="0"/>
              <a:cs typeface="Times New Roman" panose="02020603050405020304" pitchFamily="18" charset="0"/>
            </a:endParaRPr>
          </a:p>
          <a:p>
            <a:pPr marL="0" marR="0" algn="ctr">
              <a:lnSpc>
                <a:spcPct val="50000"/>
              </a:lnSpc>
              <a:spcAft>
                <a:spcPts val="800"/>
              </a:spcAft>
            </a:pPr>
            <a:r>
              <a:rPr lang="es-ES_tradnl" b="1" kern="100" noProof="0" dirty="0">
                <a:latin typeface="+mn-lt"/>
                <a:ea typeface="Aptos" panose="020B0004020202020204" pitchFamily="34" charset="0"/>
                <a:cs typeface="Times New Roman" panose="02020603050405020304" pitchFamily="18" charset="0"/>
              </a:rPr>
              <a:t>Proyección 2D </a:t>
            </a:r>
          </a:p>
          <a:p>
            <a:pPr marL="0" marR="0" algn="ctr">
              <a:lnSpc>
                <a:spcPct val="50000"/>
              </a:lnSpc>
              <a:spcAft>
                <a:spcPts val="800"/>
              </a:spcAft>
            </a:pPr>
            <a:r>
              <a:rPr lang="es-ES_tradnl" b="1" kern="100" noProof="0" dirty="0">
                <a:latin typeface="+mn-lt"/>
                <a:ea typeface="Aptos" panose="020B0004020202020204" pitchFamily="34" charset="0"/>
                <a:cs typeface="Times New Roman" panose="02020603050405020304" pitchFamily="18" charset="0"/>
              </a:rPr>
              <a:t>de la </a:t>
            </a:r>
          </a:p>
          <a:p>
            <a:pPr marL="0" marR="0" algn="ctr">
              <a:lnSpc>
                <a:spcPct val="50000"/>
              </a:lnSpc>
              <a:spcAft>
                <a:spcPts val="800"/>
              </a:spcAft>
            </a:pPr>
            <a:r>
              <a:rPr lang="es-ES_tradnl" b="1" kern="100" noProof="0" dirty="0">
                <a:latin typeface="+mn-lt"/>
                <a:ea typeface="Aptos" panose="020B0004020202020204" pitchFamily="34" charset="0"/>
                <a:cs typeface="Times New Roman" panose="02020603050405020304" pitchFamily="18" charset="0"/>
              </a:rPr>
              <a:t>esfera focal</a:t>
            </a:r>
          </a:p>
          <a:p>
            <a:pPr marL="0" marR="0" algn="ctr">
              <a:lnSpc>
                <a:spcPct val="50000"/>
              </a:lnSpc>
            </a:pPr>
            <a:endParaRPr lang="es-ES_tradnl" b="1" kern="100" noProof="0" dirty="0">
              <a:effectLst/>
              <a:latin typeface="+mn-lt"/>
              <a:ea typeface="Aptos" panose="020B0004020202020204" pitchFamily="34" charset="0"/>
              <a:cs typeface="Times New Roman" panose="02020603050405020304" pitchFamily="18" charset="0"/>
            </a:endParaRPr>
          </a:p>
          <a:p>
            <a:pPr algn="ctr">
              <a:lnSpc>
                <a:spcPct val="50000"/>
              </a:lnSpc>
            </a:pPr>
            <a:endParaRPr lang="es-ES_tradnl" b="1" noProof="0" dirty="0">
              <a:latin typeface="+mn-lt"/>
            </a:endParaRPr>
          </a:p>
        </p:txBody>
      </p:sp>
      <p:sp>
        <p:nvSpPr>
          <p:cNvPr id="9" name="TextBox 8">
            <a:extLst>
              <a:ext uri="{FF2B5EF4-FFF2-40B4-BE49-F238E27FC236}">
                <a16:creationId xmlns:a16="http://schemas.microsoft.com/office/drawing/2014/main" id="{6B8A3AA2-D1F0-56D8-9F55-4CCBC6F797B6}"/>
              </a:ext>
            </a:extLst>
          </p:cNvPr>
          <p:cNvSpPr txBox="1"/>
          <p:nvPr/>
        </p:nvSpPr>
        <p:spPr>
          <a:xfrm>
            <a:off x="4911857" y="5568652"/>
            <a:ext cx="1354666" cy="506944"/>
          </a:xfrm>
          <a:prstGeom prst="rect">
            <a:avLst/>
          </a:prstGeom>
          <a:solidFill>
            <a:schemeClr val="bg1"/>
          </a:solidFill>
        </p:spPr>
        <p:txBody>
          <a:bodyPr wrap="square" rtlCol="0" anchor="t">
            <a:noAutofit/>
          </a:bodyPr>
          <a:lstStyle/>
          <a:p>
            <a:pPr marL="0" marR="0" algn="ctr">
              <a:lnSpc>
                <a:spcPct val="107000"/>
              </a:lnSpc>
              <a:spcAft>
                <a:spcPts val="800"/>
              </a:spcAft>
            </a:pPr>
            <a:r>
              <a:rPr lang="es-ES_tradnl" b="1" kern="100" noProof="0" dirty="0">
                <a:effectLst/>
                <a:latin typeface="+mn-lt"/>
                <a:ea typeface="Aptos" panose="020B0004020202020204" pitchFamily="34" charset="0"/>
                <a:cs typeface="Times New Roman" panose="02020603050405020304" pitchFamily="18" charset="0"/>
              </a:rPr>
              <a:t>Modelo de bloque</a:t>
            </a:r>
          </a:p>
          <a:p>
            <a:pPr algn="ctr"/>
            <a:endParaRPr lang="es-ES_tradnl" noProof="0" dirty="0">
              <a:latin typeface="+mn-lt"/>
            </a:endParaRPr>
          </a:p>
        </p:txBody>
      </p:sp>
      <p:sp>
        <p:nvSpPr>
          <p:cNvPr id="10" name="TextBox 9">
            <a:extLst>
              <a:ext uri="{FF2B5EF4-FFF2-40B4-BE49-F238E27FC236}">
                <a16:creationId xmlns:a16="http://schemas.microsoft.com/office/drawing/2014/main" id="{AC33975B-9203-CBB5-0179-F7309A48841B}"/>
              </a:ext>
            </a:extLst>
          </p:cNvPr>
          <p:cNvSpPr txBox="1"/>
          <p:nvPr/>
        </p:nvSpPr>
        <p:spPr>
          <a:xfrm>
            <a:off x="5378018" y="4138898"/>
            <a:ext cx="3130976" cy="345591"/>
          </a:xfrm>
          <a:prstGeom prst="rect">
            <a:avLst/>
          </a:prstGeom>
          <a:solidFill>
            <a:schemeClr val="bg1"/>
          </a:solidFill>
        </p:spPr>
        <p:txBody>
          <a:bodyPr wrap="square" rtlCol="0" anchor="t">
            <a:noAutofit/>
          </a:bodyPr>
          <a:lstStyle/>
          <a:p>
            <a:pPr algn="ctr"/>
            <a:r>
              <a:rPr lang="es-ES_tradnl" sz="1600" b="1" kern="100" noProof="0" dirty="0">
                <a:effectLst/>
                <a:latin typeface="+mj-lt"/>
                <a:ea typeface="Aptos" panose="020B0004020202020204" pitchFamily="34" charset="0"/>
                <a:cs typeface="Times New Roman" panose="02020603050405020304" pitchFamily="18" charset="0"/>
              </a:rPr>
              <a:t>Desplazamiento lateral/cizalla</a:t>
            </a:r>
            <a:endParaRPr lang="es-ES_tradnl" sz="1600" b="1" noProof="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66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0B48A-240F-805C-6D14-09ACDD43D757}"/>
            </a:ext>
          </a:extLst>
        </p:cNvPr>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81CDE580-FB75-1D98-7A33-80C6DBDF7B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07152E54-940B-72C0-3CC2-09A4BA9DA91D}"/>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pic>
        <p:nvPicPr>
          <p:cNvPr id="16" name="Picture 15" descr="A purple and white gradient&#10;&#10;AI-generated content may be incorrect.">
            <a:extLst>
              <a:ext uri="{FF2B5EF4-FFF2-40B4-BE49-F238E27FC236}">
                <a16:creationId xmlns:a16="http://schemas.microsoft.com/office/drawing/2014/main" id="{0EAD912F-EE15-811E-3D6D-09B91EC2704A}"/>
              </a:ext>
            </a:extLst>
          </p:cNvPr>
          <p:cNvPicPr>
            <a:picLocks noChangeAspect="1"/>
          </p:cNvPicPr>
          <p:nvPr/>
        </p:nvPicPr>
        <p:blipFill>
          <a:blip r:embed="rId5"/>
          <a:srcRect l="4090" r="11291"/>
          <a:stretch/>
        </p:blipFill>
        <p:spPr>
          <a:xfrm>
            <a:off x="233865" y="5517937"/>
            <a:ext cx="8910135" cy="1292689"/>
          </a:xfrm>
          <a:prstGeom prst="rect">
            <a:avLst/>
          </a:prstGeom>
        </p:spPr>
      </p:pic>
      <p:pic>
        <p:nvPicPr>
          <p:cNvPr id="5" name="Picture 4" descr="A map of a global satellite&#10;&#10;AI-generated content may be incorrect.">
            <a:extLst>
              <a:ext uri="{FF2B5EF4-FFF2-40B4-BE49-F238E27FC236}">
                <a16:creationId xmlns:a16="http://schemas.microsoft.com/office/drawing/2014/main" id="{FFC056EF-ADBB-965E-B861-A57B60421F4D}"/>
              </a:ext>
            </a:extLst>
          </p:cNvPr>
          <p:cNvPicPr>
            <a:picLocks noChangeAspect="1"/>
          </p:cNvPicPr>
          <p:nvPr/>
        </p:nvPicPr>
        <p:blipFill>
          <a:blip r:embed="rId6"/>
          <a:stretch>
            <a:fillRect/>
          </a:stretch>
        </p:blipFill>
        <p:spPr>
          <a:xfrm>
            <a:off x="4368981" y="1852473"/>
            <a:ext cx="4681738" cy="2791974"/>
          </a:xfrm>
          <a:prstGeom prst="rect">
            <a:avLst/>
          </a:prstGeom>
        </p:spPr>
      </p:pic>
      <p:sp>
        <p:nvSpPr>
          <p:cNvPr id="6" name="TextBox 5">
            <a:extLst>
              <a:ext uri="{FF2B5EF4-FFF2-40B4-BE49-F238E27FC236}">
                <a16:creationId xmlns:a16="http://schemas.microsoft.com/office/drawing/2014/main" id="{AC21E0EC-F45C-00ED-E0B5-82CD28E984FB}"/>
              </a:ext>
            </a:extLst>
          </p:cNvPr>
          <p:cNvSpPr txBox="1"/>
          <p:nvPr/>
        </p:nvSpPr>
        <p:spPr>
          <a:xfrm>
            <a:off x="4233332" y="1814325"/>
            <a:ext cx="3674533" cy="769441"/>
          </a:xfrm>
          <a:prstGeom prst="rect">
            <a:avLst/>
          </a:prstGeom>
          <a:noFill/>
        </p:spPr>
        <p:txBody>
          <a:bodyPr wrap="square" rtlCol="0">
            <a:spAutoFit/>
          </a:bodyPr>
          <a:lstStyle/>
          <a:p>
            <a:pPr algn="r"/>
            <a:r>
              <a:rPr lang="es-ES_tradnl" sz="1100" b="0" i="0" noProof="0" dirty="0">
                <a:solidFill>
                  <a:srgbClr val="333333"/>
                </a:solidFill>
                <a:effectLst/>
                <a:latin typeface="+mn-lt"/>
              </a:rPr>
              <a:t>Proyección en superficie del modelo de deslizamiento, superpuesta sobre la batimetría GEBCO. </a:t>
            </a:r>
          </a:p>
          <a:p>
            <a:r>
              <a:rPr lang="es-ES_tradnl" sz="1100" b="0" i="0" noProof="0" dirty="0">
                <a:solidFill>
                  <a:srgbClr val="333333"/>
                </a:solidFill>
                <a:effectLst/>
                <a:latin typeface="+mn-lt"/>
              </a:rPr>
              <a:t>La línea blanca representa el límite de placa [</a:t>
            </a:r>
            <a:r>
              <a:rPr lang="es-ES_tradnl" sz="1100" b="0" i="0" noProof="0" dirty="0" err="1">
                <a:solidFill>
                  <a:srgbClr val="333333"/>
                </a:solidFill>
                <a:effectLst/>
                <a:latin typeface="+mn-lt"/>
              </a:rPr>
              <a:t>Bird</a:t>
            </a:r>
            <a:r>
              <a:rPr lang="es-ES_tradnl" sz="1100" b="0" i="0" noProof="0" dirty="0">
                <a:solidFill>
                  <a:srgbClr val="333333"/>
                </a:solidFill>
                <a:effectLst/>
                <a:latin typeface="+mn-lt"/>
              </a:rPr>
              <a:t> 2003]</a:t>
            </a:r>
          </a:p>
          <a:p>
            <a:endParaRPr lang="es-ES_tradnl" sz="1100" b="0" i="0" noProof="0" dirty="0">
              <a:solidFill>
                <a:srgbClr val="333333"/>
              </a:solidFill>
              <a:effectLst/>
              <a:latin typeface="+mn-lt"/>
            </a:endParaRPr>
          </a:p>
        </p:txBody>
      </p:sp>
      <p:sp>
        <p:nvSpPr>
          <p:cNvPr id="18" name="TextBox 17">
            <a:extLst>
              <a:ext uri="{FF2B5EF4-FFF2-40B4-BE49-F238E27FC236}">
                <a16:creationId xmlns:a16="http://schemas.microsoft.com/office/drawing/2014/main" id="{9C497659-DC55-BB11-82FD-4ADDB4ADB468}"/>
              </a:ext>
            </a:extLst>
          </p:cNvPr>
          <p:cNvSpPr txBox="1"/>
          <p:nvPr/>
        </p:nvSpPr>
        <p:spPr>
          <a:xfrm>
            <a:off x="217448" y="1635490"/>
            <a:ext cx="4102284" cy="2893100"/>
          </a:xfrm>
          <a:prstGeom prst="rect">
            <a:avLst/>
          </a:prstGeom>
          <a:noFill/>
        </p:spPr>
        <p:txBody>
          <a:bodyPr wrap="square" rtlCol="0">
            <a:spAutoFit/>
          </a:bodyPr>
          <a:lstStyle/>
          <a:p>
            <a:pPr marL="285750" indent="-285750">
              <a:buFont typeface="Arial" panose="020B0604020202020204" pitchFamily="34" charset="0"/>
              <a:buChar char="•"/>
            </a:pPr>
            <a:r>
              <a:rPr lang="es-ES_tradnl" b="0" i="0" noProof="0" dirty="0">
                <a:solidFill>
                  <a:srgbClr val="333333"/>
                </a:solidFill>
                <a:effectLst/>
                <a:latin typeface="Arial" panose="020B0604020202020204" pitchFamily="34" charset="0"/>
                <a:cs typeface="Arial" panose="020B0604020202020204" pitchFamily="34" charset="0"/>
              </a:rPr>
              <a:t>La línea roja indica la dirección de rumbo </a:t>
            </a:r>
            <a:r>
              <a:rPr lang="es-ES_tradnl" b="0" noProof="0" dirty="0">
                <a:solidFill>
                  <a:srgbClr val="333333"/>
                </a:solidFill>
                <a:effectLst/>
                <a:latin typeface="Arial" panose="020B0604020202020204" pitchFamily="34" charset="0"/>
                <a:cs typeface="Arial" panose="020B0604020202020204" pitchFamily="34" charset="0"/>
              </a:rPr>
              <a:t>(</a:t>
            </a:r>
            <a:r>
              <a:rPr lang="es-ES_tradnl" b="0" i="1" noProof="0" dirty="0">
                <a:solidFill>
                  <a:srgbClr val="333333"/>
                </a:solidFill>
                <a:effectLst/>
                <a:latin typeface="Arial" panose="020B0604020202020204" pitchFamily="34" charset="0"/>
                <a:cs typeface="Arial" panose="020B0604020202020204" pitchFamily="34" charset="0"/>
              </a:rPr>
              <a:t>strike</a:t>
            </a:r>
            <a:r>
              <a:rPr lang="es-ES_tradnl" b="0" i="0" noProof="0" dirty="0">
                <a:solidFill>
                  <a:srgbClr val="333333"/>
                </a:solidFill>
                <a:effectLst/>
                <a:latin typeface="Arial" panose="020B0604020202020204" pitchFamily="34" charset="0"/>
                <a:cs typeface="Arial" panose="020B0604020202020204" pitchFamily="34" charset="0"/>
              </a:rPr>
              <a:t>) en la parte superior del plano de falla, y la estrella representa la ubicación del hipocentro. </a:t>
            </a:r>
          </a:p>
          <a:p>
            <a:pPr marL="285750" indent="-285750">
              <a:buFont typeface="Arial" panose="020B0604020202020204" pitchFamily="34" charset="0"/>
              <a:buChar char="•"/>
            </a:pPr>
            <a:endParaRPr lang="es-ES_tradnl" b="0" i="0" noProof="0" dirty="0">
              <a:solidFill>
                <a:srgbClr val="333333"/>
              </a:solidFill>
              <a:effectLst/>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ES_tradnl" b="0" i="0" noProof="0" dirty="0">
                <a:solidFill>
                  <a:srgbClr val="333333"/>
                </a:solidFill>
                <a:effectLst/>
                <a:latin typeface="Arial" panose="020B0604020202020204" pitchFamily="34" charset="0"/>
                <a:cs typeface="Arial" panose="020B0604020202020204" pitchFamily="34" charset="0"/>
              </a:rPr>
              <a:t>La amplitud del deslizamiento se representa con colores, y la dirección del movimiento del bloque de techo (</a:t>
            </a:r>
            <a:r>
              <a:rPr lang="es-ES_tradnl" b="0" i="1" noProof="0" dirty="0" err="1">
                <a:solidFill>
                  <a:srgbClr val="333333"/>
                </a:solidFill>
                <a:effectLst/>
                <a:latin typeface="Arial" panose="020B0604020202020204" pitchFamily="34" charset="0"/>
                <a:cs typeface="Arial" panose="020B0604020202020204" pitchFamily="34" charset="0"/>
              </a:rPr>
              <a:t>hanging</a:t>
            </a:r>
            <a:r>
              <a:rPr lang="es-ES_tradnl" b="0" i="1" noProof="0" dirty="0">
                <a:solidFill>
                  <a:srgbClr val="333333"/>
                </a:solidFill>
                <a:effectLst/>
                <a:latin typeface="Arial" panose="020B0604020202020204" pitchFamily="34" charset="0"/>
                <a:cs typeface="Arial" panose="020B0604020202020204" pitchFamily="34" charset="0"/>
              </a:rPr>
              <a:t> </a:t>
            </a:r>
            <a:r>
              <a:rPr lang="es-ES_tradnl" b="0" i="1" noProof="0" dirty="0" err="1">
                <a:solidFill>
                  <a:srgbClr val="333333"/>
                </a:solidFill>
                <a:effectLst/>
                <a:latin typeface="Arial" panose="020B0604020202020204" pitchFamily="34" charset="0"/>
                <a:cs typeface="Arial" panose="020B0604020202020204" pitchFamily="34" charset="0"/>
              </a:rPr>
              <a:t>wall</a:t>
            </a:r>
            <a:r>
              <a:rPr lang="es-ES_tradnl" b="0" i="0" noProof="0" dirty="0">
                <a:solidFill>
                  <a:srgbClr val="333333"/>
                </a:solidFill>
                <a:effectLst/>
                <a:latin typeface="Arial" panose="020B0604020202020204" pitchFamily="34" charset="0"/>
                <a:cs typeface="Arial" panose="020B0604020202020204" pitchFamily="34" charset="0"/>
              </a:rPr>
              <a:t>) en relación con el bloque de piso (</a:t>
            </a:r>
            <a:r>
              <a:rPr lang="es-ES_tradnl" b="0" i="1" noProof="0" dirty="0" err="1">
                <a:solidFill>
                  <a:srgbClr val="333333"/>
                </a:solidFill>
                <a:effectLst/>
                <a:latin typeface="Arial" panose="020B0604020202020204" pitchFamily="34" charset="0"/>
                <a:cs typeface="Arial" panose="020B0604020202020204" pitchFamily="34" charset="0"/>
              </a:rPr>
              <a:t>footwall</a:t>
            </a:r>
            <a:r>
              <a:rPr lang="es-ES_tradnl" b="0" i="0" noProof="0" dirty="0">
                <a:solidFill>
                  <a:srgbClr val="333333"/>
                </a:solidFill>
                <a:effectLst/>
                <a:latin typeface="Arial" panose="020B0604020202020204" pitchFamily="34" charset="0"/>
                <a:cs typeface="Arial" panose="020B0604020202020204" pitchFamily="34" charset="0"/>
              </a:rPr>
              <a:t>), denominada </a:t>
            </a:r>
            <a:r>
              <a:rPr lang="es-ES_tradnl" b="0" i="1" noProof="0" dirty="0" err="1">
                <a:solidFill>
                  <a:srgbClr val="333333"/>
                </a:solidFill>
                <a:effectLst/>
                <a:latin typeface="Arial" panose="020B0604020202020204" pitchFamily="34" charset="0"/>
                <a:cs typeface="Arial" panose="020B0604020202020204" pitchFamily="34" charset="0"/>
              </a:rPr>
              <a:t>rake</a:t>
            </a:r>
            <a:r>
              <a:rPr lang="es-ES_tradnl" b="0" i="0" noProof="0" dirty="0">
                <a:solidFill>
                  <a:srgbClr val="333333"/>
                </a:solidFill>
                <a:effectLst/>
                <a:latin typeface="Arial" panose="020B0604020202020204" pitchFamily="34" charset="0"/>
                <a:cs typeface="Arial" panose="020B0604020202020204" pitchFamily="34" charset="0"/>
              </a:rPr>
              <a:t>, está indicada con flechas</a:t>
            </a:r>
          </a:p>
          <a:p>
            <a:pPr marL="285750" indent="-285750">
              <a:buFont typeface="Arial" panose="020B0604020202020204" pitchFamily="34" charset="0"/>
              <a:buChar char="•"/>
            </a:pPr>
            <a:endParaRPr lang="es-ES_tradnl" b="0" i="0" noProof="0" dirty="0">
              <a:solidFill>
                <a:srgbClr val="333333"/>
              </a:solidFill>
              <a:effectLst/>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ES_tradnl" b="0" i="0" noProof="0" dirty="0">
                <a:solidFill>
                  <a:srgbClr val="333333"/>
                </a:solidFill>
                <a:effectLst/>
                <a:latin typeface="Arial" panose="020B0604020202020204" pitchFamily="34" charset="0"/>
                <a:cs typeface="Arial" panose="020B0604020202020204" pitchFamily="34" charset="0"/>
              </a:rPr>
              <a:t>Los contornos muestran el tiempo de inicio de la ruptura en segundos.</a:t>
            </a:r>
            <a:endParaRPr lang="es-ES_tradnl" noProof="0" dirty="0">
              <a:latin typeface="Arial" panose="020B0604020202020204" pitchFamily="34" charset="0"/>
              <a:cs typeface="Arial" panose="020B0604020202020204" pitchFamily="34" charset="0"/>
            </a:endParaRPr>
          </a:p>
        </p:txBody>
      </p:sp>
      <p:cxnSp>
        <p:nvCxnSpPr>
          <p:cNvPr id="3" name="Straight Connector 2">
            <a:extLst>
              <a:ext uri="{FF2B5EF4-FFF2-40B4-BE49-F238E27FC236}">
                <a16:creationId xmlns:a16="http://schemas.microsoft.com/office/drawing/2014/main" id="{50D8A4C7-2B29-7267-C169-3D32BA543E4F}"/>
              </a:ext>
            </a:extLst>
          </p:cNvPr>
          <p:cNvCxnSpPr>
            <a:cxnSpLocks/>
          </p:cNvCxnSpPr>
          <p:nvPr/>
        </p:nvCxnSpPr>
        <p:spPr>
          <a:xfrm flipH="1">
            <a:off x="1105319" y="3621508"/>
            <a:ext cx="4582048" cy="20900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A4F6C2C-4373-D44D-0956-CB5E15ECE50D}"/>
              </a:ext>
            </a:extLst>
          </p:cNvPr>
          <p:cNvCxnSpPr>
            <a:cxnSpLocks/>
          </p:cNvCxnSpPr>
          <p:nvPr/>
        </p:nvCxnSpPr>
        <p:spPr>
          <a:xfrm>
            <a:off x="7560001" y="3315675"/>
            <a:ext cx="1187780" cy="23958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Google Shape;205;p23">
            <a:extLst>
              <a:ext uri="{FF2B5EF4-FFF2-40B4-BE49-F238E27FC236}">
                <a16:creationId xmlns:a16="http://schemas.microsoft.com/office/drawing/2014/main" id="{D4130FF2-FACB-867E-3648-2172F79632A2}"/>
              </a:ext>
            </a:extLst>
          </p:cNvPr>
          <p:cNvSpPr/>
          <p:nvPr/>
        </p:nvSpPr>
        <p:spPr>
          <a:xfrm>
            <a:off x="7827264" y="0"/>
            <a:ext cx="905256" cy="475488"/>
          </a:xfrm>
          <a:prstGeom prst="flowChartOffpageConnector">
            <a:avLst/>
          </a:prstGeom>
          <a:solidFill>
            <a:srgbClr val="000000"/>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rgbClr val="FFFFFF"/>
                </a:solidFill>
                <a:latin typeface="Calibri"/>
                <a:ea typeface="Calibri"/>
                <a:cs typeface="Calibri"/>
                <a:sym typeface="Calibri"/>
              </a:rPr>
              <a:t>C</a:t>
            </a:r>
          </a:p>
        </p:txBody>
      </p:sp>
      <p:sp>
        <p:nvSpPr>
          <p:cNvPr id="8" name="Title 1">
            <a:extLst>
              <a:ext uri="{FF2B5EF4-FFF2-40B4-BE49-F238E27FC236}">
                <a16:creationId xmlns:a16="http://schemas.microsoft.com/office/drawing/2014/main" id="{DFCF9CE3-E3B1-7EB1-3173-65FB8523E32F}"/>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
        <p:nvSpPr>
          <p:cNvPr id="11" name="TextBox 10">
            <a:extLst>
              <a:ext uri="{FF2B5EF4-FFF2-40B4-BE49-F238E27FC236}">
                <a16:creationId xmlns:a16="http://schemas.microsoft.com/office/drawing/2014/main" id="{79F676C4-9821-BAE1-8516-51D209EB3953}"/>
              </a:ext>
            </a:extLst>
          </p:cNvPr>
          <p:cNvSpPr txBox="1"/>
          <p:nvPr/>
        </p:nvSpPr>
        <p:spPr>
          <a:xfrm>
            <a:off x="347133" y="1134274"/>
            <a:ext cx="8400648" cy="307777"/>
          </a:xfrm>
          <a:prstGeom prst="rect">
            <a:avLst/>
          </a:prstGeom>
          <a:noFill/>
        </p:spPr>
        <p:txBody>
          <a:bodyPr wrap="square">
            <a:spAutoFit/>
          </a:bodyPr>
          <a:lstStyle/>
          <a:p>
            <a:r>
              <a:rPr lang="es-ES_tradnl" b="0" i="0" noProof="0" dirty="0">
                <a:solidFill>
                  <a:srgbClr val="333333"/>
                </a:solidFill>
                <a:effectLst/>
                <a:latin typeface="Arial" panose="020B0604020202020204" pitchFamily="34" charset="0"/>
                <a:cs typeface="Arial" panose="020B0604020202020204" pitchFamily="34" charset="0"/>
              </a:rPr>
              <a:t>A continuación, se muestra el corte transversal del modelo de distribución de deslizamiento (</a:t>
            </a:r>
            <a:r>
              <a:rPr lang="es-ES_tradnl" i="1" noProof="0" dirty="0">
                <a:solidFill>
                  <a:srgbClr val="333333"/>
                </a:solidFill>
                <a:effectLst/>
                <a:latin typeface="Arial" panose="020B0604020202020204" pitchFamily="34" charset="0"/>
                <a:cs typeface="Arial" panose="020B0604020202020204" pitchFamily="34" charset="0"/>
              </a:rPr>
              <a:t>slip </a:t>
            </a:r>
            <a:r>
              <a:rPr lang="es-ES_tradnl" i="1" noProof="0" dirty="0" err="1">
                <a:solidFill>
                  <a:srgbClr val="333333"/>
                </a:solidFill>
                <a:effectLst/>
                <a:latin typeface="Arial" panose="020B0604020202020204" pitchFamily="34" charset="0"/>
                <a:cs typeface="Arial" panose="020B0604020202020204" pitchFamily="34" charset="0"/>
              </a:rPr>
              <a:t>model</a:t>
            </a:r>
            <a:r>
              <a:rPr lang="es-ES_tradnl" b="0" i="0" noProof="0" dirty="0">
                <a:solidFill>
                  <a:srgbClr val="333333"/>
                </a:solidFill>
                <a:effectLst/>
                <a:latin typeface="Arial" panose="020B0604020202020204"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2296574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304428-020D-2AD0-30A0-9D98DE4FE9A1}"/>
              </a:ext>
            </a:extLst>
          </p:cNvPr>
          <p:cNvPicPr>
            <a:picLocks noChangeAspect="1"/>
          </p:cNvPicPr>
          <p:nvPr/>
        </p:nvPicPr>
        <p:blipFill>
          <a:blip r:embed="rId3"/>
          <a:srcRect t="1764" r="1092"/>
          <a:stretch/>
        </p:blipFill>
        <p:spPr>
          <a:xfrm>
            <a:off x="592737" y="1238490"/>
            <a:ext cx="8146149" cy="5318741"/>
          </a:xfrm>
          <a:prstGeom prst="rect">
            <a:avLst/>
          </a:prstGeom>
        </p:spPr>
      </p:pic>
      <p:sp>
        <p:nvSpPr>
          <p:cNvPr id="18" name="TextBox 7">
            <a:extLst>
              <a:ext uri="{FF2B5EF4-FFF2-40B4-BE49-F238E27FC236}">
                <a16:creationId xmlns:a16="http://schemas.microsoft.com/office/drawing/2014/main" id="{B873D7C2-CE6A-4247-9D3A-9DC36730B3CF}"/>
              </a:ext>
            </a:extLst>
          </p:cNvPr>
          <p:cNvSpPr txBox="1">
            <a:spLocks noChangeArrowheads="1"/>
          </p:cNvSpPr>
          <p:nvPr/>
        </p:nvSpPr>
        <p:spPr bwMode="auto">
          <a:xfrm>
            <a:off x="1940524" y="990600"/>
            <a:ext cx="6332538" cy="5540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s-ES_tradnl" sz="1400" noProof="0" dirty="0">
                <a:solidFill>
                  <a:srgbClr val="000000"/>
                </a:solidFill>
                <a:latin typeface="Arial" panose="020B0604020202020204" pitchFamily="34" charset="0"/>
              </a:rPr>
              <a:t>El registro del terremoto en Bend, Oregón (BNOR) se muestra a continuación. Bend está a 4657 km (2894 millas, 42.0°) de la ubicación de este terremoto.</a:t>
            </a:r>
          </a:p>
        </p:txBody>
      </p:sp>
      <p:sp>
        <p:nvSpPr>
          <p:cNvPr id="20" name="TextBox 4">
            <a:extLst>
              <a:ext uri="{FF2B5EF4-FFF2-40B4-BE49-F238E27FC236}">
                <a16:creationId xmlns:a16="http://schemas.microsoft.com/office/drawing/2014/main" id="{78117B96-18EC-D345-82C0-1713A766F380}"/>
              </a:ext>
            </a:extLst>
          </p:cNvPr>
          <p:cNvSpPr txBox="1">
            <a:spLocks noChangeArrowheads="1"/>
          </p:cNvSpPr>
          <p:nvPr/>
        </p:nvSpPr>
        <p:spPr bwMode="auto">
          <a:xfrm>
            <a:off x="2486625" y="1981200"/>
            <a:ext cx="376238"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800" b="1" noProof="0" dirty="0">
                <a:solidFill>
                  <a:srgbClr val="000000"/>
                </a:solidFill>
                <a:latin typeface="Arial" panose="020B0604020202020204" pitchFamily="34" charset="0"/>
              </a:rPr>
              <a:t>P</a:t>
            </a:r>
          </a:p>
        </p:txBody>
      </p:sp>
      <p:sp>
        <p:nvSpPr>
          <p:cNvPr id="21" name="TextBox 11">
            <a:extLst>
              <a:ext uri="{FF2B5EF4-FFF2-40B4-BE49-F238E27FC236}">
                <a16:creationId xmlns:a16="http://schemas.microsoft.com/office/drawing/2014/main" id="{E9BB9591-AADB-4841-8D20-3B1ECE7993A4}"/>
              </a:ext>
            </a:extLst>
          </p:cNvPr>
          <p:cNvSpPr txBox="1">
            <a:spLocks noChangeArrowheads="1"/>
          </p:cNvSpPr>
          <p:nvPr/>
        </p:nvSpPr>
        <p:spPr bwMode="auto">
          <a:xfrm>
            <a:off x="3858225" y="1981200"/>
            <a:ext cx="3048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800" b="1" noProof="0" dirty="0">
                <a:solidFill>
                  <a:srgbClr val="000000"/>
                </a:solidFill>
                <a:latin typeface="Arial" panose="020B0604020202020204" pitchFamily="34" charset="0"/>
              </a:rPr>
              <a:t>S</a:t>
            </a:r>
          </a:p>
        </p:txBody>
      </p:sp>
      <p:sp>
        <p:nvSpPr>
          <p:cNvPr id="22" name="TextBox 21">
            <a:extLst>
              <a:ext uri="{FF2B5EF4-FFF2-40B4-BE49-F238E27FC236}">
                <a16:creationId xmlns:a16="http://schemas.microsoft.com/office/drawing/2014/main" id="{DD61FC26-A694-E74A-BB4F-92D476BD187A}"/>
              </a:ext>
            </a:extLst>
          </p:cNvPr>
          <p:cNvSpPr txBox="1"/>
          <p:nvPr/>
        </p:nvSpPr>
        <p:spPr>
          <a:xfrm>
            <a:off x="5774273" y="1676400"/>
            <a:ext cx="3214758" cy="307777"/>
          </a:xfrm>
          <a:prstGeom prst="rect">
            <a:avLst/>
          </a:prstGeom>
          <a:solidFill>
            <a:schemeClr val="bg1"/>
          </a:solidFill>
        </p:spPr>
        <p:txBody>
          <a:bodyPr wrap="square">
            <a:spAutoFit/>
          </a:bodyPr>
          <a:lstStyle/>
          <a:p>
            <a:pPr eaLnBrk="1" hangingPunct="1">
              <a:defRPr/>
            </a:pPr>
            <a:r>
              <a:rPr lang="es-ES_tradnl" spc="600" noProof="0" dirty="0">
                <a:solidFill>
                  <a:prstClr val="black"/>
                </a:solidFill>
                <a:ea typeface="MS PGothic" charset="-128"/>
                <a:cs typeface="Arial" panose="020B0604020202020204" pitchFamily="34" charset="0"/>
              </a:rPr>
              <a:t>Ondas superficiales</a:t>
            </a:r>
          </a:p>
        </p:txBody>
      </p:sp>
      <p:sp>
        <p:nvSpPr>
          <p:cNvPr id="23" name="TextBox 4">
            <a:extLst>
              <a:ext uri="{FF2B5EF4-FFF2-40B4-BE49-F238E27FC236}">
                <a16:creationId xmlns:a16="http://schemas.microsoft.com/office/drawing/2014/main" id="{3BB97DAA-40B5-ED45-9A05-B143993287C5}"/>
              </a:ext>
            </a:extLst>
          </p:cNvPr>
          <p:cNvSpPr txBox="1">
            <a:spLocks noChangeArrowheads="1"/>
          </p:cNvSpPr>
          <p:nvPr/>
        </p:nvSpPr>
        <p:spPr bwMode="auto">
          <a:xfrm>
            <a:off x="1483324" y="3344863"/>
            <a:ext cx="724693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400" noProof="0" dirty="0">
                <a:solidFill>
                  <a:srgbClr val="000000"/>
                </a:solidFill>
                <a:latin typeface="Arial" panose="020B0604020202020204" pitchFamily="34" charset="0"/>
              </a:rPr>
              <a:t>Después del terremoto, las ondas compresionales P tardaron 7 minutos y 50 segundos en recorrer un trayecto curvo a través del manto hasta llegar a Bend, Oregón.</a:t>
            </a:r>
          </a:p>
        </p:txBody>
      </p:sp>
      <p:sp>
        <p:nvSpPr>
          <p:cNvPr id="24" name="TextBox 9">
            <a:extLst>
              <a:ext uri="{FF2B5EF4-FFF2-40B4-BE49-F238E27FC236}">
                <a16:creationId xmlns:a16="http://schemas.microsoft.com/office/drawing/2014/main" id="{71163235-4890-0941-A086-5EA6D535573D}"/>
              </a:ext>
            </a:extLst>
          </p:cNvPr>
          <p:cNvSpPr txBox="1">
            <a:spLocks noChangeArrowheads="1"/>
          </p:cNvSpPr>
          <p:nvPr/>
        </p:nvSpPr>
        <p:spPr bwMode="auto">
          <a:xfrm>
            <a:off x="2199868" y="4527544"/>
            <a:ext cx="6690132"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400" noProof="0" dirty="0">
                <a:solidFill>
                  <a:srgbClr val="000000"/>
                </a:solidFill>
                <a:latin typeface="Arial" panose="020B0604020202020204" pitchFamily="34" charset="0"/>
              </a:rPr>
              <a:t>Las ondas S son ondas de corte, o cizalla, que recorren el mismo trayecto a través del manto que las ondas P. La geometría de las ondas sísmicas de este terremoto resultó en una energía mínima de la onda S recibida en el centro de Oregón. </a:t>
            </a:r>
          </a:p>
        </p:txBody>
      </p:sp>
      <p:sp>
        <p:nvSpPr>
          <p:cNvPr id="25" name="TextBox 6">
            <a:extLst>
              <a:ext uri="{FF2B5EF4-FFF2-40B4-BE49-F238E27FC236}">
                <a16:creationId xmlns:a16="http://schemas.microsoft.com/office/drawing/2014/main" id="{CAC7DFFE-5DEC-F247-B112-ECABAA0BCD7B}"/>
              </a:ext>
            </a:extLst>
          </p:cNvPr>
          <p:cNvSpPr txBox="1">
            <a:spLocks noChangeArrowheads="1"/>
          </p:cNvSpPr>
          <p:nvPr/>
        </p:nvSpPr>
        <p:spPr bwMode="auto">
          <a:xfrm>
            <a:off x="1233489" y="5334656"/>
            <a:ext cx="7899400" cy="7155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s-ES_tradnl" sz="1350" noProof="0" dirty="0">
                <a:solidFill>
                  <a:srgbClr val="000000"/>
                </a:solidFill>
                <a:latin typeface="Arial" panose="020B0604020202020204" pitchFamily="34" charset="0"/>
              </a:rPr>
              <a:t>Las ondas superficiales recorrieron los 4657 km (2894 </a:t>
            </a:r>
            <a:r>
              <a:rPr lang="es-ES_tradnl" sz="1350" noProof="0" dirty="0" err="1">
                <a:solidFill>
                  <a:srgbClr val="000000"/>
                </a:solidFill>
                <a:latin typeface="Arial" panose="020B0604020202020204" pitchFamily="34" charset="0"/>
              </a:rPr>
              <a:t>milas</a:t>
            </a:r>
            <a:r>
              <a:rPr lang="es-ES_tradnl" sz="1350" noProof="0" dirty="0">
                <a:solidFill>
                  <a:srgbClr val="000000"/>
                </a:solidFill>
                <a:latin typeface="Arial" panose="020B0604020202020204" pitchFamily="34" charset="0"/>
              </a:rPr>
              <a:t>) a lo largo del perímetro de la Tierra, desde el terremoto hasta la estación que las registró. Estas comenzaron a llegar a Bend aproximadamente 22 minutos después de que el terremoto ocurriera al suroeste de las Islas Caimán.</a:t>
            </a:r>
          </a:p>
        </p:txBody>
      </p:sp>
      <p:sp>
        <p:nvSpPr>
          <p:cNvPr id="26" name="TextBox 4">
            <a:extLst>
              <a:ext uri="{FF2B5EF4-FFF2-40B4-BE49-F238E27FC236}">
                <a16:creationId xmlns:a16="http://schemas.microsoft.com/office/drawing/2014/main" id="{6FB44BF5-5C21-2048-8C94-31D191740187}"/>
              </a:ext>
            </a:extLst>
          </p:cNvPr>
          <p:cNvSpPr txBox="1">
            <a:spLocks noChangeArrowheads="1"/>
          </p:cNvSpPr>
          <p:nvPr/>
        </p:nvSpPr>
        <p:spPr bwMode="auto">
          <a:xfrm>
            <a:off x="2867625" y="1981200"/>
            <a:ext cx="50165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800" b="1" noProof="0" dirty="0">
                <a:solidFill>
                  <a:srgbClr val="000000"/>
                </a:solidFill>
                <a:latin typeface="Arial" panose="020B0604020202020204" pitchFamily="34" charset="0"/>
              </a:rPr>
              <a:t>PP</a:t>
            </a:r>
          </a:p>
        </p:txBody>
      </p:sp>
      <p:sp>
        <p:nvSpPr>
          <p:cNvPr id="27" name="TextBox 5">
            <a:extLst>
              <a:ext uri="{FF2B5EF4-FFF2-40B4-BE49-F238E27FC236}">
                <a16:creationId xmlns:a16="http://schemas.microsoft.com/office/drawing/2014/main" id="{CCB72F55-9FA6-9541-A071-8451F09AF7B2}"/>
              </a:ext>
            </a:extLst>
          </p:cNvPr>
          <p:cNvSpPr txBox="1">
            <a:spLocks noChangeArrowheads="1"/>
          </p:cNvSpPr>
          <p:nvPr/>
        </p:nvSpPr>
        <p:spPr bwMode="auto">
          <a:xfrm>
            <a:off x="2539012" y="3935876"/>
            <a:ext cx="5813850" cy="5232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400" noProof="0" dirty="0">
                <a:solidFill>
                  <a:srgbClr val="000000"/>
                </a:solidFill>
                <a:latin typeface="Arial" panose="020B0604020202020204" pitchFamily="34" charset="0"/>
              </a:rPr>
              <a:t>PP es una onda compresional que rebotó en la superficie de la Tierra a mitad de camino entre el terremoto y la estación que la registró. </a:t>
            </a:r>
          </a:p>
        </p:txBody>
      </p:sp>
      <p:pic>
        <p:nvPicPr>
          <p:cNvPr id="3" name="Picture 2" descr="A picture containing candelabrum, fan, grate&#10;&#10;Description automatically generated">
            <a:extLst>
              <a:ext uri="{FF2B5EF4-FFF2-40B4-BE49-F238E27FC236}">
                <a16:creationId xmlns:a16="http://schemas.microsoft.com/office/drawing/2014/main" id="{F15241E7-8D5D-071B-65AA-7432756B45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6" name="Rectangle 5">
            <a:extLst>
              <a:ext uri="{FF2B5EF4-FFF2-40B4-BE49-F238E27FC236}">
                <a16:creationId xmlns:a16="http://schemas.microsoft.com/office/drawing/2014/main" id="{6DD6D078-D028-5786-4A63-EF34956CA0D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sp>
        <p:nvSpPr>
          <p:cNvPr id="5" name="Google Shape;333;p32">
            <a:extLst>
              <a:ext uri="{FF2B5EF4-FFF2-40B4-BE49-F238E27FC236}">
                <a16:creationId xmlns:a16="http://schemas.microsoft.com/office/drawing/2014/main" id="{92D573CE-68C1-46E1-F645-53C6B447B1B5}"/>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C</a:t>
            </a:r>
          </a:p>
        </p:txBody>
      </p:sp>
      <p:sp>
        <p:nvSpPr>
          <p:cNvPr id="7" name="Title 1">
            <a:extLst>
              <a:ext uri="{FF2B5EF4-FFF2-40B4-BE49-F238E27FC236}">
                <a16:creationId xmlns:a16="http://schemas.microsoft.com/office/drawing/2014/main" id="{1966B7DE-E2FD-7265-CC12-332AD345CE71}"/>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extLst>
      <p:ext uri="{BB962C8B-B14F-4D97-AF65-F5344CB8AC3E}">
        <p14:creationId xmlns:p14="http://schemas.microsoft.com/office/powerpoint/2010/main" val="478857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30"/>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13" name="Google Shape;313;p30"/>
          <p:cNvSpPr txBox="1">
            <a:spLocks noGrp="1"/>
          </p:cNvSpPr>
          <p:nvPr>
            <p:ph type="body" idx="1"/>
          </p:nvPr>
        </p:nvSpPr>
        <p:spPr>
          <a:xfrm>
            <a:off x="457200" y="1181150"/>
            <a:ext cx="8229600" cy="37488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Which type of boundary is this earthquake related to?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14" name="Google Shape;314;p30"/>
          <p:cNvSpPr txBox="1">
            <a:spLocks noGrp="1"/>
          </p:cNvSpPr>
          <p:nvPr>
            <p:ph type="body" idx="1"/>
          </p:nvPr>
        </p:nvSpPr>
        <p:spPr>
          <a:xfrm>
            <a:off x="457200" y="4929950"/>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a:t>Extension Questions</a:t>
            </a:r>
            <a:endParaRPr sz="1700"/>
          </a:p>
          <a:p>
            <a:pPr marL="457200" lvl="0" indent="-336550" algn="l" rtl="0">
              <a:spcBef>
                <a:spcPts val="1000"/>
              </a:spcBef>
              <a:spcAft>
                <a:spcPts val="0"/>
              </a:spcAft>
              <a:buSzPts val="1700"/>
              <a:buFont typeface="Calibri"/>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15" name="Google Shape;315;p30"/>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31"/>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22" name="Google Shape;322;p31"/>
          <p:cNvSpPr txBox="1">
            <a:spLocks noGrp="1"/>
          </p:cNvSpPr>
          <p:nvPr>
            <p:ph type="body" idx="1"/>
          </p:nvPr>
        </p:nvSpPr>
        <p:spPr>
          <a:xfrm>
            <a:off x="457200" y="998025"/>
            <a:ext cx="8229600" cy="39954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What relationship is shown between the seismic hazard map and population density?</a:t>
            </a:r>
            <a:endParaRPr sz="1700"/>
          </a:p>
          <a:p>
            <a:pPr marL="457200" lvl="0" indent="-336550" algn="l" rtl="0">
              <a:spcBef>
                <a:spcPts val="1000"/>
              </a:spcBef>
              <a:spcAft>
                <a:spcPts val="0"/>
              </a:spcAft>
              <a:buSzPts val="1700"/>
              <a:buAutoNum type="arabicPeriod"/>
            </a:pPr>
            <a:r>
              <a:rPr lang="en-US" sz="1700"/>
              <a:t>Which plates are involved and what type of boundary are they creating?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23" name="Google Shape;323;p31"/>
          <p:cNvSpPr txBox="1">
            <a:spLocks noGrp="1"/>
          </p:cNvSpPr>
          <p:nvPr>
            <p:ph type="body" idx="1"/>
          </p:nvPr>
        </p:nvSpPr>
        <p:spPr>
          <a:xfrm>
            <a:off x="457200" y="5065200"/>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Questions</a:t>
            </a:r>
            <a:endParaRPr sz="1700" b="1"/>
          </a:p>
          <a:p>
            <a:pPr marL="457200" lvl="0" indent="-336550" algn="l" rtl="0">
              <a:spcBef>
                <a:spcPts val="0"/>
              </a:spcBef>
              <a:spcAft>
                <a:spcPts val="0"/>
              </a:spcAft>
              <a:buSzPts val="1700"/>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24" name="Google Shape;324;p31"/>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2"/>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31" name="Google Shape;331;p32"/>
          <p:cNvSpPr txBox="1">
            <a:spLocks noGrp="1"/>
          </p:cNvSpPr>
          <p:nvPr>
            <p:ph type="body" idx="1"/>
          </p:nvPr>
        </p:nvSpPr>
        <p:spPr>
          <a:xfrm>
            <a:off x="457200" y="1207000"/>
            <a:ext cx="8229600" cy="40431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and hypocenter of this earthquake? (What city/region was it closest to? Longitude/latitude/depth?) When did the earthquake happen? What was its magnitude?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a:t>
            </a:r>
            <a:r>
              <a:rPr lang="en-US" sz="1700" i="1"/>
              <a:t>(buildings, streets, animals, people…) </a:t>
            </a:r>
            <a:endParaRPr sz="1700" i="1"/>
          </a:p>
          <a:p>
            <a:pPr marL="457200" lvl="0" indent="-336550" algn="l" rtl="0">
              <a:spcBef>
                <a:spcPts val="1000"/>
              </a:spcBef>
              <a:spcAft>
                <a:spcPts val="0"/>
              </a:spcAft>
              <a:buSzPts val="1700"/>
              <a:buAutoNum type="arabicPeriod"/>
            </a:pPr>
            <a:r>
              <a:rPr lang="en-US" sz="1700"/>
              <a:t>Draw the block model of the fault for this earthquake. Overlay a drawing of the focal mechanism to show how the 2D projection was created. Label it with the type of fault.</a:t>
            </a:r>
            <a:endParaRPr sz="1700"/>
          </a:p>
          <a:p>
            <a:pPr marL="457200" lvl="0" indent="-336550" algn="l" rtl="0">
              <a:spcBef>
                <a:spcPts val="1000"/>
              </a:spcBef>
              <a:spcAft>
                <a:spcPts val="0"/>
              </a:spcAft>
              <a:buSzPts val="1700"/>
              <a:buAutoNum type="arabicPeriod"/>
            </a:pPr>
            <a:r>
              <a:rPr lang="en-US" sz="1700"/>
              <a:t>How are the related tectonic plates involved in creating the nearby boundary? </a:t>
            </a:r>
            <a:r>
              <a:rPr lang="en-US" sz="1700" i="1"/>
              <a:t>(Include the type of boundary, and the velocity and name of the plates.) </a:t>
            </a:r>
            <a:endParaRPr sz="1700" i="1"/>
          </a:p>
          <a:p>
            <a:pPr marL="457200" lvl="0" indent="-336550" algn="l" rtl="0">
              <a:spcBef>
                <a:spcPts val="1000"/>
              </a:spcBef>
              <a:spcAft>
                <a:spcPts val="0"/>
              </a:spcAft>
              <a:buSzPts val="1700"/>
              <a:buAutoNum type="arabicPeriod"/>
            </a:pPr>
            <a:r>
              <a:rPr lang="en-US" sz="1700"/>
              <a:t>What additional hazards occurred in addition to the ground shaking? </a:t>
            </a:r>
            <a:r>
              <a:rPr lang="en-US" sz="1700" i="1"/>
              <a:t> (tsunamis, floods, sinkholes, landslides, fires, volcanoes…) </a:t>
            </a:r>
            <a:r>
              <a:rPr lang="en-US" sz="1700"/>
              <a:t> </a:t>
            </a:r>
            <a:endParaRPr sz="1700"/>
          </a:p>
          <a:p>
            <a:pPr marL="457200" lvl="0" indent="-342900" algn="l" rtl="0">
              <a:spcBef>
                <a:spcPts val="1000"/>
              </a:spcBef>
              <a:spcAft>
                <a:spcPts val="0"/>
              </a:spcAft>
              <a:buSzPts val="1800"/>
              <a:buAutoNum type="arabicPeriod"/>
            </a:pPr>
            <a:r>
              <a:rPr lang="en-US" sz="1700"/>
              <a:t>Relate the area’s population density to its seismic hazard level and earthquake history. </a:t>
            </a:r>
            <a:r>
              <a:rPr lang="en-US" sz="2000"/>
              <a:t>         </a:t>
            </a:r>
            <a:endParaRPr sz="2000"/>
          </a:p>
        </p:txBody>
      </p:sp>
      <p:sp>
        <p:nvSpPr>
          <p:cNvPr id="332" name="Google Shape;332;p32"/>
          <p:cNvSpPr txBox="1">
            <a:spLocks noGrp="1"/>
          </p:cNvSpPr>
          <p:nvPr>
            <p:ph type="body" idx="1"/>
          </p:nvPr>
        </p:nvSpPr>
        <p:spPr>
          <a:xfrm>
            <a:off x="457200" y="5208825"/>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a:t>
            </a:r>
            <a:endParaRPr sz="1700" b="1"/>
          </a:p>
          <a:p>
            <a:pPr marL="457200" lvl="0" indent="-336550" algn="l" rtl="0">
              <a:spcBef>
                <a:spcPts val="1000"/>
              </a:spcBef>
              <a:spcAft>
                <a:spcPts val="0"/>
              </a:spcAft>
              <a:buSzPts val="1700"/>
              <a:buAutoNum type="arabicPeriod"/>
            </a:pPr>
            <a:r>
              <a:rPr lang="en-US" sz="1700"/>
              <a:t>What efforts have there been to mitigate impacts from earthquakes? What additional mitigation efforts should be implemented?  </a:t>
            </a:r>
            <a:endParaRPr sz="1700"/>
          </a:p>
          <a:p>
            <a:pPr marL="0" lvl="0" indent="0" algn="l" rtl="0">
              <a:spcBef>
                <a:spcPts val="0"/>
              </a:spcBef>
              <a:spcAft>
                <a:spcPts val="0"/>
              </a:spcAft>
              <a:buNone/>
            </a:pPr>
            <a:r>
              <a:rPr lang="en-US" sz="1600" i="1">
                <a:latin typeface="Arial"/>
                <a:ea typeface="Arial"/>
                <a:cs typeface="Arial"/>
                <a:sym typeface="Arial"/>
              </a:rPr>
              <a:t> </a:t>
            </a:r>
            <a:endParaRPr sz="1600"/>
          </a:p>
        </p:txBody>
      </p:sp>
      <p:sp>
        <p:nvSpPr>
          <p:cNvPr id="333" name="Google Shape;333;p32"/>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sp>
        <p:nvSpPr>
          <p:cNvPr id="14" name="TextBox 13">
            <a:extLst>
              <a:ext uri="{FF2B5EF4-FFF2-40B4-BE49-F238E27FC236}">
                <a16:creationId xmlns:a16="http://schemas.microsoft.com/office/drawing/2014/main" id="{A0D659DE-9D75-BF76-73F2-F454146FBEB2}"/>
              </a:ext>
            </a:extLst>
          </p:cNvPr>
          <p:cNvSpPr txBox="1"/>
          <p:nvPr/>
        </p:nvSpPr>
        <p:spPr>
          <a:xfrm>
            <a:off x="7184017" y="106931"/>
            <a:ext cx="2156844" cy="954107"/>
          </a:xfrm>
          <a:prstGeom prst="rect">
            <a:avLst/>
          </a:prstGeom>
          <a:noFill/>
        </p:spPr>
        <p:txBody>
          <a:bodyPr wrap="square">
            <a:spAutoFit/>
          </a:bodyPr>
          <a:lstStyle/>
          <a:p>
            <a:pPr eaLnBrk="1" hangingPunct="1">
              <a:defRPr/>
            </a:pP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sz="1400" noProof="0" dirty="0">
                <a:latin typeface="Arial" panose="020B0604020202020204" pitchFamily="34" charset="0"/>
              </a:rPr>
              <a:t>17.702°</a:t>
            </a:r>
            <a:r>
              <a:rPr lang="es-ES_tradnl" noProof="0" dirty="0">
                <a:latin typeface="Arial" panose="020B0604020202020204" pitchFamily="34" charset="0"/>
              </a:rPr>
              <a:t>N</a:t>
            </a:r>
            <a:endParaRPr lang="es-ES_tradnl" sz="1400" b="1" noProof="0"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sz="1400" noProof="0" dirty="0">
                <a:latin typeface="Arial" panose="020B0604020202020204" pitchFamily="34" charset="0"/>
              </a:rPr>
              <a:t>82.456°O </a:t>
            </a:r>
            <a:endParaRPr lang="es-ES_tradnl" noProof="0" dirty="0">
              <a:latin typeface="Arial" panose="020B0604020202020204" pitchFamily="34" charset="0"/>
            </a:endParaRPr>
          </a:p>
          <a:p>
            <a:pPr eaLnBrk="1" hangingPunct="1">
              <a:defRPr/>
            </a:pPr>
            <a:r>
              <a:rPr lang="es-ES_tradnl" sz="1400" b="1" noProof="0" dirty="0">
                <a:solidFill>
                  <a:srgbClr val="11488B"/>
                </a:solidFill>
                <a:effectLst>
                  <a:outerShdw blurRad="38100" dist="38100" dir="2700000" algn="tl">
                    <a:srgbClr val="C0C0C0"/>
                  </a:outerShdw>
                </a:effectLst>
                <a:latin typeface="Arial" panose="020B0604020202020204" pitchFamily="34" charset="0"/>
                <a:ea typeface="ＭＳ Ｐゴシック" pitchFamily="-109" charset="-128"/>
                <a:cs typeface="Arial" pitchFamily="34" charset="0"/>
              </a:rPr>
              <a:t>Profundidad</a:t>
            </a: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 </a:t>
            </a:r>
            <a:r>
              <a:rPr lang="es-ES_tradnl" sz="1400" noProof="0" dirty="0">
                <a:effectLst>
                  <a:outerShdw blurRad="38100" dist="38100" dir="2700000" algn="tl">
                    <a:srgbClr val="C0C0C0"/>
                  </a:outerShdw>
                </a:effectLst>
                <a:latin typeface="Arial" charset="0"/>
                <a:ea typeface="ＭＳ Ｐゴシック" pitchFamily="-109" charset="-128"/>
                <a:cs typeface="Arial" pitchFamily="34" charset="0"/>
              </a:rPr>
              <a:t>10 km</a:t>
            </a:r>
            <a:endParaRPr lang="es-ES_tradnl" sz="1400" noProof="0" dirty="0">
              <a:latin typeface="Arial" charset="0"/>
              <a:ea typeface="ＭＳ Ｐゴシック" pitchFamily="-109" charset="-128"/>
              <a:cs typeface="Arial" pitchFamily="34" charset="0"/>
            </a:endParaRPr>
          </a:p>
          <a:p>
            <a:pPr eaLnBrk="1" hangingPunct="1">
              <a:defRPr/>
            </a:pPr>
            <a:endParaRPr lang="es-ES_tradnl" noProof="0" dirty="0">
              <a:latin typeface="Arial" charset="0"/>
              <a:ea typeface="ＭＳ Ｐゴシック" pitchFamily="-109" charset="-128"/>
            </a:endParaRPr>
          </a:p>
        </p:txBody>
      </p:sp>
      <p:sp>
        <p:nvSpPr>
          <p:cNvPr id="2" name="Title 1">
            <a:extLst>
              <a:ext uri="{FF2B5EF4-FFF2-40B4-BE49-F238E27FC236}">
                <a16:creationId xmlns:a16="http://schemas.microsoft.com/office/drawing/2014/main" id="{338847C7-9CC6-23B6-01F8-F7F4C934A0DC}"/>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pic>
        <p:nvPicPr>
          <p:cNvPr id="7" name="Picture 6" descr="A map of the world&#10;&#10;AI-generated content may be incorrect.">
            <a:extLst>
              <a:ext uri="{FF2B5EF4-FFF2-40B4-BE49-F238E27FC236}">
                <a16:creationId xmlns:a16="http://schemas.microsoft.com/office/drawing/2014/main" id="{9A8F3FBA-3FE9-5393-7E3D-6F3348DA0B27}"/>
              </a:ext>
            </a:extLst>
          </p:cNvPr>
          <p:cNvPicPr>
            <a:picLocks noChangeAspect="1"/>
          </p:cNvPicPr>
          <p:nvPr/>
        </p:nvPicPr>
        <p:blipFill>
          <a:blip r:embed="rId5"/>
          <a:stretch>
            <a:fillRect/>
          </a:stretch>
        </p:blipFill>
        <p:spPr>
          <a:xfrm>
            <a:off x="289927" y="1142110"/>
            <a:ext cx="4449223" cy="4473839"/>
          </a:xfrm>
          <a:prstGeom prst="rect">
            <a:avLst/>
          </a:prstGeom>
        </p:spPr>
      </p:pic>
      <p:sp>
        <p:nvSpPr>
          <p:cNvPr id="8" name="Rectangle 7">
            <a:extLst>
              <a:ext uri="{FF2B5EF4-FFF2-40B4-BE49-F238E27FC236}">
                <a16:creationId xmlns:a16="http://schemas.microsoft.com/office/drawing/2014/main" id="{1E4D687E-F256-D7BE-7FDB-AE330989FBD7}"/>
              </a:ext>
            </a:extLst>
          </p:cNvPr>
          <p:cNvSpPr/>
          <p:nvPr/>
        </p:nvSpPr>
        <p:spPr>
          <a:xfrm>
            <a:off x="1720647" y="3146323"/>
            <a:ext cx="963562" cy="560438"/>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pic>
        <p:nvPicPr>
          <p:cNvPr id="5" name="Picture 4" descr="A map of a global satellite&#10;&#10;AI-generated content may be incorrect.">
            <a:extLst>
              <a:ext uri="{FF2B5EF4-FFF2-40B4-BE49-F238E27FC236}">
                <a16:creationId xmlns:a16="http://schemas.microsoft.com/office/drawing/2014/main" id="{594695BC-4C1C-410D-FC05-7B37AA69EA45}"/>
              </a:ext>
            </a:extLst>
          </p:cNvPr>
          <p:cNvPicPr>
            <a:picLocks noChangeAspect="1"/>
          </p:cNvPicPr>
          <p:nvPr/>
        </p:nvPicPr>
        <p:blipFill>
          <a:blip r:embed="rId6"/>
          <a:stretch>
            <a:fillRect/>
          </a:stretch>
        </p:blipFill>
        <p:spPr>
          <a:xfrm>
            <a:off x="4421989" y="3742849"/>
            <a:ext cx="4681738" cy="2791974"/>
          </a:xfrm>
          <a:prstGeom prst="rect">
            <a:avLst/>
          </a:prstGeom>
        </p:spPr>
      </p:pic>
      <p:sp>
        <p:nvSpPr>
          <p:cNvPr id="6" name="TextBox 5">
            <a:extLst>
              <a:ext uri="{FF2B5EF4-FFF2-40B4-BE49-F238E27FC236}">
                <a16:creationId xmlns:a16="http://schemas.microsoft.com/office/drawing/2014/main" id="{8F520147-34D3-DF59-8F57-E3D83DCA1A65}"/>
              </a:ext>
            </a:extLst>
          </p:cNvPr>
          <p:cNvSpPr txBox="1"/>
          <p:nvPr/>
        </p:nvSpPr>
        <p:spPr>
          <a:xfrm>
            <a:off x="65546" y="5751500"/>
            <a:ext cx="4316687" cy="1092607"/>
          </a:xfrm>
          <a:prstGeom prst="rect">
            <a:avLst/>
          </a:prstGeom>
          <a:noFill/>
        </p:spPr>
        <p:txBody>
          <a:bodyPr wrap="square" rtlCol="0">
            <a:spAutoFit/>
          </a:bodyPr>
          <a:lstStyle/>
          <a:p>
            <a:pPr algn="r"/>
            <a:r>
              <a:rPr lang="es-ES_tradnl" sz="1300" b="0" i="0" noProof="0" dirty="0">
                <a:solidFill>
                  <a:srgbClr val="333333"/>
                </a:solidFill>
                <a:effectLst/>
                <a:latin typeface="+mn-lt"/>
              </a:rPr>
              <a:t>Proyección en superficie del modelo de deslizamiento, superpuesta sobre la batimetría GEBCO. La línea blanca representa el límite de placa [</a:t>
            </a:r>
            <a:r>
              <a:rPr lang="es-ES_tradnl" sz="1300" b="0" i="0" noProof="0" dirty="0" err="1">
                <a:solidFill>
                  <a:srgbClr val="333333"/>
                </a:solidFill>
                <a:effectLst/>
                <a:latin typeface="+mn-lt"/>
              </a:rPr>
              <a:t>Bird</a:t>
            </a:r>
            <a:r>
              <a:rPr lang="es-ES_tradnl" sz="1300" b="0" i="0" noProof="0" dirty="0">
                <a:solidFill>
                  <a:srgbClr val="333333"/>
                </a:solidFill>
                <a:effectLst/>
                <a:latin typeface="+mn-lt"/>
              </a:rPr>
              <a:t> 2003]. La sección transversal del modelo de deslizamiento se muestra en una diapositiva más adelante.</a:t>
            </a:r>
            <a:endParaRPr lang="es-ES_tradnl" sz="1300" noProof="0" dirty="0">
              <a:latin typeface="+mn-lt"/>
            </a:endParaRPr>
          </a:p>
        </p:txBody>
      </p:sp>
      <p:cxnSp>
        <p:nvCxnSpPr>
          <p:cNvPr id="12" name="Straight Connector 11">
            <a:extLst>
              <a:ext uri="{FF2B5EF4-FFF2-40B4-BE49-F238E27FC236}">
                <a16:creationId xmlns:a16="http://schemas.microsoft.com/office/drawing/2014/main" id="{097B3F1B-E6AF-EBC6-E7BC-FADC7E3939C3}"/>
              </a:ext>
            </a:extLst>
          </p:cNvPr>
          <p:cNvCxnSpPr>
            <a:cxnSpLocks/>
          </p:cNvCxnSpPr>
          <p:nvPr/>
        </p:nvCxnSpPr>
        <p:spPr>
          <a:xfrm>
            <a:off x="1720647" y="3706761"/>
            <a:ext cx="3156030" cy="264103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 name="TextBox 9">
            <a:extLst>
              <a:ext uri="{FF2B5EF4-FFF2-40B4-BE49-F238E27FC236}">
                <a16:creationId xmlns:a16="http://schemas.microsoft.com/office/drawing/2014/main" id="{2A1AFEF9-8496-4864-3498-60F7061B17B0}"/>
              </a:ext>
            </a:extLst>
          </p:cNvPr>
          <p:cNvSpPr txBox="1">
            <a:spLocks noChangeArrowheads="1"/>
          </p:cNvSpPr>
          <p:nvPr/>
        </p:nvSpPr>
        <p:spPr bwMode="auto">
          <a:xfrm>
            <a:off x="4928431" y="1090534"/>
            <a:ext cx="3964358"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_tradnl" sz="1600" noProof="0" dirty="0">
                <a:latin typeface="Arial" panose="020B0604020202020204" pitchFamily="34" charset="0"/>
                <a:cs typeface="Arial" panose="020B0604020202020204" pitchFamily="34" charset="0"/>
              </a:rPr>
              <a:t>Un terremoto de magnitud 7.6 ocurrió en el Caribe la noche del sábado, al norte de Honduras y al suroeste de las Islas Caimán. Se emitieron alertas de tsunami que fueron canceladas poco después. No se reportaron heridos ni daños.</a:t>
            </a:r>
          </a:p>
          <a:p>
            <a:pPr>
              <a:spcBef>
                <a:spcPct val="0"/>
              </a:spcBef>
              <a:buNone/>
            </a:pPr>
            <a:endParaRPr lang="es-ES_tradnl" sz="1600" noProof="0" dirty="0">
              <a:latin typeface="Arial" panose="020B0604020202020204" pitchFamily="34" charset="0"/>
              <a:cs typeface="Arial" panose="020B0604020202020204" pitchFamily="34" charset="0"/>
            </a:endParaRPr>
          </a:p>
          <a:p>
            <a:pPr>
              <a:spcBef>
                <a:spcPct val="0"/>
              </a:spcBef>
              <a:buNone/>
            </a:pPr>
            <a:r>
              <a:rPr lang="es-ES_tradnl" sz="1600" noProof="0" dirty="0">
                <a:latin typeface="Arial" panose="020B0604020202020204" pitchFamily="34" charset="0"/>
                <a:cs typeface="Arial" panose="020B0604020202020204" pitchFamily="34" charset="0"/>
              </a:rPr>
              <a:t>El terremoto ocurrió a unos 207 km (129 millas) al suroeste de George Town, la capital de las Islas Caimán, y a 598 km (372 millas) al oeste de Kingston, Jamaica.</a:t>
            </a:r>
          </a:p>
        </p:txBody>
      </p:sp>
      <p:sp>
        <p:nvSpPr>
          <p:cNvPr id="3" name="Google Shape;104;p14">
            <a:extLst>
              <a:ext uri="{FF2B5EF4-FFF2-40B4-BE49-F238E27FC236}">
                <a16:creationId xmlns:a16="http://schemas.microsoft.com/office/drawing/2014/main" id="{7581F513-78F0-58C2-3D2F-C98537D6C4A2}"/>
              </a:ext>
            </a:extLst>
          </p:cNvPr>
          <p:cNvSpPr/>
          <p:nvPr/>
        </p:nvSpPr>
        <p:spPr>
          <a:xfrm>
            <a:off x="61399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rgbClr val="FFFFFF"/>
                </a:solidFill>
                <a:latin typeface="Calibri"/>
                <a:ea typeface="Calibri"/>
                <a:cs typeface="Calibri"/>
                <a:sym typeface="Calibri"/>
              </a:rPr>
              <a:t>ALL</a:t>
            </a:r>
          </a:p>
        </p:txBody>
      </p:sp>
    </p:spTree>
    <p:custDataLst>
      <p:tags r:id="rId1"/>
    </p:custDataLst>
    <p:extLst>
      <p:ext uri="{BB962C8B-B14F-4D97-AF65-F5344CB8AC3E}">
        <p14:creationId xmlns:p14="http://schemas.microsoft.com/office/powerpoint/2010/main" val="39595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32"/>
          <p:cNvSpPr txBox="1"/>
          <p:nvPr/>
        </p:nvSpPr>
        <p:spPr>
          <a:xfrm>
            <a:off x="132340" y="6248400"/>
            <a:ext cx="9022800"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_tradnl" sz="1400" noProof="0" dirty="0">
                <a:solidFill>
                  <a:schemeClr val="dk1"/>
                </a:solidFill>
                <a:latin typeface="Arial"/>
                <a:ea typeface="Arial"/>
                <a:cs typeface="Arial"/>
                <a:sym typeface="Arial"/>
              </a:rPr>
              <a:t>Estos recursos se han desarrollado como parte de SAGE, facilidad operada por el </a:t>
            </a:r>
            <a:r>
              <a:rPr lang="es-ES_tradnl" sz="1400" noProof="0" dirty="0" err="1">
                <a:solidFill>
                  <a:schemeClr val="dk1"/>
                </a:solidFill>
                <a:latin typeface="Arial"/>
                <a:ea typeface="Arial"/>
                <a:cs typeface="Arial"/>
                <a:sym typeface="Arial"/>
              </a:rPr>
              <a:t>EarthScope</a:t>
            </a:r>
            <a:r>
              <a:rPr lang="es-ES_tradnl" sz="1400" noProof="0" dirty="0">
                <a:solidFill>
                  <a:schemeClr val="dk1"/>
                </a:solidFill>
                <a:latin typeface="Arial"/>
                <a:ea typeface="Arial"/>
                <a:cs typeface="Arial"/>
                <a:sym typeface="Arial"/>
              </a:rPr>
              <a:t> </a:t>
            </a:r>
            <a:r>
              <a:rPr lang="es-ES_tradnl" sz="1400" noProof="0" dirty="0" err="1">
                <a:solidFill>
                  <a:schemeClr val="dk1"/>
                </a:solidFill>
                <a:latin typeface="Arial"/>
                <a:ea typeface="Arial"/>
                <a:cs typeface="Arial"/>
                <a:sym typeface="Arial"/>
              </a:rPr>
              <a:t>Consortium</a:t>
            </a:r>
            <a:r>
              <a:rPr lang="es-ES_tradnl" sz="1400" noProof="0" dirty="0">
                <a:solidFill>
                  <a:schemeClr val="dk1"/>
                </a:solidFill>
                <a:latin typeface="Arial"/>
                <a:ea typeface="Arial"/>
                <a:cs typeface="Arial"/>
                <a:sym typeface="Arial"/>
              </a:rPr>
              <a:t> </a:t>
            </a:r>
          </a:p>
          <a:p>
            <a:pPr marL="0" marR="0" lvl="0" indent="0" algn="ctr" rtl="0">
              <a:spcBef>
                <a:spcPts val="0"/>
              </a:spcBef>
              <a:spcAft>
                <a:spcPts val="0"/>
              </a:spcAft>
              <a:buNone/>
            </a:pPr>
            <a:r>
              <a:rPr lang="es-ES_tradnl" sz="1400" noProof="0" dirty="0">
                <a:solidFill>
                  <a:schemeClr val="dk1"/>
                </a:solidFill>
                <a:latin typeface="Arial"/>
                <a:ea typeface="Arial"/>
                <a:cs typeface="Arial"/>
                <a:sym typeface="Arial"/>
              </a:rPr>
              <a:t>con el apoyo de la </a:t>
            </a:r>
            <a:r>
              <a:rPr lang="es-ES_tradnl" sz="1400" noProof="0" dirty="0" err="1">
                <a:solidFill>
                  <a:schemeClr val="dk1"/>
                </a:solidFill>
                <a:latin typeface="Arial"/>
                <a:ea typeface="Arial"/>
                <a:cs typeface="Arial"/>
                <a:sym typeface="Arial"/>
              </a:rPr>
              <a:t>National</a:t>
            </a:r>
            <a:r>
              <a:rPr lang="es-ES_tradnl" sz="1400" noProof="0" dirty="0">
                <a:solidFill>
                  <a:schemeClr val="dk1"/>
                </a:solidFill>
                <a:latin typeface="Arial"/>
                <a:ea typeface="Arial"/>
                <a:cs typeface="Arial"/>
                <a:sym typeface="Arial"/>
              </a:rPr>
              <a:t> </a:t>
            </a:r>
            <a:r>
              <a:rPr lang="es-ES_tradnl" sz="1400" noProof="0" dirty="0" err="1">
                <a:solidFill>
                  <a:schemeClr val="dk1"/>
                </a:solidFill>
                <a:latin typeface="Arial"/>
                <a:ea typeface="Arial"/>
                <a:cs typeface="Arial"/>
                <a:sym typeface="Arial"/>
              </a:rPr>
              <a:t>Science</a:t>
            </a:r>
            <a:r>
              <a:rPr lang="es-ES_tradnl" sz="1400" noProof="0" dirty="0">
                <a:solidFill>
                  <a:schemeClr val="dk1"/>
                </a:solidFill>
                <a:latin typeface="Arial"/>
                <a:ea typeface="Arial"/>
                <a:cs typeface="Arial"/>
                <a:sym typeface="Arial"/>
              </a:rPr>
              <a:t> </a:t>
            </a:r>
            <a:r>
              <a:rPr lang="es-ES_tradnl" sz="1400" noProof="0" dirty="0" err="1">
                <a:solidFill>
                  <a:schemeClr val="dk1"/>
                </a:solidFill>
                <a:latin typeface="Arial"/>
                <a:ea typeface="Arial"/>
                <a:cs typeface="Arial"/>
                <a:sym typeface="Arial"/>
              </a:rPr>
              <a:t>Foundation</a:t>
            </a:r>
            <a:r>
              <a:rPr lang="es-ES_tradnl" sz="1400" noProof="0" dirty="0">
                <a:solidFill>
                  <a:schemeClr val="dk1"/>
                </a:solidFill>
                <a:latin typeface="Arial"/>
                <a:ea typeface="Arial"/>
                <a:cs typeface="Arial"/>
                <a:sym typeface="Arial"/>
              </a:rPr>
              <a:t>.</a:t>
            </a:r>
            <a:endParaRPr lang="es-ES_tradnl" sz="1800" noProof="0" dirty="0">
              <a:solidFill>
                <a:schemeClr val="dk1"/>
              </a:solidFill>
              <a:latin typeface="Arial"/>
              <a:ea typeface="Arial"/>
              <a:cs typeface="Arial"/>
              <a:sym typeface="Arial"/>
            </a:endParaRPr>
          </a:p>
        </p:txBody>
      </p:sp>
      <p:pic>
        <p:nvPicPr>
          <p:cNvPr id="322" name="Google Shape;322;p32"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323" name="Google Shape;323;p32"/>
          <p:cNvSpPr txBox="1"/>
          <p:nvPr/>
        </p:nvSpPr>
        <p:spPr>
          <a:xfrm>
            <a:off x="433633" y="398942"/>
            <a:ext cx="8380429" cy="33547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s-ES_tradnl" sz="1800" b="1" i="1" noProof="0" dirty="0" err="1">
                <a:solidFill>
                  <a:srgbClr val="373583"/>
                </a:solidFill>
                <a:latin typeface="Arial"/>
                <a:ea typeface="Arial"/>
                <a:cs typeface="Arial"/>
                <a:sym typeface="Arial"/>
              </a:rPr>
              <a:t>Teachable</a:t>
            </a:r>
            <a:r>
              <a:rPr lang="es-ES_tradnl" sz="1800" b="1" i="1" noProof="0" dirty="0">
                <a:solidFill>
                  <a:srgbClr val="373583"/>
                </a:solidFill>
                <a:latin typeface="Arial"/>
                <a:ea typeface="Arial"/>
                <a:cs typeface="Arial"/>
                <a:sym typeface="Arial"/>
              </a:rPr>
              <a:t> </a:t>
            </a:r>
            <a:r>
              <a:rPr lang="es-ES_tradnl" sz="1800" b="1" i="1" noProof="0" dirty="0" err="1">
                <a:solidFill>
                  <a:srgbClr val="373583"/>
                </a:solidFill>
                <a:latin typeface="Arial"/>
                <a:ea typeface="Arial"/>
                <a:cs typeface="Arial"/>
                <a:sym typeface="Arial"/>
              </a:rPr>
              <a:t>Moments</a:t>
            </a:r>
            <a:r>
              <a:rPr lang="es-ES_tradnl" sz="1800" b="1" i="1" noProof="0" dirty="0">
                <a:solidFill>
                  <a:srgbClr val="373583"/>
                </a:solidFill>
                <a:latin typeface="Arial"/>
                <a:ea typeface="Arial"/>
                <a:cs typeface="Arial"/>
                <a:sym typeface="Arial"/>
              </a:rPr>
              <a:t> </a:t>
            </a:r>
            <a:r>
              <a:rPr lang="es-ES_tradnl" sz="1800" b="1" noProof="0" dirty="0">
                <a:solidFill>
                  <a:srgbClr val="373583"/>
                </a:solidFill>
                <a:latin typeface="Arial"/>
                <a:ea typeface="Arial"/>
                <a:cs typeface="Arial"/>
                <a:sym typeface="Arial"/>
              </a:rPr>
              <a:t>son un servicio del </a:t>
            </a:r>
          </a:p>
          <a:p>
            <a:pPr marL="0" marR="0" lvl="0" indent="0" algn="ctr" rtl="0">
              <a:spcBef>
                <a:spcPts val="0"/>
              </a:spcBef>
              <a:spcAft>
                <a:spcPts val="0"/>
              </a:spcAft>
              <a:buClr>
                <a:srgbClr val="373583"/>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s-ES_tradnl" sz="1800" noProof="0" dirty="0" err="1">
                <a:solidFill>
                  <a:schemeClr val="dk1"/>
                </a:solidFill>
                <a:latin typeface="Arial"/>
                <a:ea typeface="Arial"/>
                <a:cs typeface="Arial"/>
                <a:sym typeface="Arial"/>
              </a:rPr>
              <a:t>EarthScope</a:t>
            </a:r>
            <a:r>
              <a:rPr lang="es-ES_tradnl" sz="1800" noProof="0" dirty="0">
                <a:solidFill>
                  <a:schemeClr val="dk1"/>
                </a:solidFill>
                <a:latin typeface="Arial"/>
                <a:ea typeface="Arial"/>
                <a:cs typeface="Arial"/>
                <a:sym typeface="Arial"/>
              </a:rPr>
              <a:t> </a:t>
            </a:r>
            <a:r>
              <a:rPr lang="es-ES_tradnl" sz="1800" noProof="0" dirty="0" err="1">
                <a:solidFill>
                  <a:schemeClr val="dk1"/>
                </a:solidFill>
                <a:latin typeface="Arial"/>
                <a:ea typeface="Arial"/>
                <a:cs typeface="Arial"/>
                <a:sym typeface="Arial"/>
              </a:rPr>
              <a:t>Consortium</a:t>
            </a:r>
            <a:endParaRPr lang="es-ES_tradnl" noProof="0" dirty="0"/>
          </a:p>
          <a:p>
            <a:pPr marL="0" marR="0" lvl="0" indent="0" algn="ctr" rtl="0">
              <a:spcBef>
                <a:spcPts val="0"/>
              </a:spcBef>
              <a:spcAft>
                <a:spcPts val="0"/>
              </a:spcAft>
              <a:buClr>
                <a:schemeClr val="dk1"/>
              </a:buClr>
              <a:buSzPts val="1800"/>
              <a:buFont typeface="Arial"/>
              <a:buNone/>
            </a:pPr>
            <a:endParaRPr lang="es-ES_tradnl" noProof="0" dirty="0"/>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s-ES_tradnl" sz="1800" noProof="0" dirty="0">
                <a:solidFill>
                  <a:schemeClr val="dk1"/>
                </a:solidFill>
                <a:latin typeface="Arial"/>
                <a:ea typeface="Arial"/>
                <a:cs typeface="Arial"/>
                <a:sym typeface="Arial"/>
              </a:rPr>
              <a:t>Por favor, envía tus comentarios </a:t>
            </a:r>
            <a:r>
              <a:rPr lang="es-ES_tradnl" sz="1800" u="sng" noProof="0" dirty="0">
                <a:solidFill>
                  <a:schemeClr val="dk1"/>
                </a:solidFill>
                <a:latin typeface="Arial"/>
                <a:ea typeface="Arial"/>
                <a:cs typeface="Arial"/>
                <a:sym typeface="Arial"/>
                <a:hlinkClick r:id="rId4"/>
              </a:rPr>
              <a:t>gillian.haberli@earthscope.org</a:t>
            </a:r>
            <a:r>
              <a:rPr lang="es-ES_tradnl" sz="1800" u="sng" noProof="0" dirty="0">
                <a:solidFill>
                  <a:schemeClr val="dk1"/>
                </a:solidFill>
                <a:latin typeface="Arial"/>
                <a:ea typeface="Arial"/>
                <a:cs typeface="Arial"/>
                <a:sym typeface="Arial"/>
              </a:rPr>
              <a:t> </a:t>
            </a:r>
          </a:p>
          <a:p>
            <a:pPr marL="0" marR="0" lvl="0" indent="0" algn="ctr" rtl="0">
              <a:spcBef>
                <a:spcPts val="0"/>
              </a:spcBef>
              <a:spcAft>
                <a:spcPts val="0"/>
              </a:spcAft>
              <a:buClr>
                <a:schemeClr val="dk1"/>
              </a:buClr>
              <a:buSzPts val="1800"/>
              <a:buFont typeface="Arial"/>
              <a:buNone/>
            </a:pPr>
            <a:endParaRPr lang="es-ES_tradnl" sz="1800" u="sng"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rtl="0">
              <a:spcBef>
                <a:spcPts val="0"/>
              </a:spcBef>
              <a:spcAft>
                <a:spcPts val="0"/>
              </a:spcAft>
              <a:buClr>
                <a:schemeClr val="dk1"/>
              </a:buClr>
              <a:buSzPts val="1800"/>
              <a:buFont typeface="Arial"/>
              <a:buNone/>
            </a:pPr>
            <a:r>
              <a:rPr lang="es-ES_tradnl" sz="1800" noProof="0" dirty="0">
                <a:solidFill>
                  <a:schemeClr val="dk1"/>
                </a:solidFill>
                <a:latin typeface="Arial"/>
                <a:ea typeface="Arial"/>
                <a:cs typeface="Arial"/>
                <a:sym typeface="Arial"/>
              </a:rPr>
              <a:t>Para recibir notificaciones automáticas de nuevos </a:t>
            </a:r>
            <a:r>
              <a:rPr lang="es-ES_tradnl" sz="1800" i="1" noProof="0" dirty="0" err="1">
                <a:solidFill>
                  <a:schemeClr val="dk1"/>
                </a:solidFill>
                <a:latin typeface="Arial"/>
                <a:ea typeface="Arial"/>
                <a:cs typeface="Arial"/>
                <a:sym typeface="Arial"/>
              </a:rPr>
              <a:t>Teachable</a:t>
            </a:r>
            <a:r>
              <a:rPr lang="es-ES_tradnl" sz="1800" i="1" noProof="0" dirty="0">
                <a:solidFill>
                  <a:schemeClr val="dk1"/>
                </a:solidFill>
                <a:latin typeface="Arial"/>
                <a:ea typeface="Arial"/>
                <a:cs typeface="Arial"/>
                <a:sym typeface="Arial"/>
              </a:rPr>
              <a:t> </a:t>
            </a:r>
            <a:r>
              <a:rPr lang="es-ES_tradnl" sz="1800" i="1" noProof="0" dirty="0" err="1">
                <a:solidFill>
                  <a:schemeClr val="dk1"/>
                </a:solidFill>
                <a:latin typeface="Arial"/>
                <a:ea typeface="Arial"/>
                <a:cs typeface="Arial"/>
                <a:sym typeface="Arial"/>
              </a:rPr>
              <a:t>Moments</a:t>
            </a:r>
            <a:r>
              <a:rPr lang="es-ES_tradnl" sz="1800" noProof="0" dirty="0">
                <a:solidFill>
                  <a:schemeClr val="dk1"/>
                </a:solidFill>
                <a:latin typeface="Arial"/>
                <a:ea typeface="Arial"/>
                <a:cs typeface="Arial"/>
                <a:sym typeface="Arial"/>
              </a:rPr>
              <a:t>, envía un correo electrónico en blanco a </a:t>
            </a:r>
            <a:r>
              <a:rPr lang="es-ES_tradnl" sz="1800" noProof="0" dirty="0" err="1">
                <a:solidFill>
                  <a:schemeClr val="dk1"/>
                </a:solidFill>
                <a:latin typeface="Arial"/>
                <a:ea typeface="Arial"/>
                <a:cs typeface="Arial"/>
                <a:sym typeface="Arial"/>
              </a:rPr>
              <a:t>earthquakes+subscribe@earthscope.org</a:t>
            </a:r>
            <a:endParaRPr lang="es-ES_tradnl" noProof="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1" name="Google Shape;111;p15"/>
          <p:cNvSpPr txBox="1"/>
          <p:nvPr/>
        </p:nvSpPr>
        <p:spPr>
          <a:xfrm>
            <a:off x="90111" y="3728684"/>
            <a:ext cx="7993715" cy="680896"/>
          </a:xfrm>
          <a:prstGeom prst="rect">
            <a:avLst/>
          </a:prstGeom>
          <a:noFill/>
          <a:ln>
            <a:noFill/>
          </a:ln>
        </p:spPr>
        <p:txBody>
          <a:bodyPr spcFirstLastPara="1" wrap="square" lIns="91425" tIns="91425" rIns="91425" bIns="91425" anchor="t" anchorCtr="0">
            <a:noAutofit/>
          </a:bodyPr>
          <a:lstStyle/>
          <a:p>
            <a:pPr marL="419100" lvl="0" indent="-342900" algn="l" rtl="0">
              <a:spcBef>
                <a:spcPts val="0"/>
              </a:spcBef>
              <a:spcAft>
                <a:spcPts val="0"/>
              </a:spcAft>
              <a:buClr>
                <a:schemeClr val="dk1"/>
              </a:buClr>
              <a:buSzPts val="2400"/>
              <a:buFont typeface="Arial" panose="020B0604020202020204" pitchFamily="34" charset="0"/>
              <a:buChar char="•"/>
            </a:pPr>
            <a:r>
              <a:rPr lang="es-ES_tradnl" sz="2000" noProof="0" dirty="0">
                <a:solidFill>
                  <a:schemeClr val="dk1"/>
                </a:solidFill>
                <a:latin typeface="Calibri"/>
                <a:ea typeface="Calibri"/>
                <a:cs typeface="Calibri"/>
                <a:sym typeface="Calibri"/>
              </a:rPr>
              <a:t>El idioma oficial es el inglés, aunque el español también se escucha. </a:t>
            </a:r>
          </a:p>
        </p:txBody>
      </p:sp>
      <p:sp>
        <p:nvSpPr>
          <p:cNvPr id="112" name="Google Shape;112;p15"/>
          <p:cNvSpPr txBox="1"/>
          <p:nvPr/>
        </p:nvSpPr>
        <p:spPr>
          <a:xfrm>
            <a:off x="90111" y="4092318"/>
            <a:ext cx="5849100" cy="2960531"/>
          </a:xfrm>
          <a:prstGeom prst="rect">
            <a:avLst/>
          </a:prstGeom>
          <a:noFill/>
          <a:ln>
            <a:noFill/>
          </a:ln>
        </p:spPr>
        <p:txBody>
          <a:bodyPr spcFirstLastPara="1" wrap="square" lIns="91425" tIns="91425" rIns="91425" bIns="91425" anchor="t" anchorCtr="0">
            <a:noAutofit/>
          </a:bodyPr>
          <a:lstStyle/>
          <a:p>
            <a:pPr marL="419100" indent="-342900">
              <a:spcAft>
                <a:spcPts val="600"/>
              </a:spcAft>
              <a:buClr>
                <a:schemeClr val="dk1"/>
              </a:buClr>
              <a:buSzPts val="2400"/>
              <a:buFont typeface="Arial" panose="020B0604020202020204" pitchFamily="34" charset="0"/>
              <a:buChar char="•"/>
            </a:pPr>
            <a:r>
              <a:rPr lang="es-ES_tradnl" sz="2000" noProof="0" dirty="0">
                <a:solidFill>
                  <a:schemeClr val="dk1"/>
                </a:solidFill>
                <a:latin typeface="Calibri"/>
                <a:ea typeface="Calibri"/>
                <a:cs typeface="Calibri"/>
                <a:sym typeface="Calibri"/>
              </a:rPr>
              <a:t>La economía se basa principalmente en los servicios financieros y el turismo. </a:t>
            </a:r>
          </a:p>
          <a:p>
            <a:pPr marL="419100" lvl="1" indent="-342900">
              <a:spcAft>
                <a:spcPts val="600"/>
              </a:spcAft>
              <a:buClr>
                <a:schemeClr val="dk1"/>
              </a:buClr>
              <a:buSzPts val="2400"/>
              <a:buFont typeface="Arial" panose="020B0604020202020204" pitchFamily="34" charset="0"/>
              <a:buChar char="•"/>
            </a:pPr>
            <a:r>
              <a:rPr lang="es-ES_tradnl" sz="2000" noProof="0" dirty="0">
                <a:solidFill>
                  <a:schemeClr val="dk1"/>
                </a:solidFill>
                <a:latin typeface="Calibri"/>
                <a:ea typeface="Calibri"/>
                <a:cs typeface="Calibri"/>
                <a:sym typeface="Calibri"/>
              </a:rPr>
              <a:t>Cristóbal Colón (1503) las nombró "Las Tortugas".</a:t>
            </a:r>
          </a:p>
          <a:p>
            <a:pPr marL="419100" lvl="1" indent="-342900">
              <a:spcAft>
                <a:spcPts val="600"/>
              </a:spcAft>
              <a:buClr>
                <a:schemeClr val="dk1"/>
              </a:buClr>
              <a:buSzPts val="2400"/>
              <a:buFont typeface="Arial" panose="020B0604020202020204" pitchFamily="34" charset="0"/>
              <a:buChar char="•"/>
            </a:pPr>
            <a:r>
              <a:rPr lang="es-ES_tradnl" sz="2000" noProof="0" dirty="0">
                <a:solidFill>
                  <a:schemeClr val="dk1"/>
                </a:solidFill>
                <a:latin typeface="Calibri"/>
                <a:ea typeface="Calibri"/>
                <a:cs typeface="Calibri"/>
                <a:sym typeface="Calibri"/>
              </a:rPr>
              <a:t>La topografía es mayormente plana. </a:t>
            </a:r>
          </a:p>
          <a:p>
            <a:pPr marL="419100" lvl="1" indent="-342900">
              <a:spcAft>
                <a:spcPts val="600"/>
              </a:spcAft>
              <a:buClr>
                <a:schemeClr val="dk1"/>
              </a:buClr>
              <a:buSzPts val="2400"/>
              <a:buFont typeface="Arial" panose="020B0604020202020204" pitchFamily="34" charset="0"/>
              <a:buChar char="•"/>
            </a:pPr>
            <a:r>
              <a:rPr lang="es-ES_tradnl" sz="2000" noProof="0" dirty="0">
                <a:solidFill>
                  <a:schemeClr val="dk1"/>
                </a:solidFill>
                <a:latin typeface="Calibri"/>
                <a:ea typeface="Calibri"/>
                <a:cs typeface="Calibri"/>
                <a:sym typeface="Calibri"/>
              </a:rPr>
              <a:t>Las islas son picos de la Cordillera de Caimán.</a:t>
            </a:r>
          </a:p>
          <a:p>
            <a:pPr marL="419100" lvl="1" indent="-342900">
              <a:spcAft>
                <a:spcPts val="600"/>
              </a:spcAft>
              <a:buClr>
                <a:schemeClr val="dk1"/>
              </a:buClr>
              <a:buSzPts val="2400"/>
              <a:buFont typeface="Arial" panose="020B0604020202020204" pitchFamily="34" charset="0"/>
              <a:buChar char="•"/>
            </a:pPr>
            <a:r>
              <a:rPr lang="es-ES_tradnl" sz="2000" noProof="0" dirty="0">
                <a:solidFill>
                  <a:schemeClr val="dk1"/>
                </a:solidFill>
                <a:latin typeface="Calibri"/>
                <a:ea typeface="Calibri"/>
                <a:cs typeface="Calibri"/>
                <a:sym typeface="Calibri"/>
              </a:rPr>
              <a:t>Ubicadas en el Callejón de los Huracanes, reciben impactos directos de huracanes cada 2.23 años.</a:t>
            </a:r>
          </a:p>
          <a:p>
            <a:pPr marL="457200" lvl="1" indent="-381000">
              <a:spcAft>
                <a:spcPts val="600"/>
              </a:spcAft>
              <a:buClr>
                <a:schemeClr val="dk1"/>
              </a:buClr>
              <a:buSzPts val="2400"/>
              <a:buFont typeface="Calibri"/>
              <a:buChar char="●"/>
            </a:pPr>
            <a:endParaRPr lang="es-ES_tradnl" sz="2000" noProof="0" dirty="0">
              <a:solidFill>
                <a:schemeClr val="dk1"/>
              </a:solidFill>
              <a:latin typeface="Calibri"/>
              <a:ea typeface="Calibri"/>
              <a:cs typeface="Calibri"/>
              <a:sym typeface="Calibri"/>
            </a:endParaRPr>
          </a:p>
          <a:p>
            <a:pPr marL="457200" lvl="1" indent="-381000">
              <a:spcAft>
                <a:spcPts val="600"/>
              </a:spcAft>
              <a:buClr>
                <a:schemeClr val="dk1"/>
              </a:buClr>
              <a:buSzPts val="2400"/>
              <a:buFont typeface="Calibri"/>
              <a:buChar char="●"/>
            </a:pPr>
            <a:endParaRPr lang="es-ES_tradnl" sz="2000" noProof="0" dirty="0">
              <a:solidFill>
                <a:schemeClr val="dk1"/>
              </a:solidFill>
              <a:latin typeface="Calibri"/>
              <a:ea typeface="Calibri"/>
              <a:cs typeface="Calibri"/>
              <a:sym typeface="Calibri"/>
            </a:endParaRPr>
          </a:p>
        </p:txBody>
      </p:sp>
      <p:pic>
        <p:nvPicPr>
          <p:cNvPr id="113" name="Google Shape;113;p15"/>
          <p:cNvPicPr preferRelativeResize="0"/>
          <p:nvPr/>
        </p:nvPicPr>
        <p:blipFill>
          <a:blip r:embed="rId3">
            <a:alphaModFix/>
          </a:blip>
          <a:stretch>
            <a:fillRect/>
          </a:stretch>
        </p:blipFill>
        <p:spPr>
          <a:xfrm>
            <a:off x="5826985" y="4317947"/>
            <a:ext cx="3150052" cy="1971141"/>
          </a:xfrm>
          <a:prstGeom prst="rect">
            <a:avLst/>
          </a:prstGeom>
          <a:noFill/>
          <a:ln w="19050" cap="flat" cmpd="sng">
            <a:solidFill>
              <a:schemeClr val="dk2"/>
            </a:solidFill>
            <a:prstDash val="solid"/>
            <a:round/>
            <a:headEnd type="none" w="sm" len="sm"/>
            <a:tailEnd type="none" w="sm" len="sm"/>
          </a:ln>
        </p:spPr>
      </p:pic>
      <p:sp>
        <p:nvSpPr>
          <p:cNvPr id="114" name="Google Shape;114;p15"/>
          <p:cNvSpPr txBox="1"/>
          <p:nvPr/>
        </p:nvSpPr>
        <p:spPr>
          <a:xfrm>
            <a:off x="5779005" y="6289102"/>
            <a:ext cx="3246000" cy="34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800" noProof="0" dirty="0" err="1">
                <a:solidFill>
                  <a:schemeClr val="dk1"/>
                </a:solidFill>
                <a:latin typeface="Calibri"/>
                <a:ea typeface="Calibri"/>
                <a:cs typeface="Calibri"/>
                <a:sym typeface="Calibri"/>
              </a:rPr>
              <a:t>Sgerbic</a:t>
            </a:r>
            <a:r>
              <a:rPr lang="es-ES_tradnl" sz="800" noProof="0" dirty="0">
                <a:solidFill>
                  <a:schemeClr val="dk1"/>
                </a:solidFill>
                <a:latin typeface="Calibri"/>
                <a:ea typeface="Calibri"/>
                <a:cs typeface="Calibri"/>
                <a:sym typeface="Calibri"/>
              </a:rPr>
              <a:t>, CC BY-SA 4.0 &lt;https://</a:t>
            </a:r>
            <a:r>
              <a:rPr lang="es-ES_tradnl" sz="800" noProof="0" dirty="0" err="1">
                <a:solidFill>
                  <a:schemeClr val="dk1"/>
                </a:solidFill>
                <a:latin typeface="Calibri"/>
                <a:ea typeface="Calibri"/>
                <a:cs typeface="Calibri"/>
                <a:sym typeface="Calibri"/>
              </a:rPr>
              <a:t>creativecommons.org</a:t>
            </a:r>
            <a:r>
              <a:rPr lang="es-ES_tradnl" sz="800" noProof="0" dirty="0">
                <a:solidFill>
                  <a:schemeClr val="dk1"/>
                </a:solidFill>
                <a:latin typeface="Calibri"/>
                <a:ea typeface="Calibri"/>
                <a:cs typeface="Calibri"/>
                <a:sym typeface="Calibri"/>
              </a:rPr>
              <a:t>/</a:t>
            </a:r>
            <a:r>
              <a:rPr lang="es-ES_tradnl" sz="800" noProof="0" dirty="0" err="1">
                <a:solidFill>
                  <a:schemeClr val="dk1"/>
                </a:solidFill>
                <a:latin typeface="Calibri"/>
                <a:ea typeface="Calibri"/>
                <a:cs typeface="Calibri"/>
                <a:sym typeface="Calibri"/>
              </a:rPr>
              <a:t>licenses</a:t>
            </a:r>
            <a:r>
              <a:rPr lang="es-ES_tradnl" sz="800" noProof="0" dirty="0">
                <a:solidFill>
                  <a:schemeClr val="dk1"/>
                </a:solidFill>
                <a:latin typeface="Calibri"/>
                <a:ea typeface="Calibri"/>
                <a:cs typeface="Calibri"/>
                <a:sym typeface="Calibri"/>
              </a:rPr>
              <a:t>/</a:t>
            </a:r>
            <a:r>
              <a:rPr lang="es-ES_tradnl" sz="800" noProof="0" dirty="0" err="1">
                <a:solidFill>
                  <a:schemeClr val="dk1"/>
                </a:solidFill>
                <a:latin typeface="Calibri"/>
                <a:ea typeface="Calibri"/>
                <a:cs typeface="Calibri"/>
                <a:sym typeface="Calibri"/>
              </a:rPr>
              <a:t>by-sa</a:t>
            </a:r>
            <a:r>
              <a:rPr lang="es-ES_tradnl" sz="800" noProof="0" dirty="0">
                <a:solidFill>
                  <a:schemeClr val="dk1"/>
                </a:solidFill>
                <a:latin typeface="Calibri"/>
                <a:ea typeface="Calibri"/>
                <a:cs typeface="Calibri"/>
                <a:sym typeface="Calibri"/>
              </a:rPr>
              <a:t>/4.0&gt;, </a:t>
            </a:r>
            <a:r>
              <a:rPr lang="es-ES_tradnl" sz="800" noProof="0" dirty="0" err="1">
                <a:solidFill>
                  <a:schemeClr val="dk1"/>
                </a:solidFill>
                <a:latin typeface="Calibri"/>
                <a:ea typeface="Calibri"/>
                <a:cs typeface="Calibri"/>
                <a:sym typeface="Calibri"/>
              </a:rPr>
              <a:t>via</a:t>
            </a:r>
            <a:r>
              <a:rPr lang="es-ES_tradnl" sz="800" noProof="0" dirty="0">
                <a:solidFill>
                  <a:schemeClr val="dk1"/>
                </a:solidFill>
                <a:latin typeface="Calibri"/>
                <a:ea typeface="Calibri"/>
                <a:cs typeface="Calibri"/>
                <a:sym typeface="Calibri"/>
              </a:rPr>
              <a:t> Wikimedia </a:t>
            </a:r>
            <a:r>
              <a:rPr lang="es-ES_tradnl" sz="800" noProof="0" dirty="0" err="1">
                <a:solidFill>
                  <a:schemeClr val="dk1"/>
                </a:solidFill>
                <a:latin typeface="Calibri"/>
                <a:ea typeface="Calibri"/>
                <a:cs typeface="Calibri"/>
                <a:sym typeface="Calibri"/>
              </a:rPr>
              <a:t>Commons</a:t>
            </a:r>
            <a:endParaRPr lang="es-ES_tradnl" sz="800" noProof="0" dirty="0">
              <a:solidFill>
                <a:schemeClr val="dk1"/>
              </a:solidFill>
              <a:latin typeface="Calibri"/>
              <a:ea typeface="Calibri"/>
              <a:cs typeface="Calibri"/>
              <a:sym typeface="Calibri"/>
            </a:endParaRPr>
          </a:p>
        </p:txBody>
      </p:sp>
      <p:pic>
        <p:nvPicPr>
          <p:cNvPr id="115" name="Google Shape;115;p15"/>
          <p:cNvPicPr preferRelativeResize="0"/>
          <p:nvPr/>
        </p:nvPicPr>
        <p:blipFill rotWithShape="1">
          <a:blip r:embed="rId4">
            <a:alphaModFix/>
          </a:blip>
          <a:srcRect l="2936" r="2936"/>
          <a:stretch/>
        </p:blipFill>
        <p:spPr>
          <a:xfrm>
            <a:off x="577723" y="1085415"/>
            <a:ext cx="4421455" cy="2675177"/>
          </a:xfrm>
          <a:prstGeom prst="rect">
            <a:avLst/>
          </a:prstGeom>
          <a:noFill/>
          <a:ln w="19050" cap="flat" cmpd="sng">
            <a:solidFill>
              <a:schemeClr val="dk2"/>
            </a:solidFill>
            <a:prstDash val="solid"/>
            <a:round/>
            <a:headEnd type="none" w="sm" len="sm"/>
            <a:tailEnd type="none" w="sm" len="sm"/>
          </a:ln>
        </p:spPr>
      </p:pic>
      <p:pic>
        <p:nvPicPr>
          <p:cNvPr id="116" name="Google Shape;116;p15"/>
          <p:cNvPicPr preferRelativeResize="0"/>
          <p:nvPr/>
        </p:nvPicPr>
        <p:blipFill>
          <a:blip r:embed="rId5">
            <a:alphaModFix/>
          </a:blip>
          <a:stretch>
            <a:fillRect/>
          </a:stretch>
        </p:blipFill>
        <p:spPr>
          <a:xfrm>
            <a:off x="7132319" y="890416"/>
            <a:ext cx="1774129" cy="2213830"/>
          </a:xfrm>
          <a:prstGeom prst="rect">
            <a:avLst/>
          </a:prstGeom>
          <a:noFill/>
          <a:ln w="19050" cap="flat" cmpd="sng">
            <a:solidFill>
              <a:schemeClr val="dk2"/>
            </a:solidFill>
            <a:prstDash val="solid"/>
            <a:round/>
            <a:headEnd type="none" w="sm" len="sm"/>
            <a:tailEnd type="none" w="sm" len="sm"/>
          </a:ln>
        </p:spPr>
      </p:pic>
      <p:sp>
        <p:nvSpPr>
          <p:cNvPr id="117" name="Google Shape;117;p15"/>
          <p:cNvSpPr txBox="1"/>
          <p:nvPr/>
        </p:nvSpPr>
        <p:spPr>
          <a:xfrm>
            <a:off x="7071087" y="3104247"/>
            <a:ext cx="1878900" cy="538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s-ES_tradnl" sz="800" noProof="0" dirty="0" err="1">
                <a:solidFill>
                  <a:schemeClr val="dk1"/>
                </a:solidFill>
              </a:rPr>
              <a:t>By</a:t>
            </a:r>
            <a:r>
              <a:rPr lang="es-ES_tradnl" sz="800" noProof="0" dirty="0">
                <a:solidFill>
                  <a:schemeClr val="dk1"/>
                </a:solidFill>
              </a:rPr>
              <a:t> User2369 - </a:t>
            </a:r>
            <a:r>
              <a:rPr lang="es-ES_tradnl" sz="800" noProof="0" dirty="0" err="1">
                <a:solidFill>
                  <a:schemeClr val="dk1"/>
                </a:solidFill>
              </a:rPr>
              <a:t>Own</a:t>
            </a:r>
            <a:r>
              <a:rPr lang="es-ES_tradnl" sz="800" noProof="0" dirty="0">
                <a:solidFill>
                  <a:schemeClr val="dk1"/>
                </a:solidFill>
              </a:rPr>
              <a:t> </a:t>
            </a:r>
            <a:r>
              <a:rPr lang="es-ES_tradnl" sz="800" noProof="0" dirty="0" err="1">
                <a:solidFill>
                  <a:schemeClr val="dk1"/>
                </a:solidFill>
              </a:rPr>
              <a:t>work</a:t>
            </a:r>
            <a:r>
              <a:rPr lang="es-ES_tradnl" sz="800" noProof="0" dirty="0">
                <a:solidFill>
                  <a:schemeClr val="dk1"/>
                </a:solidFill>
              </a:rPr>
              <a:t>, CC0, https://</a:t>
            </a:r>
            <a:r>
              <a:rPr lang="es-ES_tradnl" sz="800" noProof="0" dirty="0" err="1">
                <a:solidFill>
                  <a:schemeClr val="dk1"/>
                </a:solidFill>
              </a:rPr>
              <a:t>commons.wikimedia.org</a:t>
            </a:r>
            <a:r>
              <a:rPr lang="es-ES_tradnl" sz="800" noProof="0" dirty="0">
                <a:solidFill>
                  <a:schemeClr val="dk1"/>
                </a:solidFill>
              </a:rPr>
              <a:t>/w/</a:t>
            </a:r>
            <a:r>
              <a:rPr lang="es-ES_tradnl" sz="800" noProof="0" dirty="0" err="1">
                <a:solidFill>
                  <a:schemeClr val="dk1"/>
                </a:solidFill>
              </a:rPr>
              <a:t>index.php?curid</a:t>
            </a:r>
            <a:r>
              <a:rPr lang="es-ES_tradnl" sz="800" noProof="0" dirty="0">
                <a:solidFill>
                  <a:schemeClr val="dk1"/>
                </a:solidFill>
              </a:rPr>
              <a:t>=147213431</a:t>
            </a:r>
            <a:endParaRPr lang="es-ES_tradnl" sz="800" noProof="0" dirty="0">
              <a:solidFill>
                <a:schemeClr val="dk1"/>
              </a:solidFill>
              <a:latin typeface="Calibri"/>
              <a:ea typeface="Calibri"/>
              <a:cs typeface="Calibri"/>
              <a:sym typeface="Calibri"/>
            </a:endParaRPr>
          </a:p>
        </p:txBody>
      </p:sp>
      <p:sp>
        <p:nvSpPr>
          <p:cNvPr id="118" name="Google Shape;118;p15"/>
          <p:cNvSpPr txBox="1"/>
          <p:nvPr/>
        </p:nvSpPr>
        <p:spPr>
          <a:xfrm>
            <a:off x="4982817" y="1125634"/>
            <a:ext cx="2149502" cy="2418691"/>
          </a:xfrm>
          <a:prstGeom prst="rect">
            <a:avLst/>
          </a:prstGeom>
          <a:noFill/>
          <a:ln>
            <a:noFill/>
          </a:ln>
        </p:spPr>
        <p:txBody>
          <a:bodyPr spcFirstLastPara="1" wrap="square" lIns="91425" tIns="91425" rIns="91425" bIns="91425" anchor="t" anchorCtr="0">
            <a:noAutofit/>
          </a:bodyPr>
          <a:lstStyle/>
          <a:p>
            <a:pPr marL="419100" lvl="0" indent="-342900" algn="l" rtl="0">
              <a:spcBef>
                <a:spcPts val="0"/>
              </a:spcBef>
              <a:spcAft>
                <a:spcPts val="600"/>
              </a:spcAft>
              <a:buClr>
                <a:schemeClr val="dk1"/>
              </a:buClr>
              <a:buSzPts val="2400"/>
              <a:buFont typeface="Arial" panose="020B0604020202020204" pitchFamily="34" charset="0"/>
              <a:buChar char="•"/>
            </a:pPr>
            <a:r>
              <a:rPr lang="es-ES_tradnl" sz="2000" noProof="0" dirty="0">
                <a:solidFill>
                  <a:schemeClr val="dk1"/>
                </a:solidFill>
                <a:latin typeface="Calibri"/>
                <a:ea typeface="Calibri"/>
                <a:cs typeface="Calibri"/>
                <a:sym typeface="Calibri"/>
              </a:rPr>
              <a:t>Territorio británico que incluye 3 islas.</a:t>
            </a:r>
          </a:p>
          <a:p>
            <a:pPr marL="419100" lvl="0" indent="-342900" algn="l" rtl="0">
              <a:spcBef>
                <a:spcPts val="0"/>
              </a:spcBef>
              <a:spcAft>
                <a:spcPts val="600"/>
              </a:spcAft>
              <a:buClr>
                <a:schemeClr val="dk1"/>
              </a:buClr>
              <a:buSzPts val="2400"/>
              <a:buFont typeface="Arial" panose="020B0604020202020204" pitchFamily="34" charset="0"/>
              <a:buChar char="•"/>
            </a:pPr>
            <a:r>
              <a:rPr lang="es-ES_tradnl" sz="2000" noProof="0" dirty="0">
                <a:solidFill>
                  <a:schemeClr val="dk1"/>
                </a:solidFill>
                <a:latin typeface="Calibri"/>
                <a:ea typeface="Calibri"/>
                <a:cs typeface="Calibri"/>
                <a:sym typeface="Calibri"/>
              </a:rPr>
              <a:t>La capital es George Town en Gran Caimán. </a:t>
            </a:r>
          </a:p>
          <a:p>
            <a:pPr marL="457200" lvl="0" indent="-381000" algn="l" rtl="0">
              <a:spcBef>
                <a:spcPts val="0"/>
              </a:spcBef>
              <a:spcAft>
                <a:spcPts val="600"/>
              </a:spcAft>
              <a:buClr>
                <a:schemeClr val="dk1"/>
              </a:buClr>
              <a:buSzPts val="2400"/>
              <a:buFont typeface="Calibri"/>
              <a:buChar char="●"/>
            </a:pPr>
            <a:endParaRPr lang="es-ES_tradnl" sz="2000" noProof="0" dirty="0">
              <a:solidFill>
                <a:schemeClr val="dk1"/>
              </a:solidFill>
              <a:latin typeface="Calibri"/>
              <a:ea typeface="Calibri"/>
              <a:cs typeface="Calibri"/>
              <a:sym typeface="Calibri"/>
            </a:endParaRPr>
          </a:p>
        </p:txBody>
      </p:sp>
      <p:sp>
        <p:nvSpPr>
          <p:cNvPr id="119" name="Google Shape;119;p15"/>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rgbClr val="FFFFFF"/>
                </a:solidFill>
                <a:latin typeface="Calibri"/>
                <a:ea typeface="Calibri"/>
                <a:cs typeface="Calibri"/>
                <a:sym typeface="Calibri"/>
              </a:rPr>
              <a:t>ALL</a:t>
            </a:r>
          </a:p>
        </p:txBody>
      </p:sp>
      <p:sp>
        <p:nvSpPr>
          <p:cNvPr id="3" name="Oval 2">
            <a:extLst>
              <a:ext uri="{FF2B5EF4-FFF2-40B4-BE49-F238E27FC236}">
                <a16:creationId xmlns:a16="http://schemas.microsoft.com/office/drawing/2014/main" id="{36F2E7A2-013C-6A19-2053-3997214F0F1D}"/>
              </a:ext>
            </a:extLst>
          </p:cNvPr>
          <p:cNvSpPr/>
          <p:nvPr/>
        </p:nvSpPr>
        <p:spPr>
          <a:xfrm>
            <a:off x="1408875" y="1996097"/>
            <a:ext cx="526994" cy="40475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 name="Title 1">
            <a:extLst>
              <a:ext uri="{FF2B5EF4-FFF2-40B4-BE49-F238E27FC236}">
                <a16:creationId xmlns:a16="http://schemas.microsoft.com/office/drawing/2014/main" id="{C7D3F998-A47A-8C72-A302-1199FE165CAA}"/>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6" name="Google Shape;126;p16"/>
          <p:cNvSpPr txBox="1"/>
          <p:nvPr/>
        </p:nvSpPr>
        <p:spPr>
          <a:xfrm>
            <a:off x="137150" y="3211960"/>
            <a:ext cx="8672400" cy="1213200"/>
          </a:xfrm>
          <a:prstGeom prst="rect">
            <a:avLst/>
          </a:prstGeom>
          <a:noFill/>
          <a:ln>
            <a:noFill/>
          </a:ln>
        </p:spPr>
        <p:txBody>
          <a:bodyPr spcFirstLastPara="1" wrap="square" lIns="91425" tIns="91425" rIns="91425" bIns="91425" anchor="t" anchorCtr="0">
            <a:noAutofit/>
          </a:bodyPr>
          <a:lstStyle/>
          <a:p>
            <a:pPr marL="457200" lvl="0" indent="-381000" algn="l" rtl="0">
              <a:spcBef>
                <a:spcPts val="600"/>
              </a:spcBef>
              <a:spcAft>
                <a:spcPts val="0"/>
              </a:spcAft>
              <a:buClr>
                <a:schemeClr val="dk1"/>
              </a:buClr>
              <a:buSzPts val="2400"/>
              <a:buFont typeface="Calibri"/>
              <a:buChar char="●"/>
            </a:pPr>
            <a:r>
              <a:rPr lang="es-ES_tradnl" sz="2000" noProof="0" dirty="0">
                <a:solidFill>
                  <a:schemeClr val="dk1"/>
                </a:solidFill>
                <a:latin typeface="Calibri"/>
                <a:ea typeface="Calibri"/>
                <a:cs typeface="Calibri"/>
                <a:sym typeface="Calibri"/>
              </a:rPr>
              <a:t>Iguana azul (en peligro de extinción), murciélagos, agutíes, mariposas, cotorras, etc. </a:t>
            </a:r>
          </a:p>
          <a:p>
            <a:pPr marL="457200" lvl="0" indent="-381000" algn="l" rtl="0">
              <a:spcBef>
                <a:spcPts val="600"/>
              </a:spcBef>
              <a:spcAft>
                <a:spcPts val="0"/>
              </a:spcAft>
              <a:buClr>
                <a:schemeClr val="dk1"/>
              </a:buClr>
              <a:buSzPts val="2400"/>
              <a:buFont typeface="Calibri"/>
              <a:buChar char="●"/>
            </a:pPr>
            <a:r>
              <a:rPr lang="es-ES_tradnl" sz="2000" noProof="0" dirty="0">
                <a:solidFill>
                  <a:schemeClr val="dk1"/>
                </a:solidFill>
                <a:latin typeface="Calibri"/>
                <a:ea typeface="Calibri"/>
                <a:cs typeface="Calibri"/>
                <a:sym typeface="Calibri"/>
              </a:rPr>
              <a:t> Vida marina: mantarrayas, sábalos, peces ángel franceses, tortugas, ballenas picudas (zifios) </a:t>
            </a:r>
          </a:p>
          <a:p>
            <a:pPr marL="457200" lvl="0" indent="-381000" algn="l" rtl="0">
              <a:spcBef>
                <a:spcPts val="600"/>
              </a:spcBef>
              <a:spcAft>
                <a:spcPts val="0"/>
              </a:spcAft>
              <a:buClr>
                <a:schemeClr val="dk1"/>
              </a:buClr>
              <a:buSzPts val="2400"/>
              <a:buFont typeface="Calibri"/>
              <a:buChar char="●"/>
            </a:pPr>
            <a:endParaRPr lang="es-ES_tradnl" sz="2000" noProof="0" dirty="0">
              <a:solidFill>
                <a:schemeClr val="dk1"/>
              </a:solidFill>
              <a:latin typeface="Calibri"/>
              <a:ea typeface="Calibri"/>
              <a:cs typeface="Calibri"/>
              <a:sym typeface="Calibri"/>
            </a:endParaRPr>
          </a:p>
        </p:txBody>
      </p:sp>
      <p:sp>
        <p:nvSpPr>
          <p:cNvPr id="127" name="Google Shape;127;p16"/>
          <p:cNvSpPr txBox="1"/>
          <p:nvPr/>
        </p:nvSpPr>
        <p:spPr>
          <a:xfrm>
            <a:off x="132700" y="4598388"/>
            <a:ext cx="5899800" cy="1911095"/>
          </a:xfrm>
          <a:prstGeom prst="rect">
            <a:avLst/>
          </a:prstGeom>
          <a:noFill/>
          <a:ln>
            <a:noFill/>
          </a:ln>
        </p:spPr>
        <p:txBody>
          <a:bodyPr spcFirstLastPara="1" wrap="square" lIns="91425" tIns="91425" rIns="91425" bIns="91425" anchor="t" anchorCtr="0">
            <a:noAutofit/>
          </a:bodyPr>
          <a:lstStyle/>
          <a:p>
            <a:pPr marL="457200" indent="-381000">
              <a:spcBef>
                <a:spcPts val="600"/>
              </a:spcBef>
              <a:buClr>
                <a:schemeClr val="dk1"/>
              </a:buClr>
              <a:buSzPts val="2400"/>
              <a:buFont typeface="Calibri"/>
              <a:buChar char="●"/>
            </a:pPr>
            <a:r>
              <a:rPr lang="es-ES_tradnl" sz="2000" noProof="0" dirty="0" err="1">
                <a:solidFill>
                  <a:schemeClr val="dk1"/>
                </a:solidFill>
                <a:latin typeface="Calibri"/>
                <a:ea typeface="Calibri"/>
                <a:cs typeface="Calibri"/>
                <a:sym typeface="Calibri"/>
              </a:rPr>
              <a:t>Mastic</a:t>
            </a:r>
            <a:r>
              <a:rPr lang="es-ES_tradnl" sz="2000" noProof="0" dirty="0">
                <a:solidFill>
                  <a:schemeClr val="dk1"/>
                </a:solidFill>
                <a:latin typeface="Calibri"/>
                <a:ea typeface="Calibri"/>
                <a:cs typeface="Calibri"/>
                <a:sym typeface="Calibri"/>
              </a:rPr>
              <a:t> Trail: caminatas a través del bosque.</a:t>
            </a:r>
          </a:p>
          <a:p>
            <a:pPr marL="457200" lvl="0" indent="-381000" algn="l" rtl="0">
              <a:spcBef>
                <a:spcPts val="600"/>
              </a:spcBef>
              <a:spcAft>
                <a:spcPts val="0"/>
              </a:spcAft>
              <a:buClr>
                <a:schemeClr val="dk1"/>
              </a:buClr>
              <a:buSzPts val="2400"/>
              <a:buFont typeface="Calibri"/>
              <a:buChar char="●"/>
            </a:pPr>
            <a:r>
              <a:rPr lang="es-ES_tradnl" sz="2000" noProof="0" dirty="0">
                <a:solidFill>
                  <a:schemeClr val="dk1"/>
                </a:solidFill>
                <a:latin typeface="Calibri"/>
                <a:ea typeface="Calibri"/>
                <a:cs typeface="Calibri"/>
                <a:sym typeface="Calibri"/>
              </a:rPr>
              <a:t>Buceo y esnórquel: arrecifes de coral y barcos hundidos. </a:t>
            </a:r>
          </a:p>
          <a:p>
            <a:pPr marL="457200" lvl="0" indent="-381000" algn="l" rtl="0">
              <a:spcBef>
                <a:spcPts val="600"/>
              </a:spcBef>
              <a:spcAft>
                <a:spcPts val="0"/>
              </a:spcAft>
              <a:buClr>
                <a:schemeClr val="dk1"/>
              </a:buClr>
              <a:buSzPts val="2400"/>
              <a:buFont typeface="Calibri"/>
              <a:buChar char="●"/>
            </a:pPr>
            <a:r>
              <a:rPr lang="es-ES_tradnl" sz="2000" noProof="0" dirty="0">
                <a:solidFill>
                  <a:schemeClr val="dk1"/>
                </a:solidFill>
                <a:latin typeface="Calibri"/>
                <a:ea typeface="Calibri"/>
                <a:cs typeface="Calibri"/>
                <a:sym typeface="Calibri"/>
              </a:rPr>
              <a:t>Maravillas geológicas: </a:t>
            </a:r>
            <a:r>
              <a:rPr lang="es-ES_tradnl" sz="2000" noProof="0" dirty="0" err="1">
                <a:solidFill>
                  <a:schemeClr val="dk1"/>
                </a:solidFill>
                <a:latin typeface="Calibri"/>
                <a:ea typeface="Calibri"/>
                <a:cs typeface="Calibri"/>
                <a:sym typeface="Calibri"/>
              </a:rPr>
              <a:t>Hell</a:t>
            </a:r>
            <a:r>
              <a:rPr lang="es-ES_tradnl" sz="2000" noProof="0" dirty="0">
                <a:solidFill>
                  <a:schemeClr val="dk1"/>
                </a:solidFill>
                <a:latin typeface="Calibri"/>
                <a:ea typeface="Calibri"/>
                <a:cs typeface="Calibri"/>
                <a:sym typeface="Calibri"/>
              </a:rPr>
              <a:t> (imagen a la derecha), </a:t>
            </a:r>
            <a:r>
              <a:rPr lang="es-ES_tradnl" sz="2000" noProof="0" dirty="0" err="1">
                <a:solidFill>
                  <a:schemeClr val="dk1"/>
                </a:solidFill>
                <a:latin typeface="Calibri"/>
                <a:ea typeface="Calibri"/>
                <a:cs typeface="Calibri"/>
                <a:sym typeface="Calibri"/>
              </a:rPr>
              <a:t>Crystal</a:t>
            </a:r>
            <a:r>
              <a:rPr lang="es-ES_tradnl" sz="2000" noProof="0" dirty="0">
                <a:solidFill>
                  <a:schemeClr val="dk1"/>
                </a:solidFill>
                <a:latin typeface="Calibri"/>
                <a:ea typeface="Calibri"/>
                <a:cs typeface="Calibri"/>
                <a:sym typeface="Calibri"/>
              </a:rPr>
              <a:t> Caves, </a:t>
            </a:r>
            <a:r>
              <a:rPr lang="es-ES_tradnl" sz="2000" noProof="0" dirty="0" err="1">
                <a:solidFill>
                  <a:schemeClr val="dk1"/>
                </a:solidFill>
                <a:latin typeface="Calibri"/>
                <a:ea typeface="Calibri"/>
                <a:cs typeface="Calibri"/>
                <a:sym typeface="Calibri"/>
              </a:rPr>
              <a:t>Blowholes</a:t>
            </a:r>
            <a:r>
              <a:rPr lang="es-ES_tradnl" sz="2000" noProof="0" dirty="0">
                <a:solidFill>
                  <a:schemeClr val="dk1"/>
                </a:solidFill>
                <a:latin typeface="Calibri"/>
                <a:ea typeface="Calibri"/>
                <a:cs typeface="Calibri"/>
                <a:sym typeface="Calibri"/>
              </a:rPr>
              <a:t> y </a:t>
            </a:r>
            <a:r>
              <a:rPr lang="es-ES_tradnl" sz="2000" noProof="0" dirty="0" err="1">
                <a:solidFill>
                  <a:schemeClr val="dk1"/>
                </a:solidFill>
                <a:latin typeface="Calibri"/>
                <a:ea typeface="Calibri"/>
                <a:cs typeface="Calibri"/>
                <a:sym typeface="Calibri"/>
              </a:rPr>
              <a:t>Devil’s</a:t>
            </a:r>
            <a:r>
              <a:rPr lang="es-ES_tradnl" sz="2000" noProof="0" dirty="0">
                <a:solidFill>
                  <a:schemeClr val="dk1"/>
                </a:solidFill>
                <a:latin typeface="Calibri"/>
                <a:ea typeface="Calibri"/>
                <a:cs typeface="Calibri"/>
                <a:sym typeface="Calibri"/>
              </a:rPr>
              <a:t> </a:t>
            </a:r>
            <a:r>
              <a:rPr lang="es-ES_tradnl" sz="2000" noProof="0" dirty="0" err="1">
                <a:solidFill>
                  <a:schemeClr val="dk1"/>
                </a:solidFill>
                <a:latin typeface="Calibri"/>
                <a:ea typeface="Calibri"/>
                <a:cs typeface="Calibri"/>
                <a:sym typeface="Calibri"/>
              </a:rPr>
              <a:t>Grotto</a:t>
            </a:r>
            <a:r>
              <a:rPr lang="es-ES_tradnl" sz="2000" noProof="0" dirty="0">
                <a:solidFill>
                  <a:schemeClr val="dk1"/>
                </a:solidFill>
                <a:latin typeface="Calibri"/>
                <a:ea typeface="Calibri"/>
                <a:cs typeface="Calibri"/>
                <a:sym typeface="Calibri"/>
              </a:rPr>
              <a:t> (gran caverna submarina).</a:t>
            </a:r>
          </a:p>
        </p:txBody>
      </p:sp>
      <p:pic>
        <p:nvPicPr>
          <p:cNvPr id="128" name="Google Shape;128;p16"/>
          <p:cNvPicPr preferRelativeResize="0"/>
          <p:nvPr/>
        </p:nvPicPr>
        <p:blipFill rotWithShape="1">
          <a:blip r:embed="rId3">
            <a:alphaModFix/>
          </a:blip>
          <a:srcRect/>
          <a:stretch/>
        </p:blipFill>
        <p:spPr>
          <a:xfrm>
            <a:off x="5863433" y="4479856"/>
            <a:ext cx="3054095" cy="1911095"/>
          </a:xfrm>
          <a:prstGeom prst="rect">
            <a:avLst/>
          </a:prstGeom>
          <a:noFill/>
          <a:ln w="19050" cap="flat" cmpd="sng">
            <a:solidFill>
              <a:schemeClr val="dk2"/>
            </a:solidFill>
            <a:prstDash val="solid"/>
            <a:round/>
            <a:headEnd type="none" w="sm" len="sm"/>
            <a:tailEnd type="none" w="sm" len="sm"/>
          </a:ln>
        </p:spPr>
      </p:pic>
      <p:sp>
        <p:nvSpPr>
          <p:cNvPr id="129" name="Google Shape;129;p16"/>
          <p:cNvSpPr txBox="1"/>
          <p:nvPr/>
        </p:nvSpPr>
        <p:spPr>
          <a:xfrm>
            <a:off x="5863483" y="6390956"/>
            <a:ext cx="3054000" cy="40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800" noProof="0" dirty="0" err="1">
                <a:solidFill>
                  <a:schemeClr val="dk1"/>
                </a:solidFill>
              </a:rPr>
              <a:t>By</a:t>
            </a:r>
            <a:r>
              <a:rPr lang="es-ES_tradnl" sz="800" noProof="0" dirty="0">
                <a:solidFill>
                  <a:schemeClr val="dk1"/>
                </a:solidFill>
              </a:rPr>
              <a:t> </a:t>
            </a:r>
            <a:r>
              <a:rPr lang="es-ES_tradnl" sz="800" noProof="0" dirty="0" err="1">
                <a:solidFill>
                  <a:schemeClr val="dk1"/>
                </a:solidFill>
              </a:rPr>
              <a:t>Dylanpack</a:t>
            </a:r>
            <a:r>
              <a:rPr lang="es-ES_tradnl" sz="800" noProof="0" dirty="0">
                <a:solidFill>
                  <a:schemeClr val="dk1"/>
                </a:solidFill>
              </a:rPr>
              <a:t> - </a:t>
            </a:r>
            <a:r>
              <a:rPr lang="es-ES_tradnl" sz="800" noProof="0" dirty="0" err="1">
                <a:solidFill>
                  <a:schemeClr val="dk1"/>
                </a:solidFill>
              </a:rPr>
              <a:t>Own</a:t>
            </a:r>
            <a:r>
              <a:rPr lang="es-ES_tradnl" sz="800" noProof="0" dirty="0">
                <a:solidFill>
                  <a:schemeClr val="dk1"/>
                </a:solidFill>
              </a:rPr>
              <a:t> </a:t>
            </a:r>
            <a:r>
              <a:rPr lang="es-ES_tradnl" sz="800" noProof="0" dirty="0" err="1">
                <a:solidFill>
                  <a:schemeClr val="dk1"/>
                </a:solidFill>
              </a:rPr>
              <a:t>work</a:t>
            </a:r>
            <a:r>
              <a:rPr lang="es-ES_tradnl" sz="800" noProof="0" dirty="0">
                <a:solidFill>
                  <a:schemeClr val="dk1"/>
                </a:solidFill>
              </a:rPr>
              <a:t>, CC BY-SA 3.0, https://</a:t>
            </a:r>
            <a:r>
              <a:rPr lang="es-ES_tradnl" sz="800" noProof="0" dirty="0" err="1">
                <a:solidFill>
                  <a:schemeClr val="dk1"/>
                </a:solidFill>
              </a:rPr>
              <a:t>commons.wikimedia.org</a:t>
            </a:r>
            <a:r>
              <a:rPr lang="es-ES_tradnl" sz="800" noProof="0" dirty="0">
                <a:solidFill>
                  <a:schemeClr val="dk1"/>
                </a:solidFill>
              </a:rPr>
              <a:t>/w/</a:t>
            </a:r>
            <a:r>
              <a:rPr lang="es-ES_tradnl" sz="800" noProof="0" dirty="0" err="1">
                <a:solidFill>
                  <a:schemeClr val="dk1"/>
                </a:solidFill>
              </a:rPr>
              <a:t>index.php?curid</a:t>
            </a:r>
            <a:r>
              <a:rPr lang="es-ES_tradnl" sz="800" noProof="0" dirty="0">
                <a:solidFill>
                  <a:schemeClr val="dk1"/>
                </a:solidFill>
              </a:rPr>
              <a:t>=7132167</a:t>
            </a:r>
            <a:endParaRPr lang="es-ES_tradnl" sz="800" noProof="0" dirty="0">
              <a:solidFill>
                <a:schemeClr val="dk1"/>
              </a:solidFill>
              <a:latin typeface="Calibri"/>
              <a:ea typeface="Calibri"/>
              <a:cs typeface="Calibri"/>
              <a:sym typeface="Calibri"/>
            </a:endParaRPr>
          </a:p>
        </p:txBody>
      </p:sp>
      <p:pic>
        <p:nvPicPr>
          <p:cNvPr id="130" name="Google Shape;130;p16"/>
          <p:cNvPicPr preferRelativeResize="0"/>
          <p:nvPr/>
        </p:nvPicPr>
        <p:blipFill rotWithShape="1">
          <a:blip r:embed="rId4">
            <a:alphaModFix/>
          </a:blip>
          <a:srcRect t="5349" b="5349"/>
          <a:stretch/>
        </p:blipFill>
        <p:spPr>
          <a:xfrm>
            <a:off x="350801" y="1073764"/>
            <a:ext cx="3054095" cy="1911097"/>
          </a:xfrm>
          <a:prstGeom prst="rect">
            <a:avLst/>
          </a:prstGeom>
          <a:noFill/>
          <a:ln w="19050" cap="flat" cmpd="sng">
            <a:solidFill>
              <a:schemeClr val="dk2"/>
            </a:solidFill>
            <a:prstDash val="solid"/>
            <a:round/>
            <a:headEnd type="none" w="sm" len="sm"/>
            <a:tailEnd type="none" w="sm" len="sm"/>
          </a:ln>
        </p:spPr>
      </p:pic>
      <p:sp>
        <p:nvSpPr>
          <p:cNvPr id="131" name="Google Shape;131;p16"/>
          <p:cNvSpPr txBox="1"/>
          <p:nvPr/>
        </p:nvSpPr>
        <p:spPr>
          <a:xfrm>
            <a:off x="274320" y="2984840"/>
            <a:ext cx="3334500" cy="365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s-ES_tradnl" sz="800" noProof="0" dirty="0" err="1">
                <a:solidFill>
                  <a:schemeClr val="dk1"/>
                </a:solidFill>
              </a:rPr>
              <a:t>By</a:t>
            </a:r>
            <a:r>
              <a:rPr lang="es-ES_tradnl" sz="800" noProof="0" dirty="0">
                <a:solidFill>
                  <a:schemeClr val="dk1"/>
                </a:solidFill>
              </a:rPr>
              <a:t> Lhb1239 - </a:t>
            </a:r>
            <a:r>
              <a:rPr lang="es-ES_tradnl" sz="800" noProof="0" dirty="0" err="1">
                <a:solidFill>
                  <a:schemeClr val="dk1"/>
                </a:solidFill>
              </a:rPr>
              <a:t>Own</a:t>
            </a:r>
            <a:r>
              <a:rPr lang="es-ES_tradnl" sz="800" noProof="0" dirty="0">
                <a:solidFill>
                  <a:schemeClr val="dk1"/>
                </a:solidFill>
              </a:rPr>
              <a:t> </a:t>
            </a:r>
            <a:r>
              <a:rPr lang="es-ES_tradnl" sz="800" noProof="0" dirty="0" err="1">
                <a:solidFill>
                  <a:schemeClr val="dk1"/>
                </a:solidFill>
              </a:rPr>
              <a:t>work</a:t>
            </a:r>
            <a:r>
              <a:rPr lang="es-ES_tradnl" sz="800" noProof="0" dirty="0">
                <a:solidFill>
                  <a:schemeClr val="dk1"/>
                </a:solidFill>
              </a:rPr>
              <a:t>, CC BY-SA 3.0, https://</a:t>
            </a:r>
            <a:r>
              <a:rPr lang="es-ES_tradnl" sz="800" noProof="0" dirty="0" err="1">
                <a:solidFill>
                  <a:schemeClr val="dk1"/>
                </a:solidFill>
              </a:rPr>
              <a:t>commons.wikimedia.org</a:t>
            </a:r>
            <a:r>
              <a:rPr lang="es-ES_tradnl" sz="800" noProof="0" dirty="0">
                <a:solidFill>
                  <a:schemeClr val="dk1"/>
                </a:solidFill>
              </a:rPr>
              <a:t>/w/</a:t>
            </a:r>
            <a:r>
              <a:rPr lang="es-ES_tradnl" sz="800" noProof="0" dirty="0" err="1">
                <a:solidFill>
                  <a:schemeClr val="dk1"/>
                </a:solidFill>
              </a:rPr>
              <a:t>index.php?curid</a:t>
            </a:r>
            <a:r>
              <a:rPr lang="es-ES_tradnl" sz="800" noProof="0" dirty="0">
                <a:solidFill>
                  <a:schemeClr val="dk1"/>
                </a:solidFill>
              </a:rPr>
              <a:t>=15899575</a:t>
            </a:r>
            <a:endParaRPr lang="es-ES_tradnl" sz="800" noProof="0" dirty="0">
              <a:solidFill>
                <a:schemeClr val="dk1"/>
              </a:solidFill>
              <a:latin typeface="Calibri"/>
              <a:ea typeface="Calibri"/>
              <a:cs typeface="Calibri"/>
              <a:sym typeface="Calibri"/>
            </a:endParaRPr>
          </a:p>
        </p:txBody>
      </p:sp>
      <p:pic>
        <p:nvPicPr>
          <p:cNvPr id="132" name="Google Shape;132;p16"/>
          <p:cNvPicPr preferRelativeResize="0"/>
          <p:nvPr/>
        </p:nvPicPr>
        <p:blipFill>
          <a:blip r:embed="rId5">
            <a:alphaModFix/>
          </a:blip>
          <a:stretch>
            <a:fillRect/>
          </a:stretch>
        </p:blipFill>
        <p:spPr>
          <a:xfrm>
            <a:off x="6258200" y="1072050"/>
            <a:ext cx="2640425" cy="1914525"/>
          </a:xfrm>
          <a:prstGeom prst="rect">
            <a:avLst/>
          </a:prstGeom>
          <a:noFill/>
          <a:ln w="19050" cap="flat" cmpd="sng">
            <a:solidFill>
              <a:srgbClr val="000000"/>
            </a:solidFill>
            <a:prstDash val="solid"/>
            <a:round/>
            <a:headEnd type="none" w="sm" len="sm"/>
            <a:tailEnd type="none" w="sm" len="sm"/>
          </a:ln>
        </p:spPr>
      </p:pic>
      <p:sp>
        <p:nvSpPr>
          <p:cNvPr id="133" name="Google Shape;133;p16"/>
          <p:cNvSpPr txBox="1"/>
          <p:nvPr/>
        </p:nvSpPr>
        <p:spPr>
          <a:xfrm>
            <a:off x="6090025" y="2964750"/>
            <a:ext cx="3054000" cy="405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s-ES_tradnl" sz="800" noProof="0" dirty="0" err="1">
                <a:solidFill>
                  <a:schemeClr val="dk1"/>
                </a:solidFill>
              </a:rPr>
              <a:t>By</a:t>
            </a:r>
            <a:r>
              <a:rPr lang="es-ES_tradnl" sz="800" noProof="0" dirty="0">
                <a:solidFill>
                  <a:schemeClr val="dk1"/>
                </a:solidFill>
              </a:rPr>
              <a:t> </a:t>
            </a:r>
            <a:r>
              <a:rPr lang="es-ES_tradnl" sz="800" noProof="0" dirty="0" err="1">
                <a:solidFill>
                  <a:schemeClr val="dk1"/>
                </a:solidFill>
              </a:rPr>
              <a:t>Jcparsaligan</a:t>
            </a:r>
            <a:r>
              <a:rPr lang="es-ES_tradnl" sz="800" noProof="0" dirty="0">
                <a:solidFill>
                  <a:schemeClr val="dk1"/>
                </a:solidFill>
              </a:rPr>
              <a:t> at English Wikipedia, CC BY-SA 3.0, </a:t>
            </a:r>
            <a:r>
              <a:rPr lang="es-ES_tradnl" sz="800" u="sng" noProof="0" dirty="0">
                <a:solidFill>
                  <a:srgbClr val="1155CC"/>
                </a:solidFill>
                <a:hlinkClick r:id="rId6">
                  <a:extLst>
                    <a:ext uri="{A12FA001-AC4F-418D-AE19-62706E023703}">
                      <ahyp:hlinkClr xmlns:ahyp="http://schemas.microsoft.com/office/drawing/2018/hyperlinkcolor" val="tx"/>
                    </a:ext>
                  </a:extLst>
                </a:hlinkClick>
              </a:rPr>
              <a:t>https://commons.wikimedia.org/w/index.php?curid=101732680</a:t>
            </a:r>
            <a:endParaRPr lang="es-ES_tradnl" sz="800" noProof="0" dirty="0">
              <a:solidFill>
                <a:schemeClr val="dk1"/>
              </a:solidFill>
            </a:endParaRPr>
          </a:p>
          <a:p>
            <a:pPr marL="0" lvl="0" indent="0" algn="l" rtl="0">
              <a:spcBef>
                <a:spcPts val="0"/>
              </a:spcBef>
              <a:spcAft>
                <a:spcPts val="0"/>
              </a:spcAft>
              <a:buNone/>
            </a:pPr>
            <a:endParaRPr lang="es-ES_tradnl" sz="800" noProof="0" dirty="0">
              <a:solidFill>
                <a:schemeClr val="dk1"/>
              </a:solidFill>
            </a:endParaRPr>
          </a:p>
        </p:txBody>
      </p:sp>
      <p:sp>
        <p:nvSpPr>
          <p:cNvPr id="134" name="Google Shape;134;p16"/>
          <p:cNvSpPr txBox="1"/>
          <p:nvPr/>
        </p:nvSpPr>
        <p:spPr>
          <a:xfrm>
            <a:off x="3354101" y="1206417"/>
            <a:ext cx="2853300" cy="1758335"/>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600"/>
              </a:spcAft>
              <a:buClr>
                <a:schemeClr val="dk1"/>
              </a:buClr>
              <a:buSzPts val="2400"/>
              <a:buFont typeface="Calibri"/>
              <a:buChar char="●"/>
            </a:pPr>
            <a:r>
              <a:rPr lang="es-ES_tradnl" sz="2000" noProof="0" dirty="0">
                <a:solidFill>
                  <a:schemeClr val="dk1"/>
                </a:solidFill>
                <a:latin typeface="Calibri"/>
                <a:ea typeface="Calibri"/>
                <a:cs typeface="Calibri"/>
                <a:sym typeface="Calibri"/>
              </a:rPr>
              <a:t>Clima tropical =    Alta biodiversidad. </a:t>
            </a:r>
          </a:p>
          <a:p>
            <a:pPr marL="457200" lvl="0" indent="-381000" algn="l" rtl="0">
              <a:spcBef>
                <a:spcPts val="0"/>
              </a:spcBef>
              <a:spcAft>
                <a:spcPts val="600"/>
              </a:spcAft>
              <a:buClr>
                <a:schemeClr val="dk1"/>
              </a:buClr>
              <a:buSzPts val="2400"/>
              <a:buFont typeface="Calibri"/>
              <a:buChar char="●"/>
            </a:pPr>
            <a:r>
              <a:rPr lang="es-ES_tradnl" sz="2000" noProof="0" dirty="0">
                <a:solidFill>
                  <a:schemeClr val="dk1"/>
                </a:solidFill>
                <a:latin typeface="Calibri"/>
                <a:ea typeface="Calibri"/>
                <a:cs typeface="Calibri"/>
                <a:sym typeface="Calibri"/>
              </a:rPr>
              <a:t>Islas = base de roca caliza con arrecifes de coral alrededor. </a:t>
            </a:r>
          </a:p>
          <a:p>
            <a:pPr marL="457200" lvl="0" indent="-381000" algn="l" rtl="0">
              <a:spcBef>
                <a:spcPts val="0"/>
              </a:spcBef>
              <a:spcAft>
                <a:spcPts val="600"/>
              </a:spcAft>
              <a:buClr>
                <a:schemeClr val="dk1"/>
              </a:buClr>
              <a:buSzPts val="2400"/>
              <a:buFont typeface="Calibri"/>
              <a:buChar char="●"/>
            </a:pPr>
            <a:endParaRPr lang="es-ES_tradnl" sz="2000" noProof="0" dirty="0">
              <a:solidFill>
                <a:schemeClr val="dk1"/>
              </a:solidFill>
              <a:latin typeface="Calibri"/>
              <a:ea typeface="Calibri"/>
              <a:cs typeface="Calibri"/>
              <a:sym typeface="Calibri"/>
            </a:endParaRPr>
          </a:p>
        </p:txBody>
      </p:sp>
      <p:sp>
        <p:nvSpPr>
          <p:cNvPr id="135" name="Google Shape;135;p16"/>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rgbClr val="FFFFFF"/>
                </a:solidFill>
                <a:latin typeface="Calibri"/>
                <a:ea typeface="Calibri"/>
                <a:cs typeface="Calibri"/>
                <a:sym typeface="Calibri"/>
              </a:rPr>
              <a:t>ALL</a:t>
            </a:r>
          </a:p>
        </p:txBody>
      </p:sp>
      <p:sp>
        <p:nvSpPr>
          <p:cNvPr id="3" name="Title 1">
            <a:extLst>
              <a:ext uri="{FF2B5EF4-FFF2-40B4-BE49-F238E27FC236}">
                <a16:creationId xmlns:a16="http://schemas.microsoft.com/office/drawing/2014/main" id="{2ADE3B95-4B43-7425-BA00-446C0568EFE3}"/>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3" name="Google Shape;143;p17"/>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pic>
        <p:nvPicPr>
          <p:cNvPr id="144" name="Google Shape;144;p17"/>
          <p:cNvPicPr preferRelativeResize="0"/>
          <p:nvPr/>
        </p:nvPicPr>
        <p:blipFill rotWithShape="1">
          <a:blip r:embed="rId3">
            <a:alphaModFix/>
          </a:blip>
          <a:srcRect t="5901" b="18334"/>
          <a:stretch/>
        </p:blipFill>
        <p:spPr>
          <a:xfrm>
            <a:off x="4619900" y="1648850"/>
            <a:ext cx="4267800" cy="3872591"/>
          </a:xfrm>
          <a:prstGeom prst="rect">
            <a:avLst/>
          </a:prstGeom>
          <a:noFill/>
          <a:ln>
            <a:noFill/>
          </a:ln>
        </p:spPr>
      </p:pic>
      <p:sp>
        <p:nvSpPr>
          <p:cNvPr id="7" name="Google Shape;155;p18">
            <a:extLst>
              <a:ext uri="{FF2B5EF4-FFF2-40B4-BE49-F238E27FC236}">
                <a16:creationId xmlns:a16="http://schemas.microsoft.com/office/drawing/2014/main" id="{C54358AF-7036-368C-8C3F-02776EAEF989}"/>
              </a:ext>
            </a:extLst>
          </p:cNvPr>
          <p:cNvSpPr txBox="1"/>
          <p:nvPr/>
        </p:nvSpPr>
        <p:spPr>
          <a:xfrm>
            <a:off x="230700" y="1133264"/>
            <a:ext cx="4341300" cy="249296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sz="1500" noProof="0" dirty="0">
                <a:solidFill>
                  <a:schemeClr val="dk1"/>
                </a:solidFill>
              </a:rPr>
              <a:t>La escala de Intensidad de Mercalli Modificada (MMI, por sus siglas en inglés) es una escala de diez niveles, del I al X, que indica la gravedad del movimiento de terreno.</a:t>
            </a:r>
          </a:p>
          <a:p>
            <a:pPr marL="0" lvl="0" indent="0" algn="l" rtl="0">
              <a:spcBef>
                <a:spcPts val="0"/>
              </a:spcBef>
              <a:spcAft>
                <a:spcPts val="0"/>
              </a:spcAft>
              <a:buNone/>
            </a:pPr>
            <a:r>
              <a:rPr lang="es-ES_tradnl" sz="1500" noProof="0" dirty="0">
                <a:solidFill>
                  <a:schemeClr val="dk1"/>
                </a:solidFill>
              </a:rPr>
              <a:t> </a:t>
            </a:r>
          </a:p>
          <a:p>
            <a:pPr marL="0" lvl="0" indent="0" algn="l" rtl="0">
              <a:spcBef>
                <a:spcPts val="0"/>
              </a:spcBef>
              <a:spcAft>
                <a:spcPts val="0"/>
              </a:spcAft>
              <a:buNone/>
            </a:pPr>
            <a:r>
              <a:rPr lang="es-ES_tradnl" sz="1500" noProof="0" dirty="0">
                <a:solidFill>
                  <a:schemeClr val="dk1"/>
                </a:solidFill>
              </a:rPr>
              <a:t>La intensidad se basa en los efectos observados y es variable según el área afectada por el terremoto. Depende del tamaño, profundidad y distancia del terremoto, así como de las condiciones locales.</a:t>
            </a:r>
          </a:p>
        </p:txBody>
      </p:sp>
      <p:pic>
        <p:nvPicPr>
          <p:cNvPr id="8" name="Google Shape;154;p18">
            <a:extLst>
              <a:ext uri="{FF2B5EF4-FFF2-40B4-BE49-F238E27FC236}">
                <a16:creationId xmlns:a16="http://schemas.microsoft.com/office/drawing/2014/main" id="{49319532-546A-6DEC-2F15-A9798CCB43D3}"/>
              </a:ext>
            </a:extLst>
          </p:cNvPr>
          <p:cNvPicPr preferRelativeResize="0"/>
          <p:nvPr/>
        </p:nvPicPr>
        <p:blipFill>
          <a:blip r:embed="rId4">
            <a:alphaModFix/>
          </a:blip>
          <a:stretch>
            <a:fillRect/>
          </a:stretch>
        </p:blipFill>
        <p:spPr>
          <a:xfrm>
            <a:off x="872000" y="3576345"/>
            <a:ext cx="2709400" cy="3065755"/>
          </a:xfrm>
          <a:prstGeom prst="rect">
            <a:avLst/>
          </a:prstGeom>
          <a:noFill/>
          <a:ln>
            <a:noFill/>
          </a:ln>
        </p:spPr>
      </p:pic>
      <p:sp>
        <p:nvSpPr>
          <p:cNvPr id="9" name="TextBox 8">
            <a:extLst>
              <a:ext uri="{FF2B5EF4-FFF2-40B4-BE49-F238E27FC236}">
                <a16:creationId xmlns:a16="http://schemas.microsoft.com/office/drawing/2014/main" id="{61CCC12B-1312-4D0C-2F1B-6CBE6FBACAB2}"/>
              </a:ext>
            </a:extLst>
          </p:cNvPr>
          <p:cNvSpPr txBox="1"/>
          <p:nvPr/>
        </p:nvSpPr>
        <p:spPr>
          <a:xfrm>
            <a:off x="1733360" y="3952117"/>
            <a:ext cx="1221361" cy="2646878"/>
          </a:xfrm>
          <a:prstGeom prst="rect">
            <a:avLst/>
          </a:prstGeom>
          <a:solidFill>
            <a:schemeClr val="bg1"/>
          </a:solidFill>
        </p:spPr>
        <p:txBody>
          <a:bodyPr wrap="square" rtlCol="0">
            <a:spAutoFit/>
          </a:bodyPr>
          <a:lstStyle/>
          <a:p>
            <a:pPr algn="ctr">
              <a:spcAft>
                <a:spcPts val="600"/>
              </a:spcAft>
            </a:pPr>
            <a:r>
              <a:rPr lang="es-ES_tradnl" b="1" noProof="0" dirty="0"/>
              <a:t>Extremo</a:t>
            </a:r>
          </a:p>
          <a:p>
            <a:pPr algn="ctr">
              <a:spcAft>
                <a:spcPts val="600"/>
              </a:spcAft>
            </a:pPr>
            <a:r>
              <a:rPr lang="es-ES_tradnl" b="1" noProof="0" dirty="0"/>
              <a:t>Violento</a:t>
            </a:r>
          </a:p>
          <a:p>
            <a:pPr algn="ctr">
              <a:spcAft>
                <a:spcPts val="600"/>
              </a:spcAft>
            </a:pPr>
            <a:r>
              <a:rPr lang="es-ES_tradnl" b="1" noProof="0" dirty="0"/>
              <a:t>Severo</a:t>
            </a:r>
          </a:p>
          <a:p>
            <a:pPr algn="ctr">
              <a:spcAft>
                <a:spcPts val="600"/>
              </a:spcAft>
            </a:pPr>
            <a:r>
              <a:rPr lang="es-ES_tradnl" b="1" noProof="0" dirty="0"/>
              <a:t>Muy fuerte</a:t>
            </a:r>
          </a:p>
          <a:p>
            <a:pPr algn="ctr">
              <a:spcAft>
                <a:spcPts val="600"/>
              </a:spcAft>
            </a:pPr>
            <a:r>
              <a:rPr lang="es-ES_tradnl" b="1" noProof="0" dirty="0"/>
              <a:t>Fuerte</a:t>
            </a:r>
          </a:p>
          <a:p>
            <a:pPr algn="ctr">
              <a:spcAft>
                <a:spcPts val="600"/>
              </a:spcAft>
            </a:pPr>
            <a:r>
              <a:rPr lang="es-ES_tradnl" b="1" noProof="0" dirty="0"/>
              <a:t>Moderado</a:t>
            </a:r>
          </a:p>
          <a:p>
            <a:pPr algn="ctr">
              <a:spcAft>
                <a:spcPts val="600"/>
              </a:spcAft>
            </a:pPr>
            <a:r>
              <a:rPr lang="es-ES_tradnl" b="1" noProof="0" dirty="0"/>
              <a:t>Leve</a:t>
            </a:r>
          </a:p>
          <a:p>
            <a:pPr algn="ctr">
              <a:spcAft>
                <a:spcPts val="600"/>
              </a:spcAft>
            </a:pPr>
            <a:r>
              <a:rPr lang="es-ES_tradnl" b="1" noProof="0" dirty="0"/>
              <a:t>Débil </a:t>
            </a:r>
          </a:p>
          <a:p>
            <a:pPr algn="ctr">
              <a:spcAft>
                <a:spcPts val="600"/>
              </a:spcAft>
            </a:pPr>
            <a:r>
              <a:rPr lang="es-ES_tradnl" b="1" noProof="0" dirty="0"/>
              <a:t>No sentido</a:t>
            </a:r>
          </a:p>
        </p:txBody>
      </p:sp>
      <p:sp>
        <p:nvSpPr>
          <p:cNvPr id="10" name="TextBox 9">
            <a:extLst>
              <a:ext uri="{FF2B5EF4-FFF2-40B4-BE49-F238E27FC236}">
                <a16:creationId xmlns:a16="http://schemas.microsoft.com/office/drawing/2014/main" id="{2FE0C342-A2CF-6FAC-2280-668B2CE7688F}"/>
              </a:ext>
            </a:extLst>
          </p:cNvPr>
          <p:cNvSpPr txBox="1"/>
          <p:nvPr/>
        </p:nvSpPr>
        <p:spPr>
          <a:xfrm>
            <a:off x="1506582" y="3616478"/>
            <a:ext cx="1840607" cy="307777"/>
          </a:xfrm>
          <a:prstGeom prst="rect">
            <a:avLst/>
          </a:prstGeom>
          <a:solidFill>
            <a:schemeClr val="bg1"/>
          </a:solidFill>
        </p:spPr>
        <p:txBody>
          <a:bodyPr wrap="square" rtlCol="0">
            <a:spAutoFit/>
          </a:bodyPr>
          <a:lstStyle/>
          <a:p>
            <a:r>
              <a:rPr lang="es-ES_tradnl" b="1" noProof="0" dirty="0"/>
              <a:t>Sacudida percibida </a:t>
            </a:r>
          </a:p>
        </p:txBody>
      </p:sp>
      <p:sp>
        <p:nvSpPr>
          <p:cNvPr id="11" name="Title 1">
            <a:extLst>
              <a:ext uri="{FF2B5EF4-FFF2-40B4-BE49-F238E27FC236}">
                <a16:creationId xmlns:a16="http://schemas.microsoft.com/office/drawing/2014/main" id="{83094926-8F6F-285F-6127-6728ADFFBA9D}"/>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18"/>
          <p:cNvSpPr txBox="1"/>
          <p:nvPr/>
        </p:nvSpPr>
        <p:spPr>
          <a:xfrm>
            <a:off x="497850" y="1030125"/>
            <a:ext cx="8525400" cy="92329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sz="1600" dirty="0">
                <a:solidFill>
                  <a:schemeClr val="dk1"/>
                </a:solidFill>
              </a:rPr>
              <a:t>El mapa PAGER del USGS muestra la población expuesta a diferentes niveles de la escala de Intensidad de Mercalli Modificada (MMI). El USGS estima que aproximadamente 11,000 sintieron una sacudida severa debido a este terremoto.</a:t>
            </a:r>
          </a:p>
        </p:txBody>
      </p:sp>
      <p:sp>
        <p:nvSpPr>
          <p:cNvPr id="152" name="Google Shape;152;p18"/>
          <p:cNvSpPr txBox="1"/>
          <p:nvPr/>
        </p:nvSpPr>
        <p:spPr>
          <a:xfrm>
            <a:off x="4341300" y="5566425"/>
            <a:ext cx="4593000" cy="1236096"/>
          </a:xfrm>
          <a:prstGeom prst="rect">
            <a:avLst/>
          </a:prstGeom>
          <a:noFill/>
          <a:ln>
            <a:noFill/>
          </a:ln>
        </p:spPr>
        <p:txBody>
          <a:bodyPr spcFirstLastPara="1" wrap="square" lIns="91425" tIns="0" rIns="91425" bIns="0" anchor="t" anchorCtr="0">
            <a:noAutofit/>
          </a:bodyPr>
          <a:lstStyle/>
          <a:p>
            <a:pPr marL="0" lvl="0" indent="0" algn="l" rtl="0">
              <a:lnSpc>
                <a:spcPct val="115000"/>
              </a:lnSpc>
              <a:spcBef>
                <a:spcPts val="0"/>
              </a:spcBef>
              <a:spcAft>
                <a:spcPts val="400"/>
              </a:spcAft>
              <a:buNone/>
            </a:pPr>
            <a:r>
              <a:rPr lang="es-ES_tradnl" sz="1100" b="1" dirty="0">
                <a:solidFill>
                  <a:schemeClr val="dk1"/>
                </a:solidFill>
              </a:rPr>
              <a:t>Las líneas de contorno codificadas por colores delimitan las regiones de intensidad MMI. La exposición total de la población a un valor de MMI dado se obtiene sumando la población entre las líneas de contorno. La exposición estimada de la población a cada intensidad de MMI se muestra en la table.</a:t>
            </a:r>
          </a:p>
          <a:p>
            <a:pPr algn="r">
              <a:lnSpc>
                <a:spcPct val="115000"/>
              </a:lnSpc>
              <a:buClr>
                <a:schemeClr val="dk1"/>
              </a:buClr>
              <a:buSzPts val="1100"/>
            </a:pPr>
            <a:r>
              <a:rPr lang="es-ES_tradnl" sz="1100" b="1" i="1" noProof="0" dirty="0">
                <a:solidFill>
                  <a:schemeClr val="dk1"/>
                </a:solidFill>
              </a:rPr>
              <a:t>Imagen por cortesía del Servicio Geológico de los EE. UU.</a:t>
            </a:r>
            <a:endParaRPr lang="es-ES_tradnl" sz="3100" noProof="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lang="es-ES_tradnl" sz="1100" b="1" dirty="0">
              <a:solidFill>
                <a:schemeClr val="dk1"/>
              </a:solidFill>
            </a:endParaRPr>
          </a:p>
          <a:p>
            <a:pPr marL="0" lvl="0" indent="0" algn="l" rtl="0">
              <a:spcBef>
                <a:spcPts val="0"/>
              </a:spcBef>
              <a:spcAft>
                <a:spcPts val="0"/>
              </a:spcAft>
              <a:buNone/>
            </a:pPr>
            <a:endParaRPr lang="es-ES_tradnl" sz="3100" dirty="0">
              <a:solidFill>
                <a:schemeClr val="dk1"/>
              </a:solidFill>
              <a:latin typeface="Calibri"/>
              <a:ea typeface="Calibri"/>
              <a:cs typeface="Calibri"/>
              <a:sym typeface="Calibri"/>
            </a:endParaRPr>
          </a:p>
        </p:txBody>
      </p:sp>
      <p:sp>
        <p:nvSpPr>
          <p:cNvPr id="153" name="Google Shape;153;p18"/>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dirty="0">
                <a:solidFill>
                  <a:schemeClr val="lt1"/>
                </a:solidFill>
                <a:latin typeface="Calibri"/>
                <a:ea typeface="Calibri"/>
                <a:cs typeface="Calibri"/>
                <a:sym typeface="Calibri"/>
              </a:rPr>
              <a:t>ALL</a:t>
            </a:r>
          </a:p>
        </p:txBody>
      </p:sp>
      <p:pic>
        <p:nvPicPr>
          <p:cNvPr id="154" name="Google Shape;154;p18"/>
          <p:cNvPicPr preferRelativeResize="0"/>
          <p:nvPr/>
        </p:nvPicPr>
        <p:blipFill>
          <a:blip r:embed="rId3">
            <a:alphaModFix/>
          </a:blip>
          <a:stretch>
            <a:fillRect/>
          </a:stretch>
        </p:blipFill>
        <p:spPr>
          <a:xfrm>
            <a:off x="4760550" y="1960925"/>
            <a:ext cx="3554700" cy="3554700"/>
          </a:xfrm>
          <a:prstGeom prst="rect">
            <a:avLst/>
          </a:prstGeom>
          <a:noFill/>
          <a:ln>
            <a:noFill/>
          </a:ln>
        </p:spPr>
      </p:pic>
      <p:pic>
        <p:nvPicPr>
          <p:cNvPr id="155" name="Google Shape;155;p18"/>
          <p:cNvPicPr preferRelativeResize="0"/>
          <p:nvPr/>
        </p:nvPicPr>
        <p:blipFill>
          <a:blip r:embed="rId4">
            <a:alphaModFix/>
          </a:blip>
          <a:stretch>
            <a:fillRect/>
          </a:stretch>
        </p:blipFill>
        <p:spPr>
          <a:xfrm>
            <a:off x="572300" y="2098700"/>
            <a:ext cx="3554700" cy="4653021"/>
          </a:xfrm>
          <a:prstGeom prst="rect">
            <a:avLst/>
          </a:prstGeom>
          <a:noFill/>
          <a:ln>
            <a:noFill/>
          </a:ln>
        </p:spPr>
      </p:pic>
      <p:sp>
        <p:nvSpPr>
          <p:cNvPr id="14" name="TextBox 13">
            <a:extLst>
              <a:ext uri="{FF2B5EF4-FFF2-40B4-BE49-F238E27FC236}">
                <a16:creationId xmlns:a16="http://schemas.microsoft.com/office/drawing/2014/main" id="{154A0C21-949B-7747-5EE1-30B7DB525B8B}"/>
              </a:ext>
            </a:extLst>
          </p:cNvPr>
          <p:cNvSpPr txBox="1"/>
          <p:nvPr/>
        </p:nvSpPr>
        <p:spPr>
          <a:xfrm>
            <a:off x="1871096" y="2098700"/>
            <a:ext cx="1043709" cy="261610"/>
          </a:xfrm>
          <a:prstGeom prst="rect">
            <a:avLst/>
          </a:prstGeom>
          <a:solidFill>
            <a:schemeClr val="bg1"/>
          </a:solidFill>
        </p:spPr>
        <p:txBody>
          <a:bodyPr wrap="square" rtlCol="0">
            <a:spAutoFit/>
          </a:bodyPr>
          <a:lstStyle/>
          <a:p>
            <a:r>
              <a:rPr lang="es-ES_tradnl" sz="1050" b="1" dirty="0" err="1"/>
              <a:t>Shaking</a:t>
            </a:r>
            <a:endParaRPr lang="es-ES_tradnl" sz="1050" b="1" dirty="0"/>
          </a:p>
        </p:txBody>
      </p:sp>
      <p:sp>
        <p:nvSpPr>
          <p:cNvPr id="15" name="TextBox 14">
            <a:extLst>
              <a:ext uri="{FF2B5EF4-FFF2-40B4-BE49-F238E27FC236}">
                <a16:creationId xmlns:a16="http://schemas.microsoft.com/office/drawing/2014/main" id="{F65867E0-C71A-EFB2-DE84-4693A70C6AD9}"/>
              </a:ext>
            </a:extLst>
          </p:cNvPr>
          <p:cNvSpPr txBox="1"/>
          <p:nvPr/>
        </p:nvSpPr>
        <p:spPr>
          <a:xfrm>
            <a:off x="3255734" y="2098700"/>
            <a:ext cx="1043709" cy="261610"/>
          </a:xfrm>
          <a:prstGeom prst="rect">
            <a:avLst/>
          </a:prstGeom>
          <a:solidFill>
            <a:schemeClr val="bg1"/>
          </a:solidFill>
        </p:spPr>
        <p:txBody>
          <a:bodyPr wrap="square" rtlCol="0">
            <a:spAutoFit/>
          </a:bodyPr>
          <a:lstStyle/>
          <a:p>
            <a:r>
              <a:rPr lang="es-ES_tradnl" sz="1050" b="1" dirty="0" err="1"/>
              <a:t>Population</a:t>
            </a:r>
            <a:endParaRPr lang="es-ES_tradnl" sz="1050" b="1" dirty="0"/>
          </a:p>
        </p:txBody>
      </p:sp>
      <p:sp>
        <p:nvSpPr>
          <p:cNvPr id="3" name="TextBox 2">
            <a:extLst>
              <a:ext uri="{FF2B5EF4-FFF2-40B4-BE49-F238E27FC236}">
                <a16:creationId xmlns:a16="http://schemas.microsoft.com/office/drawing/2014/main" id="{0076B0DE-DF1F-EE6C-0A44-773BD4F8A1E3}"/>
              </a:ext>
            </a:extLst>
          </p:cNvPr>
          <p:cNvSpPr txBox="1"/>
          <p:nvPr/>
        </p:nvSpPr>
        <p:spPr>
          <a:xfrm>
            <a:off x="1859163" y="2094045"/>
            <a:ext cx="1043709" cy="261610"/>
          </a:xfrm>
          <a:prstGeom prst="rect">
            <a:avLst/>
          </a:prstGeom>
          <a:solidFill>
            <a:schemeClr val="bg1"/>
          </a:solidFill>
        </p:spPr>
        <p:txBody>
          <a:bodyPr wrap="square" rtlCol="0">
            <a:spAutoFit/>
          </a:bodyPr>
          <a:lstStyle/>
          <a:p>
            <a:r>
              <a:rPr lang="es-ES_tradnl" sz="1050" b="1" noProof="0" dirty="0"/>
              <a:t>Sacudida</a:t>
            </a:r>
          </a:p>
        </p:txBody>
      </p:sp>
      <p:sp>
        <p:nvSpPr>
          <p:cNvPr id="4" name="TextBox 3">
            <a:extLst>
              <a:ext uri="{FF2B5EF4-FFF2-40B4-BE49-F238E27FC236}">
                <a16:creationId xmlns:a16="http://schemas.microsoft.com/office/drawing/2014/main" id="{7D1BA29C-E4DD-2E8E-8795-826770BA94D4}"/>
              </a:ext>
            </a:extLst>
          </p:cNvPr>
          <p:cNvSpPr txBox="1"/>
          <p:nvPr/>
        </p:nvSpPr>
        <p:spPr>
          <a:xfrm>
            <a:off x="3037412" y="2101192"/>
            <a:ext cx="1043709" cy="261610"/>
          </a:xfrm>
          <a:prstGeom prst="rect">
            <a:avLst/>
          </a:prstGeom>
          <a:solidFill>
            <a:schemeClr val="bg1"/>
          </a:solidFill>
        </p:spPr>
        <p:txBody>
          <a:bodyPr wrap="square" rtlCol="0">
            <a:spAutoFit/>
          </a:bodyPr>
          <a:lstStyle/>
          <a:p>
            <a:r>
              <a:rPr lang="es-ES_tradnl" sz="1050" b="1" noProof="0" dirty="0"/>
              <a:t>Población</a:t>
            </a:r>
          </a:p>
        </p:txBody>
      </p:sp>
      <p:sp>
        <p:nvSpPr>
          <p:cNvPr id="16" name="TextBox 15">
            <a:extLst>
              <a:ext uri="{FF2B5EF4-FFF2-40B4-BE49-F238E27FC236}">
                <a16:creationId xmlns:a16="http://schemas.microsoft.com/office/drawing/2014/main" id="{7BAF3365-BDEB-096B-4F3E-24D38C2AB6C5}"/>
              </a:ext>
            </a:extLst>
          </p:cNvPr>
          <p:cNvSpPr txBox="1"/>
          <p:nvPr/>
        </p:nvSpPr>
        <p:spPr>
          <a:xfrm>
            <a:off x="1878882" y="2491299"/>
            <a:ext cx="1043709" cy="261610"/>
          </a:xfrm>
          <a:prstGeom prst="rect">
            <a:avLst/>
          </a:prstGeom>
          <a:solidFill>
            <a:schemeClr val="bg1"/>
          </a:solidFill>
        </p:spPr>
        <p:txBody>
          <a:bodyPr wrap="square" rtlCol="0">
            <a:spAutoFit/>
          </a:bodyPr>
          <a:lstStyle/>
          <a:p>
            <a:r>
              <a:rPr lang="es-ES_tradnl" sz="1050" noProof="0" dirty="0"/>
              <a:t>No sentido</a:t>
            </a:r>
          </a:p>
        </p:txBody>
      </p:sp>
      <p:sp>
        <p:nvSpPr>
          <p:cNvPr id="17" name="TextBox 16">
            <a:extLst>
              <a:ext uri="{FF2B5EF4-FFF2-40B4-BE49-F238E27FC236}">
                <a16:creationId xmlns:a16="http://schemas.microsoft.com/office/drawing/2014/main" id="{24C95BF9-CE78-12A2-8B7A-4B66342A79AE}"/>
              </a:ext>
            </a:extLst>
          </p:cNvPr>
          <p:cNvSpPr txBox="1"/>
          <p:nvPr/>
        </p:nvSpPr>
        <p:spPr>
          <a:xfrm>
            <a:off x="1878881" y="2970112"/>
            <a:ext cx="1043709" cy="261610"/>
          </a:xfrm>
          <a:prstGeom prst="rect">
            <a:avLst/>
          </a:prstGeom>
          <a:solidFill>
            <a:schemeClr val="bg1"/>
          </a:solidFill>
        </p:spPr>
        <p:txBody>
          <a:bodyPr wrap="square" rtlCol="0">
            <a:spAutoFit/>
          </a:bodyPr>
          <a:lstStyle/>
          <a:p>
            <a:r>
              <a:rPr lang="es-ES_tradnl" sz="1050" noProof="0" dirty="0"/>
              <a:t>Débil</a:t>
            </a:r>
          </a:p>
        </p:txBody>
      </p:sp>
      <p:sp>
        <p:nvSpPr>
          <p:cNvPr id="18" name="TextBox 17">
            <a:extLst>
              <a:ext uri="{FF2B5EF4-FFF2-40B4-BE49-F238E27FC236}">
                <a16:creationId xmlns:a16="http://schemas.microsoft.com/office/drawing/2014/main" id="{1AE72073-0C6F-5F8E-C73B-C3528260F518}"/>
              </a:ext>
            </a:extLst>
          </p:cNvPr>
          <p:cNvSpPr txBox="1"/>
          <p:nvPr/>
        </p:nvSpPr>
        <p:spPr>
          <a:xfrm>
            <a:off x="1884835" y="3462760"/>
            <a:ext cx="1043709" cy="261610"/>
          </a:xfrm>
          <a:prstGeom prst="rect">
            <a:avLst/>
          </a:prstGeom>
          <a:solidFill>
            <a:schemeClr val="bg1"/>
          </a:solidFill>
        </p:spPr>
        <p:txBody>
          <a:bodyPr wrap="square" rtlCol="0">
            <a:spAutoFit/>
          </a:bodyPr>
          <a:lstStyle/>
          <a:p>
            <a:r>
              <a:rPr lang="es-ES_tradnl" sz="1050" noProof="0" dirty="0"/>
              <a:t>Leve</a:t>
            </a:r>
          </a:p>
        </p:txBody>
      </p:sp>
      <p:sp>
        <p:nvSpPr>
          <p:cNvPr id="19" name="TextBox 18">
            <a:extLst>
              <a:ext uri="{FF2B5EF4-FFF2-40B4-BE49-F238E27FC236}">
                <a16:creationId xmlns:a16="http://schemas.microsoft.com/office/drawing/2014/main" id="{DFC3F603-7E07-1259-5A03-7F8F7BE508F8}"/>
              </a:ext>
            </a:extLst>
          </p:cNvPr>
          <p:cNvSpPr txBox="1"/>
          <p:nvPr/>
        </p:nvSpPr>
        <p:spPr>
          <a:xfrm>
            <a:off x="1884834" y="3925600"/>
            <a:ext cx="1043709" cy="261610"/>
          </a:xfrm>
          <a:prstGeom prst="rect">
            <a:avLst/>
          </a:prstGeom>
          <a:solidFill>
            <a:schemeClr val="bg1"/>
          </a:solidFill>
        </p:spPr>
        <p:txBody>
          <a:bodyPr wrap="square" rtlCol="0">
            <a:spAutoFit/>
          </a:bodyPr>
          <a:lstStyle/>
          <a:p>
            <a:r>
              <a:rPr lang="es-ES_tradnl" sz="1050" noProof="0" dirty="0"/>
              <a:t>Moderado</a:t>
            </a:r>
          </a:p>
        </p:txBody>
      </p:sp>
      <p:sp>
        <p:nvSpPr>
          <p:cNvPr id="20" name="TextBox 19">
            <a:extLst>
              <a:ext uri="{FF2B5EF4-FFF2-40B4-BE49-F238E27FC236}">
                <a16:creationId xmlns:a16="http://schemas.microsoft.com/office/drawing/2014/main" id="{91BF3CB9-20AD-5E07-B54A-7A9D8F2F6722}"/>
              </a:ext>
            </a:extLst>
          </p:cNvPr>
          <p:cNvSpPr txBox="1"/>
          <p:nvPr/>
        </p:nvSpPr>
        <p:spPr>
          <a:xfrm>
            <a:off x="1878881" y="4402260"/>
            <a:ext cx="1043709" cy="261610"/>
          </a:xfrm>
          <a:prstGeom prst="rect">
            <a:avLst/>
          </a:prstGeom>
          <a:solidFill>
            <a:schemeClr val="bg1"/>
          </a:solidFill>
        </p:spPr>
        <p:txBody>
          <a:bodyPr wrap="square" rtlCol="0">
            <a:spAutoFit/>
          </a:bodyPr>
          <a:lstStyle/>
          <a:p>
            <a:r>
              <a:rPr lang="es-ES_tradnl" sz="1050" noProof="0" dirty="0"/>
              <a:t>Fuerte</a:t>
            </a:r>
          </a:p>
        </p:txBody>
      </p:sp>
      <p:sp>
        <p:nvSpPr>
          <p:cNvPr id="21" name="TextBox 20">
            <a:extLst>
              <a:ext uri="{FF2B5EF4-FFF2-40B4-BE49-F238E27FC236}">
                <a16:creationId xmlns:a16="http://schemas.microsoft.com/office/drawing/2014/main" id="{616D3CA4-A6AB-C63A-51A6-23F1EA54D333}"/>
              </a:ext>
            </a:extLst>
          </p:cNvPr>
          <p:cNvSpPr txBox="1"/>
          <p:nvPr/>
        </p:nvSpPr>
        <p:spPr>
          <a:xfrm>
            <a:off x="1878880" y="4888754"/>
            <a:ext cx="1043709" cy="261610"/>
          </a:xfrm>
          <a:prstGeom prst="rect">
            <a:avLst/>
          </a:prstGeom>
          <a:solidFill>
            <a:schemeClr val="bg1"/>
          </a:solidFill>
        </p:spPr>
        <p:txBody>
          <a:bodyPr wrap="square" rtlCol="0">
            <a:spAutoFit/>
          </a:bodyPr>
          <a:lstStyle/>
          <a:p>
            <a:r>
              <a:rPr lang="es-ES_tradnl" sz="1050" noProof="0" dirty="0"/>
              <a:t>Muy Fuerte</a:t>
            </a:r>
          </a:p>
        </p:txBody>
      </p:sp>
      <p:sp>
        <p:nvSpPr>
          <p:cNvPr id="22" name="TextBox 21">
            <a:extLst>
              <a:ext uri="{FF2B5EF4-FFF2-40B4-BE49-F238E27FC236}">
                <a16:creationId xmlns:a16="http://schemas.microsoft.com/office/drawing/2014/main" id="{8D0A343C-5E60-163A-81D7-FB7572DCEFA0}"/>
              </a:ext>
            </a:extLst>
          </p:cNvPr>
          <p:cNvSpPr txBox="1"/>
          <p:nvPr/>
        </p:nvSpPr>
        <p:spPr>
          <a:xfrm>
            <a:off x="1878880" y="5364279"/>
            <a:ext cx="1043709" cy="261610"/>
          </a:xfrm>
          <a:prstGeom prst="rect">
            <a:avLst/>
          </a:prstGeom>
          <a:solidFill>
            <a:schemeClr val="bg1"/>
          </a:solidFill>
        </p:spPr>
        <p:txBody>
          <a:bodyPr wrap="square" rtlCol="0">
            <a:spAutoFit/>
          </a:bodyPr>
          <a:lstStyle/>
          <a:p>
            <a:r>
              <a:rPr lang="es-ES_tradnl" sz="1050" noProof="0" dirty="0"/>
              <a:t>Severo</a:t>
            </a:r>
          </a:p>
        </p:txBody>
      </p:sp>
      <p:sp>
        <p:nvSpPr>
          <p:cNvPr id="23" name="TextBox 22">
            <a:extLst>
              <a:ext uri="{FF2B5EF4-FFF2-40B4-BE49-F238E27FC236}">
                <a16:creationId xmlns:a16="http://schemas.microsoft.com/office/drawing/2014/main" id="{5037530A-687D-8051-C123-4DBFADD88201}"/>
              </a:ext>
            </a:extLst>
          </p:cNvPr>
          <p:cNvSpPr txBox="1"/>
          <p:nvPr/>
        </p:nvSpPr>
        <p:spPr>
          <a:xfrm>
            <a:off x="1871863" y="5850883"/>
            <a:ext cx="1043709" cy="261610"/>
          </a:xfrm>
          <a:prstGeom prst="rect">
            <a:avLst/>
          </a:prstGeom>
          <a:solidFill>
            <a:schemeClr val="bg1"/>
          </a:solidFill>
        </p:spPr>
        <p:txBody>
          <a:bodyPr wrap="square" rtlCol="0">
            <a:spAutoFit/>
          </a:bodyPr>
          <a:lstStyle/>
          <a:p>
            <a:r>
              <a:rPr lang="es-ES_tradnl" sz="1050" noProof="0" dirty="0"/>
              <a:t>Violento</a:t>
            </a:r>
          </a:p>
        </p:txBody>
      </p:sp>
      <p:sp>
        <p:nvSpPr>
          <p:cNvPr id="24" name="TextBox 23">
            <a:extLst>
              <a:ext uri="{FF2B5EF4-FFF2-40B4-BE49-F238E27FC236}">
                <a16:creationId xmlns:a16="http://schemas.microsoft.com/office/drawing/2014/main" id="{C67D5ABF-8380-AA3E-70E8-9C7DC5EEC87D}"/>
              </a:ext>
            </a:extLst>
          </p:cNvPr>
          <p:cNvSpPr txBox="1"/>
          <p:nvPr/>
        </p:nvSpPr>
        <p:spPr>
          <a:xfrm>
            <a:off x="1876639" y="6344866"/>
            <a:ext cx="1043709" cy="261610"/>
          </a:xfrm>
          <a:prstGeom prst="rect">
            <a:avLst/>
          </a:prstGeom>
          <a:solidFill>
            <a:schemeClr val="bg1"/>
          </a:solidFill>
        </p:spPr>
        <p:txBody>
          <a:bodyPr wrap="square" rtlCol="0">
            <a:spAutoFit/>
          </a:bodyPr>
          <a:lstStyle/>
          <a:p>
            <a:r>
              <a:rPr lang="es-ES_tradnl" sz="1050" noProof="0" dirty="0"/>
              <a:t>Extremo</a:t>
            </a:r>
          </a:p>
        </p:txBody>
      </p:sp>
      <p:sp>
        <p:nvSpPr>
          <p:cNvPr id="25" name="Title 1">
            <a:extLst>
              <a:ext uri="{FF2B5EF4-FFF2-40B4-BE49-F238E27FC236}">
                <a16:creationId xmlns:a16="http://schemas.microsoft.com/office/drawing/2014/main" id="{FC79F32B-B62B-5C9B-545E-FFCBBE65645C}"/>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EB94EE9-C8A3-4C78-99E6-86A993E65550}"/>
              </a:ext>
            </a:extLst>
          </p:cNvPr>
          <p:cNvGrpSpPr/>
          <p:nvPr/>
        </p:nvGrpSpPr>
        <p:grpSpPr>
          <a:xfrm>
            <a:off x="838498" y="2333393"/>
            <a:ext cx="7696863" cy="4023360"/>
            <a:chOff x="691356" y="2085378"/>
            <a:chExt cx="7696863" cy="4023360"/>
          </a:xfrm>
        </p:grpSpPr>
        <p:pic>
          <p:nvPicPr>
            <p:cNvPr id="12" name="Picture 11">
              <a:extLst>
                <a:ext uri="{FF2B5EF4-FFF2-40B4-BE49-F238E27FC236}">
                  <a16:creationId xmlns:a16="http://schemas.microsoft.com/office/drawing/2014/main" id="{C4C0C0D5-2042-1546-BC49-6BECD925B73A}"/>
                </a:ext>
              </a:extLst>
            </p:cNvPr>
            <p:cNvPicPr>
              <a:picLocks noChangeAspect="1"/>
            </p:cNvPicPr>
            <p:nvPr/>
          </p:nvPicPr>
          <p:blipFill rotWithShape="1">
            <a:blip r:embed="rId3"/>
            <a:srcRect l="11667" t="9567" r="15000" b="18710"/>
            <a:stretch/>
          </p:blipFill>
          <p:spPr>
            <a:xfrm>
              <a:off x="691356" y="2085378"/>
              <a:ext cx="7696863" cy="4023360"/>
            </a:xfrm>
            <a:prstGeom prst="rect">
              <a:avLst/>
            </a:prstGeom>
          </p:spPr>
        </p:pic>
        <p:sp>
          <p:nvSpPr>
            <p:cNvPr id="2" name="TextBox 1">
              <a:extLst>
                <a:ext uri="{FF2B5EF4-FFF2-40B4-BE49-F238E27FC236}">
                  <a16:creationId xmlns:a16="http://schemas.microsoft.com/office/drawing/2014/main" id="{123120ED-B4FC-AE40-B07B-590677AF3342}"/>
                </a:ext>
              </a:extLst>
            </p:cNvPr>
            <p:cNvSpPr txBox="1"/>
            <p:nvPr/>
          </p:nvSpPr>
          <p:spPr>
            <a:xfrm>
              <a:off x="5562600" y="5606048"/>
              <a:ext cx="2297809" cy="338554"/>
            </a:xfrm>
            <a:prstGeom prst="rect">
              <a:avLst/>
            </a:prstGeom>
            <a:noFill/>
          </p:spPr>
          <p:txBody>
            <a:bodyPr wrap="none" rtlCol="0">
              <a:spAutoFit/>
            </a:bodyPr>
            <a:lstStyle/>
            <a:p>
              <a:r>
                <a:rPr lang="es-ES_tradnl" sz="1600" b="1" noProof="0" dirty="0"/>
                <a:t>South American </a:t>
              </a:r>
              <a:r>
                <a:rPr lang="es-ES_tradnl" sz="1600" b="1" noProof="0" dirty="0" err="1"/>
                <a:t>Plate</a:t>
              </a:r>
              <a:endParaRPr lang="es-ES_tradnl" sz="1600" b="1" noProof="0" dirty="0"/>
            </a:p>
          </p:txBody>
        </p:sp>
        <p:sp>
          <p:nvSpPr>
            <p:cNvPr id="3" name="TextBox 2">
              <a:extLst>
                <a:ext uri="{FF2B5EF4-FFF2-40B4-BE49-F238E27FC236}">
                  <a16:creationId xmlns:a16="http://schemas.microsoft.com/office/drawing/2014/main" id="{913CC57B-891F-4F42-A5BD-B8BAEA10193E}"/>
                </a:ext>
              </a:extLst>
            </p:cNvPr>
            <p:cNvSpPr txBox="1"/>
            <p:nvPr/>
          </p:nvSpPr>
          <p:spPr>
            <a:xfrm rot="21414861">
              <a:off x="6029021" y="3910767"/>
              <a:ext cx="992579" cy="369332"/>
            </a:xfrm>
            <a:prstGeom prst="rect">
              <a:avLst/>
            </a:prstGeom>
            <a:noFill/>
          </p:spPr>
          <p:txBody>
            <a:bodyPr wrap="none" rtlCol="0">
              <a:spAutoFit/>
            </a:bodyPr>
            <a:lstStyle/>
            <a:p>
              <a:r>
                <a:rPr lang="es-ES_tradnl" b="1" noProof="0" dirty="0"/>
                <a:t>2 cm/</a:t>
              </a:r>
              <a:r>
                <a:rPr lang="es-ES_tradnl" b="1" noProof="0" dirty="0" err="1"/>
                <a:t>yr</a:t>
              </a:r>
              <a:endParaRPr lang="es-ES_tradnl" b="1" noProof="0" dirty="0"/>
            </a:p>
          </p:txBody>
        </p:sp>
        <p:sp>
          <p:nvSpPr>
            <p:cNvPr id="16" name="TextBox 24">
              <a:extLst>
                <a:ext uri="{FF2B5EF4-FFF2-40B4-BE49-F238E27FC236}">
                  <a16:creationId xmlns:a16="http://schemas.microsoft.com/office/drawing/2014/main" id="{46300FC1-BC4F-6243-9F51-44C087386007}"/>
                </a:ext>
              </a:extLst>
            </p:cNvPr>
            <p:cNvSpPr txBox="1">
              <a:spLocks noChangeArrowheads="1"/>
            </p:cNvSpPr>
            <p:nvPr/>
          </p:nvSpPr>
          <p:spPr bwMode="auto">
            <a:xfrm>
              <a:off x="2916440" y="3743288"/>
              <a:ext cx="150554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ES_tradnl" sz="1400" noProof="0" dirty="0">
                  <a:solidFill>
                    <a:srgbClr val="FF0000"/>
                  </a:solidFill>
                  <a:latin typeface="Arial" panose="020B0604020202020204" pitchFamily="34" charset="0"/>
                </a:rPr>
                <a:t>Terremoto M7.6</a:t>
              </a:r>
            </a:p>
          </p:txBody>
        </p:sp>
        <p:cxnSp>
          <p:nvCxnSpPr>
            <p:cNvPr id="19" name="Straight Connector 18">
              <a:extLst>
                <a:ext uri="{FF2B5EF4-FFF2-40B4-BE49-F238E27FC236}">
                  <a16:creationId xmlns:a16="http://schemas.microsoft.com/office/drawing/2014/main" id="{C510C57D-3D8C-5B4F-8367-625FA1E2472D}"/>
                </a:ext>
              </a:extLst>
            </p:cNvPr>
            <p:cNvCxnSpPr>
              <a:cxnSpLocks/>
              <a:endCxn id="16" idx="1"/>
            </p:cNvCxnSpPr>
            <p:nvPr/>
          </p:nvCxnSpPr>
          <p:spPr>
            <a:xfrm>
              <a:off x="2667000" y="3819488"/>
              <a:ext cx="249440" cy="77689"/>
            </a:xfrm>
            <a:prstGeom prst="line">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3E771155-10EF-2245-B4AE-32444C51C809}"/>
              </a:ext>
            </a:extLst>
          </p:cNvPr>
          <p:cNvSpPr txBox="1"/>
          <p:nvPr/>
        </p:nvSpPr>
        <p:spPr>
          <a:xfrm>
            <a:off x="798786" y="1009260"/>
            <a:ext cx="7933734" cy="1246495"/>
          </a:xfrm>
          <a:prstGeom prst="rect">
            <a:avLst/>
          </a:prstGeom>
          <a:noFill/>
        </p:spPr>
        <p:txBody>
          <a:bodyPr wrap="square" rtlCol="0">
            <a:spAutoFit/>
          </a:bodyPr>
          <a:lstStyle/>
          <a:p>
            <a:r>
              <a:rPr lang="es-ES_tradnl" sz="1500" noProof="0" dirty="0"/>
              <a:t>La placa del Caribe se mueve hacia el este a unos 2 cm/año con respecto a las placas de Norteamérica y Sudamérica. En el área del terremoto de magnitud 7.6 del 8 de febrero de 2025, el límite entre la placa del Caribe y la placa de Norteamérica corresponde a una falla transformante de desplazamiento lateral izquierdo. La tectónica del área dentro del contorno violeta se describe en la siguiente diapositiva.</a:t>
            </a:r>
          </a:p>
        </p:txBody>
      </p:sp>
      <p:pic>
        <p:nvPicPr>
          <p:cNvPr id="6" name="Picture 5" descr="A picture containing candelabrum, fan, grate&#10;&#10;Description automatically generated">
            <a:extLst>
              <a:ext uri="{FF2B5EF4-FFF2-40B4-BE49-F238E27FC236}">
                <a16:creationId xmlns:a16="http://schemas.microsoft.com/office/drawing/2014/main" id="{89575FB4-73C7-A411-50C6-27C7EBDA71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3738DC6B-5C12-76F9-98C1-51756ADC6167}"/>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sp>
        <p:nvSpPr>
          <p:cNvPr id="11" name="5-Point Star 10">
            <a:extLst>
              <a:ext uri="{FF2B5EF4-FFF2-40B4-BE49-F238E27FC236}">
                <a16:creationId xmlns:a16="http://schemas.microsoft.com/office/drawing/2014/main" id="{233AB55D-E0CE-1E40-2A2C-F5000847FA33}"/>
              </a:ext>
            </a:extLst>
          </p:cNvPr>
          <p:cNvSpPr/>
          <p:nvPr/>
        </p:nvSpPr>
        <p:spPr>
          <a:xfrm>
            <a:off x="2585542" y="3838903"/>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noProof="0" dirty="0"/>
          </a:p>
        </p:txBody>
      </p:sp>
      <p:grpSp>
        <p:nvGrpSpPr>
          <p:cNvPr id="20" name="Group 19">
            <a:extLst>
              <a:ext uri="{FF2B5EF4-FFF2-40B4-BE49-F238E27FC236}">
                <a16:creationId xmlns:a16="http://schemas.microsoft.com/office/drawing/2014/main" id="{36D54B20-D440-824F-B133-BC3FC1011A70}"/>
              </a:ext>
            </a:extLst>
          </p:cNvPr>
          <p:cNvGrpSpPr>
            <a:grpSpLocks noChangeAspect="1"/>
          </p:cNvGrpSpPr>
          <p:nvPr/>
        </p:nvGrpSpPr>
        <p:grpSpPr>
          <a:xfrm rot="20970133" flipH="1" flipV="1">
            <a:off x="1983628" y="4117641"/>
            <a:ext cx="607198" cy="107905"/>
            <a:chOff x="-762002" y="2486042"/>
            <a:chExt cx="609602" cy="180958"/>
          </a:xfrm>
        </p:grpSpPr>
        <p:cxnSp>
          <p:nvCxnSpPr>
            <p:cNvPr id="21" name="Straight Connector 20">
              <a:extLst>
                <a:ext uri="{FF2B5EF4-FFF2-40B4-BE49-F238E27FC236}">
                  <a16:creationId xmlns:a16="http://schemas.microsoft.com/office/drawing/2014/main" id="{5B8772D0-CECE-AF8D-A38F-C8418E89ECD1}"/>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1687678-A16F-ABC3-9359-01B30F618291}"/>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BCCE4C20-39BF-600E-146B-DB4CA7B1D40D}"/>
              </a:ext>
            </a:extLst>
          </p:cNvPr>
          <p:cNvGrpSpPr>
            <a:grpSpLocks noChangeAspect="1"/>
          </p:cNvGrpSpPr>
          <p:nvPr/>
        </p:nvGrpSpPr>
        <p:grpSpPr>
          <a:xfrm rot="10213081" flipH="1" flipV="1">
            <a:off x="1913437" y="4012853"/>
            <a:ext cx="607198" cy="107905"/>
            <a:chOff x="-762002" y="2486042"/>
            <a:chExt cx="609602" cy="180958"/>
          </a:xfrm>
        </p:grpSpPr>
        <p:cxnSp>
          <p:nvCxnSpPr>
            <p:cNvPr id="24" name="Straight Connector 23">
              <a:extLst>
                <a:ext uri="{FF2B5EF4-FFF2-40B4-BE49-F238E27FC236}">
                  <a16:creationId xmlns:a16="http://schemas.microsoft.com/office/drawing/2014/main" id="{05652019-E4FE-69A6-CE2D-C20E1EFA5CDC}"/>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2CBF723-6CEF-8DDC-E3B1-1368685ACB84}"/>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88FF2BC0-1C11-FB43-1133-56436318B96C}"/>
              </a:ext>
            </a:extLst>
          </p:cNvPr>
          <p:cNvGrpSpPr>
            <a:grpSpLocks noChangeAspect="1"/>
          </p:cNvGrpSpPr>
          <p:nvPr/>
        </p:nvGrpSpPr>
        <p:grpSpPr>
          <a:xfrm flipH="1" flipV="1">
            <a:off x="3312967" y="3537711"/>
            <a:ext cx="607198" cy="107905"/>
            <a:chOff x="-762002" y="2486042"/>
            <a:chExt cx="609602" cy="180958"/>
          </a:xfrm>
        </p:grpSpPr>
        <p:cxnSp>
          <p:nvCxnSpPr>
            <p:cNvPr id="27" name="Straight Connector 26">
              <a:extLst>
                <a:ext uri="{FF2B5EF4-FFF2-40B4-BE49-F238E27FC236}">
                  <a16:creationId xmlns:a16="http://schemas.microsoft.com/office/drawing/2014/main" id="{1951E265-671B-1C92-1804-89ECAB48B7D5}"/>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40D9871-139D-68AB-2459-D72BD594322A}"/>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95A6CB37-A37E-66CF-29B7-C936C12F90DE}"/>
              </a:ext>
            </a:extLst>
          </p:cNvPr>
          <p:cNvGrpSpPr>
            <a:grpSpLocks noChangeAspect="1"/>
          </p:cNvGrpSpPr>
          <p:nvPr/>
        </p:nvGrpSpPr>
        <p:grpSpPr>
          <a:xfrm rot="10842948" flipH="1" flipV="1">
            <a:off x="3274526" y="3426573"/>
            <a:ext cx="607198" cy="107905"/>
            <a:chOff x="-762002" y="2486042"/>
            <a:chExt cx="609602" cy="180958"/>
          </a:xfrm>
        </p:grpSpPr>
        <p:cxnSp>
          <p:nvCxnSpPr>
            <p:cNvPr id="30" name="Straight Connector 29">
              <a:extLst>
                <a:ext uri="{FF2B5EF4-FFF2-40B4-BE49-F238E27FC236}">
                  <a16:creationId xmlns:a16="http://schemas.microsoft.com/office/drawing/2014/main" id="{896B4E5A-8F03-3572-3711-5C6F525A478E}"/>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B1B4615-8A87-6C5A-533C-3D0150C7F525}"/>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Rectangle 32">
            <a:extLst>
              <a:ext uri="{FF2B5EF4-FFF2-40B4-BE49-F238E27FC236}">
                <a16:creationId xmlns:a16="http://schemas.microsoft.com/office/drawing/2014/main" id="{18980BD8-E87A-4328-0735-AC46FD835DD8}"/>
              </a:ext>
            </a:extLst>
          </p:cNvPr>
          <p:cNvSpPr/>
          <p:nvPr/>
        </p:nvSpPr>
        <p:spPr>
          <a:xfrm>
            <a:off x="932930" y="3279227"/>
            <a:ext cx="3891316" cy="1471448"/>
          </a:xfrm>
          <a:prstGeom prst="rect">
            <a:avLst/>
          </a:prstGeom>
          <a:noFill/>
          <a:ln w="19050">
            <a:solidFill>
              <a:srgbClr val="7030A0"/>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 name="Google Shape;166;p19">
            <a:extLst>
              <a:ext uri="{FF2B5EF4-FFF2-40B4-BE49-F238E27FC236}">
                <a16:creationId xmlns:a16="http://schemas.microsoft.com/office/drawing/2014/main" id="{78355B83-AEE6-A9A2-AB8B-5FC1CAEFB5C6}"/>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rgbClr val="FFFFFF"/>
                </a:solidFill>
                <a:latin typeface="Calibri"/>
                <a:ea typeface="Calibri"/>
                <a:cs typeface="Calibri"/>
                <a:sym typeface="Calibri"/>
              </a:rPr>
              <a:t>HS</a:t>
            </a:r>
          </a:p>
        </p:txBody>
      </p:sp>
      <p:sp>
        <p:nvSpPr>
          <p:cNvPr id="10" name="Title 1">
            <a:extLst>
              <a:ext uri="{FF2B5EF4-FFF2-40B4-BE49-F238E27FC236}">
                <a16:creationId xmlns:a16="http://schemas.microsoft.com/office/drawing/2014/main" id="{830FF71B-A0BD-7982-F591-30DE9EEA0AE1}"/>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extLst>
      <p:ext uri="{BB962C8B-B14F-4D97-AF65-F5344CB8AC3E}">
        <p14:creationId xmlns:p14="http://schemas.microsoft.com/office/powerpoint/2010/main" val="4220609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ssolv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CDB35-6E08-44A6-C4FD-D10E21EE454C}"/>
            </a:ext>
          </a:extLst>
        </p:cNvPr>
        <p:cNvGrpSpPr/>
        <p:nvPr/>
      </p:nvGrpSpPr>
      <p:grpSpPr>
        <a:xfrm>
          <a:off x="0" y="0"/>
          <a:ext cx="0" cy="0"/>
          <a:chOff x="0" y="0"/>
          <a:chExt cx="0" cy="0"/>
        </a:xfrm>
      </p:grpSpPr>
      <p:pic>
        <p:nvPicPr>
          <p:cNvPr id="6" name="Picture 5" descr="A picture containing candelabrum, fan, grate&#10;&#10;Description automatically generated">
            <a:extLst>
              <a:ext uri="{FF2B5EF4-FFF2-40B4-BE49-F238E27FC236}">
                <a16:creationId xmlns:a16="http://schemas.microsoft.com/office/drawing/2014/main" id="{7A42633D-9152-66A7-C1E4-F78F688879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E43F9A2F-551E-7F9B-893C-CCD7C1C5B0AA}"/>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noProof="0" dirty="0"/>
          </a:p>
        </p:txBody>
      </p:sp>
      <p:pic>
        <p:nvPicPr>
          <p:cNvPr id="8" name="Picture 7" descr="A map of the ocean&#10;&#10;Description automatically generated">
            <a:extLst>
              <a:ext uri="{FF2B5EF4-FFF2-40B4-BE49-F238E27FC236}">
                <a16:creationId xmlns:a16="http://schemas.microsoft.com/office/drawing/2014/main" id="{ACCAD359-0A1D-C0CC-F4D1-68C8E21354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370" y="2826717"/>
            <a:ext cx="8633714" cy="4015232"/>
          </a:xfrm>
          <a:prstGeom prst="rect">
            <a:avLst/>
          </a:prstGeom>
        </p:spPr>
      </p:pic>
      <p:sp>
        <p:nvSpPr>
          <p:cNvPr id="14" name="TextBox 13">
            <a:extLst>
              <a:ext uri="{FF2B5EF4-FFF2-40B4-BE49-F238E27FC236}">
                <a16:creationId xmlns:a16="http://schemas.microsoft.com/office/drawing/2014/main" id="{18B91F8C-F298-7627-80C1-DD31F0133BCA}"/>
              </a:ext>
            </a:extLst>
          </p:cNvPr>
          <p:cNvSpPr txBox="1"/>
          <p:nvPr/>
        </p:nvSpPr>
        <p:spPr>
          <a:xfrm>
            <a:off x="1973097" y="2912266"/>
            <a:ext cx="3966150" cy="523220"/>
          </a:xfrm>
          <a:prstGeom prst="rect">
            <a:avLst/>
          </a:prstGeom>
          <a:noFill/>
          <a:effectLst/>
        </p:spPr>
        <p:txBody>
          <a:bodyPr wrap="none" rtlCol="0">
            <a:spAutoFit/>
          </a:bodyPr>
          <a:lstStyle/>
          <a:p>
            <a:r>
              <a:rPr lang="es-ES_tradnl" sz="2800" noProof="0" dirty="0">
                <a:latin typeface="Comic Sans MS" panose="030F0902030302020204" pitchFamily="66" charset="0"/>
              </a:rPr>
              <a:t>Placa de Norteamérica</a:t>
            </a:r>
            <a:endParaRPr lang="es-ES_tradnl" sz="2800" noProof="0" dirty="0"/>
          </a:p>
        </p:txBody>
      </p:sp>
      <p:sp>
        <p:nvSpPr>
          <p:cNvPr id="15" name="TextBox 14">
            <a:extLst>
              <a:ext uri="{FF2B5EF4-FFF2-40B4-BE49-F238E27FC236}">
                <a16:creationId xmlns:a16="http://schemas.microsoft.com/office/drawing/2014/main" id="{CDA6CA7A-0ADC-C236-C8A6-7A39A870969A}"/>
              </a:ext>
            </a:extLst>
          </p:cNvPr>
          <p:cNvSpPr txBox="1"/>
          <p:nvPr/>
        </p:nvSpPr>
        <p:spPr>
          <a:xfrm>
            <a:off x="4381278" y="5944816"/>
            <a:ext cx="2829621" cy="523220"/>
          </a:xfrm>
          <a:prstGeom prst="rect">
            <a:avLst/>
          </a:prstGeom>
          <a:noFill/>
          <a:effectLst/>
        </p:spPr>
        <p:txBody>
          <a:bodyPr wrap="none" rtlCol="0">
            <a:spAutoFit/>
          </a:bodyPr>
          <a:lstStyle/>
          <a:p>
            <a:r>
              <a:rPr lang="es-ES_tradnl" sz="2800" noProof="0" dirty="0">
                <a:latin typeface="Comic Sans MS" panose="030F0902030302020204" pitchFamily="66" charset="0"/>
              </a:rPr>
              <a:t>Placa del Caribe</a:t>
            </a:r>
            <a:endParaRPr lang="es-ES_tradnl" sz="2800" noProof="0" dirty="0"/>
          </a:p>
        </p:txBody>
      </p:sp>
      <p:sp>
        <p:nvSpPr>
          <p:cNvPr id="17" name="TextBox 16">
            <a:extLst>
              <a:ext uri="{FF2B5EF4-FFF2-40B4-BE49-F238E27FC236}">
                <a16:creationId xmlns:a16="http://schemas.microsoft.com/office/drawing/2014/main" id="{0334076F-4D5C-A029-6591-1067DFFE4AE0}"/>
              </a:ext>
            </a:extLst>
          </p:cNvPr>
          <p:cNvSpPr txBox="1"/>
          <p:nvPr/>
        </p:nvSpPr>
        <p:spPr>
          <a:xfrm>
            <a:off x="4018031" y="4865901"/>
            <a:ext cx="1099981" cy="738664"/>
          </a:xfrm>
          <a:prstGeom prst="rect">
            <a:avLst/>
          </a:prstGeom>
          <a:noFill/>
        </p:spPr>
        <p:txBody>
          <a:bodyPr wrap="none" rtlCol="0">
            <a:spAutoFit/>
          </a:bodyPr>
          <a:lstStyle/>
          <a:p>
            <a:pPr algn="ctr"/>
            <a:r>
              <a:rPr lang="es-ES_tradnl" sz="1400" noProof="0" dirty="0"/>
              <a:t>Centro de </a:t>
            </a:r>
          </a:p>
          <a:p>
            <a:pPr algn="ctr"/>
            <a:r>
              <a:rPr lang="es-ES_tradnl" sz="1400" noProof="0" dirty="0"/>
              <a:t>expansión </a:t>
            </a:r>
          </a:p>
          <a:p>
            <a:pPr algn="ctr"/>
            <a:r>
              <a:rPr lang="es-ES_tradnl" sz="1400" noProof="0" dirty="0"/>
              <a:t>de Caimán </a:t>
            </a:r>
          </a:p>
        </p:txBody>
      </p:sp>
      <p:cxnSp>
        <p:nvCxnSpPr>
          <p:cNvPr id="18" name="Straight Connector 17">
            <a:extLst>
              <a:ext uri="{FF2B5EF4-FFF2-40B4-BE49-F238E27FC236}">
                <a16:creationId xmlns:a16="http://schemas.microsoft.com/office/drawing/2014/main" id="{C4CB17C2-55AD-A2DA-61EF-61641CB0EE68}"/>
              </a:ext>
            </a:extLst>
          </p:cNvPr>
          <p:cNvCxnSpPr>
            <a:cxnSpLocks/>
          </p:cNvCxnSpPr>
          <p:nvPr/>
        </p:nvCxnSpPr>
        <p:spPr>
          <a:xfrm>
            <a:off x="4429067" y="4576998"/>
            <a:ext cx="69908" cy="320267"/>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3488E7FD-B531-CB0A-5202-5CBBE440D161}"/>
              </a:ext>
            </a:extLst>
          </p:cNvPr>
          <p:cNvSpPr txBox="1"/>
          <p:nvPr/>
        </p:nvSpPr>
        <p:spPr>
          <a:xfrm>
            <a:off x="7147034" y="2858805"/>
            <a:ext cx="736099" cy="369332"/>
          </a:xfrm>
          <a:prstGeom prst="rect">
            <a:avLst/>
          </a:prstGeom>
          <a:noFill/>
        </p:spPr>
        <p:txBody>
          <a:bodyPr wrap="none" rtlCol="0">
            <a:spAutoFit/>
          </a:bodyPr>
          <a:lstStyle/>
          <a:p>
            <a:r>
              <a:rPr lang="es-ES_tradnl" i="1" noProof="0" dirty="0"/>
              <a:t>Cuba</a:t>
            </a:r>
          </a:p>
        </p:txBody>
      </p:sp>
      <p:sp>
        <p:nvSpPr>
          <p:cNvPr id="34" name="TextBox 33">
            <a:extLst>
              <a:ext uri="{FF2B5EF4-FFF2-40B4-BE49-F238E27FC236}">
                <a16:creationId xmlns:a16="http://schemas.microsoft.com/office/drawing/2014/main" id="{D8A9E382-A2D1-8288-F953-EA62A2BBD2D0}"/>
              </a:ext>
            </a:extLst>
          </p:cNvPr>
          <p:cNvSpPr txBox="1"/>
          <p:nvPr/>
        </p:nvSpPr>
        <p:spPr>
          <a:xfrm rot="480404">
            <a:off x="6334453" y="4061801"/>
            <a:ext cx="1043876" cy="369332"/>
          </a:xfrm>
          <a:prstGeom prst="rect">
            <a:avLst/>
          </a:prstGeom>
          <a:noFill/>
        </p:spPr>
        <p:txBody>
          <a:bodyPr wrap="none" rtlCol="0">
            <a:spAutoFit/>
          </a:bodyPr>
          <a:lstStyle/>
          <a:p>
            <a:r>
              <a:rPr lang="es-ES_tradnl" i="1" noProof="0" dirty="0"/>
              <a:t>Jamaica</a:t>
            </a:r>
          </a:p>
        </p:txBody>
      </p:sp>
      <p:sp>
        <p:nvSpPr>
          <p:cNvPr id="35" name="Freeform 34">
            <a:extLst>
              <a:ext uri="{FF2B5EF4-FFF2-40B4-BE49-F238E27FC236}">
                <a16:creationId xmlns:a16="http://schemas.microsoft.com/office/drawing/2014/main" id="{F77F56EA-4C5A-3C16-AA93-97CBA6870D7F}"/>
              </a:ext>
            </a:extLst>
          </p:cNvPr>
          <p:cNvSpPr/>
          <p:nvPr/>
        </p:nvSpPr>
        <p:spPr>
          <a:xfrm>
            <a:off x="4414345" y="3415854"/>
            <a:ext cx="4435365" cy="557048"/>
          </a:xfrm>
          <a:custGeom>
            <a:avLst/>
            <a:gdLst>
              <a:gd name="connsiteX0" fmla="*/ 0 w 4435365"/>
              <a:gd name="connsiteY0" fmla="*/ 557048 h 557048"/>
              <a:gd name="connsiteX1" fmla="*/ 956441 w 4435365"/>
              <a:gd name="connsiteY1" fmla="*/ 399393 h 557048"/>
              <a:gd name="connsiteX2" fmla="*/ 2007476 w 4435365"/>
              <a:gd name="connsiteY2" fmla="*/ 199696 h 557048"/>
              <a:gd name="connsiteX3" fmla="*/ 2827283 w 4435365"/>
              <a:gd name="connsiteY3" fmla="*/ 73572 h 557048"/>
              <a:gd name="connsiteX4" fmla="*/ 3205655 w 4435365"/>
              <a:gd name="connsiteY4" fmla="*/ 52552 h 557048"/>
              <a:gd name="connsiteX5" fmla="*/ 3499945 w 4435365"/>
              <a:gd name="connsiteY5" fmla="*/ 94593 h 557048"/>
              <a:gd name="connsiteX6" fmla="*/ 4035972 w 4435365"/>
              <a:gd name="connsiteY6" fmla="*/ 52552 h 557048"/>
              <a:gd name="connsiteX7" fmla="*/ 4435365 w 4435365"/>
              <a:gd name="connsiteY7" fmla="*/ 0 h 55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35365" h="557048">
                <a:moveTo>
                  <a:pt x="0" y="557048"/>
                </a:moveTo>
                <a:lnTo>
                  <a:pt x="956441" y="399393"/>
                </a:lnTo>
                <a:cubicBezTo>
                  <a:pt x="1291020" y="339834"/>
                  <a:pt x="1695669" y="253999"/>
                  <a:pt x="2007476" y="199696"/>
                </a:cubicBezTo>
                <a:cubicBezTo>
                  <a:pt x="2319283" y="145392"/>
                  <a:pt x="2627587" y="98096"/>
                  <a:pt x="2827283" y="73572"/>
                </a:cubicBezTo>
                <a:cubicBezTo>
                  <a:pt x="3026979" y="49048"/>
                  <a:pt x="3093545" y="49048"/>
                  <a:pt x="3205655" y="52552"/>
                </a:cubicBezTo>
                <a:cubicBezTo>
                  <a:pt x="3317765" y="56056"/>
                  <a:pt x="3361559" y="94593"/>
                  <a:pt x="3499945" y="94593"/>
                </a:cubicBezTo>
                <a:cubicBezTo>
                  <a:pt x="3638331" y="94593"/>
                  <a:pt x="3880069" y="68317"/>
                  <a:pt x="4035972" y="52552"/>
                </a:cubicBezTo>
                <a:cubicBezTo>
                  <a:pt x="4191875" y="36787"/>
                  <a:pt x="4313620" y="18393"/>
                  <a:pt x="4435365" y="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6" name="Freeform 35">
            <a:extLst>
              <a:ext uri="{FF2B5EF4-FFF2-40B4-BE49-F238E27FC236}">
                <a16:creationId xmlns:a16="http://schemas.microsoft.com/office/drawing/2014/main" id="{AFAA62A4-A25F-A69D-4DD7-E88B14288502}"/>
              </a:ext>
            </a:extLst>
          </p:cNvPr>
          <p:cNvSpPr/>
          <p:nvPr/>
        </p:nvSpPr>
        <p:spPr>
          <a:xfrm>
            <a:off x="4445876" y="4220771"/>
            <a:ext cx="4411170" cy="330200"/>
          </a:xfrm>
          <a:custGeom>
            <a:avLst/>
            <a:gdLst>
              <a:gd name="connsiteX0" fmla="*/ 0 w 4414345"/>
              <a:gd name="connsiteY0" fmla="*/ 304800 h 304800"/>
              <a:gd name="connsiteX1" fmla="*/ 809296 w 4414345"/>
              <a:gd name="connsiteY1" fmla="*/ 189186 h 304800"/>
              <a:gd name="connsiteX2" fmla="*/ 1387365 w 4414345"/>
              <a:gd name="connsiteY2" fmla="*/ 63062 h 304800"/>
              <a:gd name="connsiteX3" fmla="*/ 1839310 w 4414345"/>
              <a:gd name="connsiteY3" fmla="*/ 31531 h 304800"/>
              <a:gd name="connsiteX4" fmla="*/ 2322786 w 4414345"/>
              <a:gd name="connsiteY4" fmla="*/ 115614 h 304800"/>
              <a:gd name="connsiteX5" fmla="*/ 2774731 w 4414345"/>
              <a:gd name="connsiteY5" fmla="*/ 168166 h 304800"/>
              <a:gd name="connsiteX6" fmla="*/ 3153103 w 4414345"/>
              <a:gd name="connsiteY6" fmla="*/ 199697 h 304800"/>
              <a:gd name="connsiteX7" fmla="*/ 3657600 w 4414345"/>
              <a:gd name="connsiteY7" fmla="*/ 94593 h 304800"/>
              <a:gd name="connsiteX8" fmla="*/ 4035972 w 4414345"/>
              <a:gd name="connsiteY8" fmla="*/ 31531 h 304800"/>
              <a:gd name="connsiteX9" fmla="*/ 4414345 w 4414345"/>
              <a:gd name="connsiteY9" fmla="*/ 0 h 304800"/>
              <a:gd name="connsiteX0" fmla="*/ 0 w 4411170"/>
              <a:gd name="connsiteY0" fmla="*/ 330200 h 330200"/>
              <a:gd name="connsiteX1" fmla="*/ 809296 w 4411170"/>
              <a:gd name="connsiteY1" fmla="*/ 214586 h 330200"/>
              <a:gd name="connsiteX2" fmla="*/ 1387365 w 4411170"/>
              <a:gd name="connsiteY2" fmla="*/ 88462 h 330200"/>
              <a:gd name="connsiteX3" fmla="*/ 1839310 w 4411170"/>
              <a:gd name="connsiteY3" fmla="*/ 56931 h 330200"/>
              <a:gd name="connsiteX4" fmla="*/ 2322786 w 4411170"/>
              <a:gd name="connsiteY4" fmla="*/ 141014 h 330200"/>
              <a:gd name="connsiteX5" fmla="*/ 2774731 w 4411170"/>
              <a:gd name="connsiteY5" fmla="*/ 193566 h 330200"/>
              <a:gd name="connsiteX6" fmla="*/ 3153103 w 4411170"/>
              <a:gd name="connsiteY6" fmla="*/ 225097 h 330200"/>
              <a:gd name="connsiteX7" fmla="*/ 3657600 w 4411170"/>
              <a:gd name="connsiteY7" fmla="*/ 119993 h 330200"/>
              <a:gd name="connsiteX8" fmla="*/ 4035972 w 4411170"/>
              <a:gd name="connsiteY8" fmla="*/ 56931 h 330200"/>
              <a:gd name="connsiteX9" fmla="*/ 4411170 w 4411170"/>
              <a:gd name="connsiteY9" fmla="*/ 0 h 330200"/>
              <a:gd name="connsiteX0" fmla="*/ 0 w 4411170"/>
              <a:gd name="connsiteY0" fmla="*/ 330200 h 330200"/>
              <a:gd name="connsiteX1" fmla="*/ 809296 w 4411170"/>
              <a:gd name="connsiteY1" fmla="*/ 214586 h 330200"/>
              <a:gd name="connsiteX2" fmla="*/ 1387365 w 4411170"/>
              <a:gd name="connsiteY2" fmla="*/ 88462 h 330200"/>
              <a:gd name="connsiteX3" fmla="*/ 1839310 w 4411170"/>
              <a:gd name="connsiteY3" fmla="*/ 56931 h 330200"/>
              <a:gd name="connsiteX4" fmla="*/ 2322786 w 4411170"/>
              <a:gd name="connsiteY4" fmla="*/ 141014 h 330200"/>
              <a:gd name="connsiteX5" fmla="*/ 2774731 w 4411170"/>
              <a:gd name="connsiteY5" fmla="*/ 193566 h 330200"/>
              <a:gd name="connsiteX6" fmla="*/ 3153103 w 4411170"/>
              <a:gd name="connsiteY6" fmla="*/ 225097 h 330200"/>
              <a:gd name="connsiteX7" fmla="*/ 3657600 w 4411170"/>
              <a:gd name="connsiteY7" fmla="*/ 119993 h 330200"/>
              <a:gd name="connsiteX8" fmla="*/ 4029622 w 4411170"/>
              <a:gd name="connsiteY8" fmla="*/ 28356 h 330200"/>
              <a:gd name="connsiteX9" fmla="*/ 4411170 w 4411170"/>
              <a:gd name="connsiteY9" fmla="*/ 0 h 330200"/>
              <a:gd name="connsiteX0" fmla="*/ 0 w 4411170"/>
              <a:gd name="connsiteY0" fmla="*/ 330200 h 330200"/>
              <a:gd name="connsiteX1" fmla="*/ 809296 w 4411170"/>
              <a:gd name="connsiteY1" fmla="*/ 214586 h 330200"/>
              <a:gd name="connsiteX2" fmla="*/ 1387365 w 4411170"/>
              <a:gd name="connsiteY2" fmla="*/ 88462 h 330200"/>
              <a:gd name="connsiteX3" fmla="*/ 1839310 w 4411170"/>
              <a:gd name="connsiteY3" fmla="*/ 56931 h 330200"/>
              <a:gd name="connsiteX4" fmla="*/ 2322786 w 4411170"/>
              <a:gd name="connsiteY4" fmla="*/ 141014 h 330200"/>
              <a:gd name="connsiteX5" fmla="*/ 2774731 w 4411170"/>
              <a:gd name="connsiteY5" fmla="*/ 193566 h 330200"/>
              <a:gd name="connsiteX6" fmla="*/ 3153103 w 4411170"/>
              <a:gd name="connsiteY6" fmla="*/ 225097 h 330200"/>
              <a:gd name="connsiteX7" fmla="*/ 3648075 w 4411170"/>
              <a:gd name="connsiteY7" fmla="*/ 104118 h 330200"/>
              <a:gd name="connsiteX8" fmla="*/ 4029622 w 4411170"/>
              <a:gd name="connsiteY8" fmla="*/ 28356 h 330200"/>
              <a:gd name="connsiteX9" fmla="*/ 4411170 w 4411170"/>
              <a:gd name="connsiteY9"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1170" h="330200">
                <a:moveTo>
                  <a:pt x="0" y="330200"/>
                </a:moveTo>
                <a:cubicBezTo>
                  <a:pt x="289034" y="292538"/>
                  <a:pt x="578069" y="254876"/>
                  <a:pt x="809296" y="214586"/>
                </a:cubicBezTo>
                <a:cubicBezTo>
                  <a:pt x="1040523" y="174296"/>
                  <a:pt x="1215696" y="114738"/>
                  <a:pt x="1387365" y="88462"/>
                </a:cubicBezTo>
                <a:cubicBezTo>
                  <a:pt x="1559034" y="62186"/>
                  <a:pt x="1683406" y="48172"/>
                  <a:pt x="1839310" y="56931"/>
                </a:cubicBezTo>
                <a:cubicBezTo>
                  <a:pt x="1995214" y="65690"/>
                  <a:pt x="2166883" y="118242"/>
                  <a:pt x="2322786" y="141014"/>
                </a:cubicBezTo>
                <a:cubicBezTo>
                  <a:pt x="2478689" y="163786"/>
                  <a:pt x="2636345" y="179552"/>
                  <a:pt x="2774731" y="193566"/>
                </a:cubicBezTo>
                <a:cubicBezTo>
                  <a:pt x="2913117" y="207580"/>
                  <a:pt x="3007546" y="240005"/>
                  <a:pt x="3153103" y="225097"/>
                </a:cubicBezTo>
                <a:cubicBezTo>
                  <a:pt x="3298660" y="210189"/>
                  <a:pt x="3501989" y="136908"/>
                  <a:pt x="3648075" y="104118"/>
                </a:cubicBezTo>
                <a:cubicBezTo>
                  <a:pt x="3794161" y="71328"/>
                  <a:pt x="3903498" y="44121"/>
                  <a:pt x="4029622" y="28356"/>
                </a:cubicBezTo>
                <a:cubicBezTo>
                  <a:pt x="4155746" y="12590"/>
                  <a:pt x="4285045" y="7882"/>
                  <a:pt x="4411170" y="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cxnSp>
        <p:nvCxnSpPr>
          <p:cNvPr id="38" name="Straight Connector 37">
            <a:extLst>
              <a:ext uri="{FF2B5EF4-FFF2-40B4-BE49-F238E27FC236}">
                <a16:creationId xmlns:a16="http://schemas.microsoft.com/office/drawing/2014/main" id="{5A2A5FF6-0B77-E730-8E03-65C707854D0B}"/>
              </a:ext>
            </a:extLst>
          </p:cNvPr>
          <p:cNvCxnSpPr>
            <a:cxnSpLocks/>
          </p:cNvCxnSpPr>
          <p:nvPr/>
        </p:nvCxnSpPr>
        <p:spPr>
          <a:xfrm>
            <a:off x="4352925" y="3992390"/>
            <a:ext cx="44450" cy="54610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D911141-24F9-CD19-D91E-33B029045015}"/>
              </a:ext>
            </a:extLst>
          </p:cNvPr>
          <p:cNvCxnSpPr>
            <a:cxnSpLocks/>
            <a:stCxn id="35" idx="0"/>
          </p:cNvCxnSpPr>
          <p:nvPr/>
        </p:nvCxnSpPr>
        <p:spPr>
          <a:xfrm>
            <a:off x="4414345" y="3972902"/>
            <a:ext cx="43355" cy="56241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2706926F-7835-1E52-76CF-79B64E7AA3AD}"/>
              </a:ext>
            </a:extLst>
          </p:cNvPr>
          <p:cNvCxnSpPr>
            <a:cxnSpLocks/>
          </p:cNvCxnSpPr>
          <p:nvPr/>
        </p:nvCxnSpPr>
        <p:spPr>
          <a:xfrm flipH="1">
            <a:off x="4457700" y="4217815"/>
            <a:ext cx="273050" cy="31750"/>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3D16C426-1D1D-7E57-3578-E9C510B6A0E3}"/>
              </a:ext>
            </a:extLst>
          </p:cNvPr>
          <p:cNvCxnSpPr>
            <a:cxnSpLocks/>
          </p:cNvCxnSpPr>
          <p:nvPr/>
        </p:nvCxnSpPr>
        <p:spPr>
          <a:xfrm flipV="1">
            <a:off x="4060883" y="4265032"/>
            <a:ext cx="273050" cy="31750"/>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Freeform 46">
            <a:extLst>
              <a:ext uri="{FF2B5EF4-FFF2-40B4-BE49-F238E27FC236}">
                <a16:creationId xmlns:a16="http://schemas.microsoft.com/office/drawing/2014/main" id="{1732A5CF-3EF5-A4EF-5B82-4C7E70238FAE}"/>
              </a:ext>
            </a:extLst>
          </p:cNvPr>
          <p:cNvSpPr/>
          <p:nvPr/>
        </p:nvSpPr>
        <p:spPr>
          <a:xfrm>
            <a:off x="409904" y="4550752"/>
            <a:ext cx="3992946" cy="1461157"/>
          </a:xfrm>
          <a:custGeom>
            <a:avLst/>
            <a:gdLst>
              <a:gd name="connsiteX0" fmla="*/ 0 w 3983421"/>
              <a:gd name="connsiteY0" fmla="*/ 1429407 h 1429407"/>
              <a:gd name="connsiteX1" fmla="*/ 378373 w 3983421"/>
              <a:gd name="connsiteY1" fmla="*/ 1187669 h 1429407"/>
              <a:gd name="connsiteX2" fmla="*/ 914400 w 3983421"/>
              <a:gd name="connsiteY2" fmla="*/ 882869 h 1429407"/>
              <a:gd name="connsiteX3" fmla="*/ 1650125 w 3983421"/>
              <a:gd name="connsiteY3" fmla="*/ 599090 h 1429407"/>
              <a:gd name="connsiteX4" fmla="*/ 2165131 w 3983421"/>
              <a:gd name="connsiteY4" fmla="*/ 388883 h 1429407"/>
              <a:gd name="connsiteX5" fmla="*/ 2753711 w 3983421"/>
              <a:gd name="connsiteY5" fmla="*/ 283779 h 1429407"/>
              <a:gd name="connsiteX6" fmla="*/ 3300249 w 3983421"/>
              <a:gd name="connsiteY6" fmla="*/ 136635 h 1429407"/>
              <a:gd name="connsiteX7" fmla="*/ 3983421 w 3983421"/>
              <a:gd name="connsiteY7" fmla="*/ 0 h 1429407"/>
              <a:gd name="connsiteX0" fmla="*/ 0 w 3992946"/>
              <a:gd name="connsiteY0" fmla="*/ 1461157 h 1461157"/>
              <a:gd name="connsiteX1" fmla="*/ 378373 w 3992946"/>
              <a:gd name="connsiteY1" fmla="*/ 1219419 h 1461157"/>
              <a:gd name="connsiteX2" fmla="*/ 914400 w 3992946"/>
              <a:gd name="connsiteY2" fmla="*/ 914619 h 1461157"/>
              <a:gd name="connsiteX3" fmla="*/ 1650125 w 3992946"/>
              <a:gd name="connsiteY3" fmla="*/ 630840 h 1461157"/>
              <a:gd name="connsiteX4" fmla="*/ 2165131 w 3992946"/>
              <a:gd name="connsiteY4" fmla="*/ 420633 h 1461157"/>
              <a:gd name="connsiteX5" fmla="*/ 2753711 w 3992946"/>
              <a:gd name="connsiteY5" fmla="*/ 315529 h 1461157"/>
              <a:gd name="connsiteX6" fmla="*/ 3300249 w 3992946"/>
              <a:gd name="connsiteY6" fmla="*/ 168385 h 1461157"/>
              <a:gd name="connsiteX7" fmla="*/ 3992946 w 3992946"/>
              <a:gd name="connsiteY7" fmla="*/ 0 h 1461157"/>
              <a:gd name="connsiteX0" fmla="*/ 0 w 3992946"/>
              <a:gd name="connsiteY0" fmla="*/ 1461157 h 1461157"/>
              <a:gd name="connsiteX1" fmla="*/ 378373 w 3992946"/>
              <a:gd name="connsiteY1" fmla="*/ 1219419 h 1461157"/>
              <a:gd name="connsiteX2" fmla="*/ 914400 w 3992946"/>
              <a:gd name="connsiteY2" fmla="*/ 914619 h 1461157"/>
              <a:gd name="connsiteX3" fmla="*/ 1650125 w 3992946"/>
              <a:gd name="connsiteY3" fmla="*/ 630840 h 1461157"/>
              <a:gd name="connsiteX4" fmla="*/ 2165131 w 3992946"/>
              <a:gd name="connsiteY4" fmla="*/ 420633 h 1461157"/>
              <a:gd name="connsiteX5" fmla="*/ 2753711 w 3992946"/>
              <a:gd name="connsiteY5" fmla="*/ 315529 h 1461157"/>
              <a:gd name="connsiteX6" fmla="*/ 3297074 w 3992946"/>
              <a:gd name="connsiteY6" fmla="*/ 146160 h 1461157"/>
              <a:gd name="connsiteX7" fmla="*/ 3992946 w 3992946"/>
              <a:gd name="connsiteY7" fmla="*/ 0 h 1461157"/>
              <a:gd name="connsiteX0" fmla="*/ 0 w 3992946"/>
              <a:gd name="connsiteY0" fmla="*/ 1461157 h 1461157"/>
              <a:gd name="connsiteX1" fmla="*/ 378373 w 3992946"/>
              <a:gd name="connsiteY1" fmla="*/ 1219419 h 1461157"/>
              <a:gd name="connsiteX2" fmla="*/ 914400 w 3992946"/>
              <a:gd name="connsiteY2" fmla="*/ 914619 h 1461157"/>
              <a:gd name="connsiteX3" fmla="*/ 1650125 w 3992946"/>
              <a:gd name="connsiteY3" fmla="*/ 630840 h 1461157"/>
              <a:gd name="connsiteX4" fmla="*/ 2165131 w 3992946"/>
              <a:gd name="connsiteY4" fmla="*/ 420633 h 1461157"/>
              <a:gd name="connsiteX5" fmla="*/ 2744186 w 3992946"/>
              <a:gd name="connsiteY5" fmla="*/ 280604 h 1461157"/>
              <a:gd name="connsiteX6" fmla="*/ 3297074 w 3992946"/>
              <a:gd name="connsiteY6" fmla="*/ 146160 h 1461157"/>
              <a:gd name="connsiteX7" fmla="*/ 3992946 w 3992946"/>
              <a:gd name="connsiteY7" fmla="*/ 0 h 1461157"/>
              <a:gd name="connsiteX0" fmla="*/ 0 w 3992946"/>
              <a:gd name="connsiteY0" fmla="*/ 1461157 h 1461157"/>
              <a:gd name="connsiteX1" fmla="*/ 378373 w 3992946"/>
              <a:gd name="connsiteY1" fmla="*/ 1219419 h 1461157"/>
              <a:gd name="connsiteX2" fmla="*/ 914400 w 3992946"/>
              <a:gd name="connsiteY2" fmla="*/ 914619 h 1461157"/>
              <a:gd name="connsiteX3" fmla="*/ 1650125 w 3992946"/>
              <a:gd name="connsiteY3" fmla="*/ 630840 h 1461157"/>
              <a:gd name="connsiteX4" fmla="*/ 2171481 w 3992946"/>
              <a:gd name="connsiteY4" fmla="*/ 449208 h 1461157"/>
              <a:gd name="connsiteX5" fmla="*/ 2744186 w 3992946"/>
              <a:gd name="connsiteY5" fmla="*/ 280604 h 1461157"/>
              <a:gd name="connsiteX6" fmla="*/ 3297074 w 3992946"/>
              <a:gd name="connsiteY6" fmla="*/ 146160 h 1461157"/>
              <a:gd name="connsiteX7" fmla="*/ 3992946 w 3992946"/>
              <a:gd name="connsiteY7" fmla="*/ 0 h 1461157"/>
              <a:gd name="connsiteX0" fmla="*/ 0 w 3992946"/>
              <a:gd name="connsiteY0" fmla="*/ 1461157 h 1461157"/>
              <a:gd name="connsiteX1" fmla="*/ 378373 w 3992946"/>
              <a:gd name="connsiteY1" fmla="*/ 1219419 h 1461157"/>
              <a:gd name="connsiteX2" fmla="*/ 914400 w 3992946"/>
              <a:gd name="connsiteY2" fmla="*/ 914619 h 1461157"/>
              <a:gd name="connsiteX3" fmla="*/ 1650125 w 3992946"/>
              <a:gd name="connsiteY3" fmla="*/ 630840 h 1461157"/>
              <a:gd name="connsiteX4" fmla="*/ 2171481 w 3992946"/>
              <a:gd name="connsiteY4" fmla="*/ 449208 h 1461157"/>
              <a:gd name="connsiteX5" fmla="*/ 2744186 w 3992946"/>
              <a:gd name="connsiteY5" fmla="*/ 293304 h 1461157"/>
              <a:gd name="connsiteX6" fmla="*/ 3297074 w 3992946"/>
              <a:gd name="connsiteY6" fmla="*/ 146160 h 1461157"/>
              <a:gd name="connsiteX7" fmla="*/ 3992946 w 3992946"/>
              <a:gd name="connsiteY7" fmla="*/ 0 h 1461157"/>
              <a:gd name="connsiteX0" fmla="*/ 0 w 3992946"/>
              <a:gd name="connsiteY0" fmla="*/ 1461157 h 1461157"/>
              <a:gd name="connsiteX1" fmla="*/ 378373 w 3992946"/>
              <a:gd name="connsiteY1" fmla="*/ 1219419 h 1461157"/>
              <a:gd name="connsiteX2" fmla="*/ 920750 w 3992946"/>
              <a:gd name="connsiteY2" fmla="*/ 940019 h 1461157"/>
              <a:gd name="connsiteX3" fmla="*/ 1650125 w 3992946"/>
              <a:gd name="connsiteY3" fmla="*/ 630840 h 1461157"/>
              <a:gd name="connsiteX4" fmla="*/ 2171481 w 3992946"/>
              <a:gd name="connsiteY4" fmla="*/ 449208 h 1461157"/>
              <a:gd name="connsiteX5" fmla="*/ 2744186 w 3992946"/>
              <a:gd name="connsiteY5" fmla="*/ 293304 h 1461157"/>
              <a:gd name="connsiteX6" fmla="*/ 3297074 w 3992946"/>
              <a:gd name="connsiteY6" fmla="*/ 146160 h 1461157"/>
              <a:gd name="connsiteX7" fmla="*/ 3992946 w 3992946"/>
              <a:gd name="connsiteY7" fmla="*/ 0 h 1461157"/>
              <a:gd name="connsiteX0" fmla="*/ 0 w 3992946"/>
              <a:gd name="connsiteY0" fmla="*/ 1461157 h 1461157"/>
              <a:gd name="connsiteX1" fmla="*/ 384723 w 3992946"/>
              <a:gd name="connsiteY1" fmla="*/ 1238469 h 1461157"/>
              <a:gd name="connsiteX2" fmla="*/ 920750 w 3992946"/>
              <a:gd name="connsiteY2" fmla="*/ 940019 h 1461157"/>
              <a:gd name="connsiteX3" fmla="*/ 1650125 w 3992946"/>
              <a:gd name="connsiteY3" fmla="*/ 630840 h 1461157"/>
              <a:gd name="connsiteX4" fmla="*/ 2171481 w 3992946"/>
              <a:gd name="connsiteY4" fmla="*/ 449208 h 1461157"/>
              <a:gd name="connsiteX5" fmla="*/ 2744186 w 3992946"/>
              <a:gd name="connsiteY5" fmla="*/ 293304 h 1461157"/>
              <a:gd name="connsiteX6" fmla="*/ 3297074 w 3992946"/>
              <a:gd name="connsiteY6" fmla="*/ 146160 h 1461157"/>
              <a:gd name="connsiteX7" fmla="*/ 3992946 w 3992946"/>
              <a:gd name="connsiteY7" fmla="*/ 0 h 1461157"/>
              <a:gd name="connsiteX0" fmla="*/ 0 w 3992946"/>
              <a:gd name="connsiteY0" fmla="*/ 1461157 h 1461157"/>
              <a:gd name="connsiteX1" fmla="*/ 384723 w 3992946"/>
              <a:gd name="connsiteY1" fmla="*/ 1238469 h 1461157"/>
              <a:gd name="connsiteX2" fmla="*/ 933450 w 3992946"/>
              <a:gd name="connsiteY2" fmla="*/ 955894 h 1461157"/>
              <a:gd name="connsiteX3" fmla="*/ 1650125 w 3992946"/>
              <a:gd name="connsiteY3" fmla="*/ 630840 h 1461157"/>
              <a:gd name="connsiteX4" fmla="*/ 2171481 w 3992946"/>
              <a:gd name="connsiteY4" fmla="*/ 449208 h 1461157"/>
              <a:gd name="connsiteX5" fmla="*/ 2744186 w 3992946"/>
              <a:gd name="connsiteY5" fmla="*/ 293304 h 1461157"/>
              <a:gd name="connsiteX6" fmla="*/ 3297074 w 3992946"/>
              <a:gd name="connsiteY6" fmla="*/ 146160 h 1461157"/>
              <a:gd name="connsiteX7" fmla="*/ 3992946 w 3992946"/>
              <a:gd name="connsiteY7" fmla="*/ 0 h 1461157"/>
              <a:gd name="connsiteX0" fmla="*/ 0 w 3992946"/>
              <a:gd name="connsiteY0" fmla="*/ 1461157 h 1461157"/>
              <a:gd name="connsiteX1" fmla="*/ 384723 w 3992946"/>
              <a:gd name="connsiteY1" fmla="*/ 1238469 h 1461157"/>
              <a:gd name="connsiteX2" fmla="*/ 933450 w 3992946"/>
              <a:gd name="connsiteY2" fmla="*/ 955894 h 1461157"/>
              <a:gd name="connsiteX3" fmla="*/ 1656475 w 3992946"/>
              <a:gd name="connsiteY3" fmla="*/ 653065 h 1461157"/>
              <a:gd name="connsiteX4" fmla="*/ 2171481 w 3992946"/>
              <a:gd name="connsiteY4" fmla="*/ 449208 h 1461157"/>
              <a:gd name="connsiteX5" fmla="*/ 2744186 w 3992946"/>
              <a:gd name="connsiteY5" fmla="*/ 293304 h 1461157"/>
              <a:gd name="connsiteX6" fmla="*/ 3297074 w 3992946"/>
              <a:gd name="connsiteY6" fmla="*/ 146160 h 1461157"/>
              <a:gd name="connsiteX7" fmla="*/ 3992946 w 3992946"/>
              <a:gd name="connsiteY7" fmla="*/ 0 h 1461157"/>
              <a:gd name="connsiteX0" fmla="*/ 0 w 3992946"/>
              <a:gd name="connsiteY0" fmla="*/ 1461157 h 1461157"/>
              <a:gd name="connsiteX1" fmla="*/ 384723 w 3992946"/>
              <a:gd name="connsiteY1" fmla="*/ 1238469 h 1461157"/>
              <a:gd name="connsiteX2" fmla="*/ 933450 w 3992946"/>
              <a:gd name="connsiteY2" fmla="*/ 955894 h 1461157"/>
              <a:gd name="connsiteX3" fmla="*/ 1656475 w 3992946"/>
              <a:gd name="connsiteY3" fmla="*/ 653065 h 1461157"/>
              <a:gd name="connsiteX4" fmla="*/ 2184181 w 3992946"/>
              <a:gd name="connsiteY4" fmla="*/ 465083 h 1461157"/>
              <a:gd name="connsiteX5" fmla="*/ 2744186 w 3992946"/>
              <a:gd name="connsiteY5" fmla="*/ 293304 h 1461157"/>
              <a:gd name="connsiteX6" fmla="*/ 3297074 w 3992946"/>
              <a:gd name="connsiteY6" fmla="*/ 146160 h 1461157"/>
              <a:gd name="connsiteX7" fmla="*/ 3992946 w 3992946"/>
              <a:gd name="connsiteY7" fmla="*/ 0 h 146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2946" h="1461157">
                <a:moveTo>
                  <a:pt x="0" y="1461157"/>
                </a:moveTo>
                <a:cubicBezTo>
                  <a:pt x="112986" y="1385833"/>
                  <a:pt x="229148" y="1322680"/>
                  <a:pt x="384723" y="1238469"/>
                </a:cubicBezTo>
                <a:cubicBezTo>
                  <a:pt x="540298" y="1154259"/>
                  <a:pt x="721491" y="1053461"/>
                  <a:pt x="933450" y="955894"/>
                </a:cubicBezTo>
                <a:cubicBezTo>
                  <a:pt x="1145409" y="858327"/>
                  <a:pt x="1448020" y="734867"/>
                  <a:pt x="1656475" y="653065"/>
                </a:cubicBezTo>
                <a:cubicBezTo>
                  <a:pt x="1864930" y="571263"/>
                  <a:pt x="2002896" y="525043"/>
                  <a:pt x="2184181" y="465083"/>
                </a:cubicBezTo>
                <a:cubicBezTo>
                  <a:pt x="2365466" y="405123"/>
                  <a:pt x="2558704" y="346458"/>
                  <a:pt x="2744186" y="293304"/>
                </a:cubicBezTo>
                <a:cubicBezTo>
                  <a:pt x="2929668" y="240150"/>
                  <a:pt x="3112778" y="190975"/>
                  <a:pt x="3297074" y="146160"/>
                </a:cubicBezTo>
                <a:cubicBezTo>
                  <a:pt x="3502026" y="98864"/>
                  <a:pt x="3753836" y="44669"/>
                  <a:pt x="3992946" y="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 name="5-Point Star 10">
            <a:extLst>
              <a:ext uri="{FF2B5EF4-FFF2-40B4-BE49-F238E27FC236}">
                <a16:creationId xmlns:a16="http://schemas.microsoft.com/office/drawing/2014/main" id="{627451C1-5A8F-8A8E-FE06-8BA4A3E7217F}"/>
              </a:ext>
            </a:extLst>
          </p:cNvPr>
          <p:cNvSpPr/>
          <p:nvPr/>
        </p:nvSpPr>
        <p:spPr>
          <a:xfrm>
            <a:off x="3864884" y="4502214"/>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noProof="0" dirty="0"/>
          </a:p>
        </p:txBody>
      </p:sp>
      <p:grpSp>
        <p:nvGrpSpPr>
          <p:cNvPr id="20" name="Group 19">
            <a:extLst>
              <a:ext uri="{FF2B5EF4-FFF2-40B4-BE49-F238E27FC236}">
                <a16:creationId xmlns:a16="http://schemas.microsoft.com/office/drawing/2014/main" id="{78FC1E87-EED9-A8B9-8828-62566C6B32E3}"/>
              </a:ext>
            </a:extLst>
          </p:cNvPr>
          <p:cNvGrpSpPr>
            <a:grpSpLocks noChangeAspect="1"/>
          </p:cNvGrpSpPr>
          <p:nvPr/>
        </p:nvGrpSpPr>
        <p:grpSpPr>
          <a:xfrm flipH="1" flipV="1">
            <a:off x="3414455" y="4742663"/>
            <a:ext cx="437887" cy="107905"/>
            <a:chOff x="-762002" y="2486042"/>
            <a:chExt cx="609602" cy="180958"/>
          </a:xfrm>
        </p:grpSpPr>
        <p:cxnSp>
          <p:nvCxnSpPr>
            <p:cNvPr id="21" name="Straight Connector 20">
              <a:extLst>
                <a:ext uri="{FF2B5EF4-FFF2-40B4-BE49-F238E27FC236}">
                  <a16:creationId xmlns:a16="http://schemas.microsoft.com/office/drawing/2014/main" id="{21CEAA75-A79F-75EA-46FE-F90C24F70052}"/>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CECCF89-293E-E480-34F6-8D9C3833984B}"/>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56F47A83-9ACE-F09E-2AC9-AD1EC276FEF1}"/>
              </a:ext>
            </a:extLst>
          </p:cNvPr>
          <p:cNvGrpSpPr>
            <a:grpSpLocks noChangeAspect="1"/>
          </p:cNvGrpSpPr>
          <p:nvPr/>
        </p:nvGrpSpPr>
        <p:grpSpPr>
          <a:xfrm rot="10910982" flipH="1" flipV="1">
            <a:off x="3353705" y="4617235"/>
            <a:ext cx="423734" cy="107905"/>
            <a:chOff x="-762002" y="2486042"/>
            <a:chExt cx="609602" cy="180958"/>
          </a:xfrm>
        </p:grpSpPr>
        <p:cxnSp>
          <p:nvCxnSpPr>
            <p:cNvPr id="24" name="Straight Connector 23">
              <a:extLst>
                <a:ext uri="{FF2B5EF4-FFF2-40B4-BE49-F238E27FC236}">
                  <a16:creationId xmlns:a16="http://schemas.microsoft.com/office/drawing/2014/main" id="{FE3CC976-0693-A6A2-434C-1594329E87EC}"/>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8FD35CF-66BC-8761-495E-AAB30BE78AB7}"/>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TextBox 47">
            <a:extLst>
              <a:ext uri="{FF2B5EF4-FFF2-40B4-BE49-F238E27FC236}">
                <a16:creationId xmlns:a16="http://schemas.microsoft.com/office/drawing/2014/main" id="{1E862901-9456-3E3E-308F-F975EC72C96D}"/>
              </a:ext>
            </a:extLst>
          </p:cNvPr>
          <p:cNvSpPr txBox="1"/>
          <p:nvPr/>
        </p:nvSpPr>
        <p:spPr>
          <a:xfrm>
            <a:off x="8208580" y="3867799"/>
            <a:ext cx="553357" cy="307777"/>
          </a:xfrm>
          <a:prstGeom prst="rect">
            <a:avLst/>
          </a:prstGeom>
          <a:noFill/>
        </p:spPr>
        <p:txBody>
          <a:bodyPr wrap="none" rtlCol="0">
            <a:spAutoFit/>
          </a:bodyPr>
          <a:lstStyle/>
          <a:p>
            <a:r>
              <a:rPr lang="es-ES_tradnl" i="1" noProof="0" dirty="0"/>
              <a:t>Haití</a:t>
            </a:r>
          </a:p>
        </p:txBody>
      </p:sp>
      <p:sp>
        <p:nvSpPr>
          <p:cNvPr id="49" name="TextBox 48">
            <a:extLst>
              <a:ext uri="{FF2B5EF4-FFF2-40B4-BE49-F238E27FC236}">
                <a16:creationId xmlns:a16="http://schemas.microsoft.com/office/drawing/2014/main" id="{66E756BD-2FD7-95DD-52AD-0B20EF26AF6B}"/>
              </a:ext>
            </a:extLst>
          </p:cNvPr>
          <p:cNvSpPr txBox="1"/>
          <p:nvPr/>
        </p:nvSpPr>
        <p:spPr>
          <a:xfrm>
            <a:off x="1481959" y="5854253"/>
            <a:ext cx="1184940" cy="369332"/>
          </a:xfrm>
          <a:prstGeom prst="rect">
            <a:avLst/>
          </a:prstGeom>
          <a:noFill/>
        </p:spPr>
        <p:txBody>
          <a:bodyPr wrap="none" rtlCol="0">
            <a:spAutoFit/>
          </a:bodyPr>
          <a:lstStyle/>
          <a:p>
            <a:r>
              <a:rPr lang="es-ES_tradnl" i="1" noProof="0" dirty="0"/>
              <a:t>Honduras</a:t>
            </a:r>
          </a:p>
        </p:txBody>
      </p:sp>
      <p:sp>
        <p:nvSpPr>
          <p:cNvPr id="50" name="TextBox 49">
            <a:extLst>
              <a:ext uri="{FF2B5EF4-FFF2-40B4-BE49-F238E27FC236}">
                <a16:creationId xmlns:a16="http://schemas.microsoft.com/office/drawing/2014/main" id="{FDF35175-956A-27C4-A35F-21254B8D87C4}"/>
              </a:ext>
            </a:extLst>
          </p:cNvPr>
          <p:cNvSpPr txBox="1"/>
          <p:nvPr/>
        </p:nvSpPr>
        <p:spPr>
          <a:xfrm rot="19932591">
            <a:off x="265059" y="5260416"/>
            <a:ext cx="1313180" cy="369332"/>
          </a:xfrm>
          <a:prstGeom prst="rect">
            <a:avLst/>
          </a:prstGeom>
          <a:noFill/>
        </p:spPr>
        <p:txBody>
          <a:bodyPr wrap="none" rtlCol="0">
            <a:spAutoFit/>
          </a:bodyPr>
          <a:lstStyle/>
          <a:p>
            <a:r>
              <a:rPr lang="es-ES_tradnl" i="1" noProof="0" dirty="0"/>
              <a:t>Guatemala</a:t>
            </a:r>
          </a:p>
        </p:txBody>
      </p:sp>
      <p:sp>
        <p:nvSpPr>
          <p:cNvPr id="51" name="TextBox 50">
            <a:extLst>
              <a:ext uri="{FF2B5EF4-FFF2-40B4-BE49-F238E27FC236}">
                <a16:creationId xmlns:a16="http://schemas.microsoft.com/office/drawing/2014/main" id="{8265DB43-6633-97DD-CF62-106AC2945DD7}"/>
              </a:ext>
            </a:extLst>
          </p:cNvPr>
          <p:cNvSpPr txBox="1"/>
          <p:nvPr/>
        </p:nvSpPr>
        <p:spPr>
          <a:xfrm rot="20081501">
            <a:off x="318284" y="5726092"/>
            <a:ext cx="1566454" cy="307777"/>
          </a:xfrm>
          <a:prstGeom prst="rect">
            <a:avLst/>
          </a:prstGeom>
          <a:noFill/>
          <a:effectLst/>
        </p:spPr>
        <p:txBody>
          <a:bodyPr wrap="none" rtlCol="0">
            <a:spAutoFit/>
          </a:bodyPr>
          <a:lstStyle/>
          <a:p>
            <a:r>
              <a:rPr lang="es-ES_tradnl" sz="1400" noProof="0" dirty="0">
                <a:cs typeface="Arial" panose="020B0604020202020204" pitchFamily="34" charset="0"/>
              </a:rPr>
              <a:t>Falla de Motagua</a:t>
            </a:r>
          </a:p>
        </p:txBody>
      </p:sp>
      <p:sp>
        <p:nvSpPr>
          <p:cNvPr id="52" name="TextBox 51">
            <a:extLst>
              <a:ext uri="{FF2B5EF4-FFF2-40B4-BE49-F238E27FC236}">
                <a16:creationId xmlns:a16="http://schemas.microsoft.com/office/drawing/2014/main" id="{4C84A947-9F43-8197-4EBA-072042CABD9D}"/>
              </a:ext>
            </a:extLst>
          </p:cNvPr>
          <p:cNvSpPr txBox="1"/>
          <p:nvPr/>
        </p:nvSpPr>
        <p:spPr>
          <a:xfrm rot="20628431">
            <a:off x="1667315" y="5015656"/>
            <a:ext cx="2016899" cy="307777"/>
          </a:xfrm>
          <a:prstGeom prst="rect">
            <a:avLst/>
          </a:prstGeom>
          <a:noFill/>
          <a:effectLst/>
        </p:spPr>
        <p:txBody>
          <a:bodyPr wrap="none" rtlCol="0">
            <a:spAutoFit/>
          </a:bodyPr>
          <a:lstStyle/>
          <a:p>
            <a:r>
              <a:rPr lang="es-ES_tradnl" sz="1400" noProof="0" dirty="0">
                <a:cs typeface="Arial" panose="020B0604020202020204" pitchFamily="34" charset="0"/>
              </a:rPr>
              <a:t>Falla de las Islas </a:t>
            </a:r>
            <a:r>
              <a:rPr lang="es-ES_tradnl" sz="1400" noProof="0" dirty="0" err="1">
                <a:cs typeface="Arial" panose="020B0604020202020204" pitchFamily="34" charset="0"/>
              </a:rPr>
              <a:t>Swan</a:t>
            </a:r>
            <a:endParaRPr lang="es-ES_tradnl" sz="1400" noProof="0" dirty="0">
              <a:cs typeface="Arial" panose="020B0604020202020204" pitchFamily="34" charset="0"/>
            </a:endParaRPr>
          </a:p>
        </p:txBody>
      </p:sp>
      <p:sp>
        <p:nvSpPr>
          <p:cNvPr id="66" name="TextBox 65">
            <a:extLst>
              <a:ext uri="{FF2B5EF4-FFF2-40B4-BE49-F238E27FC236}">
                <a16:creationId xmlns:a16="http://schemas.microsoft.com/office/drawing/2014/main" id="{DFB34918-61DE-63CF-72EF-CCD4F950F0F6}"/>
              </a:ext>
            </a:extLst>
          </p:cNvPr>
          <p:cNvSpPr txBox="1"/>
          <p:nvPr/>
        </p:nvSpPr>
        <p:spPr>
          <a:xfrm>
            <a:off x="399394" y="3289729"/>
            <a:ext cx="673582" cy="307777"/>
          </a:xfrm>
          <a:prstGeom prst="rect">
            <a:avLst/>
          </a:prstGeom>
          <a:noFill/>
        </p:spPr>
        <p:txBody>
          <a:bodyPr wrap="none" rtlCol="0">
            <a:spAutoFit/>
          </a:bodyPr>
          <a:lstStyle/>
          <a:p>
            <a:r>
              <a:rPr lang="es-ES_tradnl" i="1" noProof="0" dirty="0"/>
              <a:t>Belice</a:t>
            </a:r>
          </a:p>
        </p:txBody>
      </p:sp>
      <p:sp>
        <p:nvSpPr>
          <p:cNvPr id="67" name="TextBox 66">
            <a:extLst>
              <a:ext uri="{FF2B5EF4-FFF2-40B4-BE49-F238E27FC236}">
                <a16:creationId xmlns:a16="http://schemas.microsoft.com/office/drawing/2014/main" id="{25643250-54F9-DA83-509B-2A7FEE6231D6}"/>
              </a:ext>
            </a:extLst>
          </p:cNvPr>
          <p:cNvSpPr txBox="1"/>
          <p:nvPr/>
        </p:nvSpPr>
        <p:spPr>
          <a:xfrm>
            <a:off x="2580289" y="3484170"/>
            <a:ext cx="1220206" cy="307777"/>
          </a:xfrm>
          <a:prstGeom prst="rect">
            <a:avLst/>
          </a:prstGeom>
          <a:noFill/>
        </p:spPr>
        <p:txBody>
          <a:bodyPr wrap="none" rtlCol="0">
            <a:spAutoFit/>
          </a:bodyPr>
          <a:lstStyle/>
          <a:p>
            <a:r>
              <a:rPr lang="es-ES_tradnl" i="1" noProof="0" dirty="0"/>
              <a:t>Islas Caimán</a:t>
            </a:r>
          </a:p>
        </p:txBody>
      </p:sp>
      <p:cxnSp>
        <p:nvCxnSpPr>
          <p:cNvPr id="68" name="Straight Connector 67">
            <a:extLst>
              <a:ext uri="{FF2B5EF4-FFF2-40B4-BE49-F238E27FC236}">
                <a16:creationId xmlns:a16="http://schemas.microsoft.com/office/drawing/2014/main" id="{08BEC890-212A-DAD0-D966-74EACD54F099}"/>
              </a:ext>
            </a:extLst>
          </p:cNvPr>
          <p:cNvCxnSpPr>
            <a:cxnSpLocks/>
          </p:cNvCxnSpPr>
          <p:nvPr/>
        </p:nvCxnSpPr>
        <p:spPr>
          <a:xfrm flipH="1">
            <a:off x="4347341" y="3666022"/>
            <a:ext cx="273050" cy="3175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153D59EC-9ABF-6CBA-C26E-2FD6B0780E4A}"/>
              </a:ext>
            </a:extLst>
          </p:cNvPr>
          <p:cNvSpPr txBox="1"/>
          <p:nvPr/>
        </p:nvSpPr>
        <p:spPr>
          <a:xfrm rot="21047431">
            <a:off x="4926961" y="3698625"/>
            <a:ext cx="2925801" cy="461665"/>
          </a:xfrm>
          <a:prstGeom prst="rect">
            <a:avLst/>
          </a:prstGeom>
          <a:noFill/>
          <a:effectLst/>
        </p:spPr>
        <p:txBody>
          <a:bodyPr wrap="none" rtlCol="0">
            <a:spAutoFit/>
          </a:bodyPr>
          <a:lstStyle/>
          <a:p>
            <a:r>
              <a:rPr lang="es-ES_tradnl" sz="2400" noProof="0" dirty="0">
                <a:latin typeface="Comic Sans MS" panose="030F0902030302020204" pitchFamily="66" charset="0"/>
              </a:rPr>
              <a:t>Microplaca </a:t>
            </a:r>
            <a:r>
              <a:rPr lang="es-ES_tradnl" sz="2400" noProof="0" dirty="0" err="1">
                <a:latin typeface="Comic Sans MS" panose="030F0902030302020204" pitchFamily="66" charset="0"/>
              </a:rPr>
              <a:t>Gonave</a:t>
            </a:r>
            <a:r>
              <a:rPr lang="es-ES_tradnl" sz="2400" noProof="0" dirty="0">
                <a:latin typeface="Comic Sans MS" panose="030F0902030302020204" pitchFamily="66" charset="0"/>
              </a:rPr>
              <a:t> </a:t>
            </a:r>
            <a:endParaRPr lang="es-ES_tradnl" sz="2400" noProof="0" dirty="0"/>
          </a:p>
        </p:txBody>
      </p:sp>
      <p:sp>
        <p:nvSpPr>
          <p:cNvPr id="70" name="TextBox 69">
            <a:extLst>
              <a:ext uri="{FF2B5EF4-FFF2-40B4-BE49-F238E27FC236}">
                <a16:creationId xmlns:a16="http://schemas.microsoft.com/office/drawing/2014/main" id="{93BB41EF-8664-0765-9C18-9AF134E72229}"/>
              </a:ext>
            </a:extLst>
          </p:cNvPr>
          <p:cNvSpPr txBox="1"/>
          <p:nvPr/>
        </p:nvSpPr>
        <p:spPr>
          <a:xfrm rot="20986513">
            <a:off x="6838253" y="4436803"/>
            <a:ext cx="1888365" cy="523220"/>
          </a:xfrm>
          <a:prstGeom prst="rect">
            <a:avLst/>
          </a:prstGeom>
          <a:noFill/>
          <a:effectLst/>
        </p:spPr>
        <p:txBody>
          <a:bodyPr wrap="square" rtlCol="0">
            <a:spAutoFit/>
          </a:bodyPr>
          <a:lstStyle/>
          <a:p>
            <a:pPr algn="ctr"/>
            <a:r>
              <a:rPr lang="es-ES_tradnl" sz="1400" noProof="0" dirty="0"/>
              <a:t>Falla de Enriquillo – Plantain Garden</a:t>
            </a:r>
          </a:p>
        </p:txBody>
      </p:sp>
      <p:sp>
        <p:nvSpPr>
          <p:cNvPr id="71" name="TextBox 70">
            <a:extLst>
              <a:ext uri="{FF2B5EF4-FFF2-40B4-BE49-F238E27FC236}">
                <a16:creationId xmlns:a16="http://schemas.microsoft.com/office/drawing/2014/main" id="{B97906FE-E7BC-E83C-DED1-8F5F471F5750}"/>
              </a:ext>
            </a:extLst>
          </p:cNvPr>
          <p:cNvSpPr txBox="1"/>
          <p:nvPr/>
        </p:nvSpPr>
        <p:spPr>
          <a:xfrm rot="21094147">
            <a:off x="5194279" y="4323901"/>
            <a:ext cx="1428596" cy="307777"/>
          </a:xfrm>
          <a:prstGeom prst="rect">
            <a:avLst/>
          </a:prstGeom>
          <a:noFill/>
          <a:effectLst/>
        </p:spPr>
        <p:txBody>
          <a:bodyPr wrap="none" rtlCol="0">
            <a:spAutoFit/>
          </a:bodyPr>
          <a:lstStyle/>
          <a:p>
            <a:r>
              <a:rPr lang="es-ES_tradnl" sz="1400" noProof="0" dirty="0"/>
              <a:t>Falla de Walton</a:t>
            </a:r>
          </a:p>
        </p:txBody>
      </p:sp>
      <p:grpSp>
        <p:nvGrpSpPr>
          <p:cNvPr id="74" name="Group 73">
            <a:extLst>
              <a:ext uri="{FF2B5EF4-FFF2-40B4-BE49-F238E27FC236}">
                <a16:creationId xmlns:a16="http://schemas.microsoft.com/office/drawing/2014/main" id="{E1CCAA75-30B9-2159-F361-F1B9149B4650}"/>
              </a:ext>
            </a:extLst>
          </p:cNvPr>
          <p:cNvGrpSpPr>
            <a:grpSpLocks noChangeAspect="1"/>
          </p:cNvGrpSpPr>
          <p:nvPr/>
        </p:nvGrpSpPr>
        <p:grpSpPr>
          <a:xfrm rot="181292" flipH="1" flipV="1">
            <a:off x="4894112" y="3857712"/>
            <a:ext cx="437887" cy="107905"/>
            <a:chOff x="-762002" y="2486042"/>
            <a:chExt cx="609602" cy="180958"/>
          </a:xfrm>
        </p:grpSpPr>
        <p:cxnSp>
          <p:nvCxnSpPr>
            <p:cNvPr id="75" name="Straight Connector 74">
              <a:extLst>
                <a:ext uri="{FF2B5EF4-FFF2-40B4-BE49-F238E27FC236}">
                  <a16:creationId xmlns:a16="http://schemas.microsoft.com/office/drawing/2014/main" id="{CCCCF43F-C086-872A-9087-243F10A3A358}"/>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152CC139-BBA5-2FA4-263D-A313248A3994}"/>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7" name="Group 76">
            <a:extLst>
              <a:ext uri="{FF2B5EF4-FFF2-40B4-BE49-F238E27FC236}">
                <a16:creationId xmlns:a16="http://schemas.microsoft.com/office/drawing/2014/main" id="{AB20FDC0-10C9-B404-FA64-3AF3C915FBBB}"/>
              </a:ext>
            </a:extLst>
          </p:cNvPr>
          <p:cNvGrpSpPr>
            <a:grpSpLocks noChangeAspect="1"/>
          </p:cNvGrpSpPr>
          <p:nvPr/>
        </p:nvGrpSpPr>
        <p:grpSpPr>
          <a:xfrm rot="10910982" flipH="1" flipV="1">
            <a:off x="4872447" y="3729109"/>
            <a:ext cx="423734" cy="107905"/>
            <a:chOff x="-762002" y="2486042"/>
            <a:chExt cx="609602" cy="180958"/>
          </a:xfrm>
        </p:grpSpPr>
        <p:cxnSp>
          <p:nvCxnSpPr>
            <p:cNvPr id="78" name="Straight Connector 77">
              <a:extLst>
                <a:ext uri="{FF2B5EF4-FFF2-40B4-BE49-F238E27FC236}">
                  <a16:creationId xmlns:a16="http://schemas.microsoft.com/office/drawing/2014/main" id="{896E4663-F001-FC13-6A8D-ADF857375E8D}"/>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3C88AC0D-960F-5C74-6608-D11CA7469203}"/>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6" name="TextBox 85">
            <a:extLst>
              <a:ext uri="{FF2B5EF4-FFF2-40B4-BE49-F238E27FC236}">
                <a16:creationId xmlns:a16="http://schemas.microsoft.com/office/drawing/2014/main" id="{CDB9CF79-FD5F-0315-C7C7-83B0CCA802CA}"/>
              </a:ext>
            </a:extLst>
          </p:cNvPr>
          <p:cNvSpPr txBox="1"/>
          <p:nvPr/>
        </p:nvSpPr>
        <p:spPr>
          <a:xfrm rot="21080611">
            <a:off x="5141794" y="3300721"/>
            <a:ext cx="1817133" cy="338554"/>
          </a:xfrm>
          <a:prstGeom prst="rect">
            <a:avLst/>
          </a:prstGeom>
          <a:noFill/>
        </p:spPr>
        <p:txBody>
          <a:bodyPr wrap="square" rtlCol="0">
            <a:spAutoFit/>
          </a:bodyPr>
          <a:lstStyle/>
          <a:p>
            <a:r>
              <a:rPr lang="es-ES_tradnl" sz="1600" noProof="0" dirty="0"/>
              <a:t>Falla de Oriente</a:t>
            </a:r>
          </a:p>
        </p:txBody>
      </p:sp>
      <p:grpSp>
        <p:nvGrpSpPr>
          <p:cNvPr id="87" name="Group 86">
            <a:extLst>
              <a:ext uri="{FF2B5EF4-FFF2-40B4-BE49-F238E27FC236}">
                <a16:creationId xmlns:a16="http://schemas.microsoft.com/office/drawing/2014/main" id="{7282FF29-823F-FA13-7619-0F366F4C123C}"/>
              </a:ext>
            </a:extLst>
          </p:cNvPr>
          <p:cNvGrpSpPr>
            <a:grpSpLocks noChangeAspect="1"/>
          </p:cNvGrpSpPr>
          <p:nvPr/>
        </p:nvGrpSpPr>
        <p:grpSpPr>
          <a:xfrm rot="362246" flipH="1" flipV="1">
            <a:off x="4825797" y="4483075"/>
            <a:ext cx="437887" cy="107905"/>
            <a:chOff x="-762002" y="2486042"/>
            <a:chExt cx="609602" cy="180958"/>
          </a:xfrm>
        </p:grpSpPr>
        <p:cxnSp>
          <p:nvCxnSpPr>
            <p:cNvPr id="88" name="Straight Connector 87">
              <a:extLst>
                <a:ext uri="{FF2B5EF4-FFF2-40B4-BE49-F238E27FC236}">
                  <a16:creationId xmlns:a16="http://schemas.microsoft.com/office/drawing/2014/main" id="{2B3CA053-D947-E89B-5035-4FF3230C5E2D}"/>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0BD0F036-D720-16EF-8723-41221DBD047D}"/>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0" name="Group 89">
            <a:extLst>
              <a:ext uri="{FF2B5EF4-FFF2-40B4-BE49-F238E27FC236}">
                <a16:creationId xmlns:a16="http://schemas.microsoft.com/office/drawing/2014/main" id="{B2D9BD06-FE4C-18D2-B52F-E9A812199F44}"/>
              </a:ext>
            </a:extLst>
          </p:cNvPr>
          <p:cNvGrpSpPr>
            <a:grpSpLocks noChangeAspect="1"/>
          </p:cNvGrpSpPr>
          <p:nvPr/>
        </p:nvGrpSpPr>
        <p:grpSpPr>
          <a:xfrm rot="11167934" flipH="1" flipV="1">
            <a:off x="4804132" y="4354472"/>
            <a:ext cx="423734" cy="107905"/>
            <a:chOff x="-762002" y="2486042"/>
            <a:chExt cx="609602" cy="180958"/>
          </a:xfrm>
        </p:grpSpPr>
        <p:cxnSp>
          <p:nvCxnSpPr>
            <p:cNvPr id="91" name="Straight Connector 90">
              <a:extLst>
                <a:ext uri="{FF2B5EF4-FFF2-40B4-BE49-F238E27FC236}">
                  <a16:creationId xmlns:a16="http://schemas.microsoft.com/office/drawing/2014/main" id="{9692F151-78C6-458B-C73D-D4560A05A045}"/>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7126AFBB-0449-0EB2-6421-C4BEBADD8EF1}"/>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3" name="Group 92">
            <a:extLst>
              <a:ext uri="{FF2B5EF4-FFF2-40B4-BE49-F238E27FC236}">
                <a16:creationId xmlns:a16="http://schemas.microsoft.com/office/drawing/2014/main" id="{6F01254B-B4C4-5459-8360-4C2D8B1CE35C}"/>
              </a:ext>
            </a:extLst>
          </p:cNvPr>
          <p:cNvGrpSpPr>
            <a:grpSpLocks noChangeAspect="1"/>
          </p:cNvGrpSpPr>
          <p:nvPr/>
        </p:nvGrpSpPr>
        <p:grpSpPr>
          <a:xfrm flipH="1" flipV="1">
            <a:off x="7673773" y="4381475"/>
            <a:ext cx="437887" cy="107905"/>
            <a:chOff x="-762002" y="2486042"/>
            <a:chExt cx="609602" cy="180958"/>
          </a:xfrm>
        </p:grpSpPr>
        <p:cxnSp>
          <p:nvCxnSpPr>
            <p:cNvPr id="94" name="Straight Connector 93">
              <a:extLst>
                <a:ext uri="{FF2B5EF4-FFF2-40B4-BE49-F238E27FC236}">
                  <a16:creationId xmlns:a16="http://schemas.microsoft.com/office/drawing/2014/main" id="{5B4CEFEB-D3E9-B439-E919-43C364D1B070}"/>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EA1AAB5B-B86A-B4E2-E6D7-0F184E78D71D}"/>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6" name="Group 95">
            <a:extLst>
              <a:ext uri="{FF2B5EF4-FFF2-40B4-BE49-F238E27FC236}">
                <a16:creationId xmlns:a16="http://schemas.microsoft.com/office/drawing/2014/main" id="{7BFE1A6D-FAC5-EDFC-2F24-B9C76CD5420A}"/>
              </a:ext>
            </a:extLst>
          </p:cNvPr>
          <p:cNvGrpSpPr>
            <a:grpSpLocks noChangeAspect="1"/>
          </p:cNvGrpSpPr>
          <p:nvPr/>
        </p:nvGrpSpPr>
        <p:grpSpPr>
          <a:xfrm rot="10805688" flipH="1" flipV="1">
            <a:off x="7652108" y="4252872"/>
            <a:ext cx="423734" cy="107905"/>
            <a:chOff x="-762002" y="2486042"/>
            <a:chExt cx="609602" cy="180958"/>
          </a:xfrm>
        </p:grpSpPr>
        <p:cxnSp>
          <p:nvCxnSpPr>
            <p:cNvPr id="97" name="Straight Connector 96">
              <a:extLst>
                <a:ext uri="{FF2B5EF4-FFF2-40B4-BE49-F238E27FC236}">
                  <a16:creationId xmlns:a16="http://schemas.microsoft.com/office/drawing/2014/main" id="{A8C61D2D-F83E-6044-01AC-3A704372E826}"/>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252C3DF3-7044-F8D2-501F-7762CB41BCAC}"/>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9" name="Group 98">
            <a:extLst>
              <a:ext uri="{FF2B5EF4-FFF2-40B4-BE49-F238E27FC236}">
                <a16:creationId xmlns:a16="http://schemas.microsoft.com/office/drawing/2014/main" id="{F217BAAF-9485-55DD-9E0F-1CE830D0F69E}"/>
              </a:ext>
            </a:extLst>
          </p:cNvPr>
          <p:cNvGrpSpPr>
            <a:grpSpLocks noChangeAspect="1"/>
          </p:cNvGrpSpPr>
          <p:nvPr/>
        </p:nvGrpSpPr>
        <p:grpSpPr>
          <a:xfrm rot="21096623" flipH="1" flipV="1">
            <a:off x="1138965" y="5525683"/>
            <a:ext cx="437887" cy="107905"/>
            <a:chOff x="-762002" y="2486042"/>
            <a:chExt cx="609602" cy="180958"/>
          </a:xfrm>
        </p:grpSpPr>
        <p:cxnSp>
          <p:nvCxnSpPr>
            <p:cNvPr id="100" name="Straight Connector 99">
              <a:extLst>
                <a:ext uri="{FF2B5EF4-FFF2-40B4-BE49-F238E27FC236}">
                  <a16:creationId xmlns:a16="http://schemas.microsoft.com/office/drawing/2014/main" id="{409A2DD2-380D-5886-C75A-AE86AFF0C9B7}"/>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8C38E193-4F04-6205-B8E9-9402637E4B76}"/>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 name="Group 101">
            <a:extLst>
              <a:ext uri="{FF2B5EF4-FFF2-40B4-BE49-F238E27FC236}">
                <a16:creationId xmlns:a16="http://schemas.microsoft.com/office/drawing/2014/main" id="{55ABC31C-A452-2C34-BAB4-F27543F2E468}"/>
              </a:ext>
            </a:extLst>
          </p:cNvPr>
          <p:cNvGrpSpPr>
            <a:grpSpLocks noChangeAspect="1"/>
          </p:cNvGrpSpPr>
          <p:nvPr/>
        </p:nvGrpSpPr>
        <p:grpSpPr>
          <a:xfrm rot="10407605" flipH="1" flipV="1">
            <a:off x="1078215" y="5400255"/>
            <a:ext cx="423734" cy="107905"/>
            <a:chOff x="-762002" y="2486042"/>
            <a:chExt cx="609602" cy="180958"/>
          </a:xfrm>
        </p:grpSpPr>
        <p:cxnSp>
          <p:nvCxnSpPr>
            <p:cNvPr id="103" name="Straight Connector 102">
              <a:extLst>
                <a:ext uri="{FF2B5EF4-FFF2-40B4-BE49-F238E27FC236}">
                  <a16:creationId xmlns:a16="http://schemas.microsoft.com/office/drawing/2014/main" id="{B194292F-0AF6-6261-FE66-95518D25D3AC}"/>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C1D2AD5-CE45-CB93-D616-20A75FBA0ACF}"/>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5" name="TextBox 24">
            <a:extLst>
              <a:ext uri="{FF2B5EF4-FFF2-40B4-BE49-F238E27FC236}">
                <a16:creationId xmlns:a16="http://schemas.microsoft.com/office/drawing/2014/main" id="{E4C8CDC4-E11F-2BF3-D24B-3E634884749D}"/>
              </a:ext>
            </a:extLst>
          </p:cNvPr>
          <p:cNvSpPr txBox="1">
            <a:spLocks noChangeArrowheads="1"/>
          </p:cNvSpPr>
          <p:nvPr/>
        </p:nvSpPr>
        <p:spPr bwMode="auto">
          <a:xfrm>
            <a:off x="1656068" y="4096397"/>
            <a:ext cx="21641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ES_tradnl" sz="1400" noProof="0" dirty="0">
                <a:solidFill>
                  <a:srgbClr val="FFFF00"/>
                </a:solidFill>
                <a:latin typeface="Arial" panose="020B0604020202020204" pitchFamily="34" charset="0"/>
              </a:rPr>
              <a:t>Terremoto M7.6 del </a:t>
            </a:r>
          </a:p>
          <a:p>
            <a:pPr algn="ctr">
              <a:spcBef>
                <a:spcPct val="0"/>
              </a:spcBef>
              <a:buFontTx/>
              <a:buNone/>
            </a:pPr>
            <a:r>
              <a:rPr lang="es-ES_tradnl" sz="1400" noProof="0" dirty="0">
                <a:solidFill>
                  <a:srgbClr val="FFFF00"/>
                </a:solidFill>
                <a:latin typeface="Arial" panose="020B0604020202020204" pitchFamily="34" charset="0"/>
              </a:rPr>
              <a:t>8 de febrero 2025</a:t>
            </a:r>
          </a:p>
        </p:txBody>
      </p:sp>
      <p:cxnSp>
        <p:nvCxnSpPr>
          <p:cNvPr id="106" name="Straight Connector 105">
            <a:extLst>
              <a:ext uri="{FF2B5EF4-FFF2-40B4-BE49-F238E27FC236}">
                <a16:creationId xmlns:a16="http://schemas.microsoft.com/office/drawing/2014/main" id="{98002ABE-24AE-F47F-4638-90C1E689E471}"/>
              </a:ext>
            </a:extLst>
          </p:cNvPr>
          <p:cNvCxnSpPr>
            <a:cxnSpLocks/>
          </p:cNvCxnSpPr>
          <p:nvPr/>
        </p:nvCxnSpPr>
        <p:spPr>
          <a:xfrm flipH="1" flipV="1">
            <a:off x="3710152" y="4403826"/>
            <a:ext cx="207576" cy="126122"/>
          </a:xfrm>
          <a:prstGeom prst="line">
            <a:avLst/>
          </a:prstGeom>
          <a:ln w="19050">
            <a:solidFill>
              <a:srgbClr val="FFFF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09" name="Right Arrow 108">
            <a:extLst>
              <a:ext uri="{FF2B5EF4-FFF2-40B4-BE49-F238E27FC236}">
                <a16:creationId xmlns:a16="http://schemas.microsoft.com/office/drawing/2014/main" id="{8B22986D-6611-3EBC-51EC-F0474394AC91}"/>
              </a:ext>
            </a:extLst>
          </p:cNvPr>
          <p:cNvSpPr/>
          <p:nvPr/>
        </p:nvSpPr>
        <p:spPr>
          <a:xfrm rot="21133842">
            <a:off x="5175689" y="5368178"/>
            <a:ext cx="1084422" cy="574332"/>
          </a:xfrm>
          <a:prstGeom prst="rightArrow">
            <a:avLst/>
          </a:prstGeom>
          <a:solidFill>
            <a:schemeClr val="bg1"/>
          </a:solidFill>
          <a:ln w="15875">
            <a:solidFill>
              <a:srgbClr val="7030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10" name="TextBox 109">
            <a:extLst>
              <a:ext uri="{FF2B5EF4-FFF2-40B4-BE49-F238E27FC236}">
                <a16:creationId xmlns:a16="http://schemas.microsoft.com/office/drawing/2014/main" id="{51126A79-BDB8-5EBD-A6A9-ABC8577E7571}"/>
              </a:ext>
            </a:extLst>
          </p:cNvPr>
          <p:cNvSpPr txBox="1"/>
          <p:nvPr/>
        </p:nvSpPr>
        <p:spPr>
          <a:xfrm rot="21177084">
            <a:off x="5213937" y="5506558"/>
            <a:ext cx="950901" cy="307777"/>
          </a:xfrm>
          <a:prstGeom prst="rect">
            <a:avLst/>
          </a:prstGeom>
          <a:noFill/>
        </p:spPr>
        <p:txBody>
          <a:bodyPr wrap="none" rtlCol="0">
            <a:spAutoFit/>
          </a:bodyPr>
          <a:lstStyle/>
          <a:p>
            <a:r>
              <a:rPr lang="es-ES_tradnl" noProof="0" dirty="0">
                <a:latin typeface="Comic Sans MS" panose="030F0902030302020204" pitchFamily="66" charset="0"/>
              </a:rPr>
              <a:t>2 cm/año</a:t>
            </a:r>
          </a:p>
        </p:txBody>
      </p:sp>
      <p:sp>
        <p:nvSpPr>
          <p:cNvPr id="112" name="5-Point Star 111">
            <a:extLst>
              <a:ext uri="{FF2B5EF4-FFF2-40B4-BE49-F238E27FC236}">
                <a16:creationId xmlns:a16="http://schemas.microsoft.com/office/drawing/2014/main" id="{F2EA37B8-F26C-423C-F249-B3F47FC3C20C}"/>
              </a:ext>
            </a:extLst>
          </p:cNvPr>
          <p:cNvSpPr/>
          <p:nvPr/>
        </p:nvSpPr>
        <p:spPr>
          <a:xfrm>
            <a:off x="8693621" y="4097566"/>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noProof="0" dirty="0"/>
          </a:p>
        </p:txBody>
      </p:sp>
      <p:sp>
        <p:nvSpPr>
          <p:cNvPr id="113" name="TextBox 24">
            <a:extLst>
              <a:ext uri="{FF2B5EF4-FFF2-40B4-BE49-F238E27FC236}">
                <a16:creationId xmlns:a16="http://schemas.microsoft.com/office/drawing/2014/main" id="{2035FD8E-B0DB-1102-6E83-9FF33A197FBB}"/>
              </a:ext>
            </a:extLst>
          </p:cNvPr>
          <p:cNvSpPr txBox="1">
            <a:spLocks noChangeArrowheads="1"/>
          </p:cNvSpPr>
          <p:nvPr/>
        </p:nvSpPr>
        <p:spPr bwMode="auto">
          <a:xfrm>
            <a:off x="7047579" y="5051853"/>
            <a:ext cx="18341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ES_tradnl" sz="1400" noProof="0" dirty="0">
                <a:solidFill>
                  <a:srgbClr val="FFFF00"/>
                </a:solidFill>
                <a:latin typeface="Arial" panose="020B0604020202020204" pitchFamily="34" charset="0"/>
              </a:rPr>
              <a:t>Terremoto M7.0 del </a:t>
            </a:r>
          </a:p>
          <a:p>
            <a:pPr algn="ctr">
              <a:spcBef>
                <a:spcPct val="0"/>
              </a:spcBef>
              <a:buFontTx/>
              <a:buNone/>
            </a:pPr>
            <a:r>
              <a:rPr lang="es-ES_tradnl" sz="1400" noProof="0" dirty="0">
                <a:solidFill>
                  <a:srgbClr val="FFFF00"/>
                </a:solidFill>
                <a:latin typeface="Arial" panose="020B0604020202020204" pitchFamily="34" charset="0"/>
              </a:rPr>
              <a:t>10 de enero de 2010</a:t>
            </a:r>
          </a:p>
        </p:txBody>
      </p:sp>
      <p:cxnSp>
        <p:nvCxnSpPr>
          <p:cNvPr id="114" name="Straight Connector 113">
            <a:extLst>
              <a:ext uri="{FF2B5EF4-FFF2-40B4-BE49-F238E27FC236}">
                <a16:creationId xmlns:a16="http://schemas.microsoft.com/office/drawing/2014/main" id="{881D3C8C-F981-DD70-461C-A347860BD312}"/>
              </a:ext>
            </a:extLst>
          </p:cNvPr>
          <p:cNvCxnSpPr>
            <a:cxnSpLocks/>
          </p:cNvCxnSpPr>
          <p:nvPr/>
        </p:nvCxnSpPr>
        <p:spPr>
          <a:xfrm flipH="1">
            <a:off x="8654393" y="4310884"/>
            <a:ext cx="136635" cy="714703"/>
          </a:xfrm>
          <a:prstGeom prst="line">
            <a:avLst/>
          </a:prstGeom>
          <a:ln w="19050">
            <a:solidFill>
              <a:srgbClr val="FFFF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13DA8B6E-27B5-00AB-52F6-591BE7542A9D}"/>
              </a:ext>
            </a:extLst>
          </p:cNvPr>
          <p:cNvSpPr txBox="1"/>
          <p:nvPr/>
        </p:nvSpPr>
        <p:spPr>
          <a:xfrm>
            <a:off x="6421820" y="6474372"/>
            <a:ext cx="2372765" cy="307777"/>
          </a:xfrm>
          <a:prstGeom prst="rect">
            <a:avLst/>
          </a:prstGeom>
          <a:noFill/>
        </p:spPr>
        <p:txBody>
          <a:bodyPr wrap="none" rtlCol="0">
            <a:spAutoFit/>
          </a:bodyPr>
          <a:lstStyle/>
          <a:p>
            <a:r>
              <a:rPr lang="es-ES_tradnl" sz="1400" i="1" noProof="0" dirty="0">
                <a:solidFill>
                  <a:schemeClr val="bg1"/>
                </a:solidFill>
              </a:rPr>
              <a:t>Mapa base de </a:t>
            </a:r>
            <a:r>
              <a:rPr lang="es-ES_tradnl" sz="1400" i="1" noProof="0" dirty="0" err="1">
                <a:solidFill>
                  <a:schemeClr val="bg1"/>
                </a:solidFill>
              </a:rPr>
              <a:t>GeoMapApp</a:t>
            </a:r>
            <a:endParaRPr lang="es-ES_tradnl" sz="1400" i="1" noProof="0" dirty="0">
              <a:solidFill>
                <a:schemeClr val="bg1"/>
              </a:solidFill>
            </a:endParaRPr>
          </a:p>
        </p:txBody>
      </p:sp>
      <p:sp>
        <p:nvSpPr>
          <p:cNvPr id="2" name="Rectangle 1">
            <a:extLst>
              <a:ext uri="{FF2B5EF4-FFF2-40B4-BE49-F238E27FC236}">
                <a16:creationId xmlns:a16="http://schemas.microsoft.com/office/drawing/2014/main" id="{9B9EE65C-FDFF-204D-F8C5-2098550D7892}"/>
              </a:ext>
            </a:extLst>
          </p:cNvPr>
          <p:cNvSpPr>
            <a:spLocks noChangeArrowheads="1"/>
          </p:cNvSpPr>
          <p:nvPr/>
        </p:nvSpPr>
        <p:spPr bwMode="auto">
          <a:xfrm>
            <a:off x="131916" y="1026673"/>
            <a:ext cx="9103524"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s-ES_tradnl" sz="1200" noProof="0" dirty="0"/>
              <a:t>La falla de las Islas </a:t>
            </a:r>
            <a:r>
              <a:rPr lang="es-ES_tradnl" sz="1200" noProof="0" dirty="0" err="1"/>
              <a:t>Swan</a:t>
            </a:r>
            <a:r>
              <a:rPr lang="es-ES_tradnl" sz="1200" noProof="0" dirty="0"/>
              <a:t> es una falla transformante de desplazamiento lateral izquierdo entre las placas de Norteamérica y el Caribe, que conecta el centro de expansión de Caimán con la falla de Motagua en Guatemala. El terremoto de magnitud 7.6 del 8 de febrero de 2025 ocurrió en esta falla, según la ubicación de su epicentro y el mecanismo focal de deslizamiento lateral. Al este del centro de expansión de Caimán, el movimiento de la placa del Caribe se divide entre la falla de Oriente al norte y las fallas de Walton y Enriquillo–Plantain Garden al sur, a lo largo de la microplaca de </a:t>
            </a:r>
            <a:r>
              <a:rPr lang="es-ES_tradnl" sz="1200" noProof="0" dirty="0" err="1"/>
              <a:t>Gonave</a:t>
            </a:r>
            <a:r>
              <a:rPr lang="es-ES_tradnl" sz="1200" noProof="0" dirty="0"/>
              <a:t>. Esta microplaca se mueve hacia el este-noreste a aproximadamente 1 cm/año, lo que representa la mitad del movimiento total de la Placa del Caribe de 2 cm/año.</a:t>
            </a:r>
          </a:p>
          <a:p>
            <a:endParaRPr lang="es-ES_tradnl" sz="1200" noProof="0" dirty="0"/>
          </a:p>
          <a:p>
            <a:r>
              <a:rPr lang="es-ES_tradnl" sz="1200" noProof="0" dirty="0"/>
              <a:t>Un sistema de fallas similar fue responsable del terremoto de magnitud 7.0 en Haití el 12 de enero de 2010, que ocurrió a lo largo de la falla de Enriquillo–Plantain Garde y resultó en aproximadamente 160,000 muertes.</a:t>
            </a:r>
            <a:endParaRPr kumimoji="0" lang="es-ES_tradnl" sz="1200" i="0" u="none" strike="noStrike" cap="none" normalizeH="0" baseline="0" noProof="0" dirty="0">
              <a:ln>
                <a:noFill/>
              </a:ln>
              <a:solidFill>
                <a:schemeClr val="tx1"/>
              </a:solidFill>
              <a:effectLst/>
              <a:latin typeface="Arial" panose="020B0604020202020204" pitchFamily="34" charset="0"/>
            </a:endParaRPr>
          </a:p>
        </p:txBody>
      </p:sp>
      <p:sp>
        <p:nvSpPr>
          <p:cNvPr id="3" name="Google Shape;176;p20">
            <a:extLst>
              <a:ext uri="{FF2B5EF4-FFF2-40B4-BE49-F238E27FC236}">
                <a16:creationId xmlns:a16="http://schemas.microsoft.com/office/drawing/2014/main" id="{2D7AE2EB-AA5F-27D5-8AC1-ED8443A3FC8A}"/>
              </a:ext>
            </a:extLst>
          </p:cNvPr>
          <p:cNvSpPr/>
          <p:nvPr/>
        </p:nvSpPr>
        <p:spPr>
          <a:xfrm>
            <a:off x="7827264" y="0"/>
            <a:ext cx="905256" cy="475488"/>
          </a:xfrm>
          <a:prstGeom prst="flowChartOffpageConnector">
            <a:avLst/>
          </a:prstGeom>
          <a:solidFill>
            <a:srgbClr val="000000"/>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rgbClr val="FFFFFF"/>
                </a:solidFill>
                <a:latin typeface="Calibri"/>
                <a:ea typeface="Calibri"/>
                <a:cs typeface="Calibri"/>
                <a:sym typeface="Calibri"/>
              </a:rPr>
              <a:t>C</a:t>
            </a:r>
          </a:p>
        </p:txBody>
      </p:sp>
      <p:sp>
        <p:nvSpPr>
          <p:cNvPr id="5" name="Title 1">
            <a:extLst>
              <a:ext uri="{FF2B5EF4-FFF2-40B4-BE49-F238E27FC236}">
                <a16:creationId xmlns:a16="http://schemas.microsoft.com/office/drawing/2014/main" id="{1A13A15C-5435-17EF-398A-EB34B15023F6}"/>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extLst>
      <p:ext uri="{BB962C8B-B14F-4D97-AF65-F5344CB8AC3E}">
        <p14:creationId xmlns:p14="http://schemas.microsoft.com/office/powerpoint/2010/main" val="19249196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C0042-EF71-7567-CC04-CBEBF13E70F5}"/>
              </a:ext>
            </a:extLst>
          </p:cNvPr>
          <p:cNvSpPr>
            <a:spLocks noGrp="1"/>
          </p:cNvSpPr>
          <p:nvPr>
            <p:ph type="title"/>
          </p:nvPr>
        </p:nvSpPr>
        <p:spPr/>
        <p:txBody>
          <a:bodyPr/>
          <a:lstStyle/>
          <a:p>
            <a:endParaRPr lang="es-ES_tradnl" noProof="0" dirty="0"/>
          </a:p>
        </p:txBody>
      </p:sp>
      <p:sp>
        <p:nvSpPr>
          <p:cNvPr id="3" name="Text Placeholder 2">
            <a:extLst>
              <a:ext uri="{FF2B5EF4-FFF2-40B4-BE49-F238E27FC236}">
                <a16:creationId xmlns:a16="http://schemas.microsoft.com/office/drawing/2014/main" id="{1451E736-000E-11DF-F604-C49530798331}"/>
              </a:ext>
            </a:extLst>
          </p:cNvPr>
          <p:cNvSpPr>
            <a:spLocks noGrp="1"/>
          </p:cNvSpPr>
          <p:nvPr>
            <p:ph type="body" idx="1"/>
          </p:nvPr>
        </p:nvSpPr>
        <p:spPr>
          <a:xfrm>
            <a:off x="722313" y="987124"/>
            <a:ext cx="7772400" cy="750093"/>
          </a:xfrm>
        </p:spPr>
        <p:txBody>
          <a:bodyPr/>
          <a:lstStyle/>
          <a:p>
            <a:r>
              <a:rPr lang="es-ES_tradnl" noProof="0" dirty="0">
                <a:solidFill>
                  <a:schemeClr val="tx1"/>
                </a:solidFill>
              </a:rPr>
              <a:t>Zona de falla de las Islas </a:t>
            </a:r>
            <a:r>
              <a:rPr lang="es-ES_tradnl" noProof="0" dirty="0" err="1">
                <a:solidFill>
                  <a:schemeClr val="tx1"/>
                </a:solidFill>
              </a:rPr>
              <a:t>Swan</a:t>
            </a:r>
            <a:r>
              <a:rPr lang="es-ES_tradnl" noProof="0" dirty="0">
                <a:solidFill>
                  <a:schemeClr val="tx1"/>
                </a:solidFill>
              </a:rPr>
              <a:t>: Terremotos &gt; M4 entre 2005-2025 </a:t>
            </a:r>
            <a:endParaRPr lang="es-ES_tradnl" sz="1400" noProof="0" dirty="0">
              <a:solidFill>
                <a:schemeClr val="tx1"/>
              </a:solidFill>
            </a:endParaRPr>
          </a:p>
          <a:p>
            <a:r>
              <a:rPr lang="es-ES_tradnl" sz="1400" noProof="0" dirty="0">
                <a:solidFill>
                  <a:schemeClr val="tx1"/>
                </a:solidFill>
              </a:rPr>
              <a:t>Del Navegador Interactivo de Terremotos (</a:t>
            </a:r>
            <a:r>
              <a:rPr lang="es-ES_tradnl" sz="1400" noProof="0" dirty="0" err="1">
                <a:solidFill>
                  <a:schemeClr val="tx1"/>
                </a:solidFill>
              </a:rPr>
              <a:t>www.iris.edu</a:t>
            </a:r>
            <a:r>
              <a:rPr lang="es-ES_tradnl" sz="1400" noProof="0" dirty="0">
                <a:solidFill>
                  <a:schemeClr val="tx1"/>
                </a:solidFill>
              </a:rPr>
              <a:t>/</a:t>
            </a:r>
            <a:r>
              <a:rPr lang="es-ES_tradnl" sz="1400" noProof="0" dirty="0" err="1">
                <a:solidFill>
                  <a:schemeClr val="tx1"/>
                </a:solidFill>
              </a:rPr>
              <a:t>ieb</a:t>
            </a:r>
            <a:r>
              <a:rPr lang="es-ES_tradnl" sz="1400" noProof="0" dirty="0">
                <a:solidFill>
                  <a:schemeClr val="tx1"/>
                </a:solidFill>
              </a:rPr>
              <a:t>)</a:t>
            </a:r>
          </a:p>
        </p:txBody>
      </p:sp>
      <p:pic>
        <p:nvPicPr>
          <p:cNvPr id="4" name="250208_Caymans_M7.6_IEB.mp4">
            <a:hlinkClick r:id="" action="ppaction://media"/>
            <a:extLst>
              <a:ext uri="{FF2B5EF4-FFF2-40B4-BE49-F238E27FC236}">
                <a16:creationId xmlns:a16="http://schemas.microsoft.com/office/drawing/2014/main" id="{5E1795CA-2EDE-6EE0-80B0-62267D67770D}"/>
              </a:ext>
            </a:extLst>
          </p:cNvPr>
          <p:cNvPicPr>
            <a:picLocks noChangeAspect="1"/>
          </p:cNvPicPr>
          <p:nvPr>
            <a:videoFile r:link="rId2"/>
            <p:extLst>
              <p:ext uri="{DAA4B4D4-6D71-4841-9C94-3DE7FCFB9230}">
                <p14:media xmlns:p14="http://schemas.microsoft.com/office/powerpoint/2010/main" r:embed="rId1"/>
              </p:ext>
            </p:extLst>
          </p:nvPr>
        </p:nvPicPr>
        <p:blipFill>
          <a:blip r:embed="rId4"/>
          <a:srcRect t="12256"/>
          <a:stretch/>
        </p:blipFill>
        <p:spPr>
          <a:xfrm>
            <a:off x="788795" y="1792224"/>
            <a:ext cx="7566410" cy="4355877"/>
          </a:xfrm>
          <a:prstGeom prst="rect">
            <a:avLst/>
          </a:prstGeom>
        </p:spPr>
      </p:pic>
      <p:sp>
        <p:nvSpPr>
          <p:cNvPr id="5" name="Google Shape;183;p21">
            <a:extLst>
              <a:ext uri="{FF2B5EF4-FFF2-40B4-BE49-F238E27FC236}">
                <a16:creationId xmlns:a16="http://schemas.microsoft.com/office/drawing/2014/main" id="{7945C613-6C96-4BFA-750C-907DB099F45E}"/>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rgbClr val="FFFFFF"/>
                </a:solidFill>
                <a:latin typeface="Calibri"/>
                <a:ea typeface="Calibri"/>
                <a:cs typeface="Calibri"/>
                <a:sym typeface="Calibri"/>
              </a:rPr>
              <a:t>HS</a:t>
            </a:r>
          </a:p>
        </p:txBody>
      </p:sp>
      <p:sp>
        <p:nvSpPr>
          <p:cNvPr id="7" name="Title 1">
            <a:extLst>
              <a:ext uri="{FF2B5EF4-FFF2-40B4-BE49-F238E27FC236}">
                <a16:creationId xmlns:a16="http://schemas.microsoft.com/office/drawing/2014/main" id="{3C481AB6-1B0B-3BB9-7DEF-E1732C2581D0}"/>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s-ES_tradnl" sz="2000" b="1" noProof="0" dirty="0">
                <a:solidFill>
                  <a:schemeClr val="tx2">
                    <a:satMod val="130000"/>
                  </a:schemeClr>
                </a:solidFill>
                <a:latin typeface="+mj-lt"/>
                <a:ea typeface="+mj-ea"/>
                <a:cs typeface="+mj-cs"/>
              </a:rPr>
            </a:br>
            <a:r>
              <a:rPr lang="es-ES_tradnl" sz="2000" b="1" noProof="0" dirty="0">
                <a:solidFill>
                  <a:srgbClr val="373583"/>
                </a:solidFill>
                <a:ea typeface="+mj-ea"/>
              </a:rPr>
              <a:t>Magnitud 7.6 ISLAS CAIMÁN</a:t>
            </a:r>
            <a:br>
              <a:rPr lang="es-ES_tradnl" sz="4300" b="1" noProof="0" dirty="0">
                <a:solidFill>
                  <a:srgbClr val="373583"/>
                </a:solidFill>
                <a:ea typeface="+mj-ea"/>
              </a:rPr>
            </a:br>
            <a:r>
              <a:rPr lang="es-ES_tradnl" sz="1600" b="1" noProof="0" dirty="0">
                <a:solidFill>
                  <a:srgbClr val="373583"/>
                </a:solidFill>
                <a:ea typeface="+mj-ea"/>
              </a:rPr>
              <a:t>Sábado, 8 de febrero de 2025 a las 23:23:14 UTC </a:t>
            </a:r>
            <a:endParaRPr lang="es-ES_tradnl" sz="1600" noProof="0" dirty="0">
              <a:solidFill>
                <a:srgbClr val="373583"/>
              </a:solidFill>
              <a:ea typeface="+mj-ea"/>
            </a:endParaRPr>
          </a:p>
        </p:txBody>
      </p:sp>
    </p:spTree>
    <p:extLst>
      <p:ext uri="{BB962C8B-B14F-4D97-AF65-F5344CB8AC3E}">
        <p14:creationId xmlns:p14="http://schemas.microsoft.com/office/powerpoint/2010/main" val="207011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49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2"/>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3192</TotalTime>
  <Words>5348</Words>
  <Application>Microsoft Office PowerPoint</Application>
  <PresentationFormat>On-screen Show (4:3)</PresentationFormat>
  <Paragraphs>347</Paragraphs>
  <Slides>20</Slides>
  <Notes>19</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MS PGothic</vt:lpstr>
      <vt:lpstr>MS PGothic</vt:lpstr>
      <vt:lpstr>Aptos</vt:lpstr>
      <vt:lpstr>Arial</vt:lpstr>
      <vt:lpstr>Calibri</vt:lpstr>
      <vt:lpstr>Comic Sans MS</vt:lpstr>
      <vt:lpstr>Fredoka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Guide </vt:lpstr>
      <vt:lpstr>Slide Guide </vt:lpstr>
      <vt:lpstr>Slide Guide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Gillian Haberli</cp:lastModifiedBy>
  <cp:revision>28</cp:revision>
  <dcterms:modified xsi:type="dcterms:W3CDTF">2025-02-18T22:00:00Z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3A1D5DDF-CBEE-43CB-B3AB-CB94454EF0B6</vt:lpwstr>
  </property>
  <property fmtid="{D5CDD505-2E9C-101B-9397-08002B2CF9AE}" pid="3" name="ArticulatePath">
    <vt:lpwstr>241217_Vanuatu</vt:lpwstr>
  </property>
</Properties>
</file>