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9"/>
  </p:notesMasterIdLst>
  <p:sldIdLst>
    <p:sldId id="473" r:id="rId2"/>
    <p:sldId id="443" r:id="rId3"/>
    <p:sldId id="444" r:id="rId4"/>
    <p:sldId id="258" r:id="rId5"/>
    <p:sldId id="259" r:id="rId6"/>
    <p:sldId id="260" r:id="rId7"/>
    <p:sldId id="261" r:id="rId8"/>
    <p:sldId id="262" r:id="rId9"/>
    <p:sldId id="263" r:id="rId10"/>
    <p:sldId id="383" r:id="rId11"/>
    <p:sldId id="384" r:id="rId12"/>
    <p:sldId id="387" r:id="rId13"/>
    <p:sldId id="350" r:id="rId14"/>
    <p:sldId id="361" r:id="rId15"/>
    <p:sldId id="271" r:id="rId16"/>
    <p:sldId id="272" r:id="rId17"/>
    <p:sldId id="376" r:id="rId18"/>
    <p:sldId id="352" r:id="rId19"/>
    <p:sldId id="382" r:id="rId20"/>
    <p:sldId id="273" r:id="rId21"/>
    <p:sldId id="274" r:id="rId22"/>
    <p:sldId id="275" r:id="rId23"/>
    <p:sldId id="445" r:id="rId24"/>
    <p:sldId id="276" r:id="rId25"/>
    <p:sldId id="277" r:id="rId26"/>
    <p:sldId id="278" r:id="rId27"/>
    <p:sldId id="474" r:id="rId28"/>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484"/>
    <p:restoredTop sz="83617"/>
  </p:normalViewPr>
  <p:slideViewPr>
    <p:cSldViewPr snapToGrid="0">
      <p:cViewPr varScale="1">
        <p:scale>
          <a:sx n="92" d="100"/>
          <a:sy n="92" d="100"/>
        </p:scale>
        <p:origin x="175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arthscope.smugmug.com/UNAVCO-Archive/Field/Gorkha-Nepal-Event-Response/i-cwd94FZ/A"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15350e25af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 name="Google Shape;171;g315350e25af_0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Si estás corriendo la presentación en una Mac, puedes encontrar algunos problemas con los enlaces, los URLS están listados aquí:</a:t>
            </a:r>
            <a:br>
              <a:rPr lang="en-US" dirty="0"/>
            </a:b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Intermedia: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r>
              <a:rPr lang="en-US" dirty="0"/>
              <a:t>https://</a:t>
            </a:r>
            <a:r>
              <a:rPr lang="en-US" dirty="0" err="1"/>
              <a:t>docs.google.com</a:t>
            </a:r>
            <a:r>
              <a:rPr lang="en-US" dirty="0"/>
              <a:t>/document/d/1PcTLPrp1Dr1nc0jUGFi03Ni44FUhzdpY32YcFDXiM5s/</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S" sz="1800" kern="100" dirty="0">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Superior: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/document/d/1A9qCrAtOxL1sJrCkDwNCMBwBhRm9pw3lFP3C60hpqBE/</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Universidad: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/document/d/1YgDZjuXrINA-kcZ6mnDMXJgy3rp7xn-yuyl4Ef-_xw8/</a:t>
            </a:r>
            <a:r>
              <a:rPr lang="en-US" dirty="0" err="1"/>
              <a:t>edit?tab</a:t>
            </a:r>
            <a:r>
              <a:rPr lang="en-US" dirty="0"/>
              <a:t>=t.0</a:t>
            </a:r>
          </a:p>
          <a:p>
            <a:pPr marL="0" lvl="0" indent="0" algn="l" rtl="0">
              <a:spcBef>
                <a:spcPts val="0"/>
              </a:spcBef>
              <a:spcAft>
                <a:spcPts val="0"/>
              </a:spcAft>
              <a:buNone/>
            </a:pPr>
            <a:endParaRPr lang="en-US" dirty="0"/>
          </a:p>
          <a:p>
            <a:pPr marL="0" lvl="0" indent="0" algn="l" rtl="0">
              <a:spcBef>
                <a:spcPts val="0"/>
              </a:spcBef>
              <a:spcAft>
                <a:spcPts val="0"/>
              </a:spcAft>
              <a:buNone/>
            </a:pPr>
            <a:r>
              <a:rPr lang="es-ES" sz="1800" dirty="0">
                <a:effectLst/>
                <a:latin typeface="Arial" panose="020B0604020202020204" pitchFamily="34" charset="0"/>
                <a:ea typeface="Aptos" panose="020B0004020202020204" pitchFamily="34" charset="0"/>
              </a:rPr>
              <a:t>Llena los blancos para los sub-</a:t>
            </a:r>
            <a:r>
              <a:rPr lang="es-ES" sz="1800" dirty="0" err="1">
                <a:effectLst/>
                <a:latin typeface="Arial" panose="020B0604020202020204" pitchFamily="34" charset="0"/>
                <a:ea typeface="Aptos" panose="020B0004020202020204" pitchFamily="34" charset="0"/>
              </a:rPr>
              <a:t>plans</a:t>
            </a:r>
            <a:r>
              <a:rPr lang="es-ES" sz="1800" dirty="0">
                <a:effectLst/>
                <a:latin typeface="Arial" panose="020B0604020202020204" pitchFamily="34" charset="0"/>
                <a:ea typeface="Aptos" panose="020B0004020202020204" pitchFamily="34" charset="0"/>
              </a:rPr>
              <a:t>: </a:t>
            </a:r>
            <a:r>
              <a:rPr lang="en-US" dirty="0"/>
              <a:t>https://</a:t>
            </a:r>
            <a:r>
              <a:rPr lang="en-US" dirty="0" err="1"/>
              <a:t>docs.google.com</a:t>
            </a:r>
            <a:r>
              <a:rPr lang="en-US" dirty="0"/>
              <a:t>/document/d/1iURX9H_4q2hAIZ5dB4i4jKiyrjQ3g4YZzzMcd6Ki_uE/</a:t>
            </a:r>
            <a:r>
              <a:rPr lang="en-US" dirty="0" err="1"/>
              <a:t>edit?tab</a:t>
            </a:r>
            <a:r>
              <a:rPr lang="en-US" dirty="0"/>
              <a:t>=t.0</a:t>
            </a:r>
          </a:p>
          <a:p>
            <a:pPr marL="0" lvl="0" indent="0" algn="l" rtl="0">
              <a:spcBef>
                <a:spcPts val="0"/>
              </a:spcBef>
              <a:spcAft>
                <a:spcPts val="0"/>
              </a:spcAft>
              <a:buNone/>
            </a:pPr>
            <a:endParaRPr dirty="0"/>
          </a:p>
        </p:txBody>
      </p:sp>
      <p:sp>
        <p:nvSpPr>
          <p:cNvPr id="172" name="Google Shape;172;g315350e25af_0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91BD177-9BCA-461F-5EF7-3280ACA4D6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BB0C7BE7-B6E3-DA83-399B-39BE1DC837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94E9EF5-E323-C3A5-25F5-313A65FB5F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7A124D7-6354-E243-8777-FE16DEFFE3BE}" type="slidenum">
              <a:rPr lang="en-US" altLang="en-US" sz="130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0FBE2D-AB7F-5646-9DBA-34BE81C228BD}" type="slidenum">
              <a:rPr lang="en-US" altLang="en-US" smtClean="0"/>
              <a:pPr/>
              <a:t>11</a:t>
            </a:fld>
            <a:endParaRPr lang="en-US" altLang="en-US"/>
          </a:p>
        </p:txBody>
      </p:sp>
    </p:spTree>
    <p:extLst>
      <p:ext uri="{BB962C8B-B14F-4D97-AF65-F5344CB8AC3E}">
        <p14:creationId xmlns:p14="http://schemas.microsoft.com/office/powerpoint/2010/main" val="2607653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18190-1CB9-159D-C056-A604787B13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A5148F-C91F-EBCF-62EF-775E6DDE23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B41B6-CD4E-C306-CAB4-36A24D17B3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A88809-2C0D-1F5B-7AC3-923EF69F0659}"/>
              </a:ext>
            </a:extLst>
          </p:cNvPr>
          <p:cNvSpPr>
            <a:spLocks noGrp="1"/>
          </p:cNvSpPr>
          <p:nvPr>
            <p:ph type="sldNum" sz="quarter" idx="5"/>
          </p:nvPr>
        </p:nvSpPr>
        <p:spPr/>
        <p:txBody>
          <a:bodyPr/>
          <a:lstStyle/>
          <a:p>
            <a:fld id="{750FBE2D-AB7F-5646-9DBA-34BE81C228BD}" type="slidenum">
              <a:rPr lang="en-US" altLang="en-US" smtClean="0"/>
              <a:pPr/>
              <a:t>12</a:t>
            </a:fld>
            <a:endParaRPr lang="en-US" altLang="en-US"/>
          </a:p>
        </p:txBody>
      </p:sp>
    </p:spTree>
    <p:extLst>
      <p:ext uri="{BB962C8B-B14F-4D97-AF65-F5344CB8AC3E}">
        <p14:creationId xmlns:p14="http://schemas.microsoft.com/office/powerpoint/2010/main" val="37580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91BD177-9BCA-461F-5EF7-3280ACA4D6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BB0C7BE7-B6E3-DA83-399B-39BE1DC837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94E9EF5-E323-C3A5-25F5-313A65FB5F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7A124D7-6354-E243-8777-FE16DEFFE3BE}" type="slidenum">
              <a:rPr lang="en-US" altLang="en-US" sz="1300"/>
              <a:pPr>
                <a:spcBef>
                  <a:spcPct val="0"/>
                </a:spcBef>
              </a:pPr>
              <a:t>13</a:t>
            </a:fld>
            <a:endParaRPr lang="en-US" altLang="en-US" sz="13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E65EFD5-FCC7-4233-01A3-701CB178D9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F85D471A-F7E0-5BD8-89B3-FB573E78CE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8C57E2E8-6D22-3801-EC6C-12B5A45B5B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625CCF2-FF11-564C-94FC-68BAFB4FA0A7}" type="slidenum">
              <a:rPr lang="en-US" altLang="en-US" sz="1300"/>
              <a:pPr>
                <a:spcBef>
                  <a:spcPct val="0"/>
                </a:spcBef>
              </a:pPr>
              <a:t>14</a:t>
            </a:fld>
            <a:endParaRPr lang="en-US" altLang="en-US" sz="13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2382c1ec9d_1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2382c1ec9d_1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Imagen de </a:t>
            </a:r>
            <a:r>
              <a:rPr lang="en-US" dirty="0" err="1"/>
              <a:t>trasfondo</a:t>
            </a:r>
            <a:r>
              <a:rPr lang="en-US" dirty="0"/>
              <a:t> de Google Maps</a:t>
            </a:r>
          </a:p>
          <a:p>
            <a:pPr marL="0" lvl="0" indent="0" algn="l" rtl="0">
              <a:spcBef>
                <a:spcPts val="360"/>
              </a:spcBef>
              <a:spcAft>
                <a:spcPts val="0"/>
              </a:spcAft>
              <a:buNone/>
            </a:pPr>
            <a:endParaRPr lang="en-US" dirty="0"/>
          </a:p>
          <a:p>
            <a:pPr marL="0" lvl="0" indent="0" algn="l" rtl="0">
              <a:spcBef>
                <a:spcPts val="360"/>
              </a:spcBef>
              <a:spcAft>
                <a:spcPts val="0"/>
              </a:spcAft>
              <a:buNone/>
            </a:pPr>
            <a:r>
              <a:rPr lang="en-US" dirty="0"/>
              <a:t>Imagen de la </a:t>
            </a:r>
            <a:r>
              <a:rPr lang="en-US" dirty="0" err="1"/>
              <a:t>estación</a:t>
            </a:r>
            <a:r>
              <a:rPr lang="en-US" dirty="0"/>
              <a:t> es de </a:t>
            </a:r>
            <a:r>
              <a:rPr lang="en-US" dirty="0" err="1"/>
              <a:t>EarthScope</a:t>
            </a:r>
            <a:r>
              <a:rPr lang="en-US" dirty="0"/>
              <a:t>  </a:t>
            </a:r>
            <a:r>
              <a:rPr lang="en-US" u="sng" dirty="0">
                <a:solidFill>
                  <a:schemeClr val="hlink"/>
                </a:solidFill>
                <a:hlinkClick r:id="rId3"/>
              </a:rPr>
              <a:t>https://earthscope.smugmug.com/UNAVCO-Archive/Field/Gorkha-Nepal-Event-Response/i-cwd94FZ/A</a:t>
            </a:r>
            <a:r>
              <a:rPr lang="en-US" dirty="0"/>
              <a:t> </a:t>
            </a:r>
            <a:endParaRPr dirty="0"/>
          </a:p>
        </p:txBody>
      </p:sp>
      <p:sp>
        <p:nvSpPr>
          <p:cNvPr id="239" name="Google Shape;239;g32382c1ec9d_1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2382c1ec9d_1_3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2382c1ec9d_1_3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Imagen de </a:t>
            </a:r>
            <a:r>
              <a:rPr lang="en-US" dirty="0" err="1"/>
              <a:t>trasfondo</a:t>
            </a:r>
            <a:r>
              <a:rPr lang="en-US" dirty="0"/>
              <a:t> de Google Maps</a:t>
            </a:r>
          </a:p>
          <a:p>
            <a:pPr marL="0" lvl="0" indent="0" algn="l" rtl="0">
              <a:spcBef>
                <a:spcPts val="360"/>
              </a:spcBef>
              <a:spcAft>
                <a:spcPts val="0"/>
              </a:spcAft>
              <a:buNone/>
            </a:pPr>
            <a:endParaRPr lang="en-US" dirty="0"/>
          </a:p>
          <a:p>
            <a:pPr marL="0" lvl="0" indent="0" algn="l" rtl="0">
              <a:spcBef>
                <a:spcPts val="360"/>
              </a:spcBef>
              <a:spcAft>
                <a:spcPts val="0"/>
              </a:spcAft>
              <a:buNone/>
            </a:pPr>
            <a:endParaRPr lang="en-US" dirty="0"/>
          </a:p>
          <a:p>
            <a:pPr marL="0" lvl="0" indent="0" algn="l" rtl="0">
              <a:spcBef>
                <a:spcPts val="360"/>
              </a:spcBef>
              <a:spcAft>
                <a:spcPts val="0"/>
              </a:spcAft>
              <a:buNone/>
            </a:pPr>
            <a:endParaRPr lang="en-US" dirty="0"/>
          </a:p>
        </p:txBody>
      </p:sp>
      <p:sp>
        <p:nvSpPr>
          <p:cNvPr id="266" name="Google Shape;266;g32382c1ec9d_1_3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3A2AD-ED0A-7DD1-D74E-92BADA3EEF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A909C-CCDD-CDCE-7924-276B18B2AF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F94FE8-09A0-95E6-8633-2F9B437BC26D}"/>
              </a:ext>
            </a:extLst>
          </p:cNvPr>
          <p:cNvSpPr>
            <a:spLocks noGrp="1"/>
          </p:cNvSpPr>
          <p:nvPr>
            <p:ph type="body" idx="1"/>
          </p:nvPr>
        </p:nvSpPr>
        <p:spPr/>
        <p:txBody>
          <a:bodyPr/>
          <a:lstStyle/>
          <a:p>
            <a:r>
              <a:rPr lang="es-ES" sz="1800" dirty="0">
                <a:effectLst/>
                <a:latin typeface="Arial" panose="020B0604020202020204" pitchFamily="34" charset="0"/>
                <a:ea typeface="Aptos" panose="020B0004020202020204" pitchFamily="34" charset="0"/>
              </a:rPr>
              <a:t>Mapa a la izquierda de: </a:t>
            </a:r>
            <a:r>
              <a:rPr lang="en-US" dirty="0"/>
              <a:t>T. M. Harrison, P. Copeland, W. S. F. Kidd, and A. Yin, Raising Tibet, Science, v. 255, p.1663-1670, 1992.</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dirty="0">
              <a:effectLst/>
              <a:latin typeface="Arial" panose="020B0604020202020204" pitchFamily="34" charset="0"/>
              <a:ea typeface="Aptos" panose="020B00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s-ES" sz="1800" dirty="0">
                <a:effectLst/>
                <a:latin typeface="Arial" panose="020B0604020202020204" pitchFamily="34" charset="0"/>
                <a:ea typeface="Aptos" panose="020B0004020202020204" pitchFamily="34" charset="0"/>
              </a:rPr>
              <a:t>     Mapa a la derecha de: </a:t>
            </a:r>
            <a:r>
              <a:rPr lang="en-US" sz="1200" kern="1200" dirty="0">
                <a:solidFill>
                  <a:schemeClr val="tx1"/>
                </a:solidFill>
                <a:effectLst/>
                <a:latin typeface="+mn-lt"/>
                <a:ea typeface="MS PGothic" panose="020B0600070205080204" pitchFamily="34" charset="-128"/>
                <a:cs typeface="+mn-cs"/>
              </a:rPr>
              <a:t>P. </a:t>
            </a:r>
            <a:r>
              <a:rPr lang="en-US" sz="1200" kern="1200" dirty="0" err="1">
                <a:solidFill>
                  <a:schemeClr val="tx1"/>
                </a:solidFill>
                <a:effectLst/>
                <a:latin typeface="+mn-lt"/>
                <a:ea typeface="MS PGothic" panose="020B0600070205080204" pitchFamily="34" charset="-128"/>
                <a:cs typeface="+mn-cs"/>
              </a:rPr>
              <a:t>Tapponnier</a:t>
            </a:r>
            <a:r>
              <a:rPr lang="en-US" sz="1200" kern="1200" dirty="0">
                <a:solidFill>
                  <a:schemeClr val="tx1"/>
                </a:solidFill>
                <a:effectLst/>
                <a:latin typeface="+mn-lt"/>
                <a:ea typeface="MS PGothic" panose="020B0600070205080204" pitchFamily="34" charset="-128"/>
                <a:cs typeface="+mn-cs"/>
              </a:rPr>
              <a:t>, G. </a:t>
            </a:r>
            <a:r>
              <a:rPr lang="en-US" sz="1200" kern="1200" dirty="0" err="1">
                <a:solidFill>
                  <a:schemeClr val="tx1"/>
                </a:solidFill>
                <a:effectLst/>
                <a:latin typeface="+mn-lt"/>
                <a:ea typeface="MS PGothic" panose="020B0600070205080204" pitchFamily="34" charset="-128"/>
                <a:cs typeface="+mn-cs"/>
              </a:rPr>
              <a:t>Peltzer</a:t>
            </a:r>
            <a:r>
              <a:rPr lang="en-US" sz="1200" kern="1200" dirty="0">
                <a:solidFill>
                  <a:schemeClr val="tx1"/>
                </a:solidFill>
                <a:effectLst/>
                <a:latin typeface="+mn-lt"/>
                <a:ea typeface="MS PGothic" panose="020B0600070205080204" pitchFamily="34" charset="-128"/>
                <a:cs typeface="+mn-cs"/>
              </a:rPr>
              <a:t>, A. Y. Le Dain, R. Armijo, and P. Cobbold</a:t>
            </a:r>
            <a:r>
              <a:rPr lang="en-US" altLang="en-US" dirty="0"/>
              <a:t>, </a:t>
            </a:r>
            <a:r>
              <a:rPr lang="en-US" sz="1200" kern="1200" dirty="0">
                <a:solidFill>
                  <a:schemeClr val="tx1"/>
                </a:solidFill>
                <a:effectLst/>
                <a:latin typeface="+mn-lt"/>
                <a:ea typeface="MS PGothic" panose="020B0600070205080204" pitchFamily="34" charset="-128"/>
                <a:cs typeface="+mn-cs"/>
              </a:rPr>
              <a:t>Propagating extrusion tectonics in Asia: New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S PGothic" panose="020B0600070205080204" pitchFamily="34" charset="-128"/>
                <a:cs typeface="+mn-cs"/>
              </a:rPr>
              <a:t>     insights from simple experiments with plasticine, Geology, v. 10, p. 611-616, December 1982. </a:t>
            </a:r>
            <a:endParaRPr lang="en-US" dirty="0"/>
          </a:p>
          <a:p>
            <a:endParaRPr lang="en-US" dirty="0"/>
          </a:p>
        </p:txBody>
      </p:sp>
      <p:sp>
        <p:nvSpPr>
          <p:cNvPr id="4" name="Slide Number Placeholder 3">
            <a:extLst>
              <a:ext uri="{FF2B5EF4-FFF2-40B4-BE49-F238E27FC236}">
                <a16:creationId xmlns:a16="http://schemas.microsoft.com/office/drawing/2014/main" id="{F84327E7-C800-CF69-7E7E-67D7800A2C9C}"/>
              </a:ext>
            </a:extLst>
          </p:cNvPr>
          <p:cNvSpPr>
            <a:spLocks noGrp="1"/>
          </p:cNvSpPr>
          <p:nvPr>
            <p:ph type="sldNum" sz="quarter" idx="5"/>
          </p:nvPr>
        </p:nvSpPr>
        <p:spPr/>
        <p:txBody>
          <a:bodyPr/>
          <a:lstStyle/>
          <a:p>
            <a:fld id="{750FBE2D-AB7F-5646-9DBA-34BE81C228BD}" type="slidenum">
              <a:rPr lang="en-US" altLang="en-US" smtClean="0"/>
              <a:pPr/>
              <a:t>17</a:t>
            </a:fld>
            <a:endParaRPr lang="en-US" altLang="en-US"/>
          </a:p>
        </p:txBody>
      </p:sp>
    </p:spTree>
    <p:extLst>
      <p:ext uri="{BB962C8B-B14F-4D97-AF65-F5344CB8AC3E}">
        <p14:creationId xmlns:p14="http://schemas.microsoft.com/office/powerpoint/2010/main" val="3368342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18</a:t>
            </a:fld>
            <a:endParaRPr lang="en-US" altLang="en-US" sz="1300"/>
          </a:p>
        </p:txBody>
      </p:sp>
    </p:spTree>
    <p:extLst>
      <p:ext uri="{BB962C8B-B14F-4D97-AF65-F5344CB8AC3E}">
        <p14:creationId xmlns:p14="http://schemas.microsoft.com/office/powerpoint/2010/main" val="2063623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89B16-9976-FE8A-AFB8-12A873B9F8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E3F41E-4206-01F9-AA97-06F3137193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35B18F-7707-1768-776C-0D75A522547E}"/>
              </a:ext>
            </a:extLst>
          </p:cNvPr>
          <p:cNvSpPr>
            <a:spLocks noGrp="1"/>
          </p:cNvSpPr>
          <p:nvPr>
            <p:ph type="body" idx="1"/>
          </p:nvPr>
        </p:nvSpPr>
        <p:spPr/>
        <p:txBody>
          <a:bodyPr/>
          <a:lstStyle/>
          <a:p>
            <a:r>
              <a:rPr lang="en-US" dirty="0" err="1"/>
              <a:t>Figura</a:t>
            </a:r>
            <a:r>
              <a:rPr lang="en-US" dirty="0"/>
              <a:t> 1 de P. Kapp, M. Taylor, D. </a:t>
            </a:r>
            <a:r>
              <a:rPr lang="en-US" dirty="0" err="1"/>
              <a:t>Stockli</a:t>
            </a:r>
            <a:r>
              <a:rPr lang="en-US" dirty="0"/>
              <a:t>, and L. Ding, Development of low-angle normal fault systems during orogenic collapse: Insights from Tibet, Geology, v. 36, p. 7-10, 2008.</a:t>
            </a:r>
          </a:p>
        </p:txBody>
      </p:sp>
      <p:sp>
        <p:nvSpPr>
          <p:cNvPr id="4" name="Slide Number Placeholder 3">
            <a:extLst>
              <a:ext uri="{FF2B5EF4-FFF2-40B4-BE49-F238E27FC236}">
                <a16:creationId xmlns:a16="http://schemas.microsoft.com/office/drawing/2014/main" id="{F4AE83A0-7A96-C172-7237-B8264B9EE439}"/>
              </a:ext>
            </a:extLst>
          </p:cNvPr>
          <p:cNvSpPr>
            <a:spLocks noGrp="1"/>
          </p:cNvSpPr>
          <p:nvPr>
            <p:ph type="sldNum" sz="quarter" idx="5"/>
          </p:nvPr>
        </p:nvSpPr>
        <p:spPr/>
        <p:txBody>
          <a:bodyPr/>
          <a:lstStyle/>
          <a:p>
            <a:fld id="{750FBE2D-AB7F-5646-9DBA-34BE81C228BD}" type="slidenum">
              <a:rPr lang="en-US" altLang="en-US" smtClean="0"/>
              <a:pPr/>
              <a:t>19</a:t>
            </a:fld>
            <a:endParaRPr lang="en-US" altLang="en-US"/>
          </a:p>
        </p:txBody>
      </p:sp>
    </p:spTree>
    <p:extLst>
      <p:ext uri="{BB962C8B-B14F-4D97-AF65-F5344CB8AC3E}">
        <p14:creationId xmlns:p14="http://schemas.microsoft.com/office/powerpoint/2010/main" val="1155359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b="1" noProof="0" dirty="0">
                <a:ea typeface="ＭＳ Ｐゴシック" panose="020B0600070205080204" pitchFamily="34" charset="-128"/>
              </a:rPr>
              <a:t>Para más detalles visite el USGS: </a:t>
            </a:r>
            <a:r>
              <a:rPr lang="es-ES_tradnl" noProof="0" dirty="0">
                <a:ea typeface="ＭＳ Ｐゴシック" panose="020B0600070205080204" pitchFamily="34" charset="-128"/>
              </a:rPr>
              <a:t>https://</a:t>
            </a:r>
            <a:r>
              <a:rPr lang="es-ES_tradnl" noProof="0" dirty="0" err="1">
                <a:ea typeface="ＭＳ Ｐゴシック" panose="020B0600070205080204" pitchFamily="34" charset="-128"/>
              </a:rPr>
              <a:t>earthquake.usgs.gov</a:t>
            </a:r>
            <a:r>
              <a:rPr lang="es-ES_tradnl" noProof="0" dirty="0">
                <a:ea typeface="ＭＳ Ｐゴシック" panose="020B0600070205080204" pitchFamily="34" charset="-128"/>
              </a:rPr>
              <a:t>/</a:t>
            </a:r>
            <a:r>
              <a:rPr lang="es-ES_tradnl" noProof="0" dirty="0" err="1">
                <a:ea typeface="ＭＳ Ｐゴシック" panose="020B0600070205080204" pitchFamily="34" charset="-128"/>
              </a:rPr>
              <a:t>earthquakes</a:t>
            </a:r>
            <a:r>
              <a:rPr lang="es-ES_tradnl" noProof="0" dirty="0">
                <a:ea typeface="ＭＳ Ｐゴシック" panose="020B0600070205080204" pitchFamily="34" charset="-128"/>
              </a:rPr>
              <a:t>/</a:t>
            </a:r>
            <a:r>
              <a:rPr lang="es-ES_tradnl" noProof="0" dirty="0" err="1">
                <a:ea typeface="ＭＳ Ｐゴシック" panose="020B0600070205080204" pitchFamily="34" charset="-128"/>
              </a:rPr>
              <a:t>eventpage</a:t>
            </a:r>
            <a:r>
              <a:rPr lang="es-ES_tradnl" noProof="0" dirty="0">
                <a:ea typeface="ＭＳ Ｐゴシック" panose="020B0600070205080204" pitchFamily="34" charset="-128"/>
              </a:rPr>
              <a:t>/us6000pi9w/executive</a:t>
            </a:r>
            <a:endParaRPr lang="es-ES_tradnl" noProof="0"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521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2a9614a7ab_1_19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2a9614a7ab_1_1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s-ES_tradnl" b="1" noProof="0" dirty="0">
                <a:solidFill>
                  <a:srgbClr val="393996"/>
                </a:solidFill>
              </a:rPr>
              <a:t>Animación relevante: Terremoto Precursor – Terremoto Principal – Réplica </a:t>
            </a:r>
            <a:r>
              <a:rPr lang="es-ES_tradnl" noProof="0" dirty="0">
                <a:uFill>
                  <a:noFill/>
                </a:uFill>
                <a:hlinkClick r:id="rId3"/>
              </a:rPr>
              <a:t> </a:t>
            </a:r>
            <a:r>
              <a:rPr lang="es-ES_tradnl" u="sng" noProof="0" dirty="0">
                <a:solidFill>
                  <a:schemeClr val="hlink"/>
                </a:solidFill>
                <a:hlinkClick r:id="rId3"/>
              </a:rPr>
              <a:t>https://www.iris.edu/hq/inclass/animation/earthquake_foreshockmainshockaftershock</a:t>
            </a:r>
            <a:endParaRPr lang="es-ES_tradnl" u="sng" noProof="0" dirty="0">
              <a:solidFill>
                <a:schemeClr val="hlink"/>
              </a:solidFill>
            </a:endParaRPr>
          </a:p>
          <a:p>
            <a:pPr marL="0" lvl="0" indent="0" algn="l" rtl="0">
              <a:spcBef>
                <a:spcPts val="360"/>
              </a:spcBef>
              <a:spcAft>
                <a:spcPts val="0"/>
              </a:spcAft>
              <a:buNone/>
            </a:pPr>
            <a:endParaRPr lang="es-ES_tradnl" noProof="0" dirty="0"/>
          </a:p>
        </p:txBody>
      </p:sp>
      <p:sp>
        <p:nvSpPr>
          <p:cNvPr id="277" name="Google Shape;277;g32a9614a7ab_1_1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2a9614a7ab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2a9614a7ab_0_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287" name="Google Shape;287;g32a9614a7ab_0_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2a9614a7ab_1_10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2a9614a7ab_1_10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s-ES_tradnl" b="1" noProof="0" dirty="0"/>
              <a:t>Explicación de Mecanismos Focales: </a:t>
            </a:r>
            <a:r>
              <a:rPr lang="es-ES_tradnl" noProof="0" dirty="0"/>
              <a:t>https://</a:t>
            </a:r>
            <a:r>
              <a:rPr lang="es-ES_tradnl" noProof="0" dirty="0" err="1"/>
              <a:t>www.iris.edu</a:t>
            </a:r>
            <a:r>
              <a:rPr lang="es-ES_tradnl" noProof="0" dirty="0"/>
              <a:t>/</a:t>
            </a:r>
            <a:r>
              <a:rPr lang="es-ES_tradnl" noProof="0" dirty="0" err="1"/>
              <a:t>hq</a:t>
            </a:r>
            <a:r>
              <a:rPr lang="es-ES_tradnl" noProof="0" dirty="0"/>
              <a:t>/</a:t>
            </a:r>
            <a:r>
              <a:rPr lang="es-ES_tradnl" noProof="0" dirty="0" err="1"/>
              <a:t>inclass</a:t>
            </a:r>
            <a:r>
              <a:rPr lang="es-ES_tradnl" noProof="0" dirty="0"/>
              <a:t>/</a:t>
            </a:r>
            <a:r>
              <a:rPr lang="es-ES_tradnl" noProof="0" dirty="0" err="1"/>
              <a:t>animation</a:t>
            </a:r>
            <a:r>
              <a:rPr lang="es-ES_tradnl" noProof="0" dirty="0"/>
              <a:t>/</a:t>
            </a:r>
            <a:r>
              <a:rPr lang="es-ES_tradnl" noProof="0" dirty="0" err="1"/>
              <a:t>focal_mechanisms_explained</a:t>
            </a:r>
            <a:endParaRPr lang="es-ES_tradnl" noProof="0" dirty="0"/>
          </a:p>
          <a:p>
            <a:pPr marL="0" lvl="0" indent="0" algn="l" rtl="0">
              <a:spcBef>
                <a:spcPts val="360"/>
              </a:spcBef>
              <a:spcAft>
                <a:spcPts val="0"/>
              </a:spcAft>
              <a:buNone/>
            </a:pPr>
            <a:endParaRPr lang="es-ES_tradnl" noProof="0" dirty="0"/>
          </a:p>
        </p:txBody>
      </p:sp>
      <p:sp>
        <p:nvSpPr>
          <p:cNvPr id="296" name="Google Shape;296;g32a9614a7ab_1_10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err="1">
                <a:solidFill>
                  <a:srgbClr val="393996"/>
                </a:solidFill>
              </a:rPr>
              <a:t>Animación</a:t>
            </a:r>
            <a:r>
              <a:rPr lang="en-US" altLang="en-US" sz="1600" b="1" dirty="0">
                <a:solidFill>
                  <a:srgbClr val="393996"/>
                </a:solidFill>
              </a:rPr>
              <a:t> </a:t>
            </a:r>
            <a:r>
              <a:rPr lang="en-US" altLang="en-US" sz="1600" b="1" dirty="0" err="1">
                <a:solidFill>
                  <a:srgbClr val="393996"/>
                </a:solidFill>
              </a:rPr>
              <a:t>relevante</a:t>
            </a:r>
            <a:r>
              <a:rPr lang="en-US" altLang="en-US" sz="1600" b="1" dirty="0">
                <a:solidFill>
                  <a:srgbClr val="393996"/>
                </a:solidFill>
              </a:rPr>
              <a:t>:</a:t>
            </a:r>
          </a:p>
          <a:p>
            <a:endParaRPr lang="en-US" altLang="en-US" sz="1600" b="1" dirty="0">
              <a:solidFill>
                <a:srgbClr val="393996"/>
              </a:solidFill>
            </a:endParaRPr>
          </a:p>
          <a:p>
            <a:r>
              <a:rPr lang="en-US" altLang="en-US" sz="1600" b="0" dirty="0">
                <a:solidFill>
                  <a:srgbClr val="393996"/>
                </a:solidFill>
              </a:rPr>
              <a:t>¿De </a:t>
            </a:r>
            <a:r>
              <a:rPr lang="en-US" altLang="en-US" sz="1600" b="0" dirty="0" err="1">
                <a:solidFill>
                  <a:srgbClr val="393996"/>
                </a:solidFill>
              </a:rPr>
              <a:t>dónde</a:t>
            </a:r>
            <a:r>
              <a:rPr lang="en-US" altLang="en-US" sz="1600" b="0" dirty="0">
                <a:solidFill>
                  <a:srgbClr val="393996"/>
                </a:solidFill>
              </a:rPr>
              <a:t> </a:t>
            </a:r>
            <a:r>
              <a:rPr lang="en-US" altLang="en-US" sz="1600" b="0" dirty="0" err="1">
                <a:solidFill>
                  <a:srgbClr val="393996"/>
                </a:solidFill>
              </a:rPr>
              <a:t>vienen</a:t>
            </a:r>
            <a:r>
              <a:rPr lang="en-US" altLang="en-US" sz="1600" b="0" dirty="0">
                <a:solidFill>
                  <a:srgbClr val="393996"/>
                </a:solidFill>
              </a:rPr>
              <a:t> las curvas de </a:t>
            </a:r>
            <a:r>
              <a:rPr lang="en-US" altLang="en-US" sz="1600" b="0" dirty="0" err="1">
                <a:solidFill>
                  <a:srgbClr val="393996"/>
                </a:solidFill>
              </a:rPr>
              <a:t>tiempo</a:t>
            </a:r>
            <a:r>
              <a:rPr lang="en-US" altLang="en-US" sz="1600" b="0" dirty="0">
                <a:solidFill>
                  <a:srgbClr val="393996"/>
                </a:solidFill>
              </a:rPr>
              <a:t> de </a:t>
            </a:r>
            <a:r>
              <a:rPr lang="en-US" altLang="en-US" sz="1600" b="0" dirty="0" err="1">
                <a:solidFill>
                  <a:srgbClr val="393996"/>
                </a:solidFill>
              </a:rPr>
              <a:t>viaje</a:t>
            </a:r>
            <a:r>
              <a:rPr lang="en-US" altLang="en-US" sz="1600" b="0" dirty="0">
                <a:solidFill>
                  <a:srgbClr val="393996"/>
                </a:solidFill>
              </a:rPr>
              <a:t>?: </a:t>
            </a:r>
          </a:p>
          <a:p>
            <a:endParaRPr lang="en-US" altLang="en-US" sz="1600" b="1" dirty="0">
              <a:solidFill>
                <a:srgbClr val="393996"/>
              </a:solidFill>
            </a:endParaRPr>
          </a:p>
          <a:p>
            <a:r>
              <a:rPr lang="en-US" altLang="en-US" sz="1600" dirty="0"/>
              <a:t>https://</a:t>
            </a:r>
            <a:r>
              <a:rPr lang="en-US" altLang="en-US" sz="1600" dirty="0" err="1"/>
              <a:t>www.iris.edu</a:t>
            </a:r>
            <a:r>
              <a:rPr lang="en-US" altLang="en-US" sz="1600" dirty="0"/>
              <a:t>/</a:t>
            </a:r>
            <a:r>
              <a:rPr lang="en-US" altLang="en-US" sz="1600" dirty="0" err="1"/>
              <a:t>hq</a:t>
            </a:r>
            <a:r>
              <a:rPr lang="en-US" altLang="en-US" sz="1600" dirty="0"/>
              <a:t>/</a:t>
            </a:r>
            <a:r>
              <a:rPr lang="en-US" altLang="en-US" sz="1600" dirty="0" err="1"/>
              <a:t>inclass</a:t>
            </a:r>
            <a:r>
              <a:rPr lang="en-US" altLang="en-US" sz="1600" dirty="0"/>
              <a:t>/animation/</a:t>
            </a:r>
            <a:r>
              <a:rPr lang="en-US" altLang="en-US" sz="1600" dirty="0" err="1"/>
              <a:t>traveltime_curves_how_they_are_created</a:t>
            </a:r>
            <a:r>
              <a:rPr lang="en-US" altLang="en-US" sz="1600" dirty="0"/>
              <a:t> </a:t>
            </a:r>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23</a:t>
            </a:fld>
            <a:endParaRPr lang="en-US" altLang="en-US" dirty="0">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2a9614a7ab_1_334: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2a9614a7ab_1_33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#1,2,3:</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#5: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endParaRPr dirty="0"/>
          </a:p>
        </p:txBody>
      </p:sp>
      <p:sp>
        <p:nvSpPr>
          <p:cNvPr id="307" name="Google Shape;307;g32a9614a7ab_1_33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2a9614a7ab_1_342: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2a9614a7ab_1_34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16" name="Google Shape;316;g32a9614a7ab_1_34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2a9614a7ab_1_35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2a9614a7ab_1_35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25" name="Google Shape;325;g32a9614a7ab_1_35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d675a8ff8a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319" name="Google Shape;319;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27</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E483B-9418-CD09-4A83-397138906106}"/>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EE81D22-1B7D-4C79-F1F5-FB03C21264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B6AC7B6-F8DD-BBA5-7381-D02A0851D1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2B87BCE7-C7EB-8224-1AA6-1E0E05551F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1465940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2a6aa1a92a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 name="Google Shape;105;g32a6aa1a92a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06" name="Google Shape;106;g32a6aa1a92a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2a6aa1a92a_0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32a6aa1a92a_0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19" name="Google Shape;119;g32a6aa1a92a_0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2354efc790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g32354efc790_0_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34" name="Google Shape;134;g32354efc790_0_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2a9614a7ab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2a9614a7ab_1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s-ES" sz="1800" dirty="0">
                <a:effectLst/>
                <a:latin typeface="Arial" panose="020B0604020202020204" pitchFamily="34" charset="0"/>
                <a:ea typeface="Aptos" panose="020B0004020202020204" pitchFamily="34" charset="0"/>
              </a:rPr>
              <a:t>Las escalas de intensidad de sacudida se desarrollaron para estandarizar las mediciones y facilitar la comparación de diferentes terremotos. La escala de Intensidad de Mercalli Modificada es una escala de diez niveles, del I al X. Los números más bajos representan movimientos imperceptibles, mientras que el X indica una sacudida extrema.</a:t>
            </a:r>
            <a:r>
              <a:rPr lang="en-US" dirty="0">
                <a:effectLst/>
              </a:rPr>
              <a:t> </a:t>
            </a:r>
          </a:p>
          <a:p>
            <a:pPr marL="0" lvl="0" indent="0" algn="l" rtl="0">
              <a:lnSpc>
                <a:spcPct val="115000"/>
              </a:lnSpc>
              <a:spcBef>
                <a:spcPts val="0"/>
              </a:spcBef>
              <a:spcAft>
                <a:spcPts val="0"/>
              </a:spcAft>
              <a:buClr>
                <a:schemeClr val="dk1"/>
              </a:buClr>
              <a:buSzPts val="1100"/>
              <a:buFont typeface="Arial"/>
              <a:buNone/>
            </a:pPr>
            <a:endParaRPr lang="en-US" b="1" dirty="0">
              <a:effectLst/>
            </a:endParaRPr>
          </a:p>
          <a:p>
            <a:pPr marL="0" lvl="0" indent="0" algn="l" rtl="0">
              <a:lnSpc>
                <a:spcPct val="115000"/>
              </a:lnSpc>
              <a:spcBef>
                <a:spcPts val="0"/>
              </a:spcBef>
              <a:spcAft>
                <a:spcPts val="0"/>
              </a:spcAft>
              <a:buClr>
                <a:schemeClr val="dk1"/>
              </a:buClr>
              <a:buSzPts val="1100"/>
              <a:buFont typeface="Arial"/>
              <a:buNone/>
            </a:pPr>
            <a:r>
              <a:rPr lang="en-US" b="1" dirty="0" err="1"/>
              <a:t>Animación</a:t>
            </a:r>
            <a:r>
              <a:rPr lang="en-US" b="1" dirty="0"/>
              <a:t> </a:t>
            </a:r>
            <a:r>
              <a:rPr lang="en-US" b="1" dirty="0" err="1"/>
              <a:t>relevante</a:t>
            </a:r>
            <a:r>
              <a:rPr lang="en-US" b="1" dirty="0"/>
              <a:t>: </a:t>
            </a:r>
          </a:p>
          <a:p>
            <a:pPr marL="0" lvl="0" indent="0" algn="l" rtl="0">
              <a:lnSpc>
                <a:spcPct val="115000"/>
              </a:lnSpc>
              <a:spcBef>
                <a:spcPts val="0"/>
              </a:spcBef>
              <a:spcAft>
                <a:spcPts val="0"/>
              </a:spcAft>
              <a:buClr>
                <a:schemeClr val="dk1"/>
              </a:buClr>
              <a:buSzPts val="1100"/>
              <a:buFont typeface="Arial"/>
              <a:buNone/>
            </a:pPr>
            <a:endParaRPr lang="en-US" b="1" dirty="0"/>
          </a:p>
          <a:p>
            <a:pPr marL="0" lvl="0" indent="0" algn="l" rtl="0">
              <a:lnSpc>
                <a:spcPct val="115000"/>
              </a:lnSpc>
              <a:spcBef>
                <a:spcPts val="0"/>
              </a:spcBef>
              <a:spcAft>
                <a:spcPts val="0"/>
              </a:spcAft>
              <a:buClr>
                <a:schemeClr val="dk1"/>
              </a:buClr>
              <a:buSzPts val="1100"/>
              <a:buFont typeface="Arial"/>
              <a:buNone/>
            </a:pPr>
            <a:r>
              <a:rPr lang="en-US" b="0" dirty="0" err="1"/>
              <a:t>Intensidad</a:t>
            </a:r>
            <a:r>
              <a:rPr lang="en-US" b="0" dirty="0"/>
              <a:t> de </a:t>
            </a:r>
            <a:r>
              <a:rPr lang="en-US" b="0" err="1"/>
              <a:t>terremoto</a:t>
            </a:r>
            <a:r>
              <a:rPr lang="en-US" b="0"/>
              <a:t> </a:t>
            </a:r>
            <a:endParaRPr lang="en-US" b="0" dirty="0"/>
          </a:p>
          <a:p>
            <a:pPr marL="0" lvl="0" indent="0" algn="l" rtl="0">
              <a:lnSpc>
                <a:spcPct val="115000"/>
              </a:lnSpc>
              <a:spcBef>
                <a:spcPts val="0"/>
              </a:spcBef>
              <a:spcAft>
                <a:spcPts val="0"/>
              </a:spcAft>
              <a:buClr>
                <a:schemeClr val="dk1"/>
              </a:buClr>
              <a:buSzPts val="1100"/>
              <a:buFont typeface="Arial"/>
              <a:buNone/>
            </a:pPr>
            <a:endParaRPr lang="en-US" b="0" dirty="0"/>
          </a:p>
          <a:p>
            <a:pPr marL="0" lvl="0" indent="0" algn="l" rtl="0">
              <a:lnSpc>
                <a:spcPct val="115000"/>
              </a:lnSpc>
              <a:spcBef>
                <a:spcPts val="0"/>
              </a:spcBef>
              <a:spcAft>
                <a:spcPts val="0"/>
              </a:spcAft>
              <a:buClr>
                <a:schemeClr val="dk1"/>
              </a:buClr>
              <a:buSzPts val="1100"/>
              <a:buFont typeface="Arial"/>
              <a:buNone/>
            </a:pPr>
            <a:r>
              <a:rPr lang="en-US"/>
              <a:t>https://www.iris.edu/hq/inclass/animation/earthquake_intensity </a:t>
            </a:r>
          </a:p>
          <a:p>
            <a:pPr marL="0" lvl="0" indent="0" algn="l" rtl="0">
              <a:lnSpc>
                <a:spcPct val="115000"/>
              </a:lnSpc>
              <a:spcBef>
                <a:spcPts val="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dirty="0"/>
          </a:p>
        </p:txBody>
      </p:sp>
      <p:sp>
        <p:nvSpPr>
          <p:cNvPr id="152" name="Google Shape;152;g32a9614a7ab_1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2a9614a7ab_1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2a9614a7ab_1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s-ES_tradnl" noProof="0" dirty="0"/>
              <a:t>El mapa PAGER del USGS muestra la población expuesta a diferentes niveles de la escala de Intensidad de Mercalli Modificada (MMI). La MMI describe la gravedad del terremoto en términos de efectos sobre los humanos y las estructuras, es una medida aproximada de la intensidad de sacudida en un determinado sitio.</a:t>
            </a:r>
          </a:p>
          <a:p>
            <a:pPr marL="0" lvl="0" indent="0" algn="l" rtl="0">
              <a:lnSpc>
                <a:spcPct val="115000"/>
              </a:lnSpc>
              <a:spcBef>
                <a:spcPts val="40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dirty="0"/>
          </a:p>
        </p:txBody>
      </p:sp>
      <p:sp>
        <p:nvSpPr>
          <p:cNvPr id="161" name="Google Shape;161;g32a9614a7ab_1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2a9614a7ab_0_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2a9614a7ab_0_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72" name="Google Shape;172;g32a9614a7ab_0_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edit?usp=sharing"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u/0/d/1iURX9H_4q2hAIZ5dB4i4jKiyrjQ3g4YZzzMcd6Ki_uE/edit" TargetMode="External"/><Relationship Id="rId5" Type="http://schemas.openxmlformats.org/officeDocument/2006/relationships/hyperlink" Target="https://docs.google.com/document/d/1YgDZjuXrINA-kcZ6mnDMXJgy3rp7xn-yuyl4Ef-_xw8/edit?usp=sharing" TargetMode="External"/><Relationship Id="rId4" Type="http://schemas.openxmlformats.org/officeDocument/2006/relationships/hyperlink" Target="https://docs.google.com/document/d/1A9qCrAtOxL1sJrCkDwNCMBwBhRm9pw3lFP3C60hpqBE/edit?usp=sharing"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https://tinyurl.com/3r4sssj7"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video" Target="file:////Users/butler/Documents/IRIS:EarthScope/EarthquakeNotices/20250107%20Tibet/IndiaAsiaCollision_fast.mp4" TargetMode="External"/><Relationship Id="rId1" Type="http://schemas.microsoft.com/office/2007/relationships/media" Target="file:////Users/butler/Documents/IRIS:EarthScope/EarthquakeNotices/20250107%20Tibet/IndiaAsiaCollision_fast.mp4" TargetMode="External"/><Relationship Id="rId6" Type="http://schemas.openxmlformats.org/officeDocument/2006/relationships/image" Target="../media/image29.png"/><Relationship Id="rId5" Type="http://schemas.openxmlformats.org/officeDocument/2006/relationships/hyperlink" Target="http://emvc.geol.ucsb.edu/" TargetMode="Externa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hyperlink" Target="https://earthquakeinsights.substack.com/p/updates-on-the-m71-earthquake-in"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mailto:tammy.bravo@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commons.wikimedia.org/w/index.php?curid=76950051" TargetMode="External"/><Relationship Id="rId5" Type="http://schemas.openxmlformats.org/officeDocument/2006/relationships/image" Target="../media/image10.jpg"/><Relationship Id="rId4" Type="http://schemas.openxmlformats.org/officeDocument/2006/relationships/hyperlink" Target="https://commons.wikimedia.org/w/index.php?curid=302082"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commons.wikimedia.org/w/index.php?curid=72669678" TargetMode="External"/><Relationship Id="rId3" Type="http://schemas.openxmlformats.org/officeDocument/2006/relationships/image" Target="../media/image11.jpg"/><Relationship Id="rId7"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commons.wikimedia.org/w/index.php?curid=217881" TargetMode="External"/><Relationship Id="rId5" Type="http://schemas.openxmlformats.org/officeDocument/2006/relationships/hyperlink" Target="https://commons.wikimedia.org/w/index.php?curid=19584158" TargetMode="Externa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hyperlink" Target="https://www.cnn.com/2025/01/06/china/china-tibet-earthquake-intl-hnk/index.html"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earthquake.usgs.gov/earthquakes/eventpage/us6000pi9w/pager" TargetMode="External"/><Relationship Id="rId5" Type="http://schemas.openxmlformats.org/officeDocument/2006/relationships/image" Target="../media/image22.pn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6"/>
          <p:cNvSpPr txBox="1"/>
          <p:nvPr/>
        </p:nvSpPr>
        <p:spPr>
          <a:xfrm>
            <a:off x="5458913" y="534909"/>
            <a:ext cx="3512937" cy="52543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ES_tradnl" sz="3200" b="1" noProof="0" dirty="0">
                <a:solidFill>
                  <a:schemeClr val="dk1"/>
                </a:solidFill>
                <a:latin typeface="Calibri"/>
                <a:ea typeface="Calibri"/>
                <a:cs typeface="Calibri"/>
                <a:sym typeface="Calibri"/>
              </a:rPr>
              <a:t>Guía para maestros </a:t>
            </a:r>
          </a:p>
        </p:txBody>
      </p:sp>
      <p:sp>
        <p:nvSpPr>
          <p:cNvPr id="176" name="Google Shape;176;p26"/>
          <p:cNvSpPr txBox="1"/>
          <p:nvPr/>
        </p:nvSpPr>
        <p:spPr>
          <a:xfrm>
            <a:off x="390293" y="1019221"/>
            <a:ext cx="8640032" cy="56185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b="1" noProof="0" dirty="0">
                <a:solidFill>
                  <a:schemeClr val="dk1"/>
                </a:solidFill>
                <a:latin typeface="Arial" panose="020B0604020202020204" pitchFamily="34" charset="0"/>
                <a:cs typeface="Arial" panose="020B0604020202020204" pitchFamily="34" charset="0"/>
              </a:rPr>
              <a:t>¡Bienvenidos a </a:t>
            </a:r>
            <a:r>
              <a:rPr lang="es-ES_tradnl" b="1" noProof="0" dirty="0" err="1">
                <a:solidFill>
                  <a:schemeClr val="dk1"/>
                </a:solidFill>
                <a:latin typeface="Arial" panose="020B0604020202020204" pitchFamily="34" charset="0"/>
                <a:cs typeface="Arial" panose="020B0604020202020204" pitchFamily="34" charset="0"/>
              </a:rPr>
              <a:t>Teachable</a:t>
            </a:r>
            <a:r>
              <a:rPr lang="es-ES_tradnl" b="1" noProof="0" dirty="0">
                <a:solidFill>
                  <a:schemeClr val="dk1"/>
                </a:solidFill>
                <a:latin typeface="Arial" panose="020B0604020202020204" pitchFamily="34" charset="0"/>
                <a:cs typeface="Arial" panose="020B0604020202020204" pitchFamily="34" charset="0"/>
              </a:rPr>
              <a:t> </a:t>
            </a:r>
            <a:r>
              <a:rPr lang="es-ES_tradnl" b="1" noProof="0" dirty="0" err="1">
                <a:solidFill>
                  <a:schemeClr val="dk1"/>
                </a:solidFill>
                <a:latin typeface="Arial" panose="020B0604020202020204" pitchFamily="34" charset="0"/>
                <a:cs typeface="Arial" panose="020B0604020202020204" pitchFamily="34" charset="0"/>
              </a:rPr>
              <a:t>Moments</a:t>
            </a:r>
            <a:r>
              <a:rPr lang="es-ES_tradnl" b="1" noProof="0" dirty="0">
                <a:solidFill>
                  <a:schemeClr val="dk1"/>
                </a:solidFill>
                <a:latin typeface="Arial" panose="020B0604020202020204" pitchFamily="34" charset="0"/>
                <a:cs typeface="Arial" panose="020B0604020202020204" pitchFamily="34" charset="0"/>
              </a:rPr>
              <a:t>! Nuestra meta es proveer información puntual y exacta para desarrollar el conocimiento sobre terremotos de interés para la audiencia, desde la escuela elemental hasta la universidad. Por favor, use nuestras diapositivas para obtener un resumen conciso pero minucioso de este terremoto histórico y utilícelas tal como están, o adáptelas para sus estudiantes y currículo.</a:t>
            </a:r>
          </a:p>
          <a:p>
            <a:pPr marL="0" lvl="0" indent="0" algn="l" rtl="0">
              <a:spcBef>
                <a:spcPts val="0"/>
              </a:spcBef>
              <a:spcAft>
                <a:spcPts val="0"/>
              </a:spcAft>
              <a:buNone/>
            </a:pPr>
            <a:endParaRPr lang="es-ES_tradnl" b="1" noProof="0" dirty="0">
              <a:solidFill>
                <a:schemeClr val="dk1"/>
              </a:solidFill>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noProof="0" dirty="0">
                <a:solidFill>
                  <a:schemeClr val="dk1"/>
                </a:solidFill>
                <a:latin typeface="Arial" panose="020B0604020202020204" pitchFamily="34" charset="0"/>
                <a:cs typeface="Arial" panose="020B0604020202020204" pitchFamily="34" charset="0"/>
              </a:rPr>
              <a:t>Nuevo para el año escolar 2024-25:                                        </a:t>
            </a:r>
          </a:p>
          <a:p>
            <a:pPr marL="139700" lvl="0" algn="l" rtl="0">
              <a:lnSpc>
                <a:spcPct val="115000"/>
              </a:lnSpc>
              <a:spcBef>
                <a:spcPts val="1600"/>
              </a:spcBef>
              <a:spcAft>
                <a:spcPts val="0"/>
              </a:spcAft>
              <a:buSzPts val="1400"/>
            </a:pPr>
            <a:r>
              <a:rPr lang="es-ES_tradnl" b="1" noProof="0" dirty="0">
                <a:solidFill>
                  <a:schemeClr val="dk1"/>
                </a:solidFill>
                <a:latin typeface="Arial" panose="020B0604020202020204" pitchFamily="34" charset="0"/>
                <a:cs typeface="Arial" panose="020B0604020202020204" pitchFamily="34" charset="0"/>
              </a:rPr>
              <a:t>1. Codificación de colores por nivel de grado:                 </a:t>
            </a:r>
            <a:r>
              <a:rPr lang="es-ES_tradnl" b="1" noProof="0" dirty="0" err="1">
                <a:solidFill>
                  <a:srgbClr val="434343"/>
                </a:solidFill>
                <a:latin typeface="Arial" panose="020B0604020202020204" pitchFamily="34" charset="0"/>
                <a:cs typeface="Arial" panose="020B0604020202020204" pitchFamily="34" charset="0"/>
              </a:rPr>
              <a:t>middle</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r>
              <a:rPr lang="es-ES_tradnl" b="1" noProof="0" dirty="0" err="1">
                <a:solidFill>
                  <a:srgbClr val="434343"/>
                </a:solidFill>
                <a:latin typeface="Arial" panose="020B0604020202020204" pitchFamily="34" charset="0"/>
                <a:cs typeface="Arial" panose="020B0604020202020204" pitchFamily="34" charset="0"/>
              </a:rPr>
              <a:t>high</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p>
          <a:p>
            <a:pPr marL="457200" lvl="0" indent="0" algn="l" rtl="0">
              <a:lnSpc>
                <a:spcPct val="115000"/>
              </a:lnSpc>
              <a:spcBef>
                <a:spcPts val="1600"/>
              </a:spcBef>
              <a:spcAft>
                <a:spcPts val="0"/>
              </a:spcAft>
              <a:buNone/>
            </a:pP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college</a:t>
            </a:r>
            <a:r>
              <a:rPr lang="es-ES_tradnl" b="1" noProof="0" dirty="0">
                <a:solidFill>
                  <a:srgbClr val="434343"/>
                </a:solidFill>
                <a:latin typeface="Arial" panose="020B0604020202020204" pitchFamily="34" charset="0"/>
                <a:cs typeface="Arial" panose="020B0604020202020204" pitchFamily="34" charset="0"/>
              </a:rPr>
              <a:t>                                           </a:t>
            </a:r>
          </a:p>
          <a:p>
            <a:pPr marL="139700" lvl="0" algn="l" rtl="0">
              <a:lnSpc>
                <a:spcPct val="115000"/>
              </a:lnSpc>
              <a:spcBef>
                <a:spcPts val="16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2. Explora el nuevo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(diapositiva de guía): Diapositivas o PDF que guiarán a tus estudiantes a través de la presentación:     </a:t>
            </a:r>
            <a:r>
              <a:rPr lang="es-ES_tradnl" u="sng" noProof="0" dirty="0">
                <a:solidFill>
                  <a:schemeClr val="hlink"/>
                </a:solidFill>
                <a:latin typeface="Arial" panose="020B0604020202020204" pitchFamily="34" charset="0"/>
                <a:cs typeface="Arial" panose="020B0604020202020204" pitchFamily="34" charset="0"/>
                <a:hlinkClick r:id="rId3"/>
              </a:rPr>
              <a:t>middle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4"/>
              </a:rPr>
              <a:t>high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5"/>
              </a:rPr>
              <a:t> college pdf</a:t>
            </a:r>
            <a:endParaRPr lang="es-ES_tradnl" noProof="0" dirty="0">
              <a:solidFill>
                <a:schemeClr val="dk1"/>
              </a:solidFill>
              <a:latin typeface="Arial" panose="020B0604020202020204" pitchFamily="34" charset="0"/>
              <a:cs typeface="Arial" panose="020B0604020202020204" pitchFamily="34" charset="0"/>
            </a:endParaRP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3. Nuevas diapositivas geográficas: Una diapositiva adicional sobre la ciudad o el área que crea conexiones a través de diferentes disciplinas: </a:t>
            </a:r>
            <a:r>
              <a:rPr lang="es-ES_tradnl" noProof="0" dirty="0">
                <a:solidFill>
                  <a:schemeClr val="dk1"/>
                </a:solidFill>
                <a:latin typeface="Arial" panose="020B0604020202020204" pitchFamily="34" charset="0"/>
                <a:cs typeface="Arial" panose="020B0604020202020204" pitchFamily="34" charset="0"/>
              </a:rPr>
              <a:t>geografía, física, química, biología, ciencias ambientales y hasta historia. </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4. Las conexiones de NGSS a las preguntas del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se encuentran en las secciones de notas debajo de cada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5. Llena los blancos para los </a:t>
            </a:r>
            <a:r>
              <a:rPr lang="es-ES_tradnl" b="1" u="sng" noProof="0" dirty="0">
                <a:solidFill>
                  <a:schemeClr val="hlink"/>
                </a:solidFill>
                <a:latin typeface="Arial" panose="020B0604020202020204" pitchFamily="34" charset="0"/>
                <a:cs typeface="Arial" panose="020B0604020202020204" pitchFamily="34" charset="0"/>
                <a:hlinkClick r:id="rId6"/>
              </a:rPr>
              <a:t>sub-plans</a:t>
            </a:r>
            <a:r>
              <a:rPr lang="es-ES_tradnl" b="1" noProof="0" dirty="0">
                <a:solidFill>
                  <a:schemeClr val="dk1"/>
                </a:solidFill>
                <a:latin typeface="Arial" panose="020B0604020202020204" pitchFamily="34" charset="0"/>
                <a:cs typeface="Arial" panose="020B0604020202020204" pitchFamily="34" charset="0"/>
              </a:rPr>
              <a:t> : </a:t>
            </a:r>
            <a:r>
              <a:rPr lang="es-ES_tradnl" noProof="0" dirty="0">
                <a:solidFill>
                  <a:schemeClr val="dk1"/>
                </a:solidFill>
                <a:latin typeface="Arial" panose="020B0604020202020204" pitchFamily="34" charset="0"/>
                <a:cs typeface="Arial" panose="020B0604020202020204" pitchFamily="34" charset="0"/>
              </a:rPr>
              <a:t>Las primeras dos páginas pueden completarse y usar todo el año (consejo: use un protector de hoja). El resto es para que modifiques o completes para adaptar los planes de tu sustituto a lo que estás haciendo.</a:t>
            </a:r>
          </a:p>
        </p:txBody>
      </p:sp>
      <p:pic>
        <p:nvPicPr>
          <p:cNvPr id="177" name="Google Shape;177;p26"/>
          <p:cNvPicPr preferRelativeResize="0"/>
          <p:nvPr/>
        </p:nvPicPr>
        <p:blipFill>
          <a:blip r:embed="rId7">
            <a:alphaModFix/>
          </a:blip>
          <a:stretch>
            <a:fillRect/>
          </a:stretch>
        </p:blipFill>
        <p:spPr>
          <a:xfrm>
            <a:off x="4527174" y="2787484"/>
            <a:ext cx="676275" cy="381000"/>
          </a:xfrm>
          <a:prstGeom prst="rect">
            <a:avLst/>
          </a:prstGeom>
          <a:noFill/>
          <a:ln>
            <a:noFill/>
          </a:ln>
        </p:spPr>
      </p:pic>
      <p:pic>
        <p:nvPicPr>
          <p:cNvPr id="178" name="Google Shape;178;p26"/>
          <p:cNvPicPr preferRelativeResize="0"/>
          <p:nvPr/>
        </p:nvPicPr>
        <p:blipFill>
          <a:blip r:embed="rId8">
            <a:alphaModFix/>
          </a:blip>
          <a:stretch>
            <a:fillRect/>
          </a:stretch>
        </p:blipFill>
        <p:spPr>
          <a:xfrm>
            <a:off x="6752167" y="2776333"/>
            <a:ext cx="695325" cy="381000"/>
          </a:xfrm>
          <a:prstGeom prst="rect">
            <a:avLst/>
          </a:prstGeom>
          <a:noFill/>
          <a:ln>
            <a:noFill/>
          </a:ln>
        </p:spPr>
      </p:pic>
      <p:pic>
        <p:nvPicPr>
          <p:cNvPr id="179" name="Google Shape;179;p26"/>
          <p:cNvPicPr preferRelativeResize="0"/>
          <p:nvPr/>
        </p:nvPicPr>
        <p:blipFill>
          <a:blip r:embed="rId9">
            <a:alphaModFix/>
          </a:blip>
          <a:stretch>
            <a:fillRect/>
          </a:stretch>
        </p:blipFill>
        <p:spPr>
          <a:xfrm>
            <a:off x="6002522" y="3213088"/>
            <a:ext cx="676275" cy="390525"/>
          </a:xfrm>
          <a:prstGeom prst="rect">
            <a:avLst/>
          </a:prstGeom>
          <a:noFill/>
          <a:ln>
            <a:noFill/>
          </a:ln>
        </p:spPr>
      </p:pic>
      <p:sp>
        <p:nvSpPr>
          <p:cNvPr id="2" name="TextBox 1">
            <a:extLst>
              <a:ext uri="{FF2B5EF4-FFF2-40B4-BE49-F238E27FC236}">
                <a16:creationId xmlns:a16="http://schemas.microsoft.com/office/drawing/2014/main" id="{43C0CCB1-8EDC-4806-0664-EB55565B880E}"/>
              </a:ext>
            </a:extLst>
          </p:cNvPr>
          <p:cNvSpPr txBox="1"/>
          <p:nvPr/>
        </p:nvSpPr>
        <p:spPr>
          <a:xfrm>
            <a:off x="5117819" y="293608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intermedia)</a:t>
            </a:r>
            <a:endParaRPr lang="es-ES_tradnl" sz="1100" noProof="0" dirty="0"/>
          </a:p>
        </p:txBody>
      </p:sp>
      <p:sp>
        <p:nvSpPr>
          <p:cNvPr id="3" name="TextBox 2">
            <a:extLst>
              <a:ext uri="{FF2B5EF4-FFF2-40B4-BE49-F238E27FC236}">
                <a16:creationId xmlns:a16="http://schemas.microsoft.com/office/drawing/2014/main" id="{0FE92A5B-F1E2-A4F2-DBAF-F2021530B4AC}"/>
              </a:ext>
            </a:extLst>
          </p:cNvPr>
          <p:cNvSpPr txBox="1"/>
          <p:nvPr/>
        </p:nvSpPr>
        <p:spPr>
          <a:xfrm>
            <a:off x="7370302" y="2932941"/>
            <a:ext cx="1411116"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superior)</a:t>
            </a:r>
            <a:endParaRPr lang="es-ES_tradnl" sz="1100" noProof="0" dirty="0"/>
          </a:p>
        </p:txBody>
      </p:sp>
      <p:sp>
        <p:nvSpPr>
          <p:cNvPr id="4" name="TextBox 3">
            <a:extLst>
              <a:ext uri="{FF2B5EF4-FFF2-40B4-BE49-F238E27FC236}">
                <a16:creationId xmlns:a16="http://schemas.microsoft.com/office/drawing/2014/main" id="{77857377-AAD2-E673-D4E3-AE9D10B48182}"/>
              </a:ext>
            </a:extLst>
          </p:cNvPr>
          <p:cNvSpPr txBox="1"/>
          <p:nvPr/>
        </p:nvSpPr>
        <p:spPr>
          <a:xfrm>
            <a:off x="6524568" y="340062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(universidad)</a:t>
            </a:r>
            <a:endParaRPr lang="es-ES_tradnl" sz="1100" noProof="0" dirty="0"/>
          </a:p>
        </p:txBody>
      </p:sp>
      <p:sp>
        <p:nvSpPr>
          <p:cNvPr id="7" name="Title 1">
            <a:extLst>
              <a:ext uri="{FF2B5EF4-FFF2-40B4-BE49-F238E27FC236}">
                <a16:creationId xmlns:a16="http://schemas.microsoft.com/office/drawing/2014/main" id="{257D9C12-CFB1-D255-99B5-6447265BACD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15E3C22C-FA28-1400-2C6F-67BA652CAB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2FFA6EC2-A08E-AC6E-2D34-E756CD8CCF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13316" name="TextBox 7">
            <a:extLst>
              <a:ext uri="{FF2B5EF4-FFF2-40B4-BE49-F238E27FC236}">
                <a16:creationId xmlns:a16="http://schemas.microsoft.com/office/drawing/2014/main" id="{08BA90BC-2EB8-87EA-8988-1866995BEA13}"/>
              </a:ext>
            </a:extLst>
          </p:cNvPr>
          <p:cNvSpPr txBox="1">
            <a:spLocks noChangeArrowheads="1"/>
          </p:cNvSpPr>
          <p:nvPr/>
        </p:nvSpPr>
        <p:spPr bwMode="auto">
          <a:xfrm>
            <a:off x="317153" y="1089609"/>
            <a:ext cx="235330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s-ES_tradnl" sz="1600" noProof="0" dirty="0">
                <a:latin typeface="Arial" panose="020B0604020202020204" pitchFamily="34" charset="0"/>
                <a:cs typeface="Arial" panose="020B0604020202020204" pitchFamily="34" charset="0"/>
              </a:rPr>
              <a:t>El mapa muestra todos los terremotos mayores de </a:t>
            </a:r>
            <a:r>
              <a:rPr lang="es-ES_tradnl" sz="1600" b="1" noProof="0" dirty="0">
                <a:latin typeface="Arial" panose="020B0604020202020204" pitchFamily="34" charset="0"/>
                <a:cs typeface="Arial" panose="020B0604020202020204" pitchFamily="34" charset="0"/>
              </a:rPr>
              <a:t>M</a:t>
            </a:r>
            <a:r>
              <a:rPr lang="es-ES_tradnl" sz="1600" noProof="0" dirty="0">
                <a:latin typeface="Arial" panose="020B0604020202020204" pitchFamily="34" charset="0"/>
                <a:cs typeface="Arial" panose="020B0604020202020204" pitchFamily="34" charset="0"/>
              </a:rPr>
              <a:t>4 desde 1970. La estrella roja (    ) muestra la localización del evento del 7 de enero. La estrella naranja (    ) muestra la localización del terremoto de Katmandú de 2015, a 160 km al suroeste del terremoto del 7 de enero.</a:t>
            </a:r>
          </a:p>
          <a:p>
            <a:pPr eaLnBrk="1" hangingPunct="1">
              <a:spcBef>
                <a:spcPct val="0"/>
              </a:spcBef>
              <a:buNone/>
            </a:pPr>
            <a:endParaRPr lang="es-ES_tradnl" sz="1600" noProof="0" dirty="0">
              <a:latin typeface="Arial" panose="020B0604020202020204" pitchFamily="34" charset="0"/>
              <a:cs typeface="Arial" panose="020B0604020202020204" pitchFamily="34" charset="0"/>
            </a:endParaRPr>
          </a:p>
          <a:p>
            <a:pPr eaLnBrk="1" hangingPunct="1">
              <a:spcBef>
                <a:spcPct val="0"/>
              </a:spcBef>
              <a:buNone/>
            </a:pPr>
            <a:r>
              <a:rPr lang="es-ES_tradnl" sz="1600" noProof="0" dirty="0">
                <a:latin typeface="Arial" panose="020B0604020202020204" pitchFamily="34" charset="0"/>
                <a:cs typeface="Arial" panose="020B0604020202020204" pitchFamily="34" charset="0"/>
              </a:rPr>
              <a:t>El mapa es del Interactive </a:t>
            </a:r>
            <a:r>
              <a:rPr lang="es-ES_tradnl" sz="1600" noProof="0" dirty="0" err="1">
                <a:latin typeface="Arial" panose="020B0604020202020204" pitchFamily="34" charset="0"/>
                <a:cs typeface="Arial" panose="020B0604020202020204" pitchFamily="34" charset="0"/>
              </a:rPr>
              <a:t>EarthScope</a:t>
            </a:r>
            <a:r>
              <a:rPr lang="es-ES_tradnl" sz="1600" noProof="0" dirty="0">
                <a:latin typeface="Arial" panose="020B0604020202020204" pitchFamily="34" charset="0"/>
                <a:cs typeface="Arial" panose="020B0604020202020204" pitchFamily="34" charset="0"/>
              </a:rPr>
              <a:t> Browser (IEB, por sus siglas en ingles) de </a:t>
            </a:r>
            <a:r>
              <a:rPr lang="es-ES_tradnl" sz="1600" noProof="0" dirty="0" err="1">
                <a:latin typeface="Arial" panose="020B0604020202020204" pitchFamily="34" charset="0"/>
                <a:cs typeface="Arial" panose="020B0604020202020204" pitchFamily="34" charset="0"/>
              </a:rPr>
              <a:t>EarthScope</a:t>
            </a:r>
            <a:r>
              <a:rPr lang="es-ES_tradnl" sz="1600" noProof="0" dirty="0">
                <a:latin typeface="Arial" panose="020B0604020202020204" pitchFamily="34" charset="0"/>
                <a:cs typeface="Arial" panose="020B0604020202020204" pitchFamily="34" charset="0"/>
              </a:rPr>
              <a:t>. Para ver esta configuración en el navegador, haz clic: </a:t>
            </a:r>
            <a:r>
              <a:rPr lang="es-ES_tradnl" sz="1600" noProof="0" dirty="0">
                <a:latin typeface="Arial" panose="020B0604020202020204" pitchFamily="34" charset="0"/>
                <a:cs typeface="Arial" panose="020B0604020202020204" pitchFamily="34" charset="0"/>
                <a:hlinkClick r:id="rId4"/>
              </a:rPr>
              <a:t>Himalaya quakes &gt;M4</a:t>
            </a:r>
            <a:endParaRPr lang="es-ES_tradnl" sz="1600" noProof="0" dirty="0">
              <a:latin typeface="Arial" panose="020B0604020202020204" pitchFamily="34" charset="0"/>
              <a:cs typeface="Arial" panose="020B0604020202020204" pitchFamily="34" charset="0"/>
            </a:endParaRPr>
          </a:p>
          <a:p>
            <a:pPr eaLnBrk="1" hangingPunct="1">
              <a:spcBef>
                <a:spcPct val="0"/>
              </a:spcBef>
              <a:buNone/>
            </a:pPr>
            <a:endParaRPr lang="es-ES_tradnl" sz="1600" noProof="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72CD639-DEB8-14B3-6FDA-0F7F58CE2184}"/>
              </a:ext>
            </a:extLst>
          </p:cNvPr>
          <p:cNvPicPr>
            <a:picLocks noChangeAspect="1"/>
          </p:cNvPicPr>
          <p:nvPr/>
        </p:nvPicPr>
        <p:blipFill>
          <a:blip r:embed="rId5"/>
          <a:stretch>
            <a:fillRect/>
          </a:stretch>
        </p:blipFill>
        <p:spPr>
          <a:xfrm>
            <a:off x="2835207" y="1381709"/>
            <a:ext cx="6016529" cy="4094582"/>
          </a:xfrm>
          <a:prstGeom prst="rect">
            <a:avLst/>
          </a:prstGeom>
          <a:ln>
            <a:solidFill>
              <a:schemeClr val="tx1"/>
            </a:solidFill>
          </a:ln>
        </p:spPr>
      </p:pic>
      <p:sp>
        <p:nvSpPr>
          <p:cNvPr id="7" name="Rectangle 6">
            <a:extLst>
              <a:ext uri="{FF2B5EF4-FFF2-40B4-BE49-F238E27FC236}">
                <a16:creationId xmlns:a16="http://schemas.microsoft.com/office/drawing/2014/main" id="{D6E00CEF-3CFA-9A8A-CDC4-C39E218D0883}"/>
              </a:ext>
            </a:extLst>
          </p:cNvPr>
          <p:cNvSpPr/>
          <p:nvPr/>
        </p:nvSpPr>
        <p:spPr>
          <a:xfrm>
            <a:off x="8467106" y="1024866"/>
            <a:ext cx="676894" cy="154688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pic>
        <p:nvPicPr>
          <p:cNvPr id="9" name="Picture 8">
            <a:extLst>
              <a:ext uri="{FF2B5EF4-FFF2-40B4-BE49-F238E27FC236}">
                <a16:creationId xmlns:a16="http://schemas.microsoft.com/office/drawing/2014/main" id="{1CCB2BFA-719B-8BDA-AAEB-BE5395347307}"/>
              </a:ext>
            </a:extLst>
          </p:cNvPr>
          <p:cNvPicPr>
            <a:picLocks noChangeAspect="1"/>
          </p:cNvPicPr>
          <p:nvPr/>
        </p:nvPicPr>
        <p:blipFill>
          <a:blip r:embed="rId6"/>
          <a:stretch>
            <a:fillRect/>
          </a:stretch>
        </p:blipFill>
        <p:spPr>
          <a:xfrm>
            <a:off x="8210468" y="857250"/>
            <a:ext cx="787400" cy="1714500"/>
          </a:xfrm>
          <a:prstGeom prst="rect">
            <a:avLst/>
          </a:prstGeom>
        </p:spPr>
      </p:pic>
      <p:sp>
        <p:nvSpPr>
          <p:cNvPr id="10" name="5-Point Star 9">
            <a:extLst>
              <a:ext uri="{FF2B5EF4-FFF2-40B4-BE49-F238E27FC236}">
                <a16:creationId xmlns:a16="http://schemas.microsoft.com/office/drawing/2014/main" id="{6A654EDC-40AA-B6E1-4B0B-A4F290149292}"/>
              </a:ext>
            </a:extLst>
          </p:cNvPr>
          <p:cNvSpPr/>
          <p:nvPr/>
        </p:nvSpPr>
        <p:spPr>
          <a:xfrm>
            <a:off x="6613821" y="2282534"/>
            <a:ext cx="201880" cy="201880"/>
          </a:xfrm>
          <a:prstGeom prst="star5">
            <a:avLst/>
          </a:prstGeom>
          <a:solidFill>
            <a:srgbClr val="FF0000"/>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solidFill>
                <a:srgbClr val="FF0000"/>
              </a:solidFill>
              <a:highlight>
                <a:srgbClr val="FFFF00"/>
              </a:highlight>
            </a:endParaRPr>
          </a:p>
        </p:txBody>
      </p:sp>
      <p:sp>
        <p:nvSpPr>
          <p:cNvPr id="11" name="5-Point Star 10">
            <a:extLst>
              <a:ext uri="{FF2B5EF4-FFF2-40B4-BE49-F238E27FC236}">
                <a16:creationId xmlns:a16="http://schemas.microsoft.com/office/drawing/2014/main" id="{87F79122-A416-A78B-121B-1B3C14CD5243}"/>
              </a:ext>
            </a:extLst>
          </p:cNvPr>
          <p:cNvSpPr/>
          <p:nvPr/>
        </p:nvSpPr>
        <p:spPr>
          <a:xfrm>
            <a:off x="5258941" y="3235049"/>
            <a:ext cx="201880" cy="201880"/>
          </a:xfrm>
          <a:prstGeom prst="star5">
            <a:avLst/>
          </a:prstGeom>
          <a:solidFill>
            <a:schemeClr val="accent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solidFill>
                <a:srgbClr val="FF0000"/>
              </a:solidFill>
              <a:highlight>
                <a:srgbClr val="FFFF00"/>
              </a:highlight>
            </a:endParaRPr>
          </a:p>
        </p:txBody>
      </p:sp>
      <p:sp>
        <p:nvSpPr>
          <p:cNvPr id="12" name="5-Point Star 11">
            <a:extLst>
              <a:ext uri="{FF2B5EF4-FFF2-40B4-BE49-F238E27FC236}">
                <a16:creationId xmlns:a16="http://schemas.microsoft.com/office/drawing/2014/main" id="{E559B132-8BF9-9303-EAA7-206061358B11}"/>
              </a:ext>
            </a:extLst>
          </p:cNvPr>
          <p:cNvSpPr/>
          <p:nvPr/>
        </p:nvSpPr>
        <p:spPr>
          <a:xfrm>
            <a:off x="1586283" y="1892039"/>
            <a:ext cx="201880" cy="201880"/>
          </a:xfrm>
          <a:prstGeom prst="star5">
            <a:avLst/>
          </a:prstGeom>
          <a:solidFill>
            <a:srgbClr val="FF0000"/>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solidFill>
                <a:srgbClr val="FF0000"/>
              </a:solidFill>
              <a:highlight>
                <a:srgbClr val="FFFF00"/>
              </a:highlight>
            </a:endParaRPr>
          </a:p>
        </p:txBody>
      </p:sp>
      <p:sp>
        <p:nvSpPr>
          <p:cNvPr id="13" name="5-Point Star 12">
            <a:extLst>
              <a:ext uri="{FF2B5EF4-FFF2-40B4-BE49-F238E27FC236}">
                <a16:creationId xmlns:a16="http://schemas.microsoft.com/office/drawing/2014/main" id="{D3DA4174-3786-AD9E-ABC9-74708267C3C0}"/>
              </a:ext>
            </a:extLst>
          </p:cNvPr>
          <p:cNvSpPr/>
          <p:nvPr/>
        </p:nvSpPr>
        <p:spPr>
          <a:xfrm>
            <a:off x="1222003" y="2872209"/>
            <a:ext cx="201880" cy="201880"/>
          </a:xfrm>
          <a:prstGeom prst="star5">
            <a:avLst/>
          </a:prstGeom>
          <a:solidFill>
            <a:schemeClr val="accent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solidFill>
                <a:srgbClr val="FF0000"/>
              </a:solidFill>
              <a:highlight>
                <a:srgbClr val="FFFF00"/>
              </a:highlight>
            </a:endParaRPr>
          </a:p>
        </p:txBody>
      </p:sp>
      <p:sp>
        <p:nvSpPr>
          <p:cNvPr id="8" name="Google Shape;156;p18">
            <a:extLst>
              <a:ext uri="{FF2B5EF4-FFF2-40B4-BE49-F238E27FC236}">
                <a16:creationId xmlns:a16="http://schemas.microsoft.com/office/drawing/2014/main" id="{6ECA8DD7-E5A6-6E0D-98F3-B02EAF7FCD79}"/>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5" name="Title 1">
            <a:extLst>
              <a:ext uri="{FF2B5EF4-FFF2-40B4-BE49-F238E27FC236}">
                <a16:creationId xmlns:a16="http://schemas.microsoft.com/office/drawing/2014/main" id="{D3FD9672-04B0-63AC-8E24-923C877CB66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861F57-2DD6-070D-A3B5-6FFEF1AFB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263" y="813416"/>
            <a:ext cx="7772400" cy="4803844"/>
          </a:xfrm>
          <a:prstGeom prst="rect">
            <a:avLst/>
          </a:prstGeom>
        </p:spPr>
      </p:pic>
      <p:pic>
        <p:nvPicPr>
          <p:cNvPr id="6" name="Picture 5" descr="A picture containing candelabrum, fan, grate&#10;&#10;Description automatically generated">
            <a:extLst>
              <a:ext uri="{FF2B5EF4-FFF2-40B4-BE49-F238E27FC236}">
                <a16:creationId xmlns:a16="http://schemas.microsoft.com/office/drawing/2014/main" id="{F2BA51D5-BF55-FE15-84AC-6B8650E6D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EA00CA7D-21E7-0D9E-BC14-B533CEBCB33B}"/>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cxnSp>
        <p:nvCxnSpPr>
          <p:cNvPr id="17" name="Straight Arrow Connector 16">
            <a:extLst>
              <a:ext uri="{FF2B5EF4-FFF2-40B4-BE49-F238E27FC236}">
                <a16:creationId xmlns:a16="http://schemas.microsoft.com/office/drawing/2014/main" id="{B5F31E20-F451-76C0-038B-357B750E0E63}"/>
              </a:ext>
            </a:extLst>
          </p:cNvPr>
          <p:cNvCxnSpPr>
            <a:cxnSpLocks/>
          </p:cNvCxnSpPr>
          <p:nvPr/>
        </p:nvCxnSpPr>
        <p:spPr>
          <a:xfrm flipV="1">
            <a:off x="6051335" y="4890053"/>
            <a:ext cx="180975" cy="5175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A826E44-DEDF-00A4-79CA-2F3B88059DB9}"/>
              </a:ext>
            </a:extLst>
          </p:cNvPr>
          <p:cNvSpPr txBox="1"/>
          <p:nvPr/>
        </p:nvSpPr>
        <p:spPr>
          <a:xfrm>
            <a:off x="5187297" y="5150074"/>
            <a:ext cx="952505" cy="276999"/>
          </a:xfrm>
          <a:prstGeom prst="rect">
            <a:avLst/>
          </a:prstGeom>
          <a:noFill/>
        </p:spPr>
        <p:txBody>
          <a:bodyPr wrap="none" rtlCol="0">
            <a:spAutoFit/>
          </a:bodyPr>
          <a:lstStyle/>
          <a:p>
            <a:r>
              <a:rPr lang="es-ES_tradnl" sz="1200" noProof="0" dirty="0"/>
              <a:t>36 mm/año</a:t>
            </a:r>
          </a:p>
        </p:txBody>
      </p:sp>
      <p:cxnSp>
        <p:nvCxnSpPr>
          <p:cNvPr id="21" name="Straight Arrow Connector 20">
            <a:extLst>
              <a:ext uri="{FF2B5EF4-FFF2-40B4-BE49-F238E27FC236}">
                <a16:creationId xmlns:a16="http://schemas.microsoft.com/office/drawing/2014/main" id="{0F7FD740-E189-3BDD-6F13-7F9391827FF5}"/>
              </a:ext>
            </a:extLst>
          </p:cNvPr>
          <p:cNvCxnSpPr>
            <a:cxnSpLocks/>
          </p:cNvCxnSpPr>
          <p:nvPr/>
        </p:nvCxnSpPr>
        <p:spPr>
          <a:xfrm flipV="1">
            <a:off x="4178629" y="4704147"/>
            <a:ext cx="163896" cy="50909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22C76B4-5711-7E13-11E5-FF002BAAD96C}"/>
              </a:ext>
            </a:extLst>
          </p:cNvPr>
          <p:cNvCxnSpPr>
            <a:cxnSpLocks/>
          </p:cNvCxnSpPr>
          <p:nvPr/>
        </p:nvCxnSpPr>
        <p:spPr>
          <a:xfrm flipV="1">
            <a:off x="2264652" y="4607030"/>
            <a:ext cx="158750" cy="49420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E2AF5866-B00C-1374-C2DD-B12EAD890DF7}"/>
              </a:ext>
            </a:extLst>
          </p:cNvPr>
          <p:cNvSpPr txBox="1"/>
          <p:nvPr/>
        </p:nvSpPr>
        <p:spPr>
          <a:xfrm>
            <a:off x="3287988" y="5050220"/>
            <a:ext cx="952505" cy="276999"/>
          </a:xfrm>
          <a:prstGeom prst="rect">
            <a:avLst/>
          </a:prstGeom>
          <a:noFill/>
        </p:spPr>
        <p:txBody>
          <a:bodyPr wrap="none" rtlCol="0">
            <a:spAutoFit/>
          </a:bodyPr>
          <a:lstStyle/>
          <a:p>
            <a:r>
              <a:rPr lang="es-ES_tradnl" sz="1200" noProof="0" dirty="0"/>
              <a:t>34 mm/año</a:t>
            </a:r>
          </a:p>
        </p:txBody>
      </p:sp>
      <p:sp>
        <p:nvSpPr>
          <p:cNvPr id="26" name="TextBox 25">
            <a:extLst>
              <a:ext uri="{FF2B5EF4-FFF2-40B4-BE49-F238E27FC236}">
                <a16:creationId xmlns:a16="http://schemas.microsoft.com/office/drawing/2014/main" id="{30FF15A7-6D80-2D4F-EF4A-619AAF6B2A87}"/>
              </a:ext>
            </a:extLst>
          </p:cNvPr>
          <p:cNvSpPr txBox="1"/>
          <p:nvPr/>
        </p:nvSpPr>
        <p:spPr>
          <a:xfrm>
            <a:off x="1374231" y="4939856"/>
            <a:ext cx="952505" cy="276999"/>
          </a:xfrm>
          <a:prstGeom prst="rect">
            <a:avLst/>
          </a:prstGeom>
          <a:noFill/>
        </p:spPr>
        <p:txBody>
          <a:bodyPr wrap="none" rtlCol="0">
            <a:spAutoFit/>
          </a:bodyPr>
          <a:lstStyle/>
          <a:p>
            <a:r>
              <a:rPr lang="es-ES_tradnl" sz="1200" noProof="0" dirty="0"/>
              <a:t>32 mm/año</a:t>
            </a:r>
          </a:p>
        </p:txBody>
      </p:sp>
      <p:sp>
        <p:nvSpPr>
          <p:cNvPr id="27" name="Rectangle 26">
            <a:extLst>
              <a:ext uri="{FF2B5EF4-FFF2-40B4-BE49-F238E27FC236}">
                <a16:creationId xmlns:a16="http://schemas.microsoft.com/office/drawing/2014/main" id="{8F37D183-CE88-E891-A108-FA12C3E3DF4A}"/>
              </a:ext>
            </a:extLst>
          </p:cNvPr>
          <p:cNvSpPr/>
          <p:nvPr/>
        </p:nvSpPr>
        <p:spPr>
          <a:xfrm>
            <a:off x="3037490" y="4225159"/>
            <a:ext cx="105103" cy="105103"/>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8" name="TextBox 27">
            <a:extLst>
              <a:ext uri="{FF2B5EF4-FFF2-40B4-BE49-F238E27FC236}">
                <a16:creationId xmlns:a16="http://schemas.microsoft.com/office/drawing/2014/main" id="{7FCF8687-02A1-64DA-E480-EF0DEF86550C}"/>
              </a:ext>
            </a:extLst>
          </p:cNvPr>
          <p:cNvSpPr txBox="1"/>
          <p:nvPr/>
        </p:nvSpPr>
        <p:spPr>
          <a:xfrm>
            <a:off x="1352661" y="2563318"/>
            <a:ext cx="891591" cy="276999"/>
          </a:xfrm>
          <a:prstGeom prst="rect">
            <a:avLst/>
          </a:prstGeom>
          <a:noFill/>
        </p:spPr>
        <p:txBody>
          <a:bodyPr wrap="none" rtlCol="0">
            <a:spAutoFit/>
          </a:bodyPr>
          <a:lstStyle/>
          <a:p>
            <a:r>
              <a:rPr lang="es-ES_tradnl" sz="1200" noProof="0" dirty="0"/>
              <a:t>Islamabad</a:t>
            </a:r>
          </a:p>
        </p:txBody>
      </p:sp>
      <p:sp>
        <p:nvSpPr>
          <p:cNvPr id="29" name="Rectangle 28">
            <a:extLst>
              <a:ext uri="{FF2B5EF4-FFF2-40B4-BE49-F238E27FC236}">
                <a16:creationId xmlns:a16="http://schemas.microsoft.com/office/drawing/2014/main" id="{DC14D1F4-91FF-3DBB-0DFF-C655CCD50F3B}"/>
              </a:ext>
            </a:extLst>
          </p:cNvPr>
          <p:cNvSpPr/>
          <p:nvPr/>
        </p:nvSpPr>
        <p:spPr>
          <a:xfrm>
            <a:off x="1876096" y="2517228"/>
            <a:ext cx="105103" cy="105103"/>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 name="Oval 29">
            <a:extLst>
              <a:ext uri="{FF2B5EF4-FFF2-40B4-BE49-F238E27FC236}">
                <a16:creationId xmlns:a16="http://schemas.microsoft.com/office/drawing/2014/main" id="{5E5B4E23-7EDB-58EF-3E73-13A20C7DE695}"/>
              </a:ext>
            </a:extLst>
          </p:cNvPr>
          <p:cNvSpPr/>
          <p:nvPr/>
        </p:nvSpPr>
        <p:spPr>
          <a:xfrm rot="2249626">
            <a:off x="1729543" y="2176214"/>
            <a:ext cx="452285" cy="234483"/>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74" name="Group 73">
            <a:extLst>
              <a:ext uri="{FF2B5EF4-FFF2-40B4-BE49-F238E27FC236}">
                <a16:creationId xmlns:a16="http://schemas.microsoft.com/office/drawing/2014/main" id="{A74D5E4D-06CE-6FA8-3B1D-C90C83B3541A}"/>
              </a:ext>
            </a:extLst>
          </p:cNvPr>
          <p:cNvGrpSpPr/>
          <p:nvPr/>
        </p:nvGrpSpPr>
        <p:grpSpPr>
          <a:xfrm>
            <a:off x="5780687" y="2270235"/>
            <a:ext cx="3073047" cy="1136809"/>
            <a:chOff x="5423337" y="189186"/>
            <a:chExt cx="3073047" cy="1136809"/>
          </a:xfrm>
        </p:grpSpPr>
        <p:sp>
          <p:nvSpPr>
            <p:cNvPr id="31" name="Rectangle 30">
              <a:extLst>
                <a:ext uri="{FF2B5EF4-FFF2-40B4-BE49-F238E27FC236}">
                  <a16:creationId xmlns:a16="http://schemas.microsoft.com/office/drawing/2014/main" id="{154F5274-6C05-A936-D3E0-DFAD86B0C497}"/>
                </a:ext>
              </a:extLst>
            </p:cNvPr>
            <p:cNvSpPr/>
            <p:nvPr/>
          </p:nvSpPr>
          <p:spPr>
            <a:xfrm>
              <a:off x="5444359" y="189186"/>
              <a:ext cx="2785242" cy="112528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32" name="Straight Arrow Connector 31">
              <a:extLst>
                <a:ext uri="{FF2B5EF4-FFF2-40B4-BE49-F238E27FC236}">
                  <a16:creationId xmlns:a16="http://schemas.microsoft.com/office/drawing/2014/main" id="{EF4DA67B-2B28-049E-0F67-37055F0EA101}"/>
                </a:ext>
              </a:extLst>
            </p:cNvPr>
            <p:cNvCxnSpPr>
              <a:cxnSpLocks/>
            </p:cNvCxnSpPr>
            <p:nvPr/>
          </p:nvCxnSpPr>
          <p:spPr>
            <a:xfrm flipV="1">
              <a:off x="7612116" y="199908"/>
              <a:ext cx="180975" cy="5175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0B5EE0D-73E8-25D5-0F72-F338995620DB}"/>
                </a:ext>
              </a:extLst>
            </p:cNvPr>
            <p:cNvSpPr txBox="1"/>
            <p:nvPr/>
          </p:nvSpPr>
          <p:spPr>
            <a:xfrm>
              <a:off x="6672673" y="679664"/>
              <a:ext cx="1823711" cy="646331"/>
            </a:xfrm>
            <a:prstGeom prst="rect">
              <a:avLst/>
            </a:prstGeom>
            <a:noFill/>
          </p:spPr>
          <p:txBody>
            <a:bodyPr wrap="square" rtlCol="0">
              <a:spAutoFit/>
            </a:bodyPr>
            <a:lstStyle/>
            <a:p>
              <a:pPr algn="ctr"/>
              <a:r>
                <a:rPr lang="es-ES_tradnl" sz="1200" noProof="0" dirty="0"/>
                <a:t>India – Eurasia</a:t>
              </a:r>
            </a:p>
            <a:p>
              <a:pPr algn="ctr"/>
              <a:r>
                <a:rPr lang="es-ES_tradnl" sz="1200" noProof="0" dirty="0"/>
                <a:t>Velocidad </a:t>
              </a:r>
            </a:p>
            <a:p>
              <a:pPr algn="ctr"/>
              <a:r>
                <a:rPr lang="es-ES_tradnl" sz="1200" noProof="0" dirty="0"/>
                <a:t>de las placas </a:t>
              </a:r>
            </a:p>
          </p:txBody>
        </p:sp>
        <p:sp>
          <p:nvSpPr>
            <p:cNvPr id="35" name="TextBox 34">
              <a:extLst>
                <a:ext uri="{FF2B5EF4-FFF2-40B4-BE49-F238E27FC236}">
                  <a16:creationId xmlns:a16="http://schemas.microsoft.com/office/drawing/2014/main" id="{CBCCC443-293D-D88E-0B82-233929196FF6}"/>
                </a:ext>
              </a:extLst>
            </p:cNvPr>
            <p:cNvSpPr txBox="1"/>
            <p:nvPr/>
          </p:nvSpPr>
          <p:spPr>
            <a:xfrm>
              <a:off x="5423337" y="788275"/>
              <a:ext cx="1088760" cy="307777"/>
            </a:xfrm>
            <a:prstGeom prst="rect">
              <a:avLst/>
            </a:prstGeom>
            <a:noFill/>
          </p:spPr>
          <p:txBody>
            <a:bodyPr wrap="none" rtlCol="0">
              <a:spAutoFit/>
            </a:bodyPr>
            <a:lstStyle/>
            <a:p>
              <a:r>
                <a:rPr lang="es-ES_tradnl" sz="1400" noProof="0" dirty="0"/>
                <a:t>7.5 &lt; M </a:t>
              </a:r>
              <a:r>
                <a:rPr lang="es-ES_tradnl" sz="1400" u="sng" noProof="0" dirty="0"/>
                <a:t>&lt;</a:t>
              </a:r>
              <a:r>
                <a:rPr lang="es-ES_tradnl" sz="1400" noProof="0" dirty="0"/>
                <a:t> 8</a:t>
              </a:r>
            </a:p>
          </p:txBody>
        </p:sp>
        <p:sp>
          <p:nvSpPr>
            <p:cNvPr id="37" name="Oval 36">
              <a:extLst>
                <a:ext uri="{FF2B5EF4-FFF2-40B4-BE49-F238E27FC236}">
                  <a16:creationId xmlns:a16="http://schemas.microsoft.com/office/drawing/2014/main" id="{41446503-62A8-AEC9-957A-915751953F36}"/>
                </a:ext>
              </a:extLst>
            </p:cNvPr>
            <p:cNvSpPr/>
            <p:nvPr/>
          </p:nvSpPr>
          <p:spPr>
            <a:xfrm>
              <a:off x="6492763" y="798785"/>
              <a:ext cx="446692" cy="236484"/>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 name="TextBox 38">
              <a:extLst>
                <a:ext uri="{FF2B5EF4-FFF2-40B4-BE49-F238E27FC236}">
                  <a16:creationId xmlns:a16="http://schemas.microsoft.com/office/drawing/2014/main" id="{7834FAB4-84AA-E01D-FE1B-E84248E47B6E}"/>
                </a:ext>
              </a:extLst>
            </p:cNvPr>
            <p:cNvSpPr txBox="1"/>
            <p:nvPr/>
          </p:nvSpPr>
          <p:spPr>
            <a:xfrm>
              <a:off x="5675586" y="304799"/>
              <a:ext cx="785793" cy="307777"/>
            </a:xfrm>
            <a:prstGeom prst="rect">
              <a:avLst/>
            </a:prstGeom>
            <a:noFill/>
          </p:spPr>
          <p:txBody>
            <a:bodyPr wrap="none" rtlCol="0">
              <a:spAutoFit/>
            </a:bodyPr>
            <a:lstStyle/>
            <a:p>
              <a:r>
                <a:rPr lang="es-ES_tradnl" sz="1400" noProof="0" dirty="0"/>
                <a:t>8.0 &lt; M</a:t>
              </a:r>
            </a:p>
          </p:txBody>
        </p:sp>
        <p:sp>
          <p:nvSpPr>
            <p:cNvPr id="40" name="Oval 39">
              <a:extLst>
                <a:ext uri="{FF2B5EF4-FFF2-40B4-BE49-F238E27FC236}">
                  <a16:creationId xmlns:a16="http://schemas.microsoft.com/office/drawing/2014/main" id="{6E14C2D0-9DE7-DA2A-BA0A-B3E9A54BF456}"/>
                </a:ext>
              </a:extLst>
            </p:cNvPr>
            <p:cNvSpPr/>
            <p:nvPr/>
          </p:nvSpPr>
          <p:spPr>
            <a:xfrm>
              <a:off x="6492763" y="320566"/>
              <a:ext cx="446692" cy="236484"/>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44" name="Oval 43">
            <a:extLst>
              <a:ext uri="{FF2B5EF4-FFF2-40B4-BE49-F238E27FC236}">
                <a16:creationId xmlns:a16="http://schemas.microsoft.com/office/drawing/2014/main" id="{394E4C9E-578C-49BF-E99E-7C5D28FD7F5E}"/>
              </a:ext>
            </a:extLst>
          </p:cNvPr>
          <p:cNvSpPr/>
          <p:nvPr/>
        </p:nvSpPr>
        <p:spPr>
          <a:xfrm rot="2538644">
            <a:off x="2662812" y="3074905"/>
            <a:ext cx="585040" cy="250877"/>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5" name="Oval 44">
            <a:extLst>
              <a:ext uri="{FF2B5EF4-FFF2-40B4-BE49-F238E27FC236}">
                <a16:creationId xmlns:a16="http://schemas.microsoft.com/office/drawing/2014/main" id="{99693C72-5ABD-C550-2E3F-74C5FA498DE1}"/>
              </a:ext>
            </a:extLst>
          </p:cNvPr>
          <p:cNvSpPr/>
          <p:nvPr/>
        </p:nvSpPr>
        <p:spPr>
          <a:xfrm rot="1851977">
            <a:off x="3705524" y="3916160"/>
            <a:ext cx="514140" cy="244051"/>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8" name="Oval 47">
            <a:extLst>
              <a:ext uri="{FF2B5EF4-FFF2-40B4-BE49-F238E27FC236}">
                <a16:creationId xmlns:a16="http://schemas.microsoft.com/office/drawing/2014/main" id="{20FE73FA-ED40-7B7B-A1CE-2B266182794A}"/>
              </a:ext>
            </a:extLst>
          </p:cNvPr>
          <p:cNvSpPr/>
          <p:nvPr/>
        </p:nvSpPr>
        <p:spPr>
          <a:xfrm>
            <a:off x="6974392" y="5138201"/>
            <a:ext cx="632907" cy="222119"/>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9" name="Oval 48">
            <a:extLst>
              <a:ext uri="{FF2B5EF4-FFF2-40B4-BE49-F238E27FC236}">
                <a16:creationId xmlns:a16="http://schemas.microsoft.com/office/drawing/2014/main" id="{1B8DE607-EA22-0C70-9506-D3BAE733E43F}"/>
              </a:ext>
            </a:extLst>
          </p:cNvPr>
          <p:cNvSpPr/>
          <p:nvPr/>
        </p:nvSpPr>
        <p:spPr>
          <a:xfrm>
            <a:off x="7346950" y="4549775"/>
            <a:ext cx="539750" cy="279399"/>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0" name="Oval 49">
            <a:extLst>
              <a:ext uri="{FF2B5EF4-FFF2-40B4-BE49-F238E27FC236}">
                <a16:creationId xmlns:a16="http://schemas.microsoft.com/office/drawing/2014/main" id="{00C9B507-1508-E789-82DE-62B2409ACEE4}"/>
              </a:ext>
            </a:extLst>
          </p:cNvPr>
          <p:cNvSpPr/>
          <p:nvPr/>
        </p:nvSpPr>
        <p:spPr>
          <a:xfrm>
            <a:off x="7744909" y="4429124"/>
            <a:ext cx="249741" cy="225425"/>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 name="Freeform 50">
            <a:extLst>
              <a:ext uri="{FF2B5EF4-FFF2-40B4-BE49-F238E27FC236}">
                <a16:creationId xmlns:a16="http://schemas.microsoft.com/office/drawing/2014/main" id="{3F089DBA-353F-DF25-B2D4-32785AF00DDA}"/>
              </a:ext>
            </a:extLst>
          </p:cNvPr>
          <p:cNvSpPr/>
          <p:nvPr/>
        </p:nvSpPr>
        <p:spPr>
          <a:xfrm>
            <a:off x="8025969" y="4211579"/>
            <a:ext cx="608063" cy="311621"/>
          </a:xfrm>
          <a:custGeom>
            <a:avLst/>
            <a:gdLst>
              <a:gd name="connsiteX0" fmla="*/ 22656 w 608063"/>
              <a:gd name="connsiteY0" fmla="*/ 306446 h 311621"/>
              <a:gd name="connsiteX1" fmla="*/ 146481 w 608063"/>
              <a:gd name="connsiteY1" fmla="*/ 303271 h 311621"/>
              <a:gd name="connsiteX2" fmla="*/ 248081 w 608063"/>
              <a:gd name="connsiteY2" fmla="*/ 277871 h 311621"/>
              <a:gd name="connsiteX3" fmla="*/ 352856 w 608063"/>
              <a:gd name="connsiteY3" fmla="*/ 261996 h 311621"/>
              <a:gd name="connsiteX4" fmla="*/ 432231 w 608063"/>
              <a:gd name="connsiteY4" fmla="*/ 268346 h 311621"/>
              <a:gd name="connsiteX5" fmla="*/ 492556 w 608063"/>
              <a:gd name="connsiteY5" fmla="*/ 300096 h 311621"/>
              <a:gd name="connsiteX6" fmla="*/ 549706 w 608063"/>
              <a:gd name="connsiteY6" fmla="*/ 296921 h 311621"/>
              <a:gd name="connsiteX7" fmla="*/ 600506 w 608063"/>
              <a:gd name="connsiteY7" fmla="*/ 252471 h 311621"/>
              <a:gd name="connsiteX8" fmla="*/ 597331 w 608063"/>
              <a:gd name="connsiteY8" fmla="*/ 147696 h 311621"/>
              <a:gd name="connsiteX9" fmla="*/ 502081 w 608063"/>
              <a:gd name="connsiteY9" fmla="*/ 58796 h 311621"/>
              <a:gd name="connsiteX10" fmla="*/ 333806 w 608063"/>
              <a:gd name="connsiteY10" fmla="*/ 1646 h 311621"/>
              <a:gd name="connsiteX11" fmla="*/ 197281 w 608063"/>
              <a:gd name="connsiteY11" fmla="*/ 20696 h 311621"/>
              <a:gd name="connsiteX12" fmla="*/ 82981 w 608063"/>
              <a:gd name="connsiteY12" fmla="*/ 74671 h 311621"/>
              <a:gd name="connsiteX13" fmla="*/ 35356 w 608063"/>
              <a:gd name="connsiteY13" fmla="*/ 157221 h 311621"/>
              <a:gd name="connsiteX14" fmla="*/ 431 w 608063"/>
              <a:gd name="connsiteY14" fmla="*/ 236596 h 311621"/>
              <a:gd name="connsiteX15" fmla="*/ 22656 w 608063"/>
              <a:gd name="connsiteY15" fmla="*/ 306446 h 31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8063" h="311621">
                <a:moveTo>
                  <a:pt x="22656" y="306446"/>
                </a:moveTo>
                <a:cubicBezTo>
                  <a:pt x="46998" y="317558"/>
                  <a:pt x="108910" y="308033"/>
                  <a:pt x="146481" y="303271"/>
                </a:cubicBezTo>
                <a:cubicBezTo>
                  <a:pt x="184052" y="298509"/>
                  <a:pt x="213685" y="284750"/>
                  <a:pt x="248081" y="277871"/>
                </a:cubicBezTo>
                <a:cubicBezTo>
                  <a:pt x="282477" y="270992"/>
                  <a:pt x="322164" y="263583"/>
                  <a:pt x="352856" y="261996"/>
                </a:cubicBezTo>
                <a:cubicBezTo>
                  <a:pt x="383548" y="260408"/>
                  <a:pt x="408948" y="261996"/>
                  <a:pt x="432231" y="268346"/>
                </a:cubicBezTo>
                <a:cubicBezTo>
                  <a:pt x="455514" y="274696"/>
                  <a:pt x="472977" y="295334"/>
                  <a:pt x="492556" y="300096"/>
                </a:cubicBezTo>
                <a:cubicBezTo>
                  <a:pt x="512135" y="304858"/>
                  <a:pt x="531714" y="304858"/>
                  <a:pt x="549706" y="296921"/>
                </a:cubicBezTo>
                <a:cubicBezTo>
                  <a:pt x="567698" y="288983"/>
                  <a:pt x="592569" y="277342"/>
                  <a:pt x="600506" y="252471"/>
                </a:cubicBezTo>
                <a:cubicBezTo>
                  <a:pt x="608443" y="227600"/>
                  <a:pt x="613735" y="179975"/>
                  <a:pt x="597331" y="147696"/>
                </a:cubicBezTo>
                <a:cubicBezTo>
                  <a:pt x="580927" y="115417"/>
                  <a:pt x="546002" y="83138"/>
                  <a:pt x="502081" y="58796"/>
                </a:cubicBezTo>
                <a:cubicBezTo>
                  <a:pt x="458160" y="34454"/>
                  <a:pt x="384606" y="7996"/>
                  <a:pt x="333806" y="1646"/>
                </a:cubicBezTo>
                <a:cubicBezTo>
                  <a:pt x="283006" y="-4704"/>
                  <a:pt x="239085" y="8525"/>
                  <a:pt x="197281" y="20696"/>
                </a:cubicBezTo>
                <a:cubicBezTo>
                  <a:pt x="155477" y="32867"/>
                  <a:pt x="109969" y="51917"/>
                  <a:pt x="82981" y="74671"/>
                </a:cubicBezTo>
                <a:cubicBezTo>
                  <a:pt x="55994" y="97425"/>
                  <a:pt x="49114" y="130233"/>
                  <a:pt x="35356" y="157221"/>
                </a:cubicBezTo>
                <a:cubicBezTo>
                  <a:pt x="21598" y="184208"/>
                  <a:pt x="1489" y="211725"/>
                  <a:pt x="431" y="236596"/>
                </a:cubicBezTo>
                <a:cubicBezTo>
                  <a:pt x="-627" y="261467"/>
                  <a:pt x="-1686" y="295334"/>
                  <a:pt x="22656" y="306446"/>
                </a:cubicBezTo>
                <a:close/>
              </a:path>
            </a:pathLst>
          </a:cu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2" name="TextBox 51">
            <a:extLst>
              <a:ext uri="{FF2B5EF4-FFF2-40B4-BE49-F238E27FC236}">
                <a16:creationId xmlns:a16="http://schemas.microsoft.com/office/drawing/2014/main" id="{01E91D24-DEFF-5259-402D-1E68D0006153}"/>
              </a:ext>
            </a:extLst>
          </p:cNvPr>
          <p:cNvSpPr txBox="1"/>
          <p:nvPr/>
        </p:nvSpPr>
        <p:spPr>
          <a:xfrm>
            <a:off x="8035159" y="4219905"/>
            <a:ext cx="524503" cy="276999"/>
          </a:xfrm>
          <a:prstGeom prst="rect">
            <a:avLst/>
          </a:prstGeom>
          <a:noFill/>
        </p:spPr>
        <p:txBody>
          <a:bodyPr wrap="none" rtlCol="0">
            <a:spAutoFit/>
          </a:bodyPr>
          <a:lstStyle/>
          <a:p>
            <a:r>
              <a:rPr lang="es-ES_tradnl" sz="1200" noProof="0" dirty="0"/>
              <a:t>1950</a:t>
            </a:r>
          </a:p>
        </p:txBody>
      </p:sp>
      <p:sp>
        <p:nvSpPr>
          <p:cNvPr id="53" name="TextBox 52">
            <a:extLst>
              <a:ext uri="{FF2B5EF4-FFF2-40B4-BE49-F238E27FC236}">
                <a16:creationId xmlns:a16="http://schemas.microsoft.com/office/drawing/2014/main" id="{906A5FE6-913B-0BAB-D415-C8E75F06E961}"/>
              </a:ext>
            </a:extLst>
          </p:cNvPr>
          <p:cNvSpPr txBox="1"/>
          <p:nvPr/>
        </p:nvSpPr>
        <p:spPr>
          <a:xfrm>
            <a:off x="7644197" y="4425842"/>
            <a:ext cx="466794" cy="246221"/>
          </a:xfrm>
          <a:prstGeom prst="rect">
            <a:avLst/>
          </a:prstGeom>
          <a:noFill/>
        </p:spPr>
        <p:txBody>
          <a:bodyPr wrap="none" rtlCol="0">
            <a:spAutoFit/>
          </a:bodyPr>
          <a:lstStyle/>
          <a:p>
            <a:r>
              <a:rPr lang="es-ES_tradnl" sz="1000" noProof="0" dirty="0"/>
              <a:t>1947</a:t>
            </a:r>
          </a:p>
        </p:txBody>
      </p:sp>
      <p:sp>
        <p:nvSpPr>
          <p:cNvPr id="54" name="TextBox 53">
            <a:extLst>
              <a:ext uri="{FF2B5EF4-FFF2-40B4-BE49-F238E27FC236}">
                <a16:creationId xmlns:a16="http://schemas.microsoft.com/office/drawing/2014/main" id="{F134A0CB-1884-8072-FFC4-9191E7AA51F1}"/>
              </a:ext>
            </a:extLst>
          </p:cNvPr>
          <p:cNvSpPr txBox="1"/>
          <p:nvPr/>
        </p:nvSpPr>
        <p:spPr>
          <a:xfrm>
            <a:off x="7333484" y="4550105"/>
            <a:ext cx="524503" cy="276999"/>
          </a:xfrm>
          <a:prstGeom prst="rect">
            <a:avLst/>
          </a:prstGeom>
          <a:noFill/>
        </p:spPr>
        <p:txBody>
          <a:bodyPr wrap="none" rtlCol="0">
            <a:spAutoFit/>
          </a:bodyPr>
          <a:lstStyle/>
          <a:p>
            <a:r>
              <a:rPr lang="es-ES_tradnl" sz="1200" noProof="0" dirty="0"/>
              <a:t>1724</a:t>
            </a:r>
          </a:p>
        </p:txBody>
      </p:sp>
      <p:sp>
        <p:nvSpPr>
          <p:cNvPr id="55" name="TextBox 54">
            <a:extLst>
              <a:ext uri="{FF2B5EF4-FFF2-40B4-BE49-F238E27FC236}">
                <a16:creationId xmlns:a16="http://schemas.microsoft.com/office/drawing/2014/main" id="{B23A6273-0A64-96CC-557B-F5526CF0CE74}"/>
              </a:ext>
            </a:extLst>
          </p:cNvPr>
          <p:cNvSpPr txBox="1"/>
          <p:nvPr/>
        </p:nvSpPr>
        <p:spPr>
          <a:xfrm>
            <a:off x="7022334" y="5105730"/>
            <a:ext cx="524503" cy="276999"/>
          </a:xfrm>
          <a:prstGeom prst="rect">
            <a:avLst/>
          </a:prstGeom>
          <a:noFill/>
        </p:spPr>
        <p:txBody>
          <a:bodyPr wrap="none" rtlCol="0">
            <a:spAutoFit/>
          </a:bodyPr>
          <a:lstStyle/>
          <a:p>
            <a:r>
              <a:rPr lang="es-ES_tradnl" sz="1200" noProof="0" dirty="0"/>
              <a:t>1897</a:t>
            </a:r>
          </a:p>
        </p:txBody>
      </p:sp>
      <p:sp>
        <p:nvSpPr>
          <p:cNvPr id="58" name="TextBox 57">
            <a:extLst>
              <a:ext uri="{FF2B5EF4-FFF2-40B4-BE49-F238E27FC236}">
                <a16:creationId xmlns:a16="http://schemas.microsoft.com/office/drawing/2014/main" id="{1A03A347-C41F-E05C-9DA2-1E2B0349BE8A}"/>
              </a:ext>
            </a:extLst>
          </p:cNvPr>
          <p:cNvSpPr txBox="1"/>
          <p:nvPr/>
        </p:nvSpPr>
        <p:spPr>
          <a:xfrm rot="1653771">
            <a:off x="3701284" y="3896055"/>
            <a:ext cx="524503" cy="276999"/>
          </a:xfrm>
          <a:prstGeom prst="rect">
            <a:avLst/>
          </a:prstGeom>
          <a:noFill/>
        </p:spPr>
        <p:txBody>
          <a:bodyPr wrap="none" rtlCol="0">
            <a:spAutoFit/>
          </a:bodyPr>
          <a:lstStyle/>
          <a:p>
            <a:r>
              <a:rPr lang="es-ES_tradnl" sz="1200" noProof="0" dirty="0"/>
              <a:t>1803</a:t>
            </a:r>
          </a:p>
        </p:txBody>
      </p:sp>
      <p:sp>
        <p:nvSpPr>
          <p:cNvPr id="59" name="TextBox 58">
            <a:extLst>
              <a:ext uri="{FF2B5EF4-FFF2-40B4-BE49-F238E27FC236}">
                <a16:creationId xmlns:a16="http://schemas.microsoft.com/office/drawing/2014/main" id="{7ADA9B5B-8FA7-8B4C-7B8F-9ABE9C37ED06}"/>
              </a:ext>
            </a:extLst>
          </p:cNvPr>
          <p:cNvSpPr txBox="1"/>
          <p:nvPr/>
        </p:nvSpPr>
        <p:spPr>
          <a:xfrm rot="2319815">
            <a:off x="2694808" y="3051504"/>
            <a:ext cx="524503" cy="276999"/>
          </a:xfrm>
          <a:prstGeom prst="rect">
            <a:avLst/>
          </a:prstGeom>
          <a:noFill/>
        </p:spPr>
        <p:txBody>
          <a:bodyPr wrap="none" rtlCol="0">
            <a:spAutoFit/>
          </a:bodyPr>
          <a:lstStyle/>
          <a:p>
            <a:r>
              <a:rPr lang="es-ES_tradnl" sz="1200" noProof="0" dirty="0"/>
              <a:t>1905</a:t>
            </a:r>
          </a:p>
        </p:txBody>
      </p:sp>
      <p:sp>
        <p:nvSpPr>
          <p:cNvPr id="60" name="TextBox 59">
            <a:extLst>
              <a:ext uri="{FF2B5EF4-FFF2-40B4-BE49-F238E27FC236}">
                <a16:creationId xmlns:a16="http://schemas.microsoft.com/office/drawing/2014/main" id="{5DE6309C-4810-D28E-FCB5-589B5DDC37D3}"/>
              </a:ext>
            </a:extLst>
          </p:cNvPr>
          <p:cNvSpPr txBox="1"/>
          <p:nvPr/>
        </p:nvSpPr>
        <p:spPr>
          <a:xfrm rot="2319815">
            <a:off x="1701032" y="2156154"/>
            <a:ext cx="524503" cy="276999"/>
          </a:xfrm>
          <a:prstGeom prst="rect">
            <a:avLst/>
          </a:prstGeom>
          <a:noFill/>
        </p:spPr>
        <p:txBody>
          <a:bodyPr wrap="none" rtlCol="0">
            <a:spAutoFit/>
          </a:bodyPr>
          <a:lstStyle/>
          <a:p>
            <a:r>
              <a:rPr lang="es-ES_tradnl" sz="1200" noProof="0" dirty="0"/>
              <a:t>2005</a:t>
            </a:r>
          </a:p>
        </p:txBody>
      </p:sp>
      <p:sp>
        <p:nvSpPr>
          <p:cNvPr id="63" name="Oval 62">
            <a:extLst>
              <a:ext uri="{FF2B5EF4-FFF2-40B4-BE49-F238E27FC236}">
                <a16:creationId xmlns:a16="http://schemas.microsoft.com/office/drawing/2014/main" id="{B5455EDE-37EA-B79B-CF22-56D5093C29BD}"/>
              </a:ext>
            </a:extLst>
          </p:cNvPr>
          <p:cNvSpPr/>
          <p:nvPr/>
        </p:nvSpPr>
        <p:spPr>
          <a:xfrm>
            <a:off x="5975349" y="4622800"/>
            <a:ext cx="895351"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4" name="TextBox 63">
            <a:extLst>
              <a:ext uri="{FF2B5EF4-FFF2-40B4-BE49-F238E27FC236}">
                <a16:creationId xmlns:a16="http://schemas.microsoft.com/office/drawing/2014/main" id="{429B56DC-5CB4-8781-BA16-897C6D847232}"/>
              </a:ext>
            </a:extLst>
          </p:cNvPr>
          <p:cNvSpPr txBox="1"/>
          <p:nvPr/>
        </p:nvSpPr>
        <p:spPr>
          <a:xfrm>
            <a:off x="6276209" y="4623130"/>
            <a:ext cx="602857" cy="276999"/>
          </a:xfrm>
          <a:prstGeom prst="rect">
            <a:avLst/>
          </a:prstGeom>
          <a:noFill/>
        </p:spPr>
        <p:txBody>
          <a:bodyPr wrap="none" rtlCol="0">
            <a:spAutoFit/>
          </a:bodyPr>
          <a:lstStyle/>
          <a:p>
            <a:r>
              <a:rPr lang="es-ES_tradnl" sz="1200" noProof="0" dirty="0"/>
              <a:t>~1100</a:t>
            </a:r>
          </a:p>
        </p:txBody>
      </p:sp>
      <p:sp>
        <p:nvSpPr>
          <p:cNvPr id="65" name="Oval 64">
            <a:extLst>
              <a:ext uri="{FF2B5EF4-FFF2-40B4-BE49-F238E27FC236}">
                <a16:creationId xmlns:a16="http://schemas.microsoft.com/office/drawing/2014/main" id="{87CB9EFA-AD7D-C2FB-6BDE-603417F737A5}"/>
              </a:ext>
            </a:extLst>
          </p:cNvPr>
          <p:cNvSpPr/>
          <p:nvPr/>
        </p:nvSpPr>
        <p:spPr>
          <a:xfrm rot="1303482">
            <a:off x="4172909" y="4245590"/>
            <a:ext cx="1119013"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6" name="TextBox 65">
            <a:extLst>
              <a:ext uri="{FF2B5EF4-FFF2-40B4-BE49-F238E27FC236}">
                <a16:creationId xmlns:a16="http://schemas.microsoft.com/office/drawing/2014/main" id="{5DD8EE04-FAA9-9DD7-B504-577103622723}"/>
              </a:ext>
            </a:extLst>
          </p:cNvPr>
          <p:cNvSpPr txBox="1"/>
          <p:nvPr/>
        </p:nvSpPr>
        <p:spPr>
          <a:xfrm rot="1486927">
            <a:off x="4463284" y="4261181"/>
            <a:ext cx="524503" cy="276999"/>
          </a:xfrm>
          <a:prstGeom prst="rect">
            <a:avLst/>
          </a:prstGeom>
          <a:noFill/>
        </p:spPr>
        <p:txBody>
          <a:bodyPr wrap="none" rtlCol="0">
            <a:spAutoFit/>
          </a:bodyPr>
          <a:lstStyle/>
          <a:p>
            <a:r>
              <a:rPr lang="es-ES_tradnl" sz="1200" noProof="0" dirty="0"/>
              <a:t>1505</a:t>
            </a:r>
          </a:p>
        </p:txBody>
      </p:sp>
      <p:sp>
        <p:nvSpPr>
          <p:cNvPr id="46" name="Oval 45">
            <a:extLst>
              <a:ext uri="{FF2B5EF4-FFF2-40B4-BE49-F238E27FC236}">
                <a16:creationId xmlns:a16="http://schemas.microsoft.com/office/drawing/2014/main" id="{87F89982-CAA3-0299-6B59-B43DE47DACFA}"/>
              </a:ext>
            </a:extLst>
          </p:cNvPr>
          <p:cNvSpPr/>
          <p:nvPr/>
        </p:nvSpPr>
        <p:spPr>
          <a:xfrm rot="758016">
            <a:off x="5395407" y="4548724"/>
            <a:ext cx="443720" cy="230181"/>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7" name="Oval 46">
            <a:extLst>
              <a:ext uri="{FF2B5EF4-FFF2-40B4-BE49-F238E27FC236}">
                <a16:creationId xmlns:a16="http://schemas.microsoft.com/office/drawing/2014/main" id="{69CB32CA-7E40-5258-0B17-D1692B25F0BB}"/>
              </a:ext>
            </a:extLst>
          </p:cNvPr>
          <p:cNvSpPr/>
          <p:nvPr/>
        </p:nvSpPr>
        <p:spPr>
          <a:xfrm>
            <a:off x="5680075" y="4606925"/>
            <a:ext cx="590550" cy="22211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6" name="TextBox 55">
            <a:extLst>
              <a:ext uri="{FF2B5EF4-FFF2-40B4-BE49-F238E27FC236}">
                <a16:creationId xmlns:a16="http://schemas.microsoft.com/office/drawing/2014/main" id="{38CA2391-BB29-9D66-BC2F-E89459FBD311}"/>
              </a:ext>
            </a:extLst>
          </p:cNvPr>
          <p:cNvSpPr txBox="1"/>
          <p:nvPr/>
        </p:nvSpPr>
        <p:spPr>
          <a:xfrm>
            <a:off x="5695184" y="4572330"/>
            <a:ext cx="524503" cy="276999"/>
          </a:xfrm>
          <a:prstGeom prst="rect">
            <a:avLst/>
          </a:prstGeom>
          <a:noFill/>
        </p:spPr>
        <p:txBody>
          <a:bodyPr wrap="none" rtlCol="0">
            <a:spAutoFit/>
          </a:bodyPr>
          <a:lstStyle/>
          <a:p>
            <a:r>
              <a:rPr lang="es-ES_tradnl" sz="1200" noProof="0" dirty="0"/>
              <a:t>1934</a:t>
            </a:r>
          </a:p>
        </p:txBody>
      </p:sp>
      <p:sp>
        <p:nvSpPr>
          <p:cNvPr id="57" name="TextBox 56">
            <a:extLst>
              <a:ext uri="{FF2B5EF4-FFF2-40B4-BE49-F238E27FC236}">
                <a16:creationId xmlns:a16="http://schemas.microsoft.com/office/drawing/2014/main" id="{6111C975-FCE3-80E1-F6FB-16D3C670B560}"/>
              </a:ext>
            </a:extLst>
          </p:cNvPr>
          <p:cNvSpPr txBox="1"/>
          <p:nvPr/>
        </p:nvSpPr>
        <p:spPr>
          <a:xfrm rot="980669">
            <a:off x="5307834" y="4512006"/>
            <a:ext cx="524503" cy="276999"/>
          </a:xfrm>
          <a:prstGeom prst="rect">
            <a:avLst/>
          </a:prstGeom>
          <a:noFill/>
        </p:spPr>
        <p:txBody>
          <a:bodyPr wrap="none" rtlCol="0">
            <a:spAutoFit/>
          </a:bodyPr>
          <a:lstStyle/>
          <a:p>
            <a:r>
              <a:rPr lang="es-ES_tradnl" sz="1200" noProof="0" dirty="0"/>
              <a:t>1833</a:t>
            </a:r>
          </a:p>
        </p:txBody>
      </p:sp>
      <p:sp>
        <p:nvSpPr>
          <p:cNvPr id="67" name="Oval 66">
            <a:extLst>
              <a:ext uri="{FF2B5EF4-FFF2-40B4-BE49-F238E27FC236}">
                <a16:creationId xmlns:a16="http://schemas.microsoft.com/office/drawing/2014/main" id="{D974575C-705A-8B36-CAED-8D44C1BCDB84}"/>
              </a:ext>
            </a:extLst>
          </p:cNvPr>
          <p:cNvSpPr/>
          <p:nvPr/>
        </p:nvSpPr>
        <p:spPr>
          <a:xfrm rot="1966005">
            <a:off x="2909096" y="3498306"/>
            <a:ext cx="855424"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8" name="TextBox 67">
            <a:extLst>
              <a:ext uri="{FF2B5EF4-FFF2-40B4-BE49-F238E27FC236}">
                <a16:creationId xmlns:a16="http://schemas.microsoft.com/office/drawing/2014/main" id="{EDC7687B-604A-A899-5F4F-686D06DE1F56}"/>
              </a:ext>
            </a:extLst>
          </p:cNvPr>
          <p:cNvSpPr txBox="1"/>
          <p:nvPr/>
        </p:nvSpPr>
        <p:spPr>
          <a:xfrm rot="2061038">
            <a:off x="3018225" y="3483306"/>
            <a:ext cx="614271" cy="276999"/>
          </a:xfrm>
          <a:prstGeom prst="rect">
            <a:avLst/>
          </a:prstGeom>
          <a:noFill/>
        </p:spPr>
        <p:txBody>
          <a:bodyPr wrap="none" rtlCol="0">
            <a:spAutoFit/>
          </a:bodyPr>
          <a:lstStyle/>
          <a:p>
            <a:r>
              <a:rPr lang="es-ES_tradnl" sz="1200" noProof="0" dirty="0"/>
              <a:t>~1413</a:t>
            </a:r>
          </a:p>
        </p:txBody>
      </p:sp>
      <p:sp>
        <p:nvSpPr>
          <p:cNvPr id="77" name="Oval 76">
            <a:extLst>
              <a:ext uri="{FF2B5EF4-FFF2-40B4-BE49-F238E27FC236}">
                <a16:creationId xmlns:a16="http://schemas.microsoft.com/office/drawing/2014/main" id="{9EE273E0-25FA-3703-DE9D-F578569BE705}"/>
              </a:ext>
            </a:extLst>
          </p:cNvPr>
          <p:cNvSpPr/>
          <p:nvPr/>
        </p:nvSpPr>
        <p:spPr>
          <a:xfrm rot="983870">
            <a:off x="5018597" y="4268618"/>
            <a:ext cx="640789" cy="299781"/>
          </a:xfrm>
          <a:prstGeom prst="ellipse">
            <a:avLst/>
          </a:prstGeom>
          <a:solidFill>
            <a:srgbClr val="FFFD89"/>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9" name="Oval 68">
            <a:extLst>
              <a:ext uri="{FF2B5EF4-FFF2-40B4-BE49-F238E27FC236}">
                <a16:creationId xmlns:a16="http://schemas.microsoft.com/office/drawing/2014/main" id="{4C8203FB-3DE1-D200-AFAC-35AFAE41A8A3}"/>
              </a:ext>
            </a:extLst>
          </p:cNvPr>
          <p:cNvSpPr/>
          <p:nvPr/>
        </p:nvSpPr>
        <p:spPr>
          <a:xfrm rot="2234547">
            <a:off x="2039156" y="2484149"/>
            <a:ext cx="615846" cy="285749"/>
          </a:xfrm>
          <a:prstGeom prst="ellipse">
            <a:avLst/>
          </a:prstGeom>
          <a:solidFill>
            <a:srgbClr val="D694C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0" name="TextBox 69">
            <a:extLst>
              <a:ext uri="{FF2B5EF4-FFF2-40B4-BE49-F238E27FC236}">
                <a16:creationId xmlns:a16="http://schemas.microsoft.com/office/drawing/2014/main" id="{D57C6B98-A6FE-7E13-8DBC-B5849915E598}"/>
              </a:ext>
            </a:extLst>
          </p:cNvPr>
          <p:cNvSpPr txBox="1"/>
          <p:nvPr/>
        </p:nvSpPr>
        <p:spPr>
          <a:xfrm rot="2319815">
            <a:off x="2078857" y="2460953"/>
            <a:ext cx="524503" cy="276999"/>
          </a:xfrm>
          <a:prstGeom prst="rect">
            <a:avLst/>
          </a:prstGeom>
          <a:noFill/>
        </p:spPr>
        <p:txBody>
          <a:bodyPr wrap="none" rtlCol="0">
            <a:spAutoFit/>
          </a:bodyPr>
          <a:lstStyle/>
          <a:p>
            <a:r>
              <a:rPr lang="es-ES_tradnl" sz="1200" noProof="0" dirty="0"/>
              <a:t>1555</a:t>
            </a:r>
          </a:p>
        </p:txBody>
      </p:sp>
      <p:sp>
        <p:nvSpPr>
          <p:cNvPr id="71" name="Rectangle 70">
            <a:extLst>
              <a:ext uri="{FF2B5EF4-FFF2-40B4-BE49-F238E27FC236}">
                <a16:creationId xmlns:a16="http://schemas.microsoft.com/office/drawing/2014/main" id="{6DB12EEA-61F9-8F26-C6BD-59C4997B9F8E}"/>
              </a:ext>
            </a:extLst>
          </p:cNvPr>
          <p:cNvSpPr/>
          <p:nvPr/>
        </p:nvSpPr>
        <p:spPr>
          <a:xfrm>
            <a:off x="5344504" y="4482659"/>
            <a:ext cx="105103" cy="105103"/>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3" name="TextBox 72">
            <a:extLst>
              <a:ext uri="{FF2B5EF4-FFF2-40B4-BE49-F238E27FC236}">
                <a16:creationId xmlns:a16="http://schemas.microsoft.com/office/drawing/2014/main" id="{AFE67094-9A63-2C35-71F3-9853F4CFA7BE}"/>
              </a:ext>
            </a:extLst>
          </p:cNvPr>
          <p:cNvSpPr txBox="1"/>
          <p:nvPr/>
        </p:nvSpPr>
        <p:spPr>
          <a:xfrm>
            <a:off x="2829364" y="4271249"/>
            <a:ext cx="881973" cy="276999"/>
          </a:xfrm>
          <a:prstGeom prst="rect">
            <a:avLst/>
          </a:prstGeom>
          <a:noFill/>
        </p:spPr>
        <p:txBody>
          <a:bodyPr wrap="none" rtlCol="0">
            <a:spAutoFit/>
          </a:bodyPr>
          <a:lstStyle/>
          <a:p>
            <a:r>
              <a:rPr lang="es-ES_tradnl" sz="1200" noProof="0" dirty="0"/>
              <a:t>New Delhi</a:t>
            </a:r>
          </a:p>
        </p:txBody>
      </p:sp>
      <p:sp>
        <p:nvSpPr>
          <p:cNvPr id="76" name="TextBox 75">
            <a:extLst>
              <a:ext uri="{FF2B5EF4-FFF2-40B4-BE49-F238E27FC236}">
                <a16:creationId xmlns:a16="http://schemas.microsoft.com/office/drawing/2014/main" id="{0339F306-1D8F-A960-2131-8111FBBA9CDA}"/>
              </a:ext>
            </a:extLst>
          </p:cNvPr>
          <p:cNvSpPr txBox="1"/>
          <p:nvPr/>
        </p:nvSpPr>
        <p:spPr>
          <a:xfrm rot="994056">
            <a:off x="5111436" y="4234419"/>
            <a:ext cx="524503" cy="276999"/>
          </a:xfrm>
          <a:prstGeom prst="rect">
            <a:avLst/>
          </a:prstGeom>
          <a:noFill/>
        </p:spPr>
        <p:txBody>
          <a:bodyPr wrap="none" rtlCol="0">
            <a:spAutoFit/>
          </a:bodyPr>
          <a:lstStyle/>
          <a:p>
            <a:r>
              <a:rPr lang="es-ES_tradnl" sz="1200" noProof="0" dirty="0"/>
              <a:t>2015</a:t>
            </a:r>
          </a:p>
        </p:txBody>
      </p:sp>
      <p:sp>
        <p:nvSpPr>
          <p:cNvPr id="78" name="TextBox 77">
            <a:extLst>
              <a:ext uri="{FF2B5EF4-FFF2-40B4-BE49-F238E27FC236}">
                <a16:creationId xmlns:a16="http://schemas.microsoft.com/office/drawing/2014/main" id="{1AE35D0C-A0C7-B1B0-4129-EA46CD568307}"/>
              </a:ext>
            </a:extLst>
          </p:cNvPr>
          <p:cNvSpPr txBox="1"/>
          <p:nvPr/>
        </p:nvSpPr>
        <p:spPr>
          <a:xfrm>
            <a:off x="4549307" y="4568793"/>
            <a:ext cx="968535" cy="276999"/>
          </a:xfrm>
          <a:prstGeom prst="rect">
            <a:avLst/>
          </a:prstGeom>
          <a:noFill/>
        </p:spPr>
        <p:txBody>
          <a:bodyPr wrap="none" rtlCol="0">
            <a:spAutoFit/>
          </a:bodyPr>
          <a:lstStyle/>
          <a:p>
            <a:r>
              <a:rPr lang="es-ES_tradnl" sz="1200" noProof="0" dirty="0" err="1"/>
              <a:t>Kathmandu</a:t>
            </a:r>
            <a:endParaRPr lang="es-ES_tradnl" sz="1200" noProof="0" dirty="0"/>
          </a:p>
        </p:txBody>
      </p:sp>
      <p:sp>
        <p:nvSpPr>
          <p:cNvPr id="79" name="TextBox 7">
            <a:extLst>
              <a:ext uri="{FF2B5EF4-FFF2-40B4-BE49-F238E27FC236}">
                <a16:creationId xmlns:a16="http://schemas.microsoft.com/office/drawing/2014/main" id="{22CA0D09-05C9-A590-1774-F579EBE684E9}"/>
              </a:ext>
            </a:extLst>
          </p:cNvPr>
          <p:cNvSpPr txBox="1">
            <a:spLocks noChangeArrowheads="1"/>
          </p:cNvSpPr>
          <p:nvPr/>
        </p:nvSpPr>
        <p:spPr bwMode="auto">
          <a:xfrm>
            <a:off x="233865" y="5639665"/>
            <a:ext cx="89101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sz="1400" noProof="0" dirty="0">
                <a:latin typeface="Arial" panose="020B0604020202020204" pitchFamily="34" charset="0"/>
                <a:cs typeface="Arial" panose="020B0604020202020204" pitchFamily="34" charset="0"/>
              </a:rPr>
              <a:t>Como es de esperar en una zona de colisión continental, los terremotos por fallas de empuje (</a:t>
            </a:r>
            <a:r>
              <a:rPr lang="es-ES_tradnl" sz="1400" i="1" noProof="0" dirty="0" err="1">
                <a:latin typeface="Arial" panose="020B0604020202020204" pitchFamily="34" charset="0"/>
                <a:cs typeface="Arial" panose="020B0604020202020204" pitchFamily="34" charset="0"/>
              </a:rPr>
              <a:t>thrust</a:t>
            </a:r>
            <a:r>
              <a:rPr lang="es-ES_tradnl" sz="1400" noProof="0" dirty="0">
                <a:latin typeface="Arial" panose="020B0604020202020204" pitchFamily="34" charset="0"/>
                <a:cs typeface="Arial" panose="020B0604020202020204" pitchFamily="34" charset="0"/>
              </a:rPr>
              <a:t>) se encuentran a lo largo del límite de las placas India-Eurasia. Todos los terremotos históricos mostrados aquí fueron causados por fallas de empuje. De hecho, los movimientos de estas fallas "levantan" las montañas del Himalaya. Sin embargo, al norte del Himalaya en la meseta tibetana, las fallas de deslizamiento lateral (</a:t>
            </a:r>
            <a:r>
              <a:rPr lang="es-ES_tradnl" sz="1400" i="1" noProof="0" dirty="0">
                <a:latin typeface="Arial" panose="020B0604020202020204" pitchFamily="34" charset="0"/>
                <a:cs typeface="Arial" panose="020B0604020202020204" pitchFamily="34" charset="0"/>
              </a:rPr>
              <a:t>strike-slip</a:t>
            </a:r>
            <a:r>
              <a:rPr lang="es-ES_tradnl" sz="1400" noProof="0" dirty="0">
                <a:latin typeface="Arial" panose="020B0604020202020204" pitchFamily="34" charset="0"/>
                <a:cs typeface="Arial" panose="020B0604020202020204" pitchFamily="34" charset="0"/>
              </a:rPr>
              <a:t>) y normales (</a:t>
            </a:r>
            <a:r>
              <a:rPr lang="es-ES_tradnl" sz="1400" i="1" noProof="0" dirty="0">
                <a:latin typeface="Arial" panose="020B0604020202020204" pitchFamily="34" charset="0"/>
                <a:cs typeface="Arial" panose="020B0604020202020204" pitchFamily="34" charset="0"/>
              </a:rPr>
              <a:t>normal</a:t>
            </a:r>
            <a:r>
              <a:rPr lang="es-ES_tradnl" sz="1400" noProof="0" dirty="0">
                <a:latin typeface="Arial" panose="020B0604020202020204" pitchFamily="34" charset="0"/>
                <a:cs typeface="Arial" panose="020B0604020202020204" pitchFamily="34" charset="0"/>
              </a:rPr>
              <a:t>) predominan en la tectónica activa.</a:t>
            </a:r>
          </a:p>
        </p:txBody>
      </p:sp>
      <p:sp>
        <p:nvSpPr>
          <p:cNvPr id="80" name="TextBox 79">
            <a:extLst>
              <a:ext uri="{FF2B5EF4-FFF2-40B4-BE49-F238E27FC236}">
                <a16:creationId xmlns:a16="http://schemas.microsoft.com/office/drawing/2014/main" id="{D50DD462-9762-E10B-90D7-B3882808242A}"/>
              </a:ext>
            </a:extLst>
          </p:cNvPr>
          <p:cNvSpPr txBox="1"/>
          <p:nvPr/>
        </p:nvSpPr>
        <p:spPr>
          <a:xfrm>
            <a:off x="1351527" y="3710874"/>
            <a:ext cx="2137124" cy="461665"/>
          </a:xfrm>
          <a:prstGeom prst="rect">
            <a:avLst/>
          </a:prstGeom>
          <a:noFill/>
        </p:spPr>
        <p:txBody>
          <a:bodyPr wrap="none" rtlCol="0">
            <a:spAutoFit/>
          </a:bodyPr>
          <a:lstStyle/>
          <a:p>
            <a:r>
              <a:rPr lang="es-ES_tradnl" sz="2400" noProof="0" dirty="0"/>
              <a:t>Placa de India</a:t>
            </a:r>
          </a:p>
        </p:txBody>
      </p:sp>
      <p:sp>
        <p:nvSpPr>
          <p:cNvPr id="81" name="TextBox 80">
            <a:extLst>
              <a:ext uri="{FF2B5EF4-FFF2-40B4-BE49-F238E27FC236}">
                <a16:creationId xmlns:a16="http://schemas.microsoft.com/office/drawing/2014/main" id="{9BA3ABF3-6E1A-152E-CCC6-12DD43006961}"/>
              </a:ext>
            </a:extLst>
          </p:cNvPr>
          <p:cNvSpPr txBox="1"/>
          <p:nvPr/>
        </p:nvSpPr>
        <p:spPr>
          <a:xfrm>
            <a:off x="5203569" y="1673029"/>
            <a:ext cx="2736647" cy="461665"/>
          </a:xfrm>
          <a:prstGeom prst="rect">
            <a:avLst/>
          </a:prstGeom>
          <a:noFill/>
        </p:spPr>
        <p:txBody>
          <a:bodyPr wrap="none" rtlCol="0">
            <a:spAutoFit/>
          </a:bodyPr>
          <a:lstStyle/>
          <a:p>
            <a:r>
              <a:rPr lang="es-ES_tradnl" sz="2400" noProof="0" dirty="0"/>
              <a:t>Placa Euroasiática</a:t>
            </a:r>
          </a:p>
        </p:txBody>
      </p:sp>
      <p:sp>
        <p:nvSpPr>
          <p:cNvPr id="82" name="TextBox 81">
            <a:extLst>
              <a:ext uri="{FF2B5EF4-FFF2-40B4-BE49-F238E27FC236}">
                <a16:creationId xmlns:a16="http://schemas.microsoft.com/office/drawing/2014/main" id="{57A1B63C-77F4-D7F8-2F46-81A3372C79C1}"/>
              </a:ext>
            </a:extLst>
          </p:cNvPr>
          <p:cNvSpPr txBox="1"/>
          <p:nvPr/>
        </p:nvSpPr>
        <p:spPr>
          <a:xfrm rot="197800">
            <a:off x="5776384" y="4274339"/>
            <a:ext cx="1454244" cy="369332"/>
          </a:xfrm>
          <a:prstGeom prst="rect">
            <a:avLst/>
          </a:prstGeom>
          <a:noFill/>
        </p:spPr>
        <p:txBody>
          <a:bodyPr wrap="none" rtlCol="0">
            <a:spAutoFit/>
          </a:bodyPr>
          <a:lstStyle/>
          <a:p>
            <a:r>
              <a:rPr lang="es-ES_tradnl" spc="300" noProof="0" dirty="0"/>
              <a:t>Himalaya</a:t>
            </a:r>
          </a:p>
        </p:txBody>
      </p:sp>
      <p:sp>
        <p:nvSpPr>
          <p:cNvPr id="83" name="TextBox 82">
            <a:extLst>
              <a:ext uri="{FF2B5EF4-FFF2-40B4-BE49-F238E27FC236}">
                <a16:creationId xmlns:a16="http://schemas.microsoft.com/office/drawing/2014/main" id="{0525FA21-EBB3-B7F0-8215-02998B2EB7C3}"/>
              </a:ext>
            </a:extLst>
          </p:cNvPr>
          <p:cNvSpPr txBox="1"/>
          <p:nvPr/>
        </p:nvSpPr>
        <p:spPr>
          <a:xfrm rot="2060318">
            <a:off x="3143544" y="3407234"/>
            <a:ext cx="1454244" cy="369332"/>
          </a:xfrm>
          <a:prstGeom prst="rect">
            <a:avLst/>
          </a:prstGeom>
          <a:noFill/>
        </p:spPr>
        <p:txBody>
          <a:bodyPr wrap="none" rtlCol="0">
            <a:spAutoFit/>
          </a:bodyPr>
          <a:lstStyle/>
          <a:p>
            <a:r>
              <a:rPr lang="es-ES_tradnl" spc="300" noProof="0" dirty="0"/>
              <a:t>Himalaya</a:t>
            </a:r>
          </a:p>
        </p:txBody>
      </p:sp>
      <p:sp>
        <p:nvSpPr>
          <p:cNvPr id="84" name="TextBox 83">
            <a:extLst>
              <a:ext uri="{FF2B5EF4-FFF2-40B4-BE49-F238E27FC236}">
                <a16:creationId xmlns:a16="http://schemas.microsoft.com/office/drawing/2014/main" id="{0644FFD4-407C-01D2-EF18-A90E7B48D5A6}"/>
              </a:ext>
            </a:extLst>
          </p:cNvPr>
          <p:cNvSpPr txBox="1"/>
          <p:nvPr/>
        </p:nvSpPr>
        <p:spPr>
          <a:xfrm>
            <a:off x="4578035" y="3454095"/>
            <a:ext cx="2093843" cy="307777"/>
          </a:xfrm>
          <a:prstGeom prst="rect">
            <a:avLst/>
          </a:prstGeom>
          <a:noFill/>
        </p:spPr>
        <p:txBody>
          <a:bodyPr wrap="none" rtlCol="0">
            <a:spAutoFit/>
          </a:bodyPr>
          <a:lstStyle/>
          <a:p>
            <a:r>
              <a:rPr lang="es-ES_tradnl" spc="300" noProof="0" dirty="0"/>
              <a:t>Meseta Tibetana</a:t>
            </a:r>
          </a:p>
        </p:txBody>
      </p:sp>
      <p:sp>
        <p:nvSpPr>
          <p:cNvPr id="4" name="Google Shape;156;p18">
            <a:extLst>
              <a:ext uri="{FF2B5EF4-FFF2-40B4-BE49-F238E27FC236}">
                <a16:creationId xmlns:a16="http://schemas.microsoft.com/office/drawing/2014/main" id="{0FFA9A9E-6BB8-667C-6210-78E474D25E3A}"/>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2" name="Title 1">
            <a:extLst>
              <a:ext uri="{FF2B5EF4-FFF2-40B4-BE49-F238E27FC236}">
                <a16:creationId xmlns:a16="http://schemas.microsoft.com/office/drawing/2014/main" id="{FA7F9AF8-6F37-C619-B076-57ACF8BAFBA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068377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70C3D-8160-8AFB-01BD-9CE9DA8BCDD6}"/>
            </a:ext>
          </a:extLst>
        </p:cNvPr>
        <p:cNvGrpSpPr/>
        <p:nvPr/>
      </p:nvGrpSpPr>
      <p:grpSpPr>
        <a:xfrm>
          <a:off x="0" y="0"/>
          <a:ext cx="0" cy="0"/>
          <a:chOff x="0" y="0"/>
          <a:chExt cx="0" cy="0"/>
        </a:xfrm>
      </p:grpSpPr>
      <p:pic>
        <p:nvPicPr>
          <p:cNvPr id="6" name="Picture 5" descr="A picture containing candelabrum, fan, grate&#10;&#10;Description automatically generated">
            <a:extLst>
              <a:ext uri="{FF2B5EF4-FFF2-40B4-BE49-F238E27FC236}">
                <a16:creationId xmlns:a16="http://schemas.microsoft.com/office/drawing/2014/main" id="{0468D236-2596-6829-C94C-5706377F75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FC9797C1-FE01-528B-0CD6-4D987578F13B}"/>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pic>
        <p:nvPicPr>
          <p:cNvPr id="2" name="Extracted_from_HimalayaAnimation.mp4">
            <a:hlinkClick r:id="" action="ppaction://media"/>
            <a:extLst>
              <a:ext uri="{FF2B5EF4-FFF2-40B4-BE49-F238E27FC236}">
                <a16:creationId xmlns:a16="http://schemas.microsoft.com/office/drawing/2014/main" id="{F4AE6D08-0FEB-14A5-6812-18DD4F7D1D8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097819" y="1208454"/>
            <a:ext cx="7308210" cy="4274998"/>
          </a:xfrm>
          <a:prstGeom prst="rect">
            <a:avLst/>
          </a:prstGeom>
        </p:spPr>
      </p:pic>
      <p:sp>
        <p:nvSpPr>
          <p:cNvPr id="3" name="TextBox 2">
            <a:extLst>
              <a:ext uri="{FF2B5EF4-FFF2-40B4-BE49-F238E27FC236}">
                <a16:creationId xmlns:a16="http://schemas.microsoft.com/office/drawing/2014/main" id="{97FB08C0-35A0-10AB-C0D7-82CF9AC58C3D}"/>
              </a:ext>
            </a:extLst>
          </p:cNvPr>
          <p:cNvSpPr txBox="1"/>
          <p:nvPr/>
        </p:nvSpPr>
        <p:spPr>
          <a:xfrm>
            <a:off x="509708" y="5667040"/>
            <a:ext cx="8484432" cy="830997"/>
          </a:xfrm>
          <a:prstGeom prst="rect">
            <a:avLst/>
          </a:prstGeom>
          <a:noFill/>
        </p:spPr>
        <p:txBody>
          <a:bodyPr wrap="square">
            <a:spAutoFit/>
          </a:bodyPr>
          <a:lstStyle/>
          <a:p>
            <a:pPr marL="0" marR="0"/>
            <a:r>
              <a:rPr lang="es-ES_tradnl" sz="1600" kern="100" noProof="0" dirty="0">
                <a:effectLst/>
                <a:latin typeface="Arial" panose="020B0604020202020204" pitchFamily="34" charset="0"/>
                <a:ea typeface="Aptos" panose="020B0004020202020204" pitchFamily="34" charset="0"/>
                <a:cs typeface="Arial" panose="020B0604020202020204" pitchFamily="34" charset="0"/>
              </a:rPr>
              <a:t>Esta animación de “</a:t>
            </a:r>
            <a:r>
              <a:rPr lang="es-ES_tradnl" sz="1600" kern="100" noProof="0" dirty="0" err="1">
                <a:effectLst/>
                <a:latin typeface="Arial" panose="020B0604020202020204" pitchFamily="34" charset="0"/>
                <a:ea typeface="Aptos" panose="020B0004020202020204" pitchFamily="34" charset="0"/>
                <a:cs typeface="Arial" panose="020B0604020202020204" pitchFamily="34" charset="0"/>
              </a:rPr>
              <a:t>Tectonics</a:t>
            </a:r>
            <a:r>
              <a:rPr lang="es-ES_tradnl" sz="1600" kern="100" noProof="0" dirty="0">
                <a:effectLst/>
                <a:latin typeface="Arial" panose="020B0604020202020204" pitchFamily="34" charset="0"/>
                <a:ea typeface="Aptos" panose="020B0004020202020204" pitchFamily="34" charset="0"/>
                <a:cs typeface="Arial" panose="020B0604020202020204" pitchFamily="34" charset="0"/>
              </a:rPr>
              <a:t> and </a:t>
            </a:r>
            <a:r>
              <a:rPr lang="es-ES_tradnl" sz="1600" kern="100" noProof="0" dirty="0" err="1">
                <a:effectLst/>
                <a:latin typeface="Arial" panose="020B0604020202020204" pitchFamily="34" charset="0"/>
                <a:ea typeface="Aptos" panose="020B0004020202020204" pitchFamily="34" charset="0"/>
                <a:cs typeface="Arial" panose="020B0604020202020204" pitchFamily="34" charset="0"/>
              </a:rPr>
              <a:t>Earthquakes</a:t>
            </a:r>
            <a:r>
              <a:rPr lang="es-ES_tradnl" sz="1600" kern="100" noProof="0" dirty="0">
                <a:effectLst/>
                <a:latin typeface="Arial" panose="020B0604020202020204" pitchFamily="34" charset="0"/>
                <a:ea typeface="Aptos" panose="020B0004020202020204" pitchFamily="34" charset="0"/>
                <a:cs typeface="Arial" panose="020B0604020202020204" pitchFamily="34" charset="0"/>
              </a:rPr>
              <a:t> </a:t>
            </a:r>
            <a:r>
              <a:rPr lang="es-ES_tradnl" sz="1600" kern="100" noProof="0" dirty="0" err="1">
                <a:effectLst/>
                <a:latin typeface="Arial" panose="020B0604020202020204" pitchFamily="34" charset="0"/>
                <a:ea typeface="Aptos" panose="020B0004020202020204" pitchFamily="34" charset="0"/>
                <a:cs typeface="Arial" panose="020B0604020202020204" pitchFamily="34" charset="0"/>
              </a:rPr>
              <a:t>of</a:t>
            </a:r>
            <a:r>
              <a:rPr lang="es-ES_tradnl" sz="1600" kern="100" noProof="0" dirty="0">
                <a:effectLst/>
                <a:latin typeface="Arial" panose="020B0604020202020204" pitchFamily="34" charset="0"/>
                <a:ea typeface="Aptos" panose="020B0004020202020204" pitchFamily="34" charset="0"/>
                <a:cs typeface="Arial" panose="020B0604020202020204" pitchFamily="34" charset="0"/>
              </a:rPr>
              <a:t> </a:t>
            </a:r>
            <a:r>
              <a:rPr lang="es-ES_tradnl" sz="1600" kern="100" noProof="0" dirty="0" err="1">
                <a:effectLst/>
                <a:latin typeface="Arial" panose="020B0604020202020204" pitchFamily="34" charset="0"/>
                <a:ea typeface="Aptos" panose="020B0004020202020204" pitchFamily="34" charset="0"/>
                <a:cs typeface="Arial" panose="020B0604020202020204" pitchFamily="34" charset="0"/>
              </a:rPr>
              <a:t>the</a:t>
            </a:r>
            <a:r>
              <a:rPr lang="es-ES_tradnl" sz="1600" kern="100" noProof="0" dirty="0">
                <a:effectLst/>
                <a:latin typeface="Arial" panose="020B0604020202020204" pitchFamily="34" charset="0"/>
                <a:ea typeface="Aptos" panose="020B0004020202020204" pitchFamily="34" charset="0"/>
                <a:cs typeface="Arial" panose="020B0604020202020204" pitchFamily="34" charset="0"/>
              </a:rPr>
              <a:t> Himalaya” muestra los terremotos mencionados en la diapositiva anterior. En los últimos 100 años, han ocurrido 10 terremotos de </a:t>
            </a:r>
            <a:r>
              <a:rPr lang="es-ES_tradnl" sz="1600" b="1" kern="100" noProof="0" dirty="0">
                <a:effectLst/>
                <a:latin typeface="Arial" panose="020B0604020202020204" pitchFamily="34" charset="0"/>
                <a:ea typeface="Aptos" panose="020B0004020202020204" pitchFamily="34" charset="0"/>
                <a:cs typeface="Arial" panose="020B0604020202020204" pitchFamily="34" charset="0"/>
              </a:rPr>
              <a:t>M</a:t>
            </a:r>
            <a:r>
              <a:rPr lang="es-ES_tradnl" sz="1600" kern="100" noProof="0" dirty="0">
                <a:effectLst/>
                <a:latin typeface="Arial" panose="020B0604020202020204" pitchFamily="34" charset="0"/>
                <a:ea typeface="Aptos" panose="020B0004020202020204" pitchFamily="34" charset="0"/>
                <a:cs typeface="Arial" panose="020B0604020202020204" pitchFamily="34" charset="0"/>
              </a:rPr>
              <a:t>&gt;6 en un área de 250 km alrededor del terremoto del 7 de enero de 2025.</a:t>
            </a:r>
          </a:p>
        </p:txBody>
      </p:sp>
      <p:sp>
        <p:nvSpPr>
          <p:cNvPr id="8" name="Google Shape;156;p18">
            <a:extLst>
              <a:ext uri="{FF2B5EF4-FFF2-40B4-BE49-F238E27FC236}">
                <a16:creationId xmlns:a16="http://schemas.microsoft.com/office/drawing/2014/main" id="{3D7C554B-AFCA-4334-1017-F9636FF80BAF}"/>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5" name="Title 1">
            <a:extLst>
              <a:ext uri="{FF2B5EF4-FFF2-40B4-BE49-F238E27FC236}">
                <a16:creationId xmlns:a16="http://schemas.microsoft.com/office/drawing/2014/main" id="{082F309F-979F-3CF2-7E1F-D5905C03C56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12269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5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15">
            <a:extLst>
              <a:ext uri="{FF2B5EF4-FFF2-40B4-BE49-F238E27FC236}">
                <a16:creationId xmlns:a16="http://schemas.microsoft.com/office/drawing/2014/main" id="{EC209CA7-3F04-B64D-E97F-C0A94F6B93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104900"/>
            <a:ext cx="2312988"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4">
            <a:extLst>
              <a:ext uri="{FF2B5EF4-FFF2-40B4-BE49-F238E27FC236}">
                <a16:creationId xmlns:a16="http://schemas.microsoft.com/office/drawing/2014/main" id="{9CE1B608-5BFA-A426-9AC3-B8069AE5141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2" y="3615559"/>
            <a:ext cx="5221055" cy="3242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picture containing candelabrum, fan, grate&#10;&#10;Description automatically generated">
            <a:extLst>
              <a:ext uri="{FF2B5EF4-FFF2-40B4-BE49-F238E27FC236}">
                <a16:creationId xmlns:a16="http://schemas.microsoft.com/office/drawing/2014/main" id="{15E3C22C-FA28-1400-2C6F-67BA652CAB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2FFA6EC2-A08E-AC6E-2D34-E756CD8CCF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13316" name="TextBox 7">
            <a:extLst>
              <a:ext uri="{FF2B5EF4-FFF2-40B4-BE49-F238E27FC236}">
                <a16:creationId xmlns:a16="http://schemas.microsoft.com/office/drawing/2014/main" id="{08BA90BC-2EB8-87EA-8988-1866995BEA13}"/>
              </a:ext>
            </a:extLst>
          </p:cNvPr>
          <p:cNvSpPr txBox="1">
            <a:spLocks noChangeArrowheads="1"/>
          </p:cNvSpPr>
          <p:nvPr/>
        </p:nvSpPr>
        <p:spPr bwMode="auto">
          <a:xfrm>
            <a:off x="239713" y="1043050"/>
            <a:ext cx="62372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s-ES_tradnl" sz="1500" noProof="0" dirty="0">
                <a:latin typeface="Arial" panose="020B0604020202020204" pitchFamily="34" charset="0"/>
                <a:cs typeface="Arial" panose="020B0604020202020204" pitchFamily="34" charset="0"/>
              </a:rPr>
              <a:t>Cuando Pangea se separó hace unos 200 millones de años, India comenzó a moverse hacia el norte. Desde hace 200 hasta 50 millones de años, la litosfera oceánica al norte del continente de India se hundió (subducción) debajo de la placa continental Euroasiática. Al llegar India a Asia hace unos 50 millones de años, el límite de placas se transformó en una zona de colisión continente-continente. El continuo movimiento hacia el norte empujó la corteza continental india parcialmente debajo de la corteza continental Euroasiática, a la vez que comprimía y engrosaba la corteza Euroasiática. El resultado de este proceso es la Cordillera del Himalaya y la Meseta Tibetana, la cadena montañosa más alta y la meseta continental más grande de la Tierra.</a:t>
            </a:r>
          </a:p>
        </p:txBody>
      </p:sp>
      <p:sp>
        <p:nvSpPr>
          <p:cNvPr id="6" name="Google Shape;156;p18">
            <a:extLst>
              <a:ext uri="{FF2B5EF4-FFF2-40B4-BE49-F238E27FC236}">
                <a16:creationId xmlns:a16="http://schemas.microsoft.com/office/drawing/2014/main" id="{AE1980FC-790B-91C5-E5E8-7F176EFC8574}"/>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4" name="Title 1">
            <a:extLst>
              <a:ext uri="{FF2B5EF4-FFF2-40B4-BE49-F238E27FC236}">
                <a16:creationId xmlns:a16="http://schemas.microsoft.com/office/drawing/2014/main" id="{230934C8-59F4-8A5E-6BFE-020CC3928D4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Box 9">
            <a:extLst>
              <a:ext uri="{FF2B5EF4-FFF2-40B4-BE49-F238E27FC236}">
                <a16:creationId xmlns:a16="http://schemas.microsoft.com/office/drawing/2014/main" id="{EFEE6DED-29F2-1C89-54AC-E523B18EF72B}"/>
              </a:ext>
            </a:extLst>
          </p:cNvPr>
          <p:cNvSpPr txBox="1">
            <a:spLocks noChangeArrowheads="1"/>
          </p:cNvSpPr>
          <p:nvPr/>
        </p:nvSpPr>
        <p:spPr bwMode="auto">
          <a:xfrm>
            <a:off x="914400" y="6130925"/>
            <a:ext cx="75390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sz="1400" noProof="0" dirty="0">
                <a:latin typeface="Arial" panose="020B0604020202020204" pitchFamily="34" charset="0"/>
              </a:rPr>
              <a:t>Animación por Tanya </a:t>
            </a:r>
            <a:r>
              <a:rPr lang="es-ES_tradnl" sz="1400" noProof="0" dirty="0" err="1">
                <a:latin typeface="Arial" panose="020B0604020202020204" pitchFamily="34" charset="0"/>
              </a:rPr>
              <a:t>Atwater</a:t>
            </a:r>
            <a:r>
              <a:rPr lang="es-ES_tradnl" sz="1400" noProof="0" dirty="0">
                <a:latin typeface="Arial" panose="020B0604020202020204" pitchFamily="34" charset="0"/>
              </a:rPr>
              <a:t> (</a:t>
            </a:r>
            <a:r>
              <a:rPr lang="es-ES_tradnl" sz="1400" noProof="0" dirty="0">
                <a:latin typeface="Arial" panose="020B0604020202020204" pitchFamily="34" charset="0"/>
                <a:hlinkClick r:id="rId5"/>
              </a:rPr>
              <a:t>http://emvc.geol.ucsb.edu</a:t>
            </a:r>
            <a:r>
              <a:rPr lang="es-ES_tradnl" sz="1400" noProof="0" dirty="0">
                <a:latin typeface="Arial" panose="020B0604020202020204" pitchFamily="34" charset="0"/>
              </a:rPr>
              <a:t>) muestra los 60 millones de años de historia de la colisión continental India-Asia.</a:t>
            </a:r>
          </a:p>
        </p:txBody>
      </p:sp>
      <p:pic>
        <p:nvPicPr>
          <p:cNvPr id="6" name="IndiaAsiaCollision_fast.mp4">
            <a:hlinkClick r:id="" action="ppaction://media"/>
            <a:extLst>
              <a:ext uri="{FF2B5EF4-FFF2-40B4-BE49-F238E27FC236}">
                <a16:creationId xmlns:a16="http://schemas.microsoft.com/office/drawing/2014/main" id="{FDB17C92-7AAC-3731-8808-737DE196B3D8}"/>
              </a:ext>
            </a:extLst>
          </p:cNvPr>
          <p:cNvPicPr>
            <a:picLocks noRot="1" noChangeAspect="1"/>
          </p:cNvPicPr>
          <p:nvPr>
            <a:vide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990600" y="1133475"/>
            <a:ext cx="7462838"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picture containing candelabrum, fan, grate&#10;&#10;Description automatically generated">
            <a:extLst>
              <a:ext uri="{FF2B5EF4-FFF2-40B4-BE49-F238E27FC236}">
                <a16:creationId xmlns:a16="http://schemas.microsoft.com/office/drawing/2014/main" id="{158160FD-28AF-406F-7877-DCD447E6DC7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B48FA229-EFF4-5C55-2317-F529FCBA123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7" name="Google Shape;156;p18">
            <a:extLst>
              <a:ext uri="{FF2B5EF4-FFF2-40B4-BE49-F238E27FC236}">
                <a16:creationId xmlns:a16="http://schemas.microsoft.com/office/drawing/2014/main" id="{D81B0A8E-A487-639B-151C-2A271C2E03A5}"/>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4" name="Title 1">
            <a:extLst>
              <a:ext uri="{FF2B5EF4-FFF2-40B4-BE49-F238E27FC236}">
                <a16:creationId xmlns:a16="http://schemas.microsoft.com/office/drawing/2014/main" id="{A0E4526B-EED9-95BC-9D1B-396C87CFE56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28"/>
          <p:cNvPicPr preferRelativeResize="0"/>
          <p:nvPr/>
        </p:nvPicPr>
        <p:blipFill rotWithShape="1">
          <a:blip r:embed="rId3">
            <a:alphaModFix/>
          </a:blip>
          <a:srcRect r="37589"/>
          <a:stretch/>
        </p:blipFill>
        <p:spPr>
          <a:xfrm>
            <a:off x="4245125" y="1277850"/>
            <a:ext cx="4807450" cy="5495099"/>
          </a:xfrm>
          <a:prstGeom prst="rect">
            <a:avLst/>
          </a:prstGeom>
          <a:noFill/>
          <a:ln>
            <a:noFill/>
          </a:ln>
        </p:spPr>
      </p:pic>
      <p:pic>
        <p:nvPicPr>
          <p:cNvPr id="242" name="Google Shape;242;p28"/>
          <p:cNvPicPr preferRelativeResize="0"/>
          <p:nvPr/>
        </p:nvPicPr>
        <p:blipFill rotWithShape="1">
          <a:blip r:embed="rId4">
            <a:alphaModFix/>
          </a:blip>
          <a:srcRect l="14849" r="13341"/>
          <a:stretch/>
        </p:blipFill>
        <p:spPr>
          <a:xfrm>
            <a:off x="4735525" y="1681275"/>
            <a:ext cx="2104050" cy="2197525"/>
          </a:xfrm>
          <a:prstGeom prst="rect">
            <a:avLst/>
          </a:prstGeom>
          <a:noFill/>
          <a:ln w="19050" cap="flat" cmpd="sng">
            <a:solidFill>
              <a:srgbClr val="0000FF"/>
            </a:solidFill>
            <a:prstDash val="solid"/>
            <a:round/>
            <a:headEnd type="none" w="sm" len="sm"/>
            <a:tailEnd type="none" w="sm" len="sm"/>
          </a:ln>
        </p:spPr>
      </p:pic>
      <p:cxnSp>
        <p:nvCxnSpPr>
          <p:cNvPr id="243" name="Google Shape;243;p28"/>
          <p:cNvCxnSpPr/>
          <p:nvPr/>
        </p:nvCxnSpPr>
        <p:spPr>
          <a:xfrm rot="10800000">
            <a:off x="5798700" y="3878875"/>
            <a:ext cx="602100" cy="1932000"/>
          </a:xfrm>
          <a:prstGeom prst="straightConnector1">
            <a:avLst/>
          </a:prstGeom>
          <a:noFill/>
          <a:ln w="19050" cap="flat" cmpd="sng">
            <a:solidFill>
              <a:srgbClr val="0000FF"/>
            </a:solidFill>
            <a:prstDash val="solid"/>
            <a:round/>
            <a:headEnd type="none" w="med" len="med"/>
            <a:tailEnd type="none" w="med" len="med"/>
          </a:ln>
        </p:spPr>
      </p:cxnSp>
      <p:pic>
        <p:nvPicPr>
          <p:cNvPr id="244" name="Google Shape;244;p28"/>
          <p:cNvPicPr preferRelativeResize="0"/>
          <p:nvPr/>
        </p:nvPicPr>
        <p:blipFill>
          <a:blip r:embed="rId5">
            <a:alphaModFix/>
          </a:blip>
          <a:stretch>
            <a:fillRect/>
          </a:stretch>
        </p:blipFill>
        <p:spPr>
          <a:xfrm rot="-1426527">
            <a:off x="7099666" y="627789"/>
            <a:ext cx="492312" cy="493995"/>
          </a:xfrm>
          <a:prstGeom prst="rect">
            <a:avLst/>
          </a:prstGeom>
          <a:noFill/>
          <a:ln>
            <a:noFill/>
          </a:ln>
        </p:spPr>
      </p:pic>
      <p:pic>
        <p:nvPicPr>
          <p:cNvPr id="245" name="Google Shape;245;p28"/>
          <p:cNvPicPr preferRelativeResize="0"/>
          <p:nvPr/>
        </p:nvPicPr>
        <p:blipFill>
          <a:blip r:embed="rId5">
            <a:alphaModFix/>
          </a:blip>
          <a:stretch>
            <a:fillRect/>
          </a:stretch>
        </p:blipFill>
        <p:spPr>
          <a:xfrm rot="-3765655">
            <a:off x="5035979" y="591489"/>
            <a:ext cx="492308" cy="493994"/>
          </a:xfrm>
          <a:prstGeom prst="rect">
            <a:avLst/>
          </a:prstGeom>
          <a:noFill/>
          <a:ln>
            <a:noFill/>
          </a:ln>
        </p:spPr>
      </p:pic>
      <p:pic>
        <p:nvPicPr>
          <p:cNvPr id="246" name="Google Shape;246;p28"/>
          <p:cNvPicPr preferRelativeResize="0"/>
          <p:nvPr/>
        </p:nvPicPr>
        <p:blipFill>
          <a:blip r:embed="rId5">
            <a:alphaModFix/>
          </a:blip>
          <a:stretch>
            <a:fillRect/>
          </a:stretch>
        </p:blipFill>
        <p:spPr>
          <a:xfrm rot="-3289915">
            <a:off x="5608156" y="944588"/>
            <a:ext cx="492313" cy="494003"/>
          </a:xfrm>
          <a:prstGeom prst="rect">
            <a:avLst/>
          </a:prstGeom>
          <a:noFill/>
          <a:ln>
            <a:noFill/>
          </a:ln>
        </p:spPr>
      </p:pic>
      <p:pic>
        <p:nvPicPr>
          <p:cNvPr id="247" name="Google Shape;247;p28"/>
          <p:cNvPicPr preferRelativeResize="0"/>
          <p:nvPr/>
        </p:nvPicPr>
        <p:blipFill>
          <a:blip r:embed="rId5">
            <a:alphaModFix/>
          </a:blip>
          <a:stretch>
            <a:fillRect/>
          </a:stretch>
        </p:blipFill>
        <p:spPr>
          <a:xfrm rot="-1788056">
            <a:off x="6314191" y="591490"/>
            <a:ext cx="492305" cy="493994"/>
          </a:xfrm>
          <a:prstGeom prst="rect">
            <a:avLst/>
          </a:prstGeom>
          <a:noFill/>
          <a:ln>
            <a:noFill/>
          </a:ln>
        </p:spPr>
      </p:pic>
      <p:cxnSp>
        <p:nvCxnSpPr>
          <p:cNvPr id="248" name="Google Shape;248;p28"/>
          <p:cNvCxnSpPr>
            <a:cxnSpLocks/>
          </p:cNvCxnSpPr>
          <p:nvPr/>
        </p:nvCxnSpPr>
        <p:spPr>
          <a:xfrm>
            <a:off x="5371352" y="1047124"/>
            <a:ext cx="653473" cy="1460051"/>
          </a:xfrm>
          <a:prstGeom prst="straightConnector1">
            <a:avLst/>
          </a:prstGeom>
          <a:noFill/>
          <a:ln w="19050" cap="flat" cmpd="sng">
            <a:solidFill>
              <a:srgbClr val="1F497D"/>
            </a:solidFill>
            <a:prstDash val="dot"/>
            <a:round/>
            <a:headEnd type="none" w="med" len="med"/>
            <a:tailEnd type="none" w="med" len="med"/>
          </a:ln>
        </p:spPr>
      </p:cxnSp>
      <p:cxnSp>
        <p:nvCxnSpPr>
          <p:cNvPr id="249" name="Google Shape;249;p28"/>
          <p:cNvCxnSpPr>
            <a:cxnSpLocks/>
          </p:cNvCxnSpPr>
          <p:nvPr/>
        </p:nvCxnSpPr>
        <p:spPr>
          <a:xfrm>
            <a:off x="5916168" y="1451950"/>
            <a:ext cx="196920" cy="1033275"/>
          </a:xfrm>
          <a:prstGeom prst="straightConnector1">
            <a:avLst/>
          </a:prstGeom>
          <a:noFill/>
          <a:ln w="19050" cap="flat" cmpd="sng">
            <a:solidFill>
              <a:srgbClr val="1F497D"/>
            </a:solidFill>
            <a:prstDash val="dot"/>
            <a:round/>
            <a:headEnd type="none" w="med" len="med"/>
            <a:tailEnd type="none" w="med" len="med"/>
          </a:ln>
        </p:spPr>
      </p:cxnSp>
      <p:cxnSp>
        <p:nvCxnSpPr>
          <p:cNvPr id="250" name="Google Shape;250;p28"/>
          <p:cNvCxnSpPr>
            <a:cxnSpLocks/>
          </p:cNvCxnSpPr>
          <p:nvPr/>
        </p:nvCxnSpPr>
        <p:spPr>
          <a:xfrm flipH="1">
            <a:off x="6201850" y="1170395"/>
            <a:ext cx="1031054" cy="1329555"/>
          </a:xfrm>
          <a:prstGeom prst="straightConnector1">
            <a:avLst/>
          </a:prstGeom>
          <a:noFill/>
          <a:ln w="19050" cap="flat" cmpd="sng">
            <a:solidFill>
              <a:srgbClr val="1F497D"/>
            </a:solidFill>
            <a:prstDash val="dot"/>
            <a:round/>
            <a:headEnd type="none" w="med" len="med"/>
            <a:tailEnd type="none" w="med" len="med"/>
          </a:ln>
        </p:spPr>
      </p:cxnSp>
      <p:cxnSp>
        <p:nvCxnSpPr>
          <p:cNvPr id="251" name="Google Shape;251;p28"/>
          <p:cNvCxnSpPr>
            <a:cxnSpLocks/>
          </p:cNvCxnSpPr>
          <p:nvPr/>
        </p:nvCxnSpPr>
        <p:spPr>
          <a:xfrm flipH="1">
            <a:off x="6142850" y="1170395"/>
            <a:ext cx="331102" cy="1322080"/>
          </a:xfrm>
          <a:prstGeom prst="straightConnector1">
            <a:avLst/>
          </a:prstGeom>
          <a:noFill/>
          <a:ln w="19050" cap="flat" cmpd="sng">
            <a:solidFill>
              <a:srgbClr val="1F497D"/>
            </a:solidFill>
            <a:prstDash val="dot"/>
            <a:round/>
            <a:headEnd type="none" w="med" len="med"/>
            <a:tailEnd type="none" w="med" len="med"/>
          </a:ln>
        </p:spPr>
      </p:cxnSp>
      <p:sp>
        <p:nvSpPr>
          <p:cNvPr id="252" name="Google Shape;252;p28"/>
          <p:cNvSpPr txBox="1"/>
          <p:nvPr/>
        </p:nvSpPr>
        <p:spPr>
          <a:xfrm>
            <a:off x="4256874" y="5856325"/>
            <a:ext cx="2104050" cy="69246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100" b="1" noProof="0" dirty="0">
                <a:solidFill>
                  <a:schemeClr val="lt1"/>
                </a:solidFill>
                <a:latin typeface="Calibri"/>
                <a:ea typeface="Calibri"/>
                <a:cs typeface="Calibri"/>
                <a:sym typeface="Calibri"/>
              </a:rPr>
              <a:t>Referencia de Movimiento GPS</a:t>
            </a:r>
          </a:p>
          <a:p>
            <a:pPr marL="0" lvl="0" indent="0" algn="l" rtl="0">
              <a:spcBef>
                <a:spcPts val="0"/>
              </a:spcBef>
              <a:spcAft>
                <a:spcPts val="0"/>
              </a:spcAft>
              <a:buNone/>
            </a:pPr>
            <a:r>
              <a:rPr lang="es-ES_tradnl" sz="1100" b="1" noProof="0" dirty="0">
                <a:solidFill>
                  <a:schemeClr val="lt1"/>
                </a:solidFill>
                <a:latin typeface="Calibri"/>
                <a:ea typeface="Calibri"/>
                <a:cs typeface="Calibri"/>
                <a:sym typeface="Calibri"/>
              </a:rPr>
              <a:t>2.5 cm/año (~1 pulgada/año)</a:t>
            </a:r>
          </a:p>
          <a:p>
            <a:pPr marL="0" lvl="0" indent="0" algn="l" rtl="0">
              <a:spcBef>
                <a:spcPts val="0"/>
              </a:spcBef>
              <a:spcAft>
                <a:spcPts val="0"/>
              </a:spcAft>
              <a:buNone/>
            </a:pPr>
            <a:endParaRPr lang="es-ES_tradnl" sz="1100" b="1" noProof="0" dirty="0">
              <a:solidFill>
                <a:schemeClr val="lt1"/>
              </a:solidFill>
              <a:latin typeface="Calibri"/>
              <a:ea typeface="Calibri"/>
              <a:cs typeface="Calibri"/>
              <a:sym typeface="Calibri"/>
            </a:endParaRPr>
          </a:p>
        </p:txBody>
      </p:sp>
      <p:cxnSp>
        <p:nvCxnSpPr>
          <p:cNvPr id="253" name="Google Shape;253;p28"/>
          <p:cNvCxnSpPr/>
          <p:nvPr/>
        </p:nvCxnSpPr>
        <p:spPr>
          <a:xfrm>
            <a:off x="4333075" y="6399763"/>
            <a:ext cx="792000" cy="900"/>
          </a:xfrm>
          <a:prstGeom prst="straightConnector1">
            <a:avLst/>
          </a:prstGeom>
          <a:noFill/>
          <a:ln w="19050" cap="flat" cmpd="sng">
            <a:solidFill>
              <a:schemeClr val="lt1"/>
            </a:solidFill>
            <a:prstDash val="solid"/>
            <a:round/>
            <a:headEnd type="none" w="med" len="med"/>
            <a:tailEnd type="stealth" w="med" len="med"/>
          </a:ln>
        </p:spPr>
      </p:cxnSp>
      <p:sp>
        <p:nvSpPr>
          <p:cNvPr id="254" name="Google Shape;254;p28"/>
          <p:cNvSpPr/>
          <p:nvPr/>
        </p:nvSpPr>
        <p:spPr>
          <a:xfrm rot="1112055">
            <a:off x="7155896" y="4657875"/>
            <a:ext cx="218956" cy="1425401"/>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grpSp>
        <p:nvGrpSpPr>
          <p:cNvPr id="255" name="Google Shape;255;p28"/>
          <p:cNvGrpSpPr/>
          <p:nvPr/>
        </p:nvGrpSpPr>
        <p:grpSpPr>
          <a:xfrm rot="10800000">
            <a:off x="7553811" y="1569190"/>
            <a:ext cx="1031055" cy="515878"/>
            <a:chOff x="5620708" y="3861930"/>
            <a:chExt cx="857400" cy="373055"/>
          </a:xfrm>
        </p:grpSpPr>
        <p:sp>
          <p:nvSpPr>
            <p:cNvPr id="256" name="Google Shape;256;p28"/>
            <p:cNvSpPr/>
            <p:nvPr/>
          </p:nvSpPr>
          <p:spPr>
            <a:xfrm>
              <a:off x="5709150" y="3885500"/>
              <a:ext cx="694500" cy="300000"/>
            </a:xfrm>
            <a:prstGeom prst="trapezoid">
              <a:avLst>
                <a:gd name="adj" fmla="val 25000"/>
              </a:avLst>
            </a:prstGeom>
            <a:solidFill>
              <a:srgbClr val="000000">
                <a:alpha val="2975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257" name="Google Shape;257;p28"/>
            <p:cNvSpPr txBox="1"/>
            <p:nvPr/>
          </p:nvSpPr>
          <p:spPr>
            <a:xfrm rot="10800000">
              <a:off x="5620708" y="3861930"/>
              <a:ext cx="857400" cy="37305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_tradnl" sz="1100" b="1" noProof="0" dirty="0">
                  <a:solidFill>
                    <a:srgbClr val="FFFF00"/>
                  </a:solidFill>
                  <a:latin typeface="Calibri"/>
                  <a:ea typeface="Calibri"/>
                  <a:cs typeface="Calibri"/>
                  <a:sym typeface="Calibri"/>
                </a:rPr>
                <a:t>Movimiento    más lento</a:t>
              </a:r>
            </a:p>
          </p:txBody>
        </p:sp>
      </p:grpSp>
      <p:sp>
        <p:nvSpPr>
          <p:cNvPr id="258" name="Google Shape;258;p28"/>
          <p:cNvSpPr txBox="1"/>
          <p:nvPr/>
        </p:nvSpPr>
        <p:spPr>
          <a:xfrm>
            <a:off x="6541150" y="5972200"/>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_tradnl" sz="1100" b="1" noProof="0" dirty="0">
                <a:solidFill>
                  <a:srgbClr val="FFFF00"/>
                </a:solidFill>
                <a:latin typeface="Calibri"/>
                <a:ea typeface="Calibri"/>
                <a:cs typeface="Calibri"/>
                <a:sym typeface="Calibri"/>
              </a:rPr>
              <a:t>Movimiento más rápido</a:t>
            </a:r>
          </a:p>
        </p:txBody>
      </p:sp>
      <p:sp>
        <p:nvSpPr>
          <p:cNvPr id="259" name="Google Shape;259;p28"/>
          <p:cNvSpPr/>
          <p:nvPr/>
        </p:nvSpPr>
        <p:spPr>
          <a:xfrm>
            <a:off x="6803738" y="52288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260" name="Google Shape;260;p28"/>
          <p:cNvSpPr txBox="1"/>
          <p:nvPr/>
        </p:nvSpPr>
        <p:spPr>
          <a:xfrm>
            <a:off x="374431" y="1132314"/>
            <a:ext cx="3542540" cy="578616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solidFill>
                  <a:srgbClr val="000000"/>
                </a:solidFill>
              </a:rPr>
              <a:t>Una de las formas en que conocemos las tasas de movimiento de las placas es a partir de las estaciones GPS.</a:t>
            </a:r>
          </a:p>
          <a:p>
            <a:pPr marL="0" lvl="0" indent="0" algn="l" rtl="0">
              <a:spcBef>
                <a:spcPts val="0"/>
              </a:spcBef>
              <a:spcAft>
                <a:spcPts val="0"/>
              </a:spcAft>
              <a:buNone/>
            </a:pPr>
            <a:endParaRPr lang="es-ES_tradnl" noProof="0" dirty="0">
              <a:solidFill>
                <a:srgbClr val="000000"/>
              </a:solidFill>
            </a:endParaRPr>
          </a:p>
          <a:p>
            <a:pPr marL="0" lvl="0" indent="0" algn="l" rtl="0">
              <a:spcBef>
                <a:spcPts val="0"/>
              </a:spcBef>
              <a:spcAft>
                <a:spcPts val="0"/>
              </a:spcAft>
              <a:buNone/>
            </a:pPr>
            <a:r>
              <a:rPr lang="es-ES_tradnl" noProof="0" dirty="0">
                <a:solidFill>
                  <a:srgbClr val="000000"/>
                </a:solidFill>
              </a:rPr>
              <a:t>Las estaciones GPS reciben señales de los satélites y usan el intervalo de tiempo entre el momento en que una señal sale de un satélite y llega a una estación GPS para determinar la distancia. Si una estación GPS recibe señales de 4 o más satélites, puede determinar su ubicación (con 6 o más satélites es mucho mejor).</a:t>
            </a:r>
          </a:p>
          <a:p>
            <a:pPr marL="0" lvl="0" indent="0" algn="l" rtl="0">
              <a:spcBef>
                <a:spcPts val="0"/>
              </a:spcBef>
              <a:spcAft>
                <a:spcPts val="0"/>
              </a:spcAft>
              <a:buNone/>
            </a:pPr>
            <a:endParaRPr lang="es-ES_tradnl" noProof="0" dirty="0">
              <a:solidFill>
                <a:srgbClr val="000000"/>
              </a:solidFill>
            </a:endParaRPr>
          </a:p>
          <a:p>
            <a:pPr marL="0" lvl="0" indent="0" algn="l" rtl="0">
              <a:spcBef>
                <a:spcPts val="0"/>
              </a:spcBef>
              <a:spcAft>
                <a:spcPts val="0"/>
              </a:spcAft>
              <a:buNone/>
            </a:pPr>
            <a:r>
              <a:rPr lang="es-ES_tradnl" noProof="0" dirty="0">
                <a:solidFill>
                  <a:srgbClr val="000000"/>
                </a:solidFill>
              </a:rPr>
              <a:t>Este es el mismo modo en que funciona el GPS en su teléfono y otros dispositivos, pero estas estaciones de alta precisión pueden determinar la ubicación a milímetros (&lt;1⁄4 de pulgada) en vez de unos 5 a 10 metros (15 a 30 pies).</a:t>
            </a:r>
          </a:p>
          <a:p>
            <a:pPr marL="0" lvl="0" indent="0" algn="l" rtl="0">
              <a:spcBef>
                <a:spcPts val="0"/>
              </a:spcBef>
              <a:spcAft>
                <a:spcPts val="0"/>
              </a:spcAft>
              <a:buNone/>
            </a:pPr>
            <a:endParaRPr lang="es-ES_tradnl" noProof="0" dirty="0">
              <a:solidFill>
                <a:srgbClr val="000000"/>
              </a:solidFill>
            </a:endParaRPr>
          </a:p>
          <a:p>
            <a:pPr marL="0" lvl="0" indent="0" algn="l" rtl="0">
              <a:spcBef>
                <a:spcPts val="0"/>
              </a:spcBef>
              <a:spcAft>
                <a:spcPts val="0"/>
              </a:spcAft>
              <a:buNone/>
            </a:pPr>
            <a:r>
              <a:rPr lang="es-ES_tradnl" noProof="0" dirty="0">
                <a:solidFill>
                  <a:srgbClr val="000000"/>
                </a:solidFill>
              </a:rPr>
              <a:t>Con el tiempo, los cambios en la ubicación de las estaciones permiten a los científicos determinar los movimientos entre las placas tectónicas, los cuales se muestran como vectores (flechas).</a:t>
            </a:r>
          </a:p>
          <a:p>
            <a:pPr marL="0" lvl="0" indent="0" algn="l" rtl="0">
              <a:spcBef>
                <a:spcPts val="0"/>
              </a:spcBef>
              <a:spcAft>
                <a:spcPts val="0"/>
              </a:spcAft>
              <a:buNone/>
            </a:pPr>
            <a:endParaRPr lang="es-ES_tradnl" noProof="0" dirty="0">
              <a:solidFill>
                <a:srgbClr val="000000"/>
              </a:solidFill>
            </a:endParaRPr>
          </a:p>
        </p:txBody>
      </p:sp>
      <p:sp>
        <p:nvSpPr>
          <p:cNvPr id="262" name="Google Shape;262;p28"/>
          <p:cNvSpPr/>
          <p:nvPr/>
        </p:nvSpPr>
        <p:spPr>
          <a:xfrm rot="529785">
            <a:off x="7401091" y="1458504"/>
            <a:ext cx="218894" cy="51009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8" name="Google Shape;156;p18">
            <a:extLst>
              <a:ext uri="{FF2B5EF4-FFF2-40B4-BE49-F238E27FC236}">
                <a16:creationId xmlns:a16="http://schemas.microsoft.com/office/drawing/2014/main" id="{0EDED438-95A1-45D6-422A-4276C52196AE}"/>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2" name="Title 1">
            <a:extLst>
              <a:ext uri="{FF2B5EF4-FFF2-40B4-BE49-F238E27FC236}">
                <a16:creationId xmlns:a16="http://schemas.microsoft.com/office/drawing/2014/main" id="{4724A92B-7F21-A6FE-4137-5477ECE70A8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Google Shape;268;p29"/>
          <p:cNvPicPr preferRelativeResize="0"/>
          <p:nvPr/>
        </p:nvPicPr>
        <p:blipFill rotWithShape="1">
          <a:blip r:embed="rId3">
            <a:alphaModFix/>
          </a:blip>
          <a:srcRect l="26833" r="3991" b="3316"/>
          <a:stretch/>
        </p:blipFill>
        <p:spPr>
          <a:xfrm>
            <a:off x="3923100" y="1356850"/>
            <a:ext cx="5090627" cy="5075901"/>
          </a:xfrm>
          <a:prstGeom prst="rect">
            <a:avLst/>
          </a:prstGeom>
          <a:noFill/>
          <a:ln>
            <a:noFill/>
          </a:ln>
        </p:spPr>
      </p:pic>
      <p:sp>
        <p:nvSpPr>
          <p:cNvPr id="269" name="Google Shape;269;p29"/>
          <p:cNvSpPr txBox="1"/>
          <p:nvPr/>
        </p:nvSpPr>
        <p:spPr>
          <a:xfrm>
            <a:off x="312469" y="1476880"/>
            <a:ext cx="3442200" cy="513983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t>Esta región tiene estaciones GPS que registran el movimiento a largo plazo de las placas tectónicas.</a:t>
            </a:r>
          </a:p>
          <a:p>
            <a:pPr marL="0" lvl="0" indent="0" algn="l" rtl="0">
              <a:spcBef>
                <a:spcPts val="0"/>
              </a:spcBef>
              <a:spcAft>
                <a:spcPts val="0"/>
              </a:spcAft>
              <a:buNone/>
            </a:pPr>
            <a:endParaRPr lang="es-ES_tradnl" noProof="0" dirty="0"/>
          </a:p>
          <a:p>
            <a:pPr marL="0" lvl="0" indent="0" algn="l" rtl="0">
              <a:spcBef>
                <a:spcPts val="0"/>
              </a:spcBef>
              <a:spcAft>
                <a:spcPts val="0"/>
              </a:spcAft>
              <a:buNone/>
            </a:pPr>
            <a:r>
              <a:rPr lang="es-ES_tradnl" noProof="0" dirty="0"/>
              <a:t>En comparación con el norte de Eurasia, las estaciones en el Himalaya se están desplazando hasta 4 cm/año (~1.5 pulgadas/año) hacia el norte, a medida que la placa de India empuja contra la placa Euroasiática. Durante décadas y siglos, esta compresión se acumula y ocasionalmente se libera en terremotos. </a:t>
            </a:r>
          </a:p>
          <a:p>
            <a:pPr marL="0" lvl="0" indent="0" algn="l" rtl="0">
              <a:spcBef>
                <a:spcPts val="0"/>
              </a:spcBef>
              <a:spcAft>
                <a:spcPts val="0"/>
              </a:spcAft>
              <a:buNone/>
            </a:pPr>
            <a:endParaRPr lang="es-ES_tradnl" noProof="0" dirty="0"/>
          </a:p>
          <a:p>
            <a:pPr marL="0" lvl="0" indent="0" algn="l" rtl="0">
              <a:spcBef>
                <a:spcPts val="0"/>
              </a:spcBef>
              <a:spcAft>
                <a:spcPts val="0"/>
              </a:spcAft>
              <a:buNone/>
            </a:pPr>
            <a:r>
              <a:rPr lang="es-ES_tradnl" noProof="0" dirty="0"/>
              <a:t>Muchos de los terremotos en esta región ocurren en fallas de empuje debido a la compresión hacia el norte. Sin embargo, el terremoto de magnitud 7.1 del 7 de enero de 2025 ocurrió en una falla normal. El este de Asia también está siendo comprimido hacia el este, lo que ocasionalmente da lugar a fallas normales en esta región.</a:t>
            </a:r>
          </a:p>
          <a:p>
            <a:pPr marL="0" lvl="0" indent="0" algn="l" rtl="0">
              <a:spcBef>
                <a:spcPts val="0"/>
              </a:spcBef>
              <a:spcAft>
                <a:spcPts val="0"/>
              </a:spcAft>
              <a:buNone/>
            </a:pPr>
            <a:endParaRPr lang="es-ES_tradnl" noProof="0" dirty="0"/>
          </a:p>
        </p:txBody>
      </p:sp>
      <p:sp>
        <p:nvSpPr>
          <p:cNvPr id="271" name="Google Shape;271;p29"/>
          <p:cNvSpPr txBox="1"/>
          <p:nvPr/>
        </p:nvSpPr>
        <p:spPr>
          <a:xfrm>
            <a:off x="3893075" y="5810050"/>
            <a:ext cx="2056463" cy="69246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100" b="1" noProof="0" dirty="0">
                <a:solidFill>
                  <a:schemeClr val="lt1"/>
                </a:solidFill>
                <a:latin typeface="Calibri"/>
                <a:ea typeface="Calibri"/>
                <a:cs typeface="Calibri"/>
                <a:sym typeface="Calibri"/>
              </a:rPr>
              <a:t>Referencia de Movimiento GPS</a:t>
            </a:r>
          </a:p>
          <a:p>
            <a:pPr marL="0" lvl="0" indent="0" algn="l" rtl="0">
              <a:spcBef>
                <a:spcPts val="0"/>
              </a:spcBef>
              <a:spcAft>
                <a:spcPts val="0"/>
              </a:spcAft>
              <a:buNone/>
            </a:pPr>
            <a:r>
              <a:rPr lang="es-ES_tradnl" sz="1100" b="1" noProof="0" dirty="0">
                <a:solidFill>
                  <a:schemeClr val="lt1"/>
                </a:solidFill>
                <a:latin typeface="Calibri"/>
                <a:ea typeface="Calibri"/>
                <a:cs typeface="Calibri"/>
                <a:sym typeface="Calibri"/>
              </a:rPr>
              <a:t>2.5 cm/año (~1 pulgada/año)</a:t>
            </a:r>
          </a:p>
          <a:p>
            <a:pPr marL="0" lvl="0" indent="0" algn="l" rtl="0">
              <a:spcBef>
                <a:spcPts val="0"/>
              </a:spcBef>
              <a:spcAft>
                <a:spcPts val="0"/>
              </a:spcAft>
              <a:buNone/>
            </a:pPr>
            <a:endParaRPr lang="es-ES_tradnl" sz="1100" b="1" noProof="0" dirty="0">
              <a:solidFill>
                <a:schemeClr val="lt1"/>
              </a:solidFill>
              <a:latin typeface="Calibri"/>
              <a:ea typeface="Calibri"/>
              <a:cs typeface="Calibri"/>
              <a:sym typeface="Calibri"/>
            </a:endParaRPr>
          </a:p>
        </p:txBody>
      </p:sp>
      <p:cxnSp>
        <p:nvCxnSpPr>
          <p:cNvPr id="272" name="Google Shape;272;p29"/>
          <p:cNvCxnSpPr/>
          <p:nvPr/>
        </p:nvCxnSpPr>
        <p:spPr>
          <a:xfrm>
            <a:off x="3996688" y="6308395"/>
            <a:ext cx="729000" cy="900"/>
          </a:xfrm>
          <a:prstGeom prst="straightConnector1">
            <a:avLst/>
          </a:prstGeom>
          <a:noFill/>
          <a:ln w="19050" cap="flat" cmpd="sng">
            <a:solidFill>
              <a:schemeClr val="lt1"/>
            </a:solidFill>
            <a:prstDash val="solid"/>
            <a:round/>
            <a:headEnd type="none" w="med" len="med"/>
            <a:tailEnd type="stealth" w="med" len="med"/>
          </a:ln>
        </p:spPr>
      </p:cxnSp>
      <p:sp>
        <p:nvSpPr>
          <p:cNvPr id="273" name="Google Shape;273;p29"/>
          <p:cNvSpPr/>
          <p:nvPr/>
        </p:nvSpPr>
        <p:spPr>
          <a:xfrm>
            <a:off x="4407138" y="5179700"/>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5" name="Google Shape;156;p18">
            <a:extLst>
              <a:ext uri="{FF2B5EF4-FFF2-40B4-BE49-F238E27FC236}">
                <a16:creationId xmlns:a16="http://schemas.microsoft.com/office/drawing/2014/main" id="{2FAD6E33-ADA9-BCCE-E0AB-AB01A4BBBC3E}"/>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2" name="Title 1">
            <a:extLst>
              <a:ext uri="{FF2B5EF4-FFF2-40B4-BE49-F238E27FC236}">
                <a16:creationId xmlns:a16="http://schemas.microsoft.com/office/drawing/2014/main" id="{449B2FA3-B43C-BDD0-D838-B0521884AF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581DE-6B12-038B-DEAE-62A3015D28B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3A27278-6D69-D696-9649-8B6A07324FC1}"/>
              </a:ext>
            </a:extLst>
          </p:cNvPr>
          <p:cNvPicPr>
            <a:picLocks noChangeAspect="1"/>
          </p:cNvPicPr>
          <p:nvPr/>
        </p:nvPicPr>
        <p:blipFill>
          <a:blip r:embed="rId3"/>
          <a:stretch>
            <a:fillRect/>
          </a:stretch>
        </p:blipFill>
        <p:spPr>
          <a:xfrm>
            <a:off x="2585718" y="676546"/>
            <a:ext cx="6550491" cy="4929147"/>
          </a:xfrm>
          <a:prstGeom prst="rect">
            <a:avLst/>
          </a:prstGeom>
        </p:spPr>
      </p:pic>
      <p:grpSp>
        <p:nvGrpSpPr>
          <p:cNvPr id="14" name="Group 13">
            <a:extLst>
              <a:ext uri="{FF2B5EF4-FFF2-40B4-BE49-F238E27FC236}">
                <a16:creationId xmlns:a16="http://schemas.microsoft.com/office/drawing/2014/main" id="{89341CFB-FD82-9D1C-CF5C-C548BF2D4348}"/>
              </a:ext>
            </a:extLst>
          </p:cNvPr>
          <p:cNvGrpSpPr/>
          <p:nvPr/>
        </p:nvGrpSpPr>
        <p:grpSpPr>
          <a:xfrm>
            <a:off x="2963916" y="4743827"/>
            <a:ext cx="1030014" cy="567559"/>
            <a:chOff x="2900855" y="819806"/>
            <a:chExt cx="1030014" cy="567559"/>
          </a:xfrm>
        </p:grpSpPr>
        <p:sp>
          <p:nvSpPr>
            <p:cNvPr id="11" name="Rectangle 10">
              <a:extLst>
                <a:ext uri="{FF2B5EF4-FFF2-40B4-BE49-F238E27FC236}">
                  <a16:creationId xmlns:a16="http://schemas.microsoft.com/office/drawing/2014/main" id="{735D93B9-C960-02B4-09EE-9084C30BAE4E}"/>
                </a:ext>
              </a:extLst>
            </p:cNvPr>
            <p:cNvSpPr/>
            <p:nvPr/>
          </p:nvSpPr>
          <p:spPr>
            <a:xfrm>
              <a:off x="2900855" y="819806"/>
              <a:ext cx="1030014" cy="567559"/>
            </a:xfrm>
            <a:prstGeom prst="rect">
              <a:avLst/>
            </a:prstGeom>
            <a:solidFill>
              <a:schemeClr val="bg1"/>
            </a:solid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10" name="Group 9">
              <a:extLst>
                <a:ext uri="{FF2B5EF4-FFF2-40B4-BE49-F238E27FC236}">
                  <a16:creationId xmlns:a16="http://schemas.microsoft.com/office/drawing/2014/main" id="{A678838D-774A-5D92-7E77-25E92DB37093}"/>
                </a:ext>
              </a:extLst>
            </p:cNvPr>
            <p:cNvGrpSpPr/>
            <p:nvPr/>
          </p:nvGrpSpPr>
          <p:grpSpPr>
            <a:xfrm>
              <a:off x="3041431" y="997388"/>
              <a:ext cx="822661" cy="272607"/>
              <a:chOff x="1569983" y="4413250"/>
              <a:chExt cx="822661" cy="272607"/>
            </a:xfrm>
          </p:grpSpPr>
          <p:cxnSp>
            <p:nvCxnSpPr>
              <p:cNvPr id="8" name="Straight Arrow Connector 7">
                <a:extLst>
                  <a:ext uri="{FF2B5EF4-FFF2-40B4-BE49-F238E27FC236}">
                    <a16:creationId xmlns:a16="http://schemas.microsoft.com/office/drawing/2014/main" id="{1FCDFE85-7733-24DB-F67B-B2D1B02C430D}"/>
                  </a:ext>
                </a:extLst>
              </p:cNvPr>
              <p:cNvCxnSpPr>
                <a:cxnSpLocks/>
              </p:cNvCxnSpPr>
              <p:nvPr/>
            </p:nvCxnSpPr>
            <p:spPr>
              <a:xfrm>
                <a:off x="1764116" y="4413250"/>
                <a:ext cx="330200" cy="0"/>
              </a:xfrm>
              <a:prstGeom prst="straightConnector1">
                <a:avLst/>
              </a:prstGeom>
              <a:ln>
                <a:solidFill>
                  <a:srgbClr val="9D2363"/>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57A8FA-C8C3-7BFA-417D-1A9515CBA9B8}"/>
                  </a:ext>
                </a:extLst>
              </p:cNvPr>
              <p:cNvSpPr txBox="1"/>
              <p:nvPr/>
            </p:nvSpPr>
            <p:spPr>
              <a:xfrm>
                <a:off x="1569983" y="4439636"/>
                <a:ext cx="822661" cy="246221"/>
              </a:xfrm>
              <a:prstGeom prst="rect">
                <a:avLst/>
              </a:prstGeom>
              <a:noFill/>
            </p:spPr>
            <p:txBody>
              <a:bodyPr wrap="none" rtlCol="0">
                <a:spAutoFit/>
              </a:bodyPr>
              <a:lstStyle/>
              <a:p>
                <a:r>
                  <a:rPr lang="es-ES_tradnl" sz="1000" noProof="0" dirty="0"/>
                  <a:t>25 mm/año</a:t>
                </a:r>
              </a:p>
            </p:txBody>
          </p:sp>
        </p:grpSp>
      </p:grpSp>
      <p:pic>
        <p:nvPicPr>
          <p:cNvPr id="12" name="Picture 11">
            <a:extLst>
              <a:ext uri="{FF2B5EF4-FFF2-40B4-BE49-F238E27FC236}">
                <a16:creationId xmlns:a16="http://schemas.microsoft.com/office/drawing/2014/main" id="{5BA8F135-47DB-6264-FFA5-95348EAE94E8}"/>
              </a:ext>
            </a:extLst>
          </p:cNvPr>
          <p:cNvPicPr>
            <a:picLocks noChangeAspect="1"/>
          </p:cNvPicPr>
          <p:nvPr/>
        </p:nvPicPr>
        <p:blipFill>
          <a:blip r:embed="rId4"/>
          <a:srcRect t="70182" r="78736" b="3284"/>
          <a:stretch/>
        </p:blipFill>
        <p:spPr>
          <a:xfrm>
            <a:off x="2950775" y="791955"/>
            <a:ext cx="1652754" cy="1481958"/>
          </a:xfrm>
          <a:prstGeom prst="rect">
            <a:avLst/>
          </a:prstGeom>
        </p:spPr>
      </p:pic>
      <p:sp>
        <p:nvSpPr>
          <p:cNvPr id="3" name="TextBox 7">
            <a:extLst>
              <a:ext uri="{FF2B5EF4-FFF2-40B4-BE49-F238E27FC236}">
                <a16:creationId xmlns:a16="http://schemas.microsoft.com/office/drawing/2014/main" id="{22570060-96D2-6F06-36AE-2F799CFD8F17}"/>
              </a:ext>
            </a:extLst>
          </p:cNvPr>
          <p:cNvSpPr txBox="1">
            <a:spLocks noChangeArrowheads="1"/>
          </p:cNvSpPr>
          <p:nvPr/>
        </p:nvSpPr>
        <p:spPr bwMode="auto">
          <a:xfrm>
            <a:off x="301818" y="1623808"/>
            <a:ext cx="2220839"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400" noProof="0" dirty="0">
                <a:latin typeface="Arial" panose="020B0604020202020204" pitchFamily="34" charset="0"/>
              </a:rPr>
              <a:t>Un concepto fundamental de la colisión entre India y Asia es la “extrusión tectónica” (</a:t>
            </a:r>
            <a:r>
              <a:rPr lang="es-ES_tradnl" sz="1400" i="1" noProof="0" dirty="0" err="1">
                <a:latin typeface="Arial" panose="020B0604020202020204" pitchFamily="34" charset="0"/>
              </a:rPr>
              <a:t>extrusion</a:t>
            </a:r>
            <a:r>
              <a:rPr lang="es-ES_tradnl" sz="1400" i="1" noProof="0" dirty="0">
                <a:latin typeface="Arial" panose="020B0604020202020204" pitchFamily="34" charset="0"/>
              </a:rPr>
              <a:t> </a:t>
            </a:r>
            <a:r>
              <a:rPr lang="es-ES_tradnl" sz="1400" i="1" noProof="0" dirty="0" err="1">
                <a:latin typeface="Arial" panose="020B0604020202020204" pitchFamily="34" charset="0"/>
              </a:rPr>
              <a:t>tectonics</a:t>
            </a:r>
            <a:r>
              <a:rPr lang="es-ES_tradnl" sz="1400" noProof="0" dirty="0">
                <a:latin typeface="Arial" panose="020B0604020202020204" pitchFamily="34" charset="0"/>
              </a:rPr>
              <a:t>). El mapa insertado muestra el movimiento de la placa de India hacia el norte, empujando el bloque de Indochina hacia el sureste, mientras que la meseta tibetana oriental es 'extruida' o desplazada hacia el este contra el bloque de </a:t>
            </a:r>
            <a:r>
              <a:rPr lang="es-ES_tradnl" sz="1400" noProof="0" dirty="0" err="1">
                <a:latin typeface="Arial" panose="020B0604020202020204" pitchFamily="34" charset="0"/>
              </a:rPr>
              <a:t>Yangtze</a:t>
            </a:r>
            <a:endParaRPr lang="es-ES_tradnl" sz="1400" noProof="0" dirty="0">
              <a:latin typeface="Arial" panose="020B0604020202020204" pitchFamily="34" charset="0"/>
            </a:endParaRPr>
          </a:p>
        </p:txBody>
      </p:sp>
      <p:pic>
        <p:nvPicPr>
          <p:cNvPr id="18" name="Picture 17" descr="A picture containing candelabrum, fan, grate&#10;&#10;Description automatically generated">
            <a:extLst>
              <a:ext uri="{FF2B5EF4-FFF2-40B4-BE49-F238E27FC236}">
                <a16:creationId xmlns:a16="http://schemas.microsoft.com/office/drawing/2014/main" id="{4F153D17-E1E9-8464-90CF-C995EA8491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9" name="Rectangle 18">
            <a:extLst>
              <a:ext uri="{FF2B5EF4-FFF2-40B4-BE49-F238E27FC236}">
                <a16:creationId xmlns:a16="http://schemas.microsoft.com/office/drawing/2014/main" id="{1E22B961-020A-9BD8-3472-BE6B24CB563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21" name="Oval 20">
            <a:extLst>
              <a:ext uri="{FF2B5EF4-FFF2-40B4-BE49-F238E27FC236}">
                <a16:creationId xmlns:a16="http://schemas.microsoft.com/office/drawing/2014/main" id="{B687768D-04D0-2F4D-A639-8A21447A2141}"/>
              </a:ext>
            </a:extLst>
          </p:cNvPr>
          <p:cNvSpPr/>
          <p:nvPr/>
        </p:nvSpPr>
        <p:spPr>
          <a:xfrm>
            <a:off x="4719144" y="2725857"/>
            <a:ext cx="1860331" cy="1072055"/>
          </a:xfrm>
          <a:prstGeom prst="ellipse">
            <a:avLst/>
          </a:prstGeom>
          <a:noFill/>
          <a:ln w="31750">
            <a:solidFill>
              <a:srgbClr val="7030A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 name="TextBox 21">
            <a:extLst>
              <a:ext uri="{FF2B5EF4-FFF2-40B4-BE49-F238E27FC236}">
                <a16:creationId xmlns:a16="http://schemas.microsoft.com/office/drawing/2014/main" id="{ACF5D097-9F7F-1660-8021-0175B7582CE2}"/>
              </a:ext>
            </a:extLst>
          </p:cNvPr>
          <p:cNvSpPr txBox="1"/>
          <p:nvPr/>
        </p:nvSpPr>
        <p:spPr>
          <a:xfrm>
            <a:off x="4593022" y="3009636"/>
            <a:ext cx="2091558" cy="461665"/>
          </a:xfrm>
          <a:prstGeom prst="rect">
            <a:avLst/>
          </a:prstGeom>
          <a:noFill/>
        </p:spPr>
        <p:txBody>
          <a:bodyPr wrap="square" rtlCol="0">
            <a:spAutoFit/>
          </a:bodyPr>
          <a:lstStyle/>
          <a:p>
            <a:pPr algn="ctr"/>
            <a:r>
              <a:rPr lang="es-ES_tradnl" sz="1200" b="1" noProof="0" dirty="0">
                <a:solidFill>
                  <a:srgbClr val="7030A0"/>
                </a:solidFill>
              </a:rPr>
              <a:t>Vectores divergentes</a:t>
            </a:r>
          </a:p>
          <a:p>
            <a:pPr algn="ctr"/>
            <a:r>
              <a:rPr lang="es-ES_tradnl" sz="1200" b="1" noProof="0" dirty="0">
                <a:solidFill>
                  <a:srgbClr val="7030A0"/>
                </a:solidFill>
              </a:rPr>
              <a:t>Extensión este-oeste</a:t>
            </a:r>
          </a:p>
        </p:txBody>
      </p:sp>
      <p:sp>
        <p:nvSpPr>
          <p:cNvPr id="23" name="TextBox 22">
            <a:extLst>
              <a:ext uri="{FF2B5EF4-FFF2-40B4-BE49-F238E27FC236}">
                <a16:creationId xmlns:a16="http://schemas.microsoft.com/office/drawing/2014/main" id="{43DC27CB-0B4D-F340-308E-6A4667B6C619}"/>
              </a:ext>
            </a:extLst>
          </p:cNvPr>
          <p:cNvSpPr txBox="1"/>
          <p:nvPr/>
        </p:nvSpPr>
        <p:spPr>
          <a:xfrm>
            <a:off x="233442" y="5829837"/>
            <a:ext cx="8828690" cy="954107"/>
          </a:xfrm>
          <a:prstGeom prst="rect">
            <a:avLst/>
          </a:prstGeom>
          <a:noFill/>
        </p:spPr>
        <p:txBody>
          <a:bodyPr wrap="square" rtlCol="0">
            <a:spAutoFit/>
          </a:bodyPr>
          <a:lstStyle/>
          <a:p>
            <a:r>
              <a:rPr lang="es-ES_tradnl" sz="1400" noProof="0" dirty="0">
                <a:latin typeface="Arial" panose="020B0604020202020204" pitchFamily="34" charset="0"/>
              </a:rPr>
              <a:t>El mapa grande muestra los movimientos horizontales de las estaciones GPS a lo largo de la zona de colisión. Observa los vectores divergentes que indican la extensión de la meseta tibetana hacia el este y el oeste. Las fallas de desplazamiento lateral y normales, que acomodan la expansión del interior de la meseta, se muestran en la siguiente diapositiva.</a:t>
            </a:r>
            <a:endParaRPr lang="es-ES_tradnl" sz="1400" noProof="0" dirty="0"/>
          </a:p>
        </p:txBody>
      </p:sp>
      <p:sp>
        <p:nvSpPr>
          <p:cNvPr id="5" name="Google Shape;156;p18">
            <a:extLst>
              <a:ext uri="{FF2B5EF4-FFF2-40B4-BE49-F238E27FC236}">
                <a16:creationId xmlns:a16="http://schemas.microsoft.com/office/drawing/2014/main" id="{FF7B7FCB-14C9-C9A6-AB8A-D13DAF3C9904}"/>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4" name="Title 1">
            <a:extLst>
              <a:ext uri="{FF2B5EF4-FFF2-40B4-BE49-F238E27FC236}">
                <a16:creationId xmlns:a16="http://schemas.microsoft.com/office/drawing/2014/main" id="{4DD75FBA-64A0-E104-E0DC-6A89190AAAA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176457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505853" y="5604642"/>
            <a:ext cx="83058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400" noProof="0" dirty="0">
                <a:latin typeface="Arial" panose="020B0604020202020204" pitchFamily="34" charset="0"/>
              </a:rPr>
              <a:t>Las grandes fallas de desplazamiento lateral, incluyendo las fallas de </a:t>
            </a:r>
            <a:r>
              <a:rPr lang="es-ES_tradnl" sz="1400" noProof="0" dirty="0" err="1">
                <a:latin typeface="Arial" panose="020B0604020202020204" pitchFamily="34" charset="0"/>
              </a:rPr>
              <a:t>Altyn</a:t>
            </a:r>
            <a:r>
              <a:rPr lang="es-ES_tradnl" sz="1400" noProof="0" dirty="0">
                <a:latin typeface="Arial" panose="020B0604020202020204" pitchFamily="34" charset="0"/>
              </a:rPr>
              <a:t> </a:t>
            </a:r>
            <a:r>
              <a:rPr lang="es-ES_tradnl" sz="1400" noProof="0" dirty="0" err="1">
                <a:latin typeface="Arial" panose="020B0604020202020204" pitchFamily="34" charset="0"/>
              </a:rPr>
              <a:t>Tagh</a:t>
            </a:r>
            <a:r>
              <a:rPr lang="es-ES_tradnl" sz="1400" noProof="0" dirty="0">
                <a:latin typeface="Arial" panose="020B0604020202020204" pitchFamily="34" charset="0"/>
              </a:rPr>
              <a:t>, </a:t>
            </a:r>
            <a:r>
              <a:rPr lang="es-ES_tradnl" sz="1400" noProof="0" dirty="0" err="1">
                <a:latin typeface="Arial" panose="020B0604020202020204" pitchFamily="34" charset="0"/>
              </a:rPr>
              <a:t>Karakoram</a:t>
            </a:r>
            <a:r>
              <a:rPr lang="es-ES_tradnl" sz="1400" noProof="0" dirty="0">
                <a:latin typeface="Arial" panose="020B0604020202020204" pitchFamily="34" charset="0"/>
              </a:rPr>
              <a:t>, </a:t>
            </a:r>
            <a:r>
              <a:rPr lang="es-ES_tradnl" sz="1400" noProof="0" dirty="0" err="1">
                <a:latin typeface="Arial" panose="020B0604020202020204" pitchFamily="34" charset="0"/>
              </a:rPr>
              <a:t>Kunlun</a:t>
            </a:r>
            <a:r>
              <a:rPr lang="es-ES_tradnl" sz="1400" noProof="0" dirty="0">
                <a:latin typeface="Arial" panose="020B0604020202020204" pitchFamily="34" charset="0"/>
              </a:rPr>
              <a:t> y </a:t>
            </a:r>
            <a:r>
              <a:rPr lang="es-ES_tradnl" sz="1400" noProof="0" dirty="0" err="1">
                <a:latin typeface="Arial" panose="020B0604020202020204" pitchFamily="34" charset="0"/>
              </a:rPr>
              <a:t>Xianshuihe</a:t>
            </a:r>
            <a:r>
              <a:rPr lang="es-ES_tradnl" sz="1400" noProof="0" dirty="0">
                <a:latin typeface="Arial" panose="020B0604020202020204" pitchFamily="34" charset="0"/>
              </a:rPr>
              <a:t>, forman el límite norte y atraviesan la meseta tibetana. Además, hay numerosas fallas normales, predominantemente orientadas de norte-sur, dentro de la meseta central y meridional. Estas fallas acomodan la extensión de este-oeste. La siguiente diapositiva muestra el terremoto del 7 de enero de 2025 en un mapa más detallado del área dentro del cuadrado trazado.</a:t>
            </a:r>
            <a:endParaRPr lang="es-ES_tradnl" sz="1400" i="1" noProof="0" dirty="0">
              <a:latin typeface="Arial" panose="020B0604020202020204" pitchFamily="34" charset="0"/>
            </a:endParaRPr>
          </a:p>
        </p:txBody>
      </p:sp>
      <p:pic>
        <p:nvPicPr>
          <p:cNvPr id="8" name="Picture 7">
            <a:extLst>
              <a:ext uri="{FF2B5EF4-FFF2-40B4-BE49-F238E27FC236}">
                <a16:creationId xmlns:a16="http://schemas.microsoft.com/office/drawing/2014/main" id="{24C2E264-7D2F-184C-837C-BE97E702B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031" y="990600"/>
            <a:ext cx="8418195" cy="4646295"/>
          </a:xfrm>
          <a:prstGeom prst="rect">
            <a:avLst/>
          </a:prstGeom>
        </p:spPr>
      </p:pic>
      <p:pic>
        <p:nvPicPr>
          <p:cNvPr id="3" name="Picture 2" descr="A picture containing candelabrum, fan, grate&#10;&#10;Description automatically generated">
            <a:extLst>
              <a:ext uri="{FF2B5EF4-FFF2-40B4-BE49-F238E27FC236}">
                <a16:creationId xmlns:a16="http://schemas.microsoft.com/office/drawing/2014/main" id="{0753DC80-3538-A42A-1BB8-709E499845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5" name="Rectangle 4">
            <a:extLst>
              <a:ext uri="{FF2B5EF4-FFF2-40B4-BE49-F238E27FC236}">
                <a16:creationId xmlns:a16="http://schemas.microsoft.com/office/drawing/2014/main" id="{A9F40D0E-AD00-8566-5EEA-9D862D00B342}"/>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6" name="TextBox 5">
            <a:extLst>
              <a:ext uri="{FF2B5EF4-FFF2-40B4-BE49-F238E27FC236}">
                <a16:creationId xmlns:a16="http://schemas.microsoft.com/office/drawing/2014/main" id="{B83767F5-64E8-3B5C-6A48-F0EE33982BFB}"/>
              </a:ext>
            </a:extLst>
          </p:cNvPr>
          <p:cNvSpPr txBox="1"/>
          <p:nvPr/>
        </p:nvSpPr>
        <p:spPr>
          <a:xfrm rot="390505">
            <a:off x="5914853" y="2675829"/>
            <a:ext cx="1130438" cy="307777"/>
          </a:xfrm>
          <a:prstGeom prst="rect">
            <a:avLst/>
          </a:prstGeom>
          <a:noFill/>
          <a:effectLst>
            <a:glow rad="303318">
              <a:schemeClr val="bg1">
                <a:alpha val="40000"/>
              </a:schemeClr>
            </a:glow>
          </a:effectLst>
        </p:spPr>
        <p:txBody>
          <a:bodyPr wrap="none" rtlCol="0">
            <a:spAutoFit/>
          </a:bodyPr>
          <a:lstStyle/>
          <a:p>
            <a:r>
              <a:rPr lang="es-ES_tradnl" sz="1400" noProof="0" dirty="0" err="1"/>
              <a:t>Kunlun</a:t>
            </a:r>
            <a:r>
              <a:rPr lang="es-ES_tradnl" sz="1400" noProof="0" dirty="0"/>
              <a:t> </a:t>
            </a:r>
            <a:r>
              <a:rPr lang="es-ES_tradnl" sz="1400" noProof="0" dirty="0" err="1"/>
              <a:t>fault</a:t>
            </a:r>
            <a:endParaRPr lang="es-ES_tradnl" sz="1400" noProof="0" dirty="0"/>
          </a:p>
        </p:txBody>
      </p:sp>
      <p:sp>
        <p:nvSpPr>
          <p:cNvPr id="7" name="TextBox 6">
            <a:extLst>
              <a:ext uri="{FF2B5EF4-FFF2-40B4-BE49-F238E27FC236}">
                <a16:creationId xmlns:a16="http://schemas.microsoft.com/office/drawing/2014/main" id="{C4FAA7B8-582F-8B98-0EF4-0317968A1864}"/>
              </a:ext>
            </a:extLst>
          </p:cNvPr>
          <p:cNvSpPr txBox="1"/>
          <p:nvPr/>
        </p:nvSpPr>
        <p:spPr>
          <a:xfrm rot="1512326">
            <a:off x="6222124" y="3752193"/>
            <a:ext cx="1459054" cy="307777"/>
          </a:xfrm>
          <a:prstGeom prst="rect">
            <a:avLst/>
          </a:prstGeom>
          <a:noFill/>
        </p:spPr>
        <p:txBody>
          <a:bodyPr wrap="none" rtlCol="0">
            <a:spAutoFit/>
          </a:bodyPr>
          <a:lstStyle/>
          <a:p>
            <a:r>
              <a:rPr lang="es-ES_tradnl" sz="1400" noProof="0" dirty="0" err="1">
                <a:effectLst/>
                <a:cs typeface="Arial" panose="020B0604020202020204" pitchFamily="34" charset="0"/>
              </a:rPr>
              <a:t>Xianshuihe</a:t>
            </a:r>
            <a:r>
              <a:rPr lang="es-ES_tradnl" sz="1400" noProof="0" dirty="0">
                <a:effectLst/>
                <a:cs typeface="Arial" panose="020B0604020202020204" pitchFamily="34" charset="0"/>
              </a:rPr>
              <a:t> </a:t>
            </a:r>
            <a:r>
              <a:rPr lang="es-ES_tradnl" sz="1400" noProof="0" dirty="0" err="1">
                <a:effectLst/>
                <a:cs typeface="Arial" panose="020B0604020202020204" pitchFamily="34" charset="0"/>
              </a:rPr>
              <a:t>fault</a:t>
            </a:r>
            <a:endParaRPr lang="es-ES_tradnl" sz="1400" noProof="0" dirty="0"/>
          </a:p>
        </p:txBody>
      </p:sp>
      <p:sp>
        <p:nvSpPr>
          <p:cNvPr id="11" name="Rectangle 10">
            <a:extLst>
              <a:ext uri="{FF2B5EF4-FFF2-40B4-BE49-F238E27FC236}">
                <a16:creationId xmlns:a16="http://schemas.microsoft.com/office/drawing/2014/main" id="{6928E8A8-B0E7-EB00-6F84-D494037AD255}"/>
              </a:ext>
            </a:extLst>
          </p:cNvPr>
          <p:cNvSpPr/>
          <p:nvPr/>
        </p:nvSpPr>
        <p:spPr>
          <a:xfrm>
            <a:off x="1881894" y="2949677"/>
            <a:ext cx="3462921" cy="2642911"/>
          </a:xfrm>
          <a:prstGeom prst="rect">
            <a:avLst/>
          </a:prstGeom>
          <a:noFill/>
          <a:ln>
            <a:solidFill>
              <a:schemeClr val="bg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9" name="Google Shape;156;p18">
            <a:extLst>
              <a:ext uri="{FF2B5EF4-FFF2-40B4-BE49-F238E27FC236}">
                <a16:creationId xmlns:a16="http://schemas.microsoft.com/office/drawing/2014/main" id="{F76F6C43-796E-DC56-F585-AA973200B35E}"/>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sp>
        <p:nvSpPr>
          <p:cNvPr id="2" name="Title 1">
            <a:extLst>
              <a:ext uri="{FF2B5EF4-FFF2-40B4-BE49-F238E27FC236}">
                <a16:creationId xmlns:a16="http://schemas.microsoft.com/office/drawing/2014/main" id="{923CFB40-B5F3-3722-1085-7995E6663E1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
        <p:nvSpPr>
          <p:cNvPr id="10" name="TextBox 9">
            <a:extLst>
              <a:ext uri="{FF2B5EF4-FFF2-40B4-BE49-F238E27FC236}">
                <a16:creationId xmlns:a16="http://schemas.microsoft.com/office/drawing/2014/main" id="{5F468591-73C8-F1DB-3FD5-93E6A6CE8F8E}"/>
              </a:ext>
            </a:extLst>
          </p:cNvPr>
          <p:cNvSpPr txBox="1"/>
          <p:nvPr/>
        </p:nvSpPr>
        <p:spPr>
          <a:xfrm>
            <a:off x="5023262" y="762179"/>
            <a:ext cx="3861964" cy="276999"/>
          </a:xfrm>
          <a:prstGeom prst="rect">
            <a:avLst/>
          </a:prstGeom>
          <a:noFill/>
        </p:spPr>
        <p:txBody>
          <a:bodyPr wrap="square" rtlCol="0">
            <a:spAutoFit/>
          </a:bodyPr>
          <a:lstStyle/>
          <a:p>
            <a:r>
              <a:rPr lang="es-ES_tradnl" sz="1200" i="1" noProof="0" dirty="0"/>
              <a:t>Mapa cortesía de Paul Kapp, Universidad de Arizona.</a:t>
            </a:r>
          </a:p>
        </p:txBody>
      </p:sp>
    </p:spTree>
    <p:extLst>
      <p:ext uri="{BB962C8B-B14F-4D97-AF65-F5344CB8AC3E}">
        <p14:creationId xmlns:p14="http://schemas.microsoft.com/office/powerpoint/2010/main" val="4065223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FF839-B8EE-BB4C-6D5A-C0FE232E52CA}"/>
            </a:ext>
          </a:extLst>
        </p:cNvPr>
        <p:cNvGrpSpPr/>
        <p:nvPr/>
      </p:nvGrpSpPr>
      <p:grpSpPr>
        <a:xfrm>
          <a:off x="0" y="0"/>
          <a:ext cx="0" cy="0"/>
          <a:chOff x="0" y="0"/>
          <a:chExt cx="0" cy="0"/>
        </a:xfrm>
      </p:grpSpPr>
      <p:pic>
        <p:nvPicPr>
          <p:cNvPr id="6" name="Picture 5" descr="A picture containing candelabrum, fan, grate&#10;&#10;Description automatically generated">
            <a:extLst>
              <a:ext uri="{FF2B5EF4-FFF2-40B4-BE49-F238E27FC236}">
                <a16:creationId xmlns:a16="http://schemas.microsoft.com/office/drawing/2014/main" id="{84183262-FA52-EDC4-5040-EC89E3798A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4F818D27-378D-AEB9-7628-BDC84CE66EC0}"/>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pic>
        <p:nvPicPr>
          <p:cNvPr id="4" name="Picture 3">
            <a:extLst>
              <a:ext uri="{FF2B5EF4-FFF2-40B4-BE49-F238E27FC236}">
                <a16:creationId xmlns:a16="http://schemas.microsoft.com/office/drawing/2014/main" id="{6C6FE12C-5165-C6E3-6FD5-9ED4064135D0}"/>
              </a:ext>
            </a:extLst>
          </p:cNvPr>
          <p:cNvPicPr>
            <a:picLocks noChangeAspect="1"/>
          </p:cNvPicPr>
          <p:nvPr/>
        </p:nvPicPr>
        <p:blipFill>
          <a:blip r:embed="rId4"/>
          <a:stretch>
            <a:fillRect/>
          </a:stretch>
        </p:blipFill>
        <p:spPr>
          <a:xfrm>
            <a:off x="1883993" y="682977"/>
            <a:ext cx="6848475" cy="5191125"/>
          </a:xfrm>
          <a:prstGeom prst="rect">
            <a:avLst/>
          </a:prstGeom>
        </p:spPr>
      </p:pic>
      <p:sp>
        <p:nvSpPr>
          <p:cNvPr id="65" name="TextBox 64">
            <a:extLst>
              <a:ext uri="{FF2B5EF4-FFF2-40B4-BE49-F238E27FC236}">
                <a16:creationId xmlns:a16="http://schemas.microsoft.com/office/drawing/2014/main" id="{85193F9E-7B1C-E2DF-3FC1-DB1AC9312531}"/>
              </a:ext>
            </a:extLst>
          </p:cNvPr>
          <p:cNvSpPr txBox="1"/>
          <p:nvPr/>
        </p:nvSpPr>
        <p:spPr>
          <a:xfrm>
            <a:off x="3586765" y="3570633"/>
            <a:ext cx="909223" cy="276999"/>
          </a:xfrm>
          <a:prstGeom prst="rect">
            <a:avLst/>
          </a:prstGeom>
          <a:solidFill>
            <a:schemeClr val="bg1"/>
          </a:solidFill>
        </p:spPr>
        <p:txBody>
          <a:bodyPr wrap="none" rtlCol="0">
            <a:spAutoFit/>
          </a:bodyPr>
          <a:lstStyle/>
          <a:p>
            <a:r>
              <a:rPr lang="es-ES_tradnl" sz="1200" b="1" noProof="0" dirty="0"/>
              <a:t>2005 M6.3</a:t>
            </a:r>
          </a:p>
        </p:txBody>
      </p:sp>
      <p:sp>
        <p:nvSpPr>
          <p:cNvPr id="66" name="TextBox 65">
            <a:extLst>
              <a:ext uri="{FF2B5EF4-FFF2-40B4-BE49-F238E27FC236}">
                <a16:creationId xmlns:a16="http://schemas.microsoft.com/office/drawing/2014/main" id="{B7224C40-A5ED-3C87-D2D0-36BCC87D89E4}"/>
              </a:ext>
            </a:extLst>
          </p:cNvPr>
          <p:cNvSpPr txBox="1"/>
          <p:nvPr/>
        </p:nvSpPr>
        <p:spPr>
          <a:xfrm>
            <a:off x="4302893" y="3242647"/>
            <a:ext cx="909223" cy="276999"/>
          </a:xfrm>
          <a:prstGeom prst="rect">
            <a:avLst/>
          </a:prstGeom>
          <a:solidFill>
            <a:schemeClr val="bg1"/>
          </a:solidFill>
        </p:spPr>
        <p:txBody>
          <a:bodyPr wrap="none" rtlCol="0">
            <a:spAutoFit/>
          </a:bodyPr>
          <a:lstStyle/>
          <a:p>
            <a:r>
              <a:rPr lang="es-ES_tradnl" sz="1200" b="1" noProof="0" dirty="0"/>
              <a:t>2004 M6.2</a:t>
            </a:r>
          </a:p>
        </p:txBody>
      </p:sp>
      <p:sp>
        <p:nvSpPr>
          <p:cNvPr id="67" name="TextBox 66">
            <a:extLst>
              <a:ext uri="{FF2B5EF4-FFF2-40B4-BE49-F238E27FC236}">
                <a16:creationId xmlns:a16="http://schemas.microsoft.com/office/drawing/2014/main" id="{17C8FCAD-EB11-C431-F9F0-962F79278C0C}"/>
              </a:ext>
            </a:extLst>
          </p:cNvPr>
          <p:cNvSpPr txBox="1"/>
          <p:nvPr/>
        </p:nvSpPr>
        <p:spPr>
          <a:xfrm>
            <a:off x="2731505" y="3106937"/>
            <a:ext cx="978655" cy="276999"/>
          </a:xfrm>
          <a:prstGeom prst="rect">
            <a:avLst/>
          </a:prstGeom>
          <a:solidFill>
            <a:schemeClr val="bg1"/>
          </a:solidFill>
        </p:spPr>
        <p:txBody>
          <a:bodyPr wrap="square" rtlCol="0">
            <a:spAutoFit/>
          </a:bodyPr>
          <a:lstStyle/>
          <a:p>
            <a:r>
              <a:rPr lang="es-ES_tradnl" sz="1200" b="1" noProof="0" dirty="0"/>
              <a:t>2008 M6.0</a:t>
            </a:r>
          </a:p>
        </p:txBody>
      </p:sp>
      <p:sp>
        <p:nvSpPr>
          <p:cNvPr id="68" name="TextBox 67">
            <a:extLst>
              <a:ext uri="{FF2B5EF4-FFF2-40B4-BE49-F238E27FC236}">
                <a16:creationId xmlns:a16="http://schemas.microsoft.com/office/drawing/2014/main" id="{FDEA2BA2-724B-FD2C-9A21-F64683DC2927}"/>
              </a:ext>
            </a:extLst>
          </p:cNvPr>
          <p:cNvSpPr txBox="1"/>
          <p:nvPr/>
        </p:nvSpPr>
        <p:spPr>
          <a:xfrm>
            <a:off x="4457150" y="2938521"/>
            <a:ext cx="909223" cy="276999"/>
          </a:xfrm>
          <a:prstGeom prst="rect">
            <a:avLst/>
          </a:prstGeom>
          <a:solidFill>
            <a:schemeClr val="bg1"/>
          </a:solidFill>
        </p:spPr>
        <p:txBody>
          <a:bodyPr wrap="none" rtlCol="0">
            <a:spAutoFit/>
          </a:bodyPr>
          <a:lstStyle/>
          <a:p>
            <a:r>
              <a:rPr lang="es-ES_tradnl" sz="1200" b="1" noProof="0" dirty="0"/>
              <a:t>2008 M6.7</a:t>
            </a:r>
          </a:p>
        </p:txBody>
      </p:sp>
      <p:sp>
        <p:nvSpPr>
          <p:cNvPr id="69" name="TextBox 68">
            <a:extLst>
              <a:ext uri="{FF2B5EF4-FFF2-40B4-BE49-F238E27FC236}">
                <a16:creationId xmlns:a16="http://schemas.microsoft.com/office/drawing/2014/main" id="{F01FB4B8-069D-7CE6-0744-CCAE47C819A4}"/>
              </a:ext>
            </a:extLst>
          </p:cNvPr>
          <p:cNvSpPr txBox="1"/>
          <p:nvPr/>
        </p:nvSpPr>
        <p:spPr>
          <a:xfrm>
            <a:off x="5556152" y="4598018"/>
            <a:ext cx="1029449" cy="307777"/>
          </a:xfrm>
          <a:prstGeom prst="rect">
            <a:avLst/>
          </a:prstGeom>
          <a:solidFill>
            <a:schemeClr val="bg1"/>
          </a:solidFill>
        </p:spPr>
        <p:txBody>
          <a:bodyPr wrap="none" rtlCol="0">
            <a:spAutoFit/>
          </a:bodyPr>
          <a:lstStyle/>
          <a:p>
            <a:r>
              <a:rPr lang="es-ES_tradnl" sz="1400" b="1" noProof="0" dirty="0"/>
              <a:t>2025 M7.1</a:t>
            </a:r>
          </a:p>
        </p:txBody>
      </p:sp>
      <p:sp>
        <p:nvSpPr>
          <p:cNvPr id="70" name="TextBox 69">
            <a:extLst>
              <a:ext uri="{FF2B5EF4-FFF2-40B4-BE49-F238E27FC236}">
                <a16:creationId xmlns:a16="http://schemas.microsoft.com/office/drawing/2014/main" id="{6A3FAC24-E32E-895E-629F-31422305FA52}"/>
              </a:ext>
            </a:extLst>
          </p:cNvPr>
          <p:cNvSpPr txBox="1"/>
          <p:nvPr/>
        </p:nvSpPr>
        <p:spPr>
          <a:xfrm>
            <a:off x="5604680" y="3574740"/>
            <a:ext cx="909223" cy="276999"/>
          </a:xfrm>
          <a:prstGeom prst="rect">
            <a:avLst/>
          </a:prstGeom>
          <a:solidFill>
            <a:schemeClr val="bg1"/>
          </a:solidFill>
        </p:spPr>
        <p:txBody>
          <a:bodyPr wrap="none" rtlCol="0">
            <a:spAutoFit/>
          </a:bodyPr>
          <a:lstStyle/>
          <a:p>
            <a:r>
              <a:rPr lang="es-ES_tradnl" sz="1200" b="1" noProof="0" dirty="0"/>
              <a:t>1993 M6.2</a:t>
            </a:r>
          </a:p>
        </p:txBody>
      </p:sp>
      <p:sp>
        <p:nvSpPr>
          <p:cNvPr id="2" name="5-Point Star 1">
            <a:extLst>
              <a:ext uri="{FF2B5EF4-FFF2-40B4-BE49-F238E27FC236}">
                <a16:creationId xmlns:a16="http://schemas.microsoft.com/office/drawing/2014/main" id="{94750031-C215-6DAB-C9F1-8E7136281818}"/>
              </a:ext>
            </a:extLst>
          </p:cNvPr>
          <p:cNvSpPr>
            <a:spLocks noChangeAspect="1"/>
          </p:cNvSpPr>
          <p:nvPr/>
        </p:nvSpPr>
        <p:spPr>
          <a:xfrm>
            <a:off x="5899262" y="4274972"/>
            <a:ext cx="302173" cy="302173"/>
          </a:xfrm>
          <a:prstGeom prst="star5">
            <a:avLst/>
          </a:prstGeom>
          <a:solidFill>
            <a:srgbClr val="FF0000"/>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 name="5-Point Star 2">
            <a:extLst>
              <a:ext uri="{FF2B5EF4-FFF2-40B4-BE49-F238E27FC236}">
                <a16:creationId xmlns:a16="http://schemas.microsoft.com/office/drawing/2014/main" id="{F306A579-6C88-B2FE-0B90-36E0D1B7132B}"/>
              </a:ext>
            </a:extLst>
          </p:cNvPr>
          <p:cNvSpPr/>
          <p:nvPr/>
        </p:nvSpPr>
        <p:spPr>
          <a:xfrm>
            <a:off x="5894013" y="4006964"/>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 name="5-Point Star 4">
            <a:extLst>
              <a:ext uri="{FF2B5EF4-FFF2-40B4-BE49-F238E27FC236}">
                <a16:creationId xmlns:a16="http://schemas.microsoft.com/office/drawing/2014/main" id="{74E1A99C-60C0-F300-C6CE-578B9A272E2A}"/>
              </a:ext>
            </a:extLst>
          </p:cNvPr>
          <p:cNvSpPr/>
          <p:nvPr/>
        </p:nvSpPr>
        <p:spPr>
          <a:xfrm>
            <a:off x="3975875" y="3139861"/>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 name="5-Point Star 7">
            <a:extLst>
              <a:ext uri="{FF2B5EF4-FFF2-40B4-BE49-F238E27FC236}">
                <a16:creationId xmlns:a16="http://schemas.microsoft.com/office/drawing/2014/main" id="{98235E6E-EBBB-AA1A-07EC-B23F3225566C}"/>
              </a:ext>
            </a:extLst>
          </p:cNvPr>
          <p:cNvSpPr/>
          <p:nvPr/>
        </p:nvSpPr>
        <p:spPr>
          <a:xfrm>
            <a:off x="4002151" y="3040013"/>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 name="5-Point Star 11">
            <a:extLst>
              <a:ext uri="{FF2B5EF4-FFF2-40B4-BE49-F238E27FC236}">
                <a16:creationId xmlns:a16="http://schemas.microsoft.com/office/drawing/2014/main" id="{D108044F-7B12-5D9F-3669-01FE82F6D5E9}"/>
              </a:ext>
            </a:extLst>
          </p:cNvPr>
          <p:cNvSpPr/>
          <p:nvPr/>
        </p:nvSpPr>
        <p:spPr>
          <a:xfrm>
            <a:off x="3944344" y="2835061"/>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 name="5-Point Star 12">
            <a:extLst>
              <a:ext uri="{FF2B5EF4-FFF2-40B4-BE49-F238E27FC236}">
                <a16:creationId xmlns:a16="http://schemas.microsoft.com/office/drawing/2014/main" id="{32ECAFBA-FB67-B72B-CF34-EF1F684BABC7}"/>
              </a:ext>
            </a:extLst>
          </p:cNvPr>
          <p:cNvSpPr/>
          <p:nvPr/>
        </p:nvSpPr>
        <p:spPr>
          <a:xfrm>
            <a:off x="3865517" y="2976951"/>
            <a:ext cx="241738" cy="241738"/>
          </a:xfrm>
          <a:prstGeom prst="star5">
            <a:avLst/>
          </a:prstGeom>
          <a:solidFill>
            <a:schemeClr val="tx1">
              <a:lumMod val="95000"/>
              <a:lumOff val="5000"/>
            </a:schemeClr>
          </a:solidFill>
          <a:ln w="158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15" name="Straight Arrow Connector 14">
            <a:extLst>
              <a:ext uri="{FF2B5EF4-FFF2-40B4-BE49-F238E27FC236}">
                <a16:creationId xmlns:a16="http://schemas.microsoft.com/office/drawing/2014/main" id="{0ED767D6-882F-A9B6-7BBD-A3922A0D5271}"/>
              </a:ext>
            </a:extLst>
          </p:cNvPr>
          <p:cNvCxnSpPr/>
          <p:nvPr/>
        </p:nvCxnSpPr>
        <p:spPr>
          <a:xfrm flipV="1">
            <a:off x="3594546" y="3111066"/>
            <a:ext cx="357352" cy="126124"/>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4CDB747-DABE-C78F-788F-4B2F90130191}"/>
              </a:ext>
            </a:extLst>
          </p:cNvPr>
          <p:cNvCxnSpPr>
            <a:cxnSpLocks/>
          </p:cNvCxnSpPr>
          <p:nvPr/>
        </p:nvCxnSpPr>
        <p:spPr>
          <a:xfrm flipH="1" flipV="1">
            <a:off x="4095352" y="3346345"/>
            <a:ext cx="51207" cy="304800"/>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59DC5E5-F83C-B54D-CB09-A22D93495C0D}"/>
              </a:ext>
            </a:extLst>
          </p:cNvPr>
          <p:cNvCxnSpPr>
            <a:cxnSpLocks/>
          </p:cNvCxnSpPr>
          <p:nvPr/>
        </p:nvCxnSpPr>
        <p:spPr>
          <a:xfrm flipH="1" flipV="1">
            <a:off x="4170864" y="3173623"/>
            <a:ext cx="251920" cy="150497"/>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0615A70-ABC3-1B7D-BBF2-DC653EB6E0B0}"/>
              </a:ext>
            </a:extLst>
          </p:cNvPr>
          <p:cNvCxnSpPr>
            <a:cxnSpLocks/>
          </p:cNvCxnSpPr>
          <p:nvPr/>
        </p:nvCxnSpPr>
        <p:spPr>
          <a:xfrm flipH="1" flipV="1">
            <a:off x="4124334" y="2981220"/>
            <a:ext cx="364437" cy="97153"/>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B5A33B5-DAA2-95A1-D8E1-06E3C2651C53}"/>
              </a:ext>
            </a:extLst>
          </p:cNvPr>
          <p:cNvCxnSpPr>
            <a:cxnSpLocks/>
            <a:endCxn id="3" idx="0"/>
          </p:cNvCxnSpPr>
          <p:nvPr/>
        </p:nvCxnSpPr>
        <p:spPr>
          <a:xfrm flipH="1">
            <a:off x="6014882" y="3746636"/>
            <a:ext cx="12879" cy="260328"/>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3" name="TextBox 7">
            <a:extLst>
              <a:ext uri="{FF2B5EF4-FFF2-40B4-BE49-F238E27FC236}">
                <a16:creationId xmlns:a16="http://schemas.microsoft.com/office/drawing/2014/main" id="{B1A1EA7F-6E01-D48C-E50F-9088BD56E45D}"/>
              </a:ext>
            </a:extLst>
          </p:cNvPr>
          <p:cNvSpPr txBox="1">
            <a:spLocks noChangeArrowheads="1"/>
          </p:cNvSpPr>
          <p:nvPr/>
        </p:nvSpPr>
        <p:spPr bwMode="auto">
          <a:xfrm>
            <a:off x="152400" y="5954445"/>
            <a:ext cx="91113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200" noProof="0" dirty="0">
                <a:latin typeface="Arial" panose="020B0604020202020204" pitchFamily="34" charset="0"/>
              </a:rPr>
              <a:t>La estrella roja marca el epicentro del terremoto de magnitud 7.1 del 7 de enero de 2025. Aunque la falla normal no está mapeada, el terremoto ocurrió en una región dominada por fallas normales orientadas de norte a sur. Aquí, también se muestran los epicentros de todos los terremotos superficiales (profundidades &lt; 20 km) de magnitud 6 y mayores desde 1980, que fueron producidos por fallas normales orientadas de norte a sur. El terremoto del 7 de enero de 2025 es el más grande desde 1980.</a:t>
            </a:r>
            <a:endParaRPr lang="es-ES_tradnl" sz="1200" i="1" noProof="0" dirty="0">
              <a:latin typeface="Arial" panose="020B0604020202020204" pitchFamily="34" charset="0"/>
            </a:endParaRPr>
          </a:p>
        </p:txBody>
      </p:sp>
      <p:sp>
        <p:nvSpPr>
          <p:cNvPr id="11" name="Google Shape;156;p18">
            <a:extLst>
              <a:ext uri="{FF2B5EF4-FFF2-40B4-BE49-F238E27FC236}">
                <a16:creationId xmlns:a16="http://schemas.microsoft.com/office/drawing/2014/main" id="{58559289-3E65-F65A-4982-1D3FA1FBF876}"/>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sp>
        <p:nvSpPr>
          <p:cNvPr id="9" name="Title 1">
            <a:extLst>
              <a:ext uri="{FF2B5EF4-FFF2-40B4-BE49-F238E27FC236}">
                <a16:creationId xmlns:a16="http://schemas.microsoft.com/office/drawing/2014/main" id="{E4BD3BB2-B6C6-E84B-4701-9B72C7EDF83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382108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14" name="TextBox 13">
            <a:extLst>
              <a:ext uri="{FF2B5EF4-FFF2-40B4-BE49-F238E27FC236}">
                <a16:creationId xmlns:a16="http://schemas.microsoft.com/office/drawing/2014/main" id="{A0D659DE-9D75-BF76-73F2-F454146FBEB2}"/>
              </a:ext>
            </a:extLst>
          </p:cNvPr>
          <p:cNvSpPr txBox="1"/>
          <p:nvPr/>
        </p:nvSpPr>
        <p:spPr>
          <a:xfrm>
            <a:off x="7173084" y="457327"/>
            <a:ext cx="2156844" cy="954107"/>
          </a:xfrm>
          <a:prstGeom prst="rect">
            <a:avLst/>
          </a:prstGeom>
          <a:noFill/>
        </p:spPr>
        <p:txBody>
          <a:bodyPr wrap="square">
            <a:spAutoFit/>
          </a:bodyPr>
          <a:lstStyle/>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400" noProof="0" dirty="0">
                <a:latin typeface="Arial" panose="020B0604020202020204" pitchFamily="34" charset="0"/>
              </a:rPr>
              <a:t>28.639°S </a:t>
            </a:r>
            <a:endParaRPr lang="es-ES_tradnl" sz="1400" b="1" noProof="0"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400" noProof="0" dirty="0">
                <a:latin typeface="Arial" panose="020B0604020202020204" pitchFamily="34" charset="0"/>
              </a:rPr>
              <a:t>87.361°E </a:t>
            </a:r>
            <a:br>
              <a:rPr lang="es-ES_tradnl" sz="1400" noProof="0" dirty="0">
                <a:latin typeface="Arial" panose="020B0604020202020204" pitchFamily="34" charset="0"/>
              </a:rPr>
            </a:b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400" noProof="0" dirty="0">
                <a:effectLst>
                  <a:outerShdw blurRad="38100" dist="38100" dir="2700000" algn="tl">
                    <a:srgbClr val="C0C0C0"/>
                  </a:outerShdw>
                </a:effectLst>
                <a:latin typeface="Arial" charset="0"/>
                <a:ea typeface="ＭＳ Ｐゴシック" pitchFamily="-109" charset="-128"/>
                <a:cs typeface="Arial" pitchFamily="34" charset="0"/>
              </a:rPr>
              <a:t>10.0 km</a:t>
            </a:r>
            <a:endParaRPr lang="es-ES_tradnl" sz="1400" noProof="0" dirty="0">
              <a:latin typeface="Arial" charset="0"/>
              <a:ea typeface="ＭＳ Ｐゴシック" pitchFamily="-109" charset="-128"/>
              <a:cs typeface="Arial" pitchFamily="34" charset="0"/>
            </a:endParaRPr>
          </a:p>
          <a:p>
            <a:pPr eaLnBrk="1" hangingPunct="1">
              <a:defRPr/>
            </a:pPr>
            <a:endParaRPr lang="es-ES_tradnl" noProof="0" dirty="0">
              <a:latin typeface="Arial" charset="0"/>
              <a:ea typeface="ＭＳ Ｐゴシック" pitchFamily="-109" charset="-128"/>
            </a:endParaRPr>
          </a:p>
        </p:txBody>
      </p:sp>
      <p:sp>
        <p:nvSpPr>
          <p:cNvPr id="2" name="TextBox 1">
            <a:extLst>
              <a:ext uri="{FF2B5EF4-FFF2-40B4-BE49-F238E27FC236}">
                <a16:creationId xmlns:a16="http://schemas.microsoft.com/office/drawing/2014/main" id="{F15818C9-15AF-1B07-C9E2-0CF47CA70C4E}"/>
              </a:ext>
            </a:extLst>
          </p:cNvPr>
          <p:cNvSpPr txBox="1"/>
          <p:nvPr/>
        </p:nvSpPr>
        <p:spPr>
          <a:xfrm>
            <a:off x="381000" y="1072277"/>
            <a:ext cx="6629400" cy="1569660"/>
          </a:xfrm>
          <a:prstGeom prst="rect">
            <a:avLst/>
          </a:prstGeom>
          <a:noFill/>
        </p:spPr>
        <p:txBody>
          <a:bodyPr wrap="square" rtlCol="0">
            <a:spAutoFit/>
          </a:bodyPr>
          <a:lstStyle/>
          <a:p>
            <a:r>
              <a:rPr lang="es-ES_tradnl" sz="1600" noProof="0" dirty="0"/>
              <a:t>Un fuerte terremoto sacudió las estribaciones del Himalaya en la meseta tibetana el martes por la mañana, dejando al menos 126 muertos y 188 heridos. El terremoto de magnitud 7.1 ocurrió a unos 80 km (50 millas) al norte del Monte Everest y causó una destrucción extensa, derribando cientos de hogares en la región de </a:t>
            </a:r>
            <a:r>
              <a:rPr lang="es-ES_tradnl" sz="1600" noProof="0" dirty="0" err="1"/>
              <a:t>Shigatse</a:t>
            </a:r>
            <a:r>
              <a:rPr lang="es-ES_tradnl" sz="1600" noProof="0" dirty="0"/>
              <a:t>, donde viven 800,000 personas.</a:t>
            </a:r>
          </a:p>
        </p:txBody>
      </p:sp>
      <p:pic>
        <p:nvPicPr>
          <p:cNvPr id="5" name="Picture 4">
            <a:extLst>
              <a:ext uri="{FF2B5EF4-FFF2-40B4-BE49-F238E27FC236}">
                <a16:creationId xmlns:a16="http://schemas.microsoft.com/office/drawing/2014/main" id="{8331FD92-02EE-3C60-FC93-CC944F4BA7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26275" y="1168316"/>
            <a:ext cx="1660525"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816DBD8-1D32-C235-9323-004F8F553A33}"/>
              </a:ext>
            </a:extLst>
          </p:cNvPr>
          <p:cNvSpPr txBox="1"/>
          <p:nvPr/>
        </p:nvSpPr>
        <p:spPr>
          <a:xfrm>
            <a:off x="5172956" y="2866532"/>
            <a:ext cx="3742444" cy="3262432"/>
          </a:xfrm>
          <a:prstGeom prst="rect">
            <a:avLst/>
          </a:prstGeom>
          <a:noFill/>
        </p:spPr>
        <p:txBody>
          <a:bodyPr wrap="square" rtlCol="0">
            <a:spAutoFit/>
          </a:bodyPr>
          <a:lstStyle/>
          <a:p>
            <a:r>
              <a:rPr lang="es-ES_tradnl" sz="1600" noProof="0" dirty="0"/>
              <a:t>Se vio a rescatistas sacando sobrevivientes de entre los escombros, mientras las temperaturas en la zona afectada descendían hasta menos 16 grados Celsius (3°F) durante la noche, agravando la situación de quienes se quedaron sin hogar.</a:t>
            </a:r>
          </a:p>
          <a:p>
            <a:endParaRPr lang="es-ES_tradnl" sz="1600" noProof="0" dirty="0"/>
          </a:p>
          <a:p>
            <a:r>
              <a:rPr lang="es-ES_tradnl" sz="1600" noProof="0" dirty="0"/>
              <a:t>La sacudida se sintió en Nepal, Bután y el norte de la India, aunque las autoridades nepalesas no reportaron daños ni víctimas alrededor del Monte Everest.</a:t>
            </a:r>
            <a:endParaRPr lang="es-ES_tradnl" noProof="0" dirty="0"/>
          </a:p>
        </p:txBody>
      </p:sp>
      <p:pic>
        <p:nvPicPr>
          <p:cNvPr id="15" name="Picture 14">
            <a:extLst>
              <a:ext uri="{FF2B5EF4-FFF2-40B4-BE49-F238E27FC236}">
                <a16:creationId xmlns:a16="http://schemas.microsoft.com/office/drawing/2014/main" id="{8DF32399-288A-9893-C54E-43855CEA6B5B}"/>
              </a:ext>
            </a:extLst>
          </p:cNvPr>
          <p:cNvPicPr>
            <a:picLocks noChangeAspect="1"/>
          </p:cNvPicPr>
          <p:nvPr/>
        </p:nvPicPr>
        <p:blipFill>
          <a:blip r:embed="rId5"/>
          <a:stretch>
            <a:fillRect/>
          </a:stretch>
        </p:blipFill>
        <p:spPr>
          <a:xfrm>
            <a:off x="457200" y="2641937"/>
            <a:ext cx="4539094" cy="4041039"/>
          </a:xfrm>
          <a:prstGeom prst="rect">
            <a:avLst/>
          </a:prstGeom>
        </p:spPr>
      </p:pic>
      <p:sp>
        <p:nvSpPr>
          <p:cNvPr id="3" name="Google Shape;156;p18">
            <a:extLst>
              <a:ext uri="{FF2B5EF4-FFF2-40B4-BE49-F238E27FC236}">
                <a16:creationId xmlns:a16="http://schemas.microsoft.com/office/drawing/2014/main" id="{2ECC6C11-9381-2DB8-2ADE-2827DAF6D3F9}"/>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11" name="Title 1">
            <a:extLst>
              <a:ext uri="{FF2B5EF4-FFF2-40B4-BE49-F238E27FC236}">
                <a16:creationId xmlns:a16="http://schemas.microsoft.com/office/drawing/2014/main" id="{99C3E3F7-486C-367D-9C41-0DA9266BEB6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9595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0"/>
          <p:cNvSpPr txBox="1"/>
          <p:nvPr/>
        </p:nvSpPr>
        <p:spPr>
          <a:xfrm>
            <a:off x="403135" y="3532660"/>
            <a:ext cx="4937940" cy="3127108"/>
          </a:xfrm>
          <a:prstGeom prst="rect">
            <a:avLst/>
          </a:prstGeom>
          <a:noFill/>
          <a:ln>
            <a:noFill/>
          </a:ln>
        </p:spPr>
        <p:txBody>
          <a:bodyPr spcFirstLastPara="1" wrap="square" lIns="91425" tIns="91425" rIns="91425" bIns="91425" anchor="t" anchorCtr="0">
            <a:spAutoFit/>
          </a:bodyPr>
          <a:lstStyle/>
          <a:p>
            <a:pPr marL="0" marR="0">
              <a:lnSpc>
                <a:spcPct val="107000"/>
              </a:lnSpc>
              <a:spcAft>
                <a:spcPts val="800"/>
              </a:spcAft>
            </a:pP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Un </a:t>
            </a:r>
            <a:r>
              <a:rPr lang="es-ES_tradnl" sz="1600" b="1" kern="100" noProof="0" dirty="0">
                <a:effectLst/>
                <a:latin typeface="Arial" panose="020B0604020202020204" pitchFamily="34" charset="0"/>
                <a:ea typeface="Aptos" panose="020B0004020202020204" pitchFamily="34" charset="0"/>
                <a:cs typeface="Times New Roman" panose="02020603050405020304" pitchFamily="18" charset="0"/>
              </a:rPr>
              <a:t>precursor </a:t>
            </a: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a:t>
            </a:r>
            <a:r>
              <a:rPr lang="es-ES_tradnl" sz="1600" i="1" kern="100" noProof="0" dirty="0" err="1">
                <a:effectLst/>
                <a:latin typeface="Arial" panose="020B0604020202020204" pitchFamily="34" charset="0"/>
                <a:ea typeface="Aptos" panose="020B0004020202020204" pitchFamily="34" charset="0"/>
                <a:cs typeface="Times New Roman" panose="02020603050405020304" pitchFamily="18" charset="0"/>
              </a:rPr>
              <a:t>foreshock</a:t>
            </a: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 es un terremoto de menor magnitud que precede al terremoto principal. Estos no tienen características especiales que nos dejen saber si son un precursor hasta que el evento mayor ocurre.</a:t>
            </a:r>
            <a:endParaRPr lang="es-ES_tradnl" sz="1600" kern="100" noProof="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El </a:t>
            </a:r>
            <a:r>
              <a:rPr lang="es-ES_tradnl" sz="1600" b="1" kern="100" noProof="0" dirty="0">
                <a:effectLst/>
                <a:latin typeface="Arial" panose="020B0604020202020204" pitchFamily="34" charset="0"/>
                <a:ea typeface="Aptos" panose="020B0004020202020204" pitchFamily="34" charset="0"/>
                <a:cs typeface="Times New Roman" panose="02020603050405020304" pitchFamily="18" charset="0"/>
              </a:rPr>
              <a:t>terremoto principal</a:t>
            </a: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 (</a:t>
            </a:r>
            <a:r>
              <a:rPr lang="es-ES_tradnl" sz="1600" i="1" kern="100" noProof="0" dirty="0" err="1">
                <a:effectLst/>
                <a:latin typeface="Arial" panose="020B0604020202020204" pitchFamily="34" charset="0"/>
                <a:ea typeface="Aptos" panose="020B0004020202020204" pitchFamily="34" charset="0"/>
                <a:cs typeface="Times New Roman" panose="02020603050405020304" pitchFamily="18" charset="0"/>
              </a:rPr>
              <a:t>mainshock</a:t>
            </a: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 es el terremoto de mayor magnitud durante una secuencia sísmica.</a:t>
            </a:r>
            <a:endParaRPr lang="es-ES_tradnl" sz="1600" kern="100" noProof="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Las </a:t>
            </a:r>
            <a:r>
              <a:rPr lang="es-ES_tradnl" sz="1600" b="1" kern="100" noProof="0" dirty="0">
                <a:effectLst/>
                <a:latin typeface="Arial" panose="020B0604020202020204" pitchFamily="34" charset="0"/>
                <a:ea typeface="Aptos" panose="020B0004020202020204" pitchFamily="34" charset="0"/>
                <a:cs typeface="Times New Roman" panose="02020603050405020304" pitchFamily="18" charset="0"/>
              </a:rPr>
              <a:t>réplicas </a:t>
            </a: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a:t>
            </a:r>
            <a:r>
              <a:rPr lang="es-ES_tradnl" sz="1600" i="1" kern="100" noProof="0" dirty="0" err="1">
                <a:effectLst/>
                <a:latin typeface="Arial" panose="020B0604020202020204" pitchFamily="34" charset="0"/>
                <a:ea typeface="Aptos" panose="020B0004020202020204" pitchFamily="34" charset="0"/>
                <a:cs typeface="Times New Roman" panose="02020603050405020304" pitchFamily="18" charset="0"/>
              </a:rPr>
              <a:t>aftershock</a:t>
            </a:r>
            <a:r>
              <a:rPr lang="es-ES_tradnl" sz="1600" kern="100" noProof="0" dirty="0">
                <a:effectLst/>
                <a:latin typeface="Arial" panose="020B0604020202020204" pitchFamily="34" charset="0"/>
                <a:ea typeface="Aptos" panose="020B0004020202020204" pitchFamily="34" charset="0"/>
                <a:cs typeface="Times New Roman" panose="02020603050405020304" pitchFamily="18" charset="0"/>
              </a:rPr>
              <a:t>) son terremotos menores que ocurren luego del terremoto mayor según la falla se ajusta al nuevo estado de estrés.</a:t>
            </a:r>
            <a:endParaRPr lang="es-ES_tradnl" sz="1600" kern="100" noProof="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80" name="Google Shape;280;p30"/>
          <p:cNvSpPr txBox="1"/>
          <p:nvPr/>
        </p:nvSpPr>
        <p:spPr>
          <a:xfrm>
            <a:off x="5500375" y="5494800"/>
            <a:ext cx="3591300" cy="133495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sz="1300" noProof="0" dirty="0">
                <a:solidFill>
                  <a:schemeClr val="dk1"/>
                </a:solidFill>
              </a:rPr>
              <a:t>La figura muestra cómo el número de réplicas y la magnitud de las réplicas disminuyen con el tiempo desde el terremoto principal. El número de réplicas también disminuye con la distancia desde el terremoto principal.</a:t>
            </a:r>
          </a:p>
        </p:txBody>
      </p:sp>
      <p:pic>
        <p:nvPicPr>
          <p:cNvPr id="281" name="Google Shape;281;p30"/>
          <p:cNvPicPr preferRelativeResize="0"/>
          <p:nvPr/>
        </p:nvPicPr>
        <p:blipFill>
          <a:blip r:embed="rId5">
            <a:alphaModFix/>
          </a:blip>
          <a:stretch>
            <a:fillRect/>
          </a:stretch>
        </p:blipFill>
        <p:spPr>
          <a:xfrm>
            <a:off x="5500375" y="3466350"/>
            <a:ext cx="3432000" cy="2028450"/>
          </a:xfrm>
          <a:prstGeom prst="rect">
            <a:avLst/>
          </a:prstGeom>
          <a:noFill/>
          <a:ln>
            <a:noFill/>
          </a:ln>
        </p:spPr>
      </p:pic>
      <p:sp>
        <p:nvSpPr>
          <p:cNvPr id="282" name="Google Shape;282;p3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pic>
        <p:nvPicPr>
          <p:cNvPr id="3" name="A_004_ForeshockAftershock_720.mp4">
            <a:hlinkClick r:id="" action="ppaction://media"/>
            <a:extLst>
              <a:ext uri="{FF2B5EF4-FFF2-40B4-BE49-F238E27FC236}">
                <a16:creationId xmlns:a16="http://schemas.microsoft.com/office/drawing/2014/main" id="{FBF326A0-30C2-A76F-25E6-0BC720FFD46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05456" y="845758"/>
            <a:ext cx="4386487" cy="2479583"/>
          </a:xfrm>
          <a:prstGeom prst="rect">
            <a:avLst/>
          </a:prstGeom>
        </p:spPr>
      </p:pic>
      <p:sp>
        <p:nvSpPr>
          <p:cNvPr id="4" name="Title 1">
            <a:extLst>
              <a:ext uri="{FF2B5EF4-FFF2-40B4-BE49-F238E27FC236}">
                <a16:creationId xmlns:a16="http://schemas.microsoft.com/office/drawing/2014/main" id="{5DAD44A4-8CDD-F9A4-68F4-BF6055DB7A7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90" name="Google Shape;290;p31"/>
          <p:cNvPicPr preferRelativeResize="0"/>
          <p:nvPr/>
        </p:nvPicPr>
        <p:blipFill rotWithShape="1">
          <a:blip r:embed="rId3">
            <a:alphaModFix/>
          </a:blip>
          <a:srcRect l="4293" t="3952" r="3778" b="3471"/>
          <a:stretch/>
        </p:blipFill>
        <p:spPr>
          <a:xfrm>
            <a:off x="3589825" y="990750"/>
            <a:ext cx="5554176" cy="5361277"/>
          </a:xfrm>
          <a:prstGeom prst="rect">
            <a:avLst/>
          </a:prstGeom>
          <a:noFill/>
          <a:ln>
            <a:noFill/>
          </a:ln>
        </p:spPr>
      </p:pic>
      <p:sp>
        <p:nvSpPr>
          <p:cNvPr id="291" name="Google Shape;291;p31"/>
          <p:cNvSpPr txBox="1"/>
          <p:nvPr/>
        </p:nvSpPr>
        <p:spPr>
          <a:xfrm>
            <a:off x="4357513" y="6352025"/>
            <a:ext cx="40188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300" i="1" noProof="0" dirty="0">
                <a:solidFill>
                  <a:schemeClr val="dk1"/>
                </a:solidFill>
              </a:rPr>
              <a:t>Las figuras son de </a:t>
            </a:r>
            <a:r>
              <a:rPr lang="es-ES_tradnl" sz="1300" i="1" u="sng" noProof="0" dirty="0">
                <a:solidFill>
                  <a:schemeClr val="hlink"/>
                </a:solidFill>
                <a:hlinkClick r:id="rId4"/>
              </a:rPr>
              <a:t>Earthquake Insights substack</a:t>
            </a:r>
            <a:endParaRPr lang="es-ES_tradnl" sz="1300" i="1" noProof="0" dirty="0">
              <a:solidFill>
                <a:schemeClr val="dk1"/>
              </a:solidFill>
            </a:endParaRPr>
          </a:p>
        </p:txBody>
      </p:sp>
      <p:sp>
        <p:nvSpPr>
          <p:cNvPr id="292" name="Google Shape;292;p31"/>
          <p:cNvSpPr txBox="1"/>
          <p:nvPr/>
        </p:nvSpPr>
        <p:spPr>
          <a:xfrm>
            <a:off x="261250" y="1132496"/>
            <a:ext cx="3442200" cy="513983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t>Después de poco más de dos días del terremoto de magnitud 7.1, el USGS ha reportado aproximadamente 23 réplicas de </a:t>
            </a:r>
            <a:r>
              <a:rPr lang="es-ES_tradnl" b="1" noProof="0" dirty="0"/>
              <a:t>M</a:t>
            </a:r>
            <a:r>
              <a:rPr lang="es-ES_tradnl" noProof="0" dirty="0"/>
              <a:t>&gt;4 (y muchas más de </a:t>
            </a:r>
            <a:r>
              <a:rPr lang="es-ES_tradnl" b="1" noProof="0" dirty="0"/>
              <a:t>M</a:t>
            </a:r>
            <a:r>
              <a:rPr lang="es-ES_tradnl" noProof="0" dirty="0"/>
              <a:t>&lt;4). Estas réplicas tienden a agruparse dentro de un radio de 50-100 km del epicentro del terremoto principal en la meseta tibetana meridional.</a:t>
            </a:r>
          </a:p>
          <a:p>
            <a:pPr marL="0" lvl="0" indent="0" algn="l" rtl="0">
              <a:spcBef>
                <a:spcPts val="0"/>
              </a:spcBef>
              <a:spcAft>
                <a:spcPts val="0"/>
              </a:spcAft>
              <a:buNone/>
            </a:pPr>
            <a:endParaRPr lang="es-ES_tradnl" noProof="0" dirty="0"/>
          </a:p>
          <a:p>
            <a:pPr marL="0" lvl="0" indent="0" algn="l" rtl="0">
              <a:spcBef>
                <a:spcPts val="0"/>
              </a:spcBef>
              <a:spcAft>
                <a:spcPts val="0"/>
              </a:spcAft>
              <a:buNone/>
            </a:pPr>
            <a:r>
              <a:rPr lang="es-ES_tradnl" noProof="0" dirty="0"/>
              <a:t>Al observar la figura abajo, notarás que el tamaño (eje vertical) de las réplicas alcanza su máximo aproximadamente entre 1 y 2 unidades de magnitud menor que el terremoto principal (</a:t>
            </a:r>
            <a:r>
              <a:rPr lang="es-ES_tradnl" b="1" noProof="0" dirty="0"/>
              <a:t>M</a:t>
            </a:r>
            <a:r>
              <a:rPr lang="es-ES_tradnl" noProof="0" dirty="0"/>
              <a:t>7.1). Esto es lo esperado y se observa en secuencias de réplicas alrededor del mundo. También es posible distinguir una ligera disminución en el tamaño de las réplicas registradas con el tiempo. Esto es una característica común en las secuencias de réplicas: los eventos se vuelven más pequeños y menos frecuentes con el tiempo.</a:t>
            </a:r>
          </a:p>
        </p:txBody>
      </p:sp>
      <p:sp>
        <p:nvSpPr>
          <p:cNvPr id="4" name="Google Shape;156;p18">
            <a:extLst>
              <a:ext uri="{FF2B5EF4-FFF2-40B4-BE49-F238E27FC236}">
                <a16:creationId xmlns:a16="http://schemas.microsoft.com/office/drawing/2014/main" id="{7F3D138D-9B9E-05FF-2C3F-EBBA0124DC97}"/>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2" name="Title 1">
            <a:extLst>
              <a:ext uri="{FF2B5EF4-FFF2-40B4-BE49-F238E27FC236}">
                <a16:creationId xmlns:a16="http://schemas.microsoft.com/office/drawing/2014/main" id="{10F24ACF-661C-EC90-98A7-EFD3D89EA4D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2"/>
          <p:cNvSpPr txBox="1"/>
          <p:nvPr/>
        </p:nvSpPr>
        <p:spPr>
          <a:xfrm>
            <a:off x="274196" y="1033900"/>
            <a:ext cx="4630314" cy="290999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noProof="0" dirty="0">
                <a:solidFill>
                  <a:schemeClr val="dk1"/>
                </a:solidFill>
              </a:rPr>
              <a:t>El mecanismo focal es la manera como los sismólogos representan las orientaciones del estrés en 3D de un terremoto. Dado que un terremoto ocurre como un deslizamiento en una falla, este genera ondas primarias (P) en cuadrantes donde el primer pulso es compresional (sombreado) y cuadrantes donde el primer pulso es extensional (blanco). La orientación de estos cuadrantes, obtenida a partir de las ondas símicas registradas, determinan el tipo de falla que produjo el terremoto.</a:t>
            </a:r>
          </a:p>
          <a:p>
            <a:pPr marL="0" lvl="0" indent="0" algn="l" rtl="0">
              <a:lnSpc>
                <a:spcPct val="115000"/>
              </a:lnSpc>
              <a:spcBef>
                <a:spcPts val="0"/>
              </a:spcBef>
              <a:spcAft>
                <a:spcPts val="0"/>
              </a:spcAft>
              <a:buNone/>
            </a:pPr>
            <a:endParaRPr lang="es-ES_tradnl" noProof="0" dirty="0">
              <a:solidFill>
                <a:schemeClr val="dk1"/>
              </a:solidFill>
            </a:endParaRPr>
          </a:p>
        </p:txBody>
      </p:sp>
      <p:sp>
        <p:nvSpPr>
          <p:cNvPr id="299" name="Google Shape;299;p32"/>
          <p:cNvSpPr txBox="1"/>
          <p:nvPr/>
        </p:nvSpPr>
        <p:spPr>
          <a:xfrm>
            <a:off x="228674" y="5573750"/>
            <a:ext cx="4521457"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300" b="1" i="1" noProof="0" dirty="0">
                <a:solidFill>
                  <a:schemeClr val="tx1"/>
                </a:solidFill>
                <a:latin typeface="Calibri"/>
                <a:ea typeface="Calibri"/>
                <a:cs typeface="Calibri"/>
                <a:sym typeface="Calibri"/>
              </a:rPr>
              <a:t>Solución del tensor de momento mediante la Fase-W del USGS</a:t>
            </a:r>
            <a:endParaRPr lang="es-ES_tradnl" sz="1300" b="1" noProof="0" dirty="0">
              <a:solidFill>
                <a:schemeClr val="tx1"/>
              </a:solidFill>
              <a:latin typeface="Calibri"/>
              <a:ea typeface="Calibri"/>
              <a:cs typeface="Calibri"/>
              <a:sym typeface="Calibri"/>
            </a:endParaRPr>
          </a:p>
          <a:p>
            <a:pPr marL="0" lvl="0" indent="0" algn="l" rtl="0">
              <a:spcBef>
                <a:spcPts val="0"/>
              </a:spcBef>
              <a:spcAft>
                <a:spcPts val="0"/>
              </a:spcAft>
              <a:buNone/>
            </a:pPr>
            <a:endParaRPr lang="es-ES_tradnl" sz="1300" b="1" noProof="0" dirty="0">
              <a:solidFill>
                <a:schemeClr val="tx1"/>
              </a:solidFill>
              <a:latin typeface="Calibri"/>
              <a:ea typeface="Calibri"/>
              <a:cs typeface="Calibri"/>
              <a:sym typeface="Calibri"/>
            </a:endParaRPr>
          </a:p>
          <a:p>
            <a:pPr marL="0" lvl="0" indent="0" algn="l" rtl="0">
              <a:spcBef>
                <a:spcPts val="0"/>
              </a:spcBef>
              <a:spcAft>
                <a:spcPts val="0"/>
              </a:spcAft>
              <a:buNone/>
            </a:pPr>
            <a:r>
              <a:rPr lang="es-ES_tradnl" sz="1300" b="1" noProof="0" dirty="0">
                <a:solidFill>
                  <a:schemeClr val="tx1"/>
                </a:solidFill>
                <a:latin typeface="Calibri"/>
                <a:ea typeface="Calibri"/>
                <a:cs typeface="Calibri"/>
                <a:sym typeface="Calibri"/>
              </a:rPr>
              <a:t>El eje de tensión (T) refleja la dirección del esfuerzo compresional mínimo. El eje de presión (P) refleja la dirección del esfuerzo compresional máximo.</a:t>
            </a:r>
          </a:p>
        </p:txBody>
      </p:sp>
      <p:sp>
        <p:nvSpPr>
          <p:cNvPr id="300" name="Google Shape;300;p32"/>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pic>
        <p:nvPicPr>
          <p:cNvPr id="301" name="Google Shape;301;p32"/>
          <p:cNvPicPr preferRelativeResize="0"/>
          <p:nvPr/>
        </p:nvPicPr>
        <p:blipFill>
          <a:blip r:embed="rId5">
            <a:alphaModFix/>
          </a:blip>
          <a:stretch>
            <a:fillRect/>
          </a:stretch>
        </p:blipFill>
        <p:spPr>
          <a:xfrm>
            <a:off x="1233200" y="3429000"/>
            <a:ext cx="2265700" cy="2132425"/>
          </a:xfrm>
          <a:prstGeom prst="rect">
            <a:avLst/>
          </a:prstGeom>
          <a:noFill/>
          <a:ln>
            <a:noFill/>
          </a:ln>
        </p:spPr>
      </p:pic>
      <p:pic>
        <p:nvPicPr>
          <p:cNvPr id="302" name="Google Shape;302;p32"/>
          <p:cNvPicPr preferRelativeResize="0"/>
          <p:nvPr/>
        </p:nvPicPr>
        <p:blipFill>
          <a:blip r:embed="rId6">
            <a:alphaModFix/>
          </a:blip>
          <a:stretch>
            <a:fillRect/>
          </a:stretch>
        </p:blipFill>
        <p:spPr>
          <a:xfrm>
            <a:off x="4571999" y="4119303"/>
            <a:ext cx="4351875" cy="2249246"/>
          </a:xfrm>
          <a:prstGeom prst="rect">
            <a:avLst/>
          </a:prstGeom>
          <a:noFill/>
          <a:ln>
            <a:noFill/>
          </a:ln>
        </p:spPr>
      </p:pic>
      <p:pic>
        <p:nvPicPr>
          <p:cNvPr id="3" name="Focal _SHORT NORMAL">
            <a:hlinkClick r:id="" action="ppaction://media"/>
            <a:extLst>
              <a:ext uri="{FF2B5EF4-FFF2-40B4-BE49-F238E27FC236}">
                <a16:creationId xmlns:a16="http://schemas.microsoft.com/office/drawing/2014/main" id="{B99579E7-AF91-5351-6E7D-816A6672FA0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24425" y="930823"/>
            <a:ext cx="3663523" cy="2747642"/>
          </a:xfrm>
          <a:prstGeom prst="rect">
            <a:avLst/>
          </a:prstGeom>
        </p:spPr>
      </p:pic>
      <p:sp>
        <p:nvSpPr>
          <p:cNvPr id="4" name="Title 1">
            <a:extLst>
              <a:ext uri="{FF2B5EF4-FFF2-40B4-BE49-F238E27FC236}">
                <a16:creationId xmlns:a16="http://schemas.microsoft.com/office/drawing/2014/main" id="{DBF53366-78BE-845D-8429-8A1A9B7B4DF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
        <p:nvSpPr>
          <p:cNvPr id="5" name="TextBox 4">
            <a:extLst>
              <a:ext uri="{FF2B5EF4-FFF2-40B4-BE49-F238E27FC236}">
                <a16:creationId xmlns:a16="http://schemas.microsoft.com/office/drawing/2014/main" id="{B01D9918-CD67-7653-DBCB-EA85C1A781F4}"/>
              </a:ext>
            </a:extLst>
          </p:cNvPr>
          <p:cNvSpPr txBox="1"/>
          <p:nvPr/>
        </p:nvSpPr>
        <p:spPr>
          <a:xfrm>
            <a:off x="5902037" y="4054228"/>
            <a:ext cx="2626535" cy="345591"/>
          </a:xfrm>
          <a:prstGeom prst="rect">
            <a:avLst/>
          </a:prstGeom>
          <a:solidFill>
            <a:schemeClr val="bg1"/>
          </a:solidFill>
        </p:spPr>
        <p:txBody>
          <a:bodyPr wrap="square" rtlCol="0" anchor="t">
            <a:noAutofit/>
          </a:bodyPr>
          <a:lstStyle/>
          <a:p>
            <a:pPr algn="ctr"/>
            <a:r>
              <a:rPr lang="es-ES_tradnl" sz="1700" b="1" kern="100" noProof="0" dirty="0">
                <a:effectLst/>
                <a:latin typeface="+mj-lt"/>
                <a:ea typeface="Aptos" panose="020B0004020202020204" pitchFamily="34" charset="0"/>
                <a:cs typeface="Times New Roman" panose="02020603050405020304" pitchFamily="18" charset="0"/>
              </a:rPr>
              <a:t>Normal/Extensión</a:t>
            </a:r>
            <a:endParaRPr lang="es-ES_tradnl" sz="1700" b="1" noProof="0" dirty="0">
              <a:latin typeface="+mj-lt"/>
            </a:endParaRPr>
          </a:p>
        </p:txBody>
      </p:sp>
      <p:sp>
        <p:nvSpPr>
          <p:cNvPr id="6" name="TextBox 5">
            <a:extLst>
              <a:ext uri="{FF2B5EF4-FFF2-40B4-BE49-F238E27FC236}">
                <a16:creationId xmlns:a16="http://schemas.microsoft.com/office/drawing/2014/main" id="{FB09300D-BAA6-9A96-165F-EBCB7372E869}"/>
              </a:ext>
            </a:extLst>
          </p:cNvPr>
          <p:cNvSpPr txBox="1"/>
          <p:nvPr/>
        </p:nvSpPr>
        <p:spPr>
          <a:xfrm>
            <a:off x="6229880" y="5847273"/>
            <a:ext cx="1354666" cy="513386"/>
          </a:xfrm>
          <a:prstGeom prst="rect">
            <a:avLst/>
          </a:prstGeom>
          <a:solidFill>
            <a:schemeClr val="bg1"/>
          </a:solidFill>
        </p:spPr>
        <p:txBody>
          <a:bodyPr wrap="square" rtlCol="0" anchor="t">
            <a:noAutofit/>
          </a:bodyPr>
          <a:lstStyle/>
          <a:p>
            <a:pPr marL="0" marR="0" algn="ctr"/>
            <a:r>
              <a:rPr lang="es-ES_tradnl" sz="1600" b="1" kern="100" noProof="0" dirty="0">
                <a:effectLst/>
                <a:latin typeface="+mn-lt"/>
                <a:ea typeface="Aptos" panose="020B0004020202020204" pitchFamily="34" charset="0"/>
                <a:cs typeface="Times New Roman" panose="02020603050405020304" pitchFamily="18" charset="0"/>
              </a:rPr>
              <a:t>Esfera </a:t>
            </a:r>
          </a:p>
          <a:p>
            <a:pPr marL="0" marR="0" algn="ctr"/>
            <a:r>
              <a:rPr lang="es-ES_tradnl" sz="1600" b="1" kern="100" noProof="0" dirty="0">
                <a:effectLst/>
                <a:latin typeface="+mn-lt"/>
                <a:ea typeface="Aptos" panose="020B0004020202020204" pitchFamily="34" charset="0"/>
                <a:cs typeface="Times New Roman" panose="02020603050405020304" pitchFamily="18" charset="0"/>
              </a:rPr>
              <a:t>Focal</a:t>
            </a:r>
            <a:endParaRPr lang="es-ES_tradnl" sz="1600" b="1" noProof="0" dirty="0">
              <a:latin typeface="+mn-lt"/>
            </a:endParaRPr>
          </a:p>
        </p:txBody>
      </p:sp>
      <p:sp>
        <p:nvSpPr>
          <p:cNvPr id="7" name="TextBox 6">
            <a:extLst>
              <a:ext uri="{FF2B5EF4-FFF2-40B4-BE49-F238E27FC236}">
                <a16:creationId xmlns:a16="http://schemas.microsoft.com/office/drawing/2014/main" id="{A0AFBEAC-DFAD-8AAC-AF0F-A5A77C3C2C32}"/>
              </a:ext>
            </a:extLst>
          </p:cNvPr>
          <p:cNvSpPr txBox="1"/>
          <p:nvPr/>
        </p:nvSpPr>
        <p:spPr>
          <a:xfrm>
            <a:off x="7208322" y="5775050"/>
            <a:ext cx="1935678" cy="762000"/>
          </a:xfrm>
          <a:prstGeom prst="rect">
            <a:avLst/>
          </a:prstGeom>
          <a:solidFill>
            <a:schemeClr val="bg1"/>
          </a:solidFill>
        </p:spPr>
        <p:txBody>
          <a:bodyPr wrap="square" rtlCol="0" anchor="ctr">
            <a:noAutofit/>
          </a:bodyPr>
          <a:lstStyle/>
          <a:p>
            <a:pPr marL="0" marR="0" algn="ctr">
              <a:lnSpc>
                <a:spcPct val="50000"/>
              </a:lnSpc>
              <a:spcAft>
                <a:spcPts val="800"/>
              </a:spcAft>
            </a:pPr>
            <a:endParaRPr lang="es-ES_tradnl" sz="1600" b="1" kern="100" noProof="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endParaRPr lang="es-ES_tradnl" sz="1600" b="1" kern="100" noProof="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r>
              <a:rPr lang="es-ES_tradnl" sz="1600" b="1" kern="100" noProof="0" dirty="0">
                <a:latin typeface="+mn-lt"/>
                <a:ea typeface="Aptos" panose="020B0004020202020204" pitchFamily="34" charset="0"/>
                <a:cs typeface="Times New Roman" panose="02020603050405020304" pitchFamily="18" charset="0"/>
              </a:rPr>
              <a:t>Proyección 2D </a:t>
            </a:r>
          </a:p>
          <a:p>
            <a:pPr marL="0" marR="0" algn="ctr">
              <a:lnSpc>
                <a:spcPct val="50000"/>
              </a:lnSpc>
              <a:spcAft>
                <a:spcPts val="800"/>
              </a:spcAft>
            </a:pPr>
            <a:r>
              <a:rPr lang="es-ES_tradnl" sz="1600" b="1" kern="100" noProof="0" dirty="0">
                <a:latin typeface="+mn-lt"/>
                <a:ea typeface="Aptos" panose="020B0004020202020204" pitchFamily="34" charset="0"/>
                <a:cs typeface="Times New Roman" panose="02020603050405020304" pitchFamily="18" charset="0"/>
              </a:rPr>
              <a:t>de la </a:t>
            </a:r>
          </a:p>
          <a:p>
            <a:pPr marL="0" marR="0" algn="ctr">
              <a:lnSpc>
                <a:spcPct val="50000"/>
              </a:lnSpc>
              <a:spcAft>
                <a:spcPts val="800"/>
              </a:spcAft>
            </a:pPr>
            <a:r>
              <a:rPr lang="es-ES_tradnl" sz="1600" b="1" kern="100" noProof="0" dirty="0">
                <a:latin typeface="+mn-lt"/>
                <a:ea typeface="Aptos" panose="020B0004020202020204" pitchFamily="34" charset="0"/>
                <a:cs typeface="Times New Roman" panose="02020603050405020304" pitchFamily="18" charset="0"/>
              </a:rPr>
              <a:t>esfera focal</a:t>
            </a:r>
          </a:p>
          <a:p>
            <a:pPr marL="0" marR="0" algn="ctr">
              <a:lnSpc>
                <a:spcPct val="50000"/>
              </a:lnSpc>
            </a:pPr>
            <a:endParaRPr lang="es-ES_tradnl" sz="1600" b="1" kern="100" noProof="0" dirty="0">
              <a:effectLst/>
              <a:latin typeface="+mn-lt"/>
              <a:ea typeface="Aptos" panose="020B0004020202020204" pitchFamily="34" charset="0"/>
              <a:cs typeface="Times New Roman" panose="02020603050405020304" pitchFamily="18" charset="0"/>
            </a:endParaRPr>
          </a:p>
          <a:p>
            <a:pPr algn="ctr">
              <a:lnSpc>
                <a:spcPct val="50000"/>
              </a:lnSpc>
            </a:pPr>
            <a:endParaRPr lang="es-ES_tradnl" sz="1600" b="1" noProof="0" dirty="0">
              <a:latin typeface="+mn-lt"/>
            </a:endParaRPr>
          </a:p>
        </p:txBody>
      </p:sp>
      <p:sp>
        <p:nvSpPr>
          <p:cNvPr id="8" name="TextBox 7">
            <a:extLst>
              <a:ext uri="{FF2B5EF4-FFF2-40B4-BE49-F238E27FC236}">
                <a16:creationId xmlns:a16="http://schemas.microsoft.com/office/drawing/2014/main" id="{A3D85B5D-570A-C9E9-03C5-E189F59C0A06}"/>
              </a:ext>
            </a:extLst>
          </p:cNvPr>
          <p:cNvSpPr txBox="1"/>
          <p:nvPr/>
        </p:nvSpPr>
        <p:spPr>
          <a:xfrm>
            <a:off x="4911857" y="5848056"/>
            <a:ext cx="1354666" cy="506944"/>
          </a:xfrm>
          <a:prstGeom prst="rect">
            <a:avLst/>
          </a:prstGeom>
          <a:solidFill>
            <a:schemeClr val="bg1"/>
          </a:solidFill>
        </p:spPr>
        <p:txBody>
          <a:bodyPr wrap="square" rtlCol="0" anchor="t">
            <a:noAutofit/>
          </a:bodyPr>
          <a:lstStyle/>
          <a:p>
            <a:pPr marL="0" marR="0" algn="ctr">
              <a:lnSpc>
                <a:spcPct val="107000"/>
              </a:lnSpc>
              <a:spcAft>
                <a:spcPts val="800"/>
              </a:spcAft>
            </a:pPr>
            <a:r>
              <a:rPr lang="es-ES_tradnl" sz="1600" b="1" kern="100" noProof="0" dirty="0">
                <a:effectLst/>
                <a:latin typeface="+mn-lt"/>
                <a:ea typeface="Aptos" panose="020B0004020202020204" pitchFamily="34" charset="0"/>
                <a:cs typeface="Times New Roman" panose="02020603050405020304" pitchFamily="18" charset="0"/>
              </a:rPr>
              <a:t>Modelo de bloque</a:t>
            </a:r>
          </a:p>
          <a:p>
            <a:pPr algn="ctr"/>
            <a:endParaRPr lang="es-ES_tradnl" sz="1600" noProof="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6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B3ABA6-0C5E-8D28-348E-E2E1E2678AC5}"/>
              </a:ext>
            </a:extLst>
          </p:cNvPr>
          <p:cNvPicPr>
            <a:picLocks noChangeAspect="1"/>
          </p:cNvPicPr>
          <p:nvPr/>
        </p:nvPicPr>
        <p:blipFill>
          <a:blip r:embed="rId3"/>
          <a:srcRect t="5412"/>
          <a:stretch/>
        </p:blipFill>
        <p:spPr>
          <a:xfrm>
            <a:off x="1295400" y="1223010"/>
            <a:ext cx="7315200" cy="5394593"/>
          </a:xfrm>
          <a:prstGeom prst="rect">
            <a:avLst/>
          </a:prstGeom>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1991162" y="4806410"/>
            <a:ext cx="6477000" cy="998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sz="1400" noProof="0" dirty="0">
                <a:solidFill>
                  <a:srgbClr val="000000"/>
                </a:solidFill>
                <a:latin typeface="Arial" panose="020B0604020202020204" pitchFamily="34" charset="0"/>
              </a:rPr>
              <a:t>Las ondas superficiales recorrieron los 11425 km (7099 millas) a lo largo del perímetro de la Tierra desde el terremoto hasta la estación que las registró. Las ondas superficiales comenzaron a llegar a Bend aproximadamente 55 minutos después de que ocurriera el terremoto en el sur del Tíbet.</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4081463" y="1219200"/>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800" b="1" noProof="0"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324600" y="1219200"/>
            <a:ext cx="2533650" cy="307777"/>
          </a:xfrm>
          <a:prstGeom prst="rect">
            <a:avLst/>
          </a:prstGeom>
          <a:solidFill>
            <a:schemeClr val="bg1"/>
          </a:solidFill>
        </p:spPr>
        <p:txBody>
          <a:bodyPr wrap="square">
            <a:spAutoFit/>
          </a:bodyPr>
          <a:lstStyle/>
          <a:p>
            <a:pPr eaLnBrk="1" hangingPunct="1">
              <a:defRPr/>
            </a:pPr>
            <a:r>
              <a:rPr lang="es-ES_tradnl" b="1" spc="200" noProof="0" dirty="0">
                <a:latin typeface="Arial" charset="0"/>
                <a:ea typeface="MS PGothic" charset="-128"/>
              </a:rPr>
              <a:t>Ondas superficiales </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2135823" y="3903655"/>
            <a:ext cx="6284279" cy="7679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sz="1400" noProof="0" dirty="0">
                <a:latin typeface="Arial" panose="020B0604020202020204" pitchFamily="34" charset="0"/>
              </a:rPr>
              <a:t>PP es una onda compresional que rebotó en la superficie de la Tierra a mitad de camino entre el terremoto y la estación que la registró. La onda PP tardó 18 minutos y 10 segundos en viajar desde el terremoto hasta Bend. </a:t>
            </a: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3276600" y="1219200"/>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800" b="1" noProof="0" dirty="0">
                <a:latin typeface="Arial" panose="020B0604020202020204" pitchFamily="34" charset="0"/>
              </a:rPr>
              <a:t>PP</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135823" y="1169660"/>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800" b="1" noProof="0"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895600" y="1219200"/>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800" b="1" noProof="0"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2355480" y="2514600"/>
            <a:ext cx="6057901" cy="12296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sz="1400" noProof="0" dirty="0">
                <a:solidFill>
                  <a:srgbClr val="000000"/>
                </a:solidFill>
                <a:latin typeface="Arial" panose="020B0604020202020204" pitchFamily="34" charset="0"/>
              </a:rPr>
              <a:t>El registro del terremoto en Bend, Oregón (BNOR) se muestra a continuación. Bend está a 11425 km (7099 miles, 102.9º) de la ubicación de este terremoto. Debido al ruido de las tormentas de invierno y la distancia del terremoto de magnitud 7.1 al sismómetro, solo los arribos de las ondas PP y superficiales se pueden identificar fácilmente.</a:t>
            </a:r>
          </a:p>
        </p:txBody>
      </p:sp>
      <p:pic>
        <p:nvPicPr>
          <p:cNvPr id="3" name="Picture 2" descr="A picture containing candelabrum, fan, grate&#10;&#10;Description automatically generated">
            <a:extLst>
              <a:ext uri="{FF2B5EF4-FFF2-40B4-BE49-F238E27FC236}">
                <a16:creationId xmlns:a16="http://schemas.microsoft.com/office/drawing/2014/main" id="{4150819F-B7DD-5661-84AE-1AC73FC0EA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5" name="Rectangle 4">
            <a:extLst>
              <a:ext uri="{FF2B5EF4-FFF2-40B4-BE49-F238E27FC236}">
                <a16:creationId xmlns:a16="http://schemas.microsoft.com/office/drawing/2014/main" id="{7E323D75-74FF-158D-435A-50C657C72CC6}"/>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9" name="Rectangle 8">
            <a:extLst>
              <a:ext uri="{FF2B5EF4-FFF2-40B4-BE49-F238E27FC236}">
                <a16:creationId xmlns:a16="http://schemas.microsoft.com/office/drawing/2014/main" id="{00131624-DA96-7C1B-72D7-40613DD18F93}"/>
              </a:ext>
            </a:extLst>
          </p:cNvPr>
          <p:cNvSpPr/>
          <p:nvPr/>
        </p:nvSpPr>
        <p:spPr>
          <a:xfrm>
            <a:off x="6324600" y="5811372"/>
            <a:ext cx="2209800" cy="4370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 name="Google Shape;156;p18">
            <a:extLst>
              <a:ext uri="{FF2B5EF4-FFF2-40B4-BE49-F238E27FC236}">
                <a16:creationId xmlns:a16="http://schemas.microsoft.com/office/drawing/2014/main" id="{8EA613F9-553A-345F-9A82-3DD7F0C1D811}"/>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7" name="Title 1">
            <a:extLst>
              <a:ext uri="{FF2B5EF4-FFF2-40B4-BE49-F238E27FC236}">
                <a16:creationId xmlns:a16="http://schemas.microsoft.com/office/drawing/2014/main" id="{2668BE96-B688-097E-C075-2A9D8090BC1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3"/>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0" name="Google Shape;310;p33"/>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11" name="Google Shape;311;p33"/>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12" name="Google Shape;312;p33"/>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4"/>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9" name="Google Shape;319;p34"/>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20" name="Google Shape;320;p34"/>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21" name="Google Shape;321;p34"/>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5"/>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28" name="Google Shape;328;p35"/>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29" name="Google Shape;329;p35"/>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30" name="Google Shape;330;p35"/>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2"/>
          <p:cNvSpPr txBox="1"/>
          <p:nvPr/>
        </p:nvSpPr>
        <p:spPr>
          <a:xfrm>
            <a:off x="132340" y="6248400"/>
            <a:ext cx="9022800"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_tradnl" sz="1400" noProof="0" dirty="0">
                <a:solidFill>
                  <a:schemeClr val="dk1"/>
                </a:solidFill>
                <a:latin typeface="Arial"/>
                <a:ea typeface="Arial"/>
                <a:cs typeface="Arial"/>
                <a:sym typeface="Arial"/>
              </a:rPr>
              <a:t>Estos recursos se han desarrollado como parte de SAGE, facilidad operada por el </a:t>
            </a:r>
            <a:r>
              <a:rPr lang="es-ES_tradnl" sz="1400" noProof="0" dirty="0" err="1">
                <a:solidFill>
                  <a:schemeClr val="dk1"/>
                </a:solidFill>
                <a:latin typeface="Arial"/>
                <a:ea typeface="Arial"/>
                <a:cs typeface="Arial"/>
                <a:sym typeface="Arial"/>
              </a:rPr>
              <a:t>EarthScope</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Consortium</a:t>
            </a:r>
            <a:r>
              <a:rPr lang="es-ES_tradnl" sz="1400" noProof="0" dirty="0">
                <a:solidFill>
                  <a:schemeClr val="dk1"/>
                </a:solidFill>
                <a:latin typeface="Arial"/>
                <a:ea typeface="Arial"/>
                <a:cs typeface="Arial"/>
                <a:sym typeface="Arial"/>
              </a:rPr>
              <a:t> </a:t>
            </a:r>
          </a:p>
          <a:p>
            <a:pPr marL="0" marR="0" lvl="0" indent="0" algn="ctr" rtl="0">
              <a:spcBef>
                <a:spcPts val="0"/>
              </a:spcBef>
              <a:spcAft>
                <a:spcPts val="0"/>
              </a:spcAft>
              <a:buNone/>
            </a:pPr>
            <a:r>
              <a:rPr lang="es-ES_tradnl" sz="1400" noProof="0" dirty="0">
                <a:solidFill>
                  <a:schemeClr val="dk1"/>
                </a:solidFill>
                <a:latin typeface="Arial"/>
                <a:ea typeface="Arial"/>
                <a:cs typeface="Arial"/>
                <a:sym typeface="Arial"/>
              </a:rPr>
              <a:t>con el apoyo de la </a:t>
            </a:r>
            <a:r>
              <a:rPr lang="es-ES_tradnl" sz="1400" noProof="0" dirty="0" err="1">
                <a:solidFill>
                  <a:schemeClr val="dk1"/>
                </a:solidFill>
                <a:latin typeface="Arial"/>
                <a:ea typeface="Arial"/>
                <a:cs typeface="Arial"/>
                <a:sym typeface="Arial"/>
              </a:rPr>
              <a:t>National</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Science</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Foundation</a:t>
            </a:r>
            <a:r>
              <a:rPr lang="es-ES_tradnl" sz="1400" noProof="0" dirty="0">
                <a:solidFill>
                  <a:schemeClr val="dk1"/>
                </a:solidFill>
                <a:latin typeface="Arial"/>
                <a:ea typeface="Arial"/>
                <a:cs typeface="Arial"/>
                <a:sym typeface="Arial"/>
              </a:rPr>
              <a:t>.</a:t>
            </a:r>
            <a:endParaRPr lang="es-ES_tradnl" sz="1800" noProof="0" dirty="0">
              <a:solidFill>
                <a:schemeClr val="dk1"/>
              </a:solidFill>
              <a:latin typeface="Arial"/>
              <a:ea typeface="Arial"/>
              <a:cs typeface="Arial"/>
              <a:sym typeface="Arial"/>
            </a:endParaRPr>
          </a:p>
        </p:txBody>
      </p:sp>
      <p:pic>
        <p:nvPicPr>
          <p:cNvPr id="322" name="Google Shape;322;p3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3" name="Google Shape;323;p32"/>
          <p:cNvSpPr txBox="1"/>
          <p:nvPr/>
        </p:nvSpPr>
        <p:spPr>
          <a:xfrm>
            <a:off x="433633" y="398942"/>
            <a:ext cx="8380429" cy="312668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s-ES_tradnl" sz="1800" b="1" i="1" noProof="0" dirty="0" err="1">
                <a:solidFill>
                  <a:srgbClr val="373583"/>
                </a:solidFill>
                <a:latin typeface="Arial"/>
                <a:ea typeface="Arial"/>
                <a:cs typeface="Arial"/>
                <a:sym typeface="Arial"/>
              </a:rPr>
              <a:t>Teachable</a:t>
            </a:r>
            <a:r>
              <a:rPr lang="es-ES_tradnl" sz="1800" b="1" i="1" noProof="0" dirty="0">
                <a:solidFill>
                  <a:srgbClr val="373583"/>
                </a:solidFill>
                <a:latin typeface="Arial"/>
                <a:ea typeface="Arial"/>
                <a:cs typeface="Arial"/>
                <a:sym typeface="Arial"/>
              </a:rPr>
              <a:t> </a:t>
            </a:r>
            <a:r>
              <a:rPr lang="es-ES_tradnl" sz="1800" b="1" i="1" noProof="0" dirty="0" err="1">
                <a:solidFill>
                  <a:srgbClr val="373583"/>
                </a:solidFill>
                <a:latin typeface="Arial"/>
                <a:ea typeface="Arial"/>
                <a:cs typeface="Arial"/>
                <a:sym typeface="Arial"/>
              </a:rPr>
              <a:t>Moments</a:t>
            </a:r>
            <a:r>
              <a:rPr lang="es-ES_tradnl" sz="1800" b="1" i="1" noProof="0" dirty="0">
                <a:solidFill>
                  <a:srgbClr val="373583"/>
                </a:solidFill>
                <a:latin typeface="Arial"/>
                <a:ea typeface="Arial"/>
                <a:cs typeface="Arial"/>
                <a:sym typeface="Arial"/>
              </a:rPr>
              <a:t> </a:t>
            </a:r>
            <a:r>
              <a:rPr lang="es-ES_tradnl" sz="1800" b="1" noProof="0" dirty="0">
                <a:solidFill>
                  <a:srgbClr val="373583"/>
                </a:solidFill>
                <a:latin typeface="Arial"/>
                <a:ea typeface="Arial"/>
                <a:cs typeface="Arial"/>
                <a:sym typeface="Arial"/>
              </a:rPr>
              <a:t>son un servicio del </a:t>
            </a:r>
          </a:p>
          <a:p>
            <a:pPr marL="0" marR="0" lvl="0" indent="0" algn="ctr" rtl="0">
              <a:spcBef>
                <a:spcPts val="0"/>
              </a:spcBef>
              <a:spcAft>
                <a:spcPts val="0"/>
              </a:spcAft>
              <a:buClr>
                <a:srgbClr val="373583"/>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s-ES_tradnl" sz="1800" noProof="0" dirty="0" err="1">
                <a:solidFill>
                  <a:schemeClr val="dk1"/>
                </a:solidFill>
                <a:latin typeface="Arial"/>
                <a:ea typeface="Arial"/>
                <a:cs typeface="Arial"/>
                <a:sym typeface="Arial"/>
              </a:rPr>
              <a:t>EarthScope</a:t>
            </a:r>
            <a:r>
              <a:rPr lang="es-ES_tradnl" sz="1800" noProof="0" dirty="0">
                <a:solidFill>
                  <a:schemeClr val="dk1"/>
                </a:solidFill>
                <a:latin typeface="Arial"/>
                <a:ea typeface="Arial"/>
                <a:cs typeface="Arial"/>
                <a:sym typeface="Arial"/>
              </a:rPr>
              <a:t> </a:t>
            </a:r>
            <a:r>
              <a:rPr lang="es-ES_tradnl" sz="1800" noProof="0" dirty="0" err="1">
                <a:solidFill>
                  <a:schemeClr val="dk1"/>
                </a:solidFill>
                <a:latin typeface="Arial"/>
                <a:ea typeface="Arial"/>
                <a:cs typeface="Arial"/>
                <a:sym typeface="Arial"/>
              </a:rPr>
              <a:t>Consortium</a:t>
            </a:r>
            <a:endParaRPr lang="es-ES_tradnl" noProof="0" dirty="0"/>
          </a:p>
          <a:p>
            <a:pPr marL="0" marR="0" lvl="0" indent="0" algn="ctr" rtl="0">
              <a:spcBef>
                <a:spcPts val="0"/>
              </a:spcBef>
              <a:spcAft>
                <a:spcPts val="0"/>
              </a:spcAft>
              <a:buClr>
                <a:schemeClr val="dk1"/>
              </a:buClr>
              <a:buSzPts val="1800"/>
              <a:buFont typeface="Arial"/>
              <a:buNone/>
            </a:pPr>
            <a:endParaRPr lang="es-ES_tradnl" noProof="0" dirty="0"/>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s-ES_tradnl" sz="1800" noProof="0" dirty="0">
                <a:solidFill>
                  <a:schemeClr val="dk1"/>
                </a:solidFill>
                <a:latin typeface="Arial"/>
                <a:ea typeface="Arial"/>
                <a:cs typeface="Arial"/>
                <a:sym typeface="Arial"/>
              </a:rPr>
              <a:t>Por favor, envía tus comentarios </a:t>
            </a:r>
            <a:r>
              <a:rPr lang="es-ES_tradnl" sz="1800" u="sng" noProof="0"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rtl="0">
              <a:spcBef>
                <a:spcPts val="0"/>
              </a:spcBef>
              <a:spcAft>
                <a:spcPts val="0"/>
              </a:spcAft>
              <a:buClr>
                <a:schemeClr val="dk1"/>
              </a:buClr>
              <a:buSzPts val="1800"/>
              <a:buFont typeface="Arial"/>
              <a:buNone/>
            </a:pPr>
            <a:r>
              <a:rPr lang="es-ES_tradnl" sz="1800" noProof="0" dirty="0">
                <a:solidFill>
                  <a:schemeClr val="dk1"/>
                </a:solidFill>
                <a:latin typeface="Arial"/>
                <a:ea typeface="Arial"/>
                <a:cs typeface="Arial"/>
                <a:sym typeface="Arial"/>
              </a:rPr>
              <a:t>Para recibir notificaciones automáticas de nuevos </a:t>
            </a:r>
            <a:r>
              <a:rPr lang="es-ES_tradnl" sz="1800" i="1" noProof="0" dirty="0" err="1">
                <a:solidFill>
                  <a:schemeClr val="dk1"/>
                </a:solidFill>
                <a:latin typeface="Arial"/>
                <a:ea typeface="Arial"/>
                <a:cs typeface="Arial"/>
                <a:sym typeface="Arial"/>
              </a:rPr>
              <a:t>Teachable</a:t>
            </a:r>
            <a:r>
              <a:rPr lang="es-ES_tradnl" sz="1800" i="1" noProof="0" dirty="0">
                <a:solidFill>
                  <a:schemeClr val="dk1"/>
                </a:solidFill>
                <a:latin typeface="Arial"/>
                <a:ea typeface="Arial"/>
                <a:cs typeface="Arial"/>
                <a:sym typeface="Arial"/>
              </a:rPr>
              <a:t> </a:t>
            </a:r>
            <a:r>
              <a:rPr lang="es-ES_tradnl" sz="1800" i="1" noProof="0" dirty="0" err="1">
                <a:solidFill>
                  <a:schemeClr val="dk1"/>
                </a:solidFill>
                <a:latin typeface="Arial"/>
                <a:ea typeface="Arial"/>
                <a:cs typeface="Arial"/>
                <a:sym typeface="Arial"/>
              </a:rPr>
              <a:t>Moments</a:t>
            </a:r>
            <a:r>
              <a:rPr lang="es-ES_tradnl" sz="1800" noProof="0" dirty="0">
                <a:solidFill>
                  <a:schemeClr val="dk1"/>
                </a:solidFill>
                <a:latin typeface="Arial"/>
                <a:ea typeface="Arial"/>
                <a:cs typeface="Arial"/>
                <a:sym typeface="Arial"/>
              </a:rPr>
              <a:t>, envía un correo electrónico en blanco a </a:t>
            </a:r>
            <a:r>
              <a:rPr lang="es-ES_tradnl" sz="1800" noProof="0" dirty="0" err="1">
                <a:solidFill>
                  <a:schemeClr val="dk1"/>
                </a:solidFill>
                <a:latin typeface="Arial"/>
                <a:ea typeface="Arial"/>
                <a:cs typeface="Arial"/>
                <a:sym typeface="Arial"/>
              </a:rPr>
              <a:t>earthquakes+subscribe@earthscope.org</a:t>
            </a:r>
            <a:endParaRPr lang="es-ES_tradnl"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EFD88-4213-B95A-3421-F69A776B8504}"/>
            </a:ext>
          </a:extLst>
        </p:cNvPr>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4F8C2616-5939-8993-4F28-566142203B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2CD0E154-2F70-820C-DEFE-E603513C18F2}"/>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2" name="TextBox 1">
            <a:extLst>
              <a:ext uri="{FF2B5EF4-FFF2-40B4-BE49-F238E27FC236}">
                <a16:creationId xmlns:a16="http://schemas.microsoft.com/office/drawing/2014/main" id="{7DA01D48-28BF-1402-4685-B0A6D0BC5EBF}"/>
              </a:ext>
            </a:extLst>
          </p:cNvPr>
          <p:cNvSpPr txBox="1"/>
          <p:nvPr/>
        </p:nvSpPr>
        <p:spPr>
          <a:xfrm>
            <a:off x="990600" y="6202738"/>
            <a:ext cx="7162800" cy="584775"/>
          </a:xfrm>
          <a:prstGeom prst="rect">
            <a:avLst/>
          </a:prstGeom>
          <a:noFill/>
        </p:spPr>
        <p:txBody>
          <a:bodyPr wrap="square" rtlCol="0">
            <a:spAutoFit/>
          </a:bodyPr>
          <a:lstStyle/>
          <a:p>
            <a:r>
              <a:rPr lang="es-ES_tradnl" sz="1600" b="0" i="0" noProof="0" dirty="0">
                <a:solidFill>
                  <a:srgbClr val="000000"/>
                </a:solidFill>
                <a:effectLst/>
                <a:latin typeface="Arial" panose="020B0604020202020204" pitchFamily="34" charset="0"/>
                <a:cs typeface="Arial" panose="020B0604020202020204" pitchFamily="34" charset="0"/>
              </a:rPr>
              <a:t>Un edificio con daños tras el terremoto de magnitud 7.1 que ocurrió el 7 de enero de 2025. (Foto por VCG/VCG vía AP)</a:t>
            </a:r>
            <a:endParaRPr lang="es-ES_tradnl" sz="1600" noProof="0" dirty="0">
              <a:latin typeface="Arial" panose="020B0604020202020204" pitchFamily="34" charset="0"/>
              <a:cs typeface="Arial" panose="020B0604020202020204" pitchFamily="34" charset="0"/>
            </a:endParaRPr>
          </a:p>
        </p:txBody>
      </p:sp>
      <p:pic>
        <p:nvPicPr>
          <p:cNvPr id="7" name="Picture 6" descr="A white truck parked in front of a building&#10;&#10;Description automatically generated">
            <a:extLst>
              <a:ext uri="{FF2B5EF4-FFF2-40B4-BE49-F238E27FC236}">
                <a16:creationId xmlns:a16="http://schemas.microsoft.com/office/drawing/2014/main" id="{7F3F7777-3C80-1347-2005-6A4E32D4D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887788"/>
            <a:ext cx="7086600" cy="5314950"/>
          </a:xfrm>
          <a:prstGeom prst="rect">
            <a:avLst/>
          </a:prstGeom>
        </p:spPr>
      </p:pic>
      <p:sp>
        <p:nvSpPr>
          <p:cNvPr id="5" name="Google Shape;156;p18">
            <a:extLst>
              <a:ext uri="{FF2B5EF4-FFF2-40B4-BE49-F238E27FC236}">
                <a16:creationId xmlns:a16="http://schemas.microsoft.com/office/drawing/2014/main" id="{EBF727BC-FF88-D687-318C-4307949381AB}"/>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6" name="Title 1">
            <a:extLst>
              <a:ext uri="{FF2B5EF4-FFF2-40B4-BE49-F238E27FC236}">
                <a16:creationId xmlns:a16="http://schemas.microsoft.com/office/drawing/2014/main" id="{833465B4-B8C7-A5BD-A24D-B4278E4DE41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072685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9" name="Google Shape;109;p15"/>
          <p:cNvSpPr txBox="1"/>
          <p:nvPr/>
        </p:nvSpPr>
        <p:spPr>
          <a:xfrm>
            <a:off x="4002100" y="936912"/>
            <a:ext cx="5104619" cy="240062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800" noProof="0" dirty="0" err="1">
                <a:solidFill>
                  <a:schemeClr val="dk1"/>
                </a:solidFill>
                <a:latin typeface="Arial" panose="020B0604020202020204" pitchFamily="34" charset="0"/>
                <a:ea typeface="Calibri"/>
                <a:cs typeface="Arial" panose="020B0604020202020204" pitchFamily="34" charset="0"/>
                <a:sym typeface="Calibri"/>
              </a:rPr>
              <a:t>Xizang</a:t>
            </a:r>
            <a:r>
              <a:rPr lang="es-ES_tradnl" sz="1800" noProof="0" dirty="0">
                <a:solidFill>
                  <a:schemeClr val="dk1"/>
                </a:solidFill>
                <a:latin typeface="Arial" panose="020B0604020202020204" pitchFamily="34" charset="0"/>
                <a:ea typeface="Calibri"/>
                <a:cs typeface="Arial" panose="020B0604020202020204" pitchFamily="34" charset="0"/>
                <a:sym typeface="Calibri"/>
              </a:rPr>
              <a:t>, también conocida como la Región Autónoma del Tíbet, incluye una zona de lagos con aguas termales y lagos salinos o alcalinos, además de una región fluvial caracterizada por valles fértiles utilizados para la agricultura. La economía se basa principalmente en la agricultura, la ganadería y los negocios relacionados con el sector de servicios.</a:t>
            </a:r>
            <a:endParaRPr lang="es-ES_tradnl" sz="1800" noProof="0" dirty="0">
              <a:latin typeface="Arial" panose="020B0604020202020204" pitchFamily="34" charset="0"/>
              <a:cs typeface="Arial" panose="020B0604020202020204" pitchFamily="34" charset="0"/>
            </a:endParaRPr>
          </a:p>
        </p:txBody>
      </p:sp>
      <p:pic>
        <p:nvPicPr>
          <p:cNvPr id="110" name="Google Shape;110;p15"/>
          <p:cNvPicPr preferRelativeResize="0"/>
          <p:nvPr/>
        </p:nvPicPr>
        <p:blipFill>
          <a:blip r:embed="rId3">
            <a:alphaModFix/>
          </a:blip>
          <a:stretch>
            <a:fillRect/>
          </a:stretch>
        </p:blipFill>
        <p:spPr>
          <a:xfrm>
            <a:off x="219150" y="1152403"/>
            <a:ext cx="3611320" cy="2031350"/>
          </a:xfrm>
          <a:prstGeom prst="rect">
            <a:avLst/>
          </a:prstGeom>
          <a:noFill/>
          <a:ln>
            <a:noFill/>
          </a:ln>
        </p:spPr>
      </p:pic>
      <p:sp>
        <p:nvSpPr>
          <p:cNvPr id="111" name="Google Shape;111;p15"/>
          <p:cNvSpPr txBox="1"/>
          <p:nvPr/>
        </p:nvSpPr>
        <p:spPr>
          <a:xfrm>
            <a:off x="192100" y="3056025"/>
            <a:ext cx="3810000" cy="469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s-ES_tradnl" sz="600" noProof="0" dirty="0" err="1">
                <a:solidFill>
                  <a:schemeClr val="dk1"/>
                </a:solidFill>
              </a:rPr>
              <a:t>Tashi</a:t>
            </a:r>
            <a:r>
              <a:rPr lang="es-ES_tradnl" sz="600" noProof="0" dirty="0">
                <a:solidFill>
                  <a:schemeClr val="dk1"/>
                </a:solidFill>
              </a:rPr>
              <a:t> </a:t>
            </a:r>
            <a:r>
              <a:rPr lang="es-ES_tradnl" sz="600" noProof="0" dirty="0" err="1">
                <a:solidFill>
                  <a:schemeClr val="dk1"/>
                </a:solidFill>
              </a:rPr>
              <a:t>Lhunpo</a:t>
            </a:r>
            <a:r>
              <a:rPr lang="es-ES_tradnl" sz="600" noProof="0" dirty="0">
                <a:solidFill>
                  <a:schemeClr val="dk1"/>
                </a:solidFill>
              </a:rPr>
              <a:t> </a:t>
            </a:r>
            <a:r>
              <a:rPr lang="es-ES_tradnl" sz="600" noProof="0" dirty="0" err="1">
                <a:solidFill>
                  <a:schemeClr val="dk1"/>
                </a:solidFill>
              </a:rPr>
              <a:t>Monastery</a:t>
            </a:r>
            <a:r>
              <a:rPr lang="es-ES_tradnl" sz="600" noProof="0" dirty="0">
                <a:solidFill>
                  <a:schemeClr val="dk1"/>
                </a:solidFill>
              </a:rPr>
              <a:t> in </a:t>
            </a:r>
            <a:r>
              <a:rPr lang="es-ES_tradnl" sz="600" noProof="0" dirty="0" err="1">
                <a:solidFill>
                  <a:schemeClr val="dk1"/>
                </a:solidFill>
              </a:rPr>
              <a:t>Shigatse</a:t>
            </a:r>
            <a:r>
              <a:rPr lang="es-ES_tradnl" sz="600" noProof="0" dirty="0">
                <a:solidFill>
                  <a:schemeClr val="dk1"/>
                </a:solidFill>
              </a:rPr>
              <a:t>  CC BY-SA 3.0, </a:t>
            </a:r>
            <a:r>
              <a:rPr lang="es-ES_tradnl" sz="600" u="sng" noProof="0" dirty="0">
                <a:solidFill>
                  <a:srgbClr val="1155CC"/>
                </a:solidFill>
                <a:hlinkClick r:id="rId4">
                  <a:extLst>
                    <a:ext uri="{A12FA001-AC4F-418D-AE19-62706E023703}">
                      <ahyp:hlinkClr xmlns:ahyp="http://schemas.microsoft.com/office/drawing/2018/hyperlinkcolor" val="tx"/>
                    </a:ext>
                  </a:extLst>
                </a:hlinkClick>
              </a:rPr>
              <a:t>https://commons.wikimedia.org/w/index.php?curid=302082</a:t>
            </a:r>
            <a:endParaRPr lang="es-ES_tradnl" sz="600" noProof="0" dirty="0">
              <a:solidFill>
                <a:schemeClr val="dk1"/>
              </a:solidFill>
            </a:endParaRPr>
          </a:p>
          <a:p>
            <a:pPr marL="0" lvl="0" indent="0" algn="l" rtl="0">
              <a:spcBef>
                <a:spcPts val="0"/>
              </a:spcBef>
              <a:spcAft>
                <a:spcPts val="0"/>
              </a:spcAft>
              <a:buNone/>
            </a:pPr>
            <a:endParaRPr lang="es-ES_tradnl" sz="3200" noProof="0" dirty="0">
              <a:solidFill>
                <a:schemeClr val="dk1"/>
              </a:solidFill>
              <a:latin typeface="Calibri"/>
              <a:ea typeface="Calibri"/>
              <a:cs typeface="Calibri"/>
              <a:sym typeface="Calibri"/>
            </a:endParaRPr>
          </a:p>
        </p:txBody>
      </p:sp>
      <p:pic>
        <p:nvPicPr>
          <p:cNvPr id="112" name="Google Shape;112;p15"/>
          <p:cNvPicPr preferRelativeResize="0"/>
          <p:nvPr/>
        </p:nvPicPr>
        <p:blipFill>
          <a:blip r:embed="rId5">
            <a:alphaModFix/>
          </a:blip>
          <a:stretch>
            <a:fillRect/>
          </a:stretch>
        </p:blipFill>
        <p:spPr>
          <a:xfrm>
            <a:off x="5370750" y="3668322"/>
            <a:ext cx="3665203" cy="2798178"/>
          </a:xfrm>
          <a:prstGeom prst="rect">
            <a:avLst/>
          </a:prstGeom>
          <a:noFill/>
          <a:ln>
            <a:noFill/>
          </a:ln>
        </p:spPr>
      </p:pic>
      <p:sp>
        <p:nvSpPr>
          <p:cNvPr id="113" name="Google Shape;113;p15"/>
          <p:cNvSpPr txBox="1"/>
          <p:nvPr/>
        </p:nvSpPr>
        <p:spPr>
          <a:xfrm>
            <a:off x="6842400" y="6466500"/>
            <a:ext cx="2301600" cy="39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s-ES_tradnl" sz="600" noProof="0" dirty="0">
                <a:solidFill>
                  <a:schemeClr val="dk1"/>
                </a:solidFill>
              </a:rPr>
              <a:t>Yak  </a:t>
            </a:r>
            <a:r>
              <a:rPr lang="es-ES_tradnl" sz="600" noProof="0" dirty="0" err="1">
                <a:solidFill>
                  <a:schemeClr val="dk1"/>
                </a:solidFill>
              </a:rPr>
              <a:t>By</a:t>
            </a:r>
            <a:r>
              <a:rPr lang="es-ES_tradnl" sz="600" noProof="0" dirty="0">
                <a:solidFill>
                  <a:schemeClr val="dk1"/>
                </a:solidFill>
              </a:rPr>
              <a:t> Alexandr </a:t>
            </a:r>
            <a:r>
              <a:rPr lang="es-ES_tradnl" sz="600" noProof="0" dirty="0" err="1">
                <a:solidFill>
                  <a:schemeClr val="dk1"/>
                </a:solidFill>
              </a:rPr>
              <a:t>frolov</a:t>
            </a:r>
            <a:r>
              <a:rPr lang="es-ES_tradnl" sz="600" noProof="0" dirty="0">
                <a:solidFill>
                  <a:schemeClr val="dk1"/>
                </a:solidFill>
              </a:rPr>
              <a:t> - </a:t>
            </a:r>
            <a:r>
              <a:rPr lang="es-ES_tradnl" sz="600" noProof="0" dirty="0" err="1">
                <a:solidFill>
                  <a:schemeClr val="dk1"/>
                </a:solidFill>
              </a:rPr>
              <a:t>Own</a:t>
            </a:r>
            <a:r>
              <a:rPr lang="es-ES_tradnl" sz="600" noProof="0" dirty="0">
                <a:solidFill>
                  <a:schemeClr val="dk1"/>
                </a:solidFill>
              </a:rPr>
              <a:t> </a:t>
            </a:r>
            <a:r>
              <a:rPr lang="es-ES_tradnl" sz="600" noProof="0" dirty="0" err="1">
                <a:solidFill>
                  <a:schemeClr val="dk1"/>
                </a:solidFill>
              </a:rPr>
              <a:t>work</a:t>
            </a:r>
            <a:r>
              <a:rPr lang="es-ES_tradnl" sz="600" noProof="0" dirty="0">
                <a:solidFill>
                  <a:schemeClr val="dk1"/>
                </a:solidFill>
              </a:rPr>
              <a:t>, CC BY-SA 4.0, </a:t>
            </a:r>
            <a:r>
              <a:rPr lang="es-ES_tradnl" sz="600" u="sng" noProof="0" dirty="0">
                <a:solidFill>
                  <a:srgbClr val="1155CC"/>
                </a:solidFill>
                <a:hlinkClick r:id="rId6">
                  <a:extLst>
                    <a:ext uri="{A12FA001-AC4F-418D-AE19-62706E023703}">
                      <ahyp:hlinkClr xmlns:ahyp="http://schemas.microsoft.com/office/drawing/2018/hyperlinkcolor" val="tx"/>
                    </a:ext>
                  </a:extLst>
                </a:hlinkClick>
              </a:rPr>
              <a:t>https://commons.wikimedia.org/w/index.php?curid=76950051</a:t>
            </a:r>
            <a:endParaRPr lang="es-ES_tradnl" sz="600" noProof="0" dirty="0">
              <a:solidFill>
                <a:schemeClr val="dk1"/>
              </a:solidFill>
            </a:endParaRPr>
          </a:p>
          <a:p>
            <a:pPr marL="0" lvl="0" indent="0" algn="l" rtl="0">
              <a:spcBef>
                <a:spcPts val="0"/>
              </a:spcBef>
              <a:spcAft>
                <a:spcPts val="0"/>
              </a:spcAft>
              <a:buNone/>
            </a:pPr>
            <a:endParaRPr lang="es-ES_tradnl" sz="3200" noProof="0" dirty="0">
              <a:solidFill>
                <a:schemeClr val="dk1"/>
              </a:solidFill>
              <a:latin typeface="Calibri"/>
              <a:ea typeface="Calibri"/>
              <a:cs typeface="Calibri"/>
              <a:sym typeface="Calibri"/>
            </a:endParaRPr>
          </a:p>
        </p:txBody>
      </p:sp>
      <p:sp>
        <p:nvSpPr>
          <p:cNvPr id="114" name="Google Shape;114;p15"/>
          <p:cNvSpPr txBox="1"/>
          <p:nvPr/>
        </p:nvSpPr>
        <p:spPr>
          <a:xfrm>
            <a:off x="219150" y="3629086"/>
            <a:ext cx="5151600" cy="322891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800" noProof="0" dirty="0">
                <a:solidFill>
                  <a:schemeClr val="dk1"/>
                </a:solidFill>
                <a:latin typeface="Arial" panose="020B0604020202020204" pitchFamily="34" charset="0"/>
                <a:ea typeface="Calibri"/>
                <a:cs typeface="Arial" panose="020B0604020202020204" pitchFamily="34" charset="0"/>
                <a:sym typeface="Calibri"/>
              </a:rPr>
              <a:t>Curiosamente, el hongo de oruga, utilizado en la medicina tradicional china, se cosecha aquí a pesar de su posible toxicidad debido a los altos niveles de arsénico y metales pesados. Los turistas pueden visitar lugares emblemáticos como el Palacio Potala en Lhasa, el Templo </a:t>
            </a:r>
            <a:r>
              <a:rPr lang="es-ES_tradnl" sz="1800" noProof="0" dirty="0" err="1">
                <a:solidFill>
                  <a:schemeClr val="dk1"/>
                </a:solidFill>
                <a:latin typeface="Arial" panose="020B0604020202020204" pitchFamily="34" charset="0"/>
                <a:ea typeface="Calibri"/>
                <a:cs typeface="Arial" panose="020B0604020202020204" pitchFamily="34" charset="0"/>
                <a:sym typeface="Calibri"/>
              </a:rPr>
              <a:t>Jokhang</a:t>
            </a:r>
            <a:r>
              <a:rPr lang="es-ES_tradnl" sz="1800" noProof="0" dirty="0">
                <a:solidFill>
                  <a:schemeClr val="dk1"/>
                </a:solidFill>
                <a:latin typeface="Arial" panose="020B0604020202020204" pitchFamily="34" charset="0"/>
                <a:ea typeface="Calibri"/>
                <a:cs typeface="Arial" panose="020B0604020202020204" pitchFamily="34" charset="0"/>
                <a:sym typeface="Calibri"/>
              </a:rPr>
              <a:t>, el Lago </a:t>
            </a:r>
            <a:r>
              <a:rPr lang="es-ES_tradnl" sz="1800" noProof="0" dirty="0" err="1">
                <a:solidFill>
                  <a:schemeClr val="dk1"/>
                </a:solidFill>
                <a:latin typeface="Arial" panose="020B0604020202020204" pitchFamily="34" charset="0"/>
                <a:ea typeface="Calibri"/>
                <a:cs typeface="Arial" panose="020B0604020202020204" pitchFamily="34" charset="0"/>
                <a:sym typeface="Calibri"/>
              </a:rPr>
              <a:t>Namtso</a:t>
            </a:r>
            <a:r>
              <a:rPr lang="es-ES_tradnl" sz="1800" noProof="0" dirty="0">
                <a:solidFill>
                  <a:schemeClr val="dk1"/>
                </a:solidFill>
                <a:latin typeface="Arial" panose="020B0604020202020204" pitchFamily="34" charset="0"/>
                <a:ea typeface="Calibri"/>
                <a:cs typeface="Arial" panose="020B0604020202020204" pitchFamily="34" charset="0"/>
                <a:sym typeface="Calibri"/>
              </a:rPr>
              <a:t> y el Monasterio </a:t>
            </a:r>
            <a:r>
              <a:rPr lang="es-ES_tradnl" sz="1800" noProof="0" dirty="0" err="1">
                <a:solidFill>
                  <a:schemeClr val="dk1"/>
                </a:solidFill>
                <a:latin typeface="Arial" panose="020B0604020202020204" pitchFamily="34" charset="0"/>
                <a:ea typeface="Calibri"/>
                <a:cs typeface="Arial" panose="020B0604020202020204" pitchFamily="34" charset="0"/>
                <a:sym typeface="Calibri"/>
              </a:rPr>
              <a:t>Tashi</a:t>
            </a:r>
            <a:r>
              <a:rPr lang="es-ES_tradnl" sz="1800" noProof="0" dirty="0">
                <a:solidFill>
                  <a:schemeClr val="dk1"/>
                </a:solidFill>
                <a:latin typeface="Arial" panose="020B0604020202020204" pitchFamily="34" charset="0"/>
                <a:ea typeface="Calibri"/>
                <a:cs typeface="Arial" panose="020B0604020202020204" pitchFamily="34" charset="0"/>
                <a:sym typeface="Calibri"/>
              </a:rPr>
              <a:t> </a:t>
            </a:r>
            <a:r>
              <a:rPr lang="es-ES_tradnl" sz="1800" noProof="0" dirty="0" err="1">
                <a:solidFill>
                  <a:schemeClr val="dk1"/>
                </a:solidFill>
                <a:latin typeface="Arial" panose="020B0604020202020204" pitchFamily="34" charset="0"/>
                <a:ea typeface="Calibri"/>
                <a:cs typeface="Arial" panose="020B0604020202020204" pitchFamily="34" charset="0"/>
                <a:sym typeface="Calibri"/>
              </a:rPr>
              <a:t>Lhunpo</a:t>
            </a:r>
            <a:r>
              <a:rPr lang="es-ES_tradnl" sz="1800" noProof="0" dirty="0">
                <a:solidFill>
                  <a:schemeClr val="dk1"/>
                </a:solidFill>
                <a:latin typeface="Arial" panose="020B0604020202020204" pitchFamily="34" charset="0"/>
                <a:ea typeface="Calibri"/>
                <a:cs typeface="Arial" panose="020B0604020202020204" pitchFamily="34" charset="0"/>
                <a:sym typeface="Calibri"/>
              </a:rPr>
              <a:t> en </a:t>
            </a:r>
            <a:r>
              <a:rPr lang="es-ES_tradnl" sz="1800" noProof="0" dirty="0" err="1">
                <a:solidFill>
                  <a:schemeClr val="dk1"/>
                </a:solidFill>
                <a:latin typeface="Arial" panose="020B0604020202020204" pitchFamily="34" charset="0"/>
                <a:ea typeface="Calibri"/>
                <a:cs typeface="Arial" panose="020B0604020202020204" pitchFamily="34" charset="0"/>
                <a:sym typeface="Calibri"/>
              </a:rPr>
              <a:t>Shigatse</a:t>
            </a:r>
            <a:r>
              <a:rPr lang="es-ES_tradnl" sz="1800" noProof="0" dirty="0">
                <a:solidFill>
                  <a:schemeClr val="dk1"/>
                </a:solidFill>
                <a:latin typeface="Arial" panose="020B0604020202020204" pitchFamily="34" charset="0"/>
                <a:ea typeface="Calibri"/>
                <a:cs typeface="Arial" panose="020B0604020202020204" pitchFamily="34" charset="0"/>
                <a:sym typeface="Calibri"/>
              </a:rPr>
              <a:t>. El Monte Everest, con una altitud de más de 29,031 pies, se encuentra cerca y fue visitado por 408 escaladores con permiso en 2021.</a:t>
            </a:r>
          </a:p>
        </p:txBody>
      </p:sp>
      <p:sp>
        <p:nvSpPr>
          <p:cNvPr id="115" name="Google Shape;115;p1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sp>
        <p:nvSpPr>
          <p:cNvPr id="3" name="Title 1">
            <a:extLst>
              <a:ext uri="{FF2B5EF4-FFF2-40B4-BE49-F238E27FC236}">
                <a16:creationId xmlns:a16="http://schemas.microsoft.com/office/drawing/2014/main" id="{B0260ED4-EB6A-7867-92CA-5FAC680554E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2" name="Google Shape;122;p16"/>
          <p:cNvPicPr preferRelativeResize="0"/>
          <p:nvPr/>
        </p:nvPicPr>
        <p:blipFill>
          <a:blip r:embed="rId3">
            <a:alphaModFix/>
          </a:blip>
          <a:stretch>
            <a:fillRect/>
          </a:stretch>
        </p:blipFill>
        <p:spPr>
          <a:xfrm>
            <a:off x="183688" y="3527700"/>
            <a:ext cx="2160869" cy="3243338"/>
          </a:xfrm>
          <a:prstGeom prst="rect">
            <a:avLst/>
          </a:prstGeom>
          <a:noFill/>
          <a:ln>
            <a:noFill/>
          </a:ln>
        </p:spPr>
      </p:pic>
      <p:pic>
        <p:nvPicPr>
          <p:cNvPr id="123" name="Google Shape;123;p16"/>
          <p:cNvPicPr preferRelativeResize="0"/>
          <p:nvPr/>
        </p:nvPicPr>
        <p:blipFill>
          <a:blip r:embed="rId4">
            <a:alphaModFix/>
          </a:blip>
          <a:stretch>
            <a:fillRect/>
          </a:stretch>
        </p:blipFill>
        <p:spPr>
          <a:xfrm>
            <a:off x="6866136" y="3429001"/>
            <a:ext cx="2277875" cy="3037136"/>
          </a:xfrm>
          <a:prstGeom prst="rect">
            <a:avLst/>
          </a:prstGeom>
          <a:noFill/>
          <a:ln>
            <a:noFill/>
          </a:ln>
        </p:spPr>
      </p:pic>
      <p:sp>
        <p:nvSpPr>
          <p:cNvPr id="124" name="Google Shape;124;p16"/>
          <p:cNvSpPr txBox="1"/>
          <p:nvPr/>
        </p:nvSpPr>
        <p:spPr>
          <a:xfrm>
            <a:off x="6647088" y="6425825"/>
            <a:ext cx="2496900" cy="4164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Clr>
                <a:schemeClr val="dk1"/>
              </a:buClr>
              <a:buSzPts val="1100"/>
              <a:buFont typeface="Arial"/>
              <a:buNone/>
            </a:pPr>
            <a:r>
              <a:rPr lang="en-US" sz="600">
                <a:solidFill>
                  <a:schemeClr val="dk1"/>
                </a:solidFill>
              </a:rPr>
              <a:t>By The poison of doubt - Own work, CC BY-SA 3.0, </a:t>
            </a:r>
            <a:r>
              <a:rPr lang="en-US" sz="600" u="sng">
                <a:solidFill>
                  <a:srgbClr val="1155CC"/>
                </a:solidFill>
                <a:hlinkClick r:id="rId5">
                  <a:extLst>
                    <a:ext uri="{A12FA001-AC4F-418D-AE19-62706E023703}">
                      <ahyp:hlinkClr xmlns:ahyp="http://schemas.microsoft.com/office/drawing/2018/hyperlinkcolor" val="tx"/>
                    </a:ext>
                  </a:extLst>
                </a:hlinkClick>
              </a:rPr>
              <a:t>https://commons.wikimedia.org/w/index.php?curid=19584158</a:t>
            </a:r>
            <a:endParaRPr sz="600">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125" name="Google Shape;125;p16"/>
          <p:cNvSpPr txBox="1"/>
          <p:nvPr/>
        </p:nvSpPr>
        <p:spPr>
          <a:xfrm>
            <a:off x="183700" y="6513600"/>
            <a:ext cx="2496900" cy="344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600">
                <a:solidFill>
                  <a:schemeClr val="dk1"/>
                </a:solidFill>
              </a:rPr>
              <a:t>By Bernard Landgraf - Own work, CC BY-SA 3.0, </a:t>
            </a:r>
            <a:r>
              <a:rPr lang="en-US" sz="600" u="sng">
                <a:solidFill>
                  <a:srgbClr val="1155CC"/>
                </a:solidFill>
                <a:hlinkClick r:id="rId6">
                  <a:extLst>
                    <a:ext uri="{A12FA001-AC4F-418D-AE19-62706E023703}">
                      <ahyp:hlinkClr xmlns:ahyp="http://schemas.microsoft.com/office/drawing/2018/hyperlinkcolor" val="tx"/>
                    </a:ext>
                  </a:extLst>
                </a:hlinkClick>
              </a:rPr>
              <a:t>https://commons.wikimedia.org/w/index.php?curid=217881</a:t>
            </a:r>
            <a:endParaRPr sz="600">
              <a:solidFill>
                <a:schemeClr val="dk1"/>
              </a:solidFill>
            </a:endParaRPr>
          </a:p>
        </p:txBody>
      </p:sp>
      <p:sp>
        <p:nvSpPr>
          <p:cNvPr id="126" name="Google Shape;126;p16"/>
          <p:cNvSpPr txBox="1"/>
          <p:nvPr/>
        </p:nvSpPr>
        <p:spPr>
          <a:xfrm>
            <a:off x="3475950" y="906087"/>
            <a:ext cx="5480100" cy="219936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latin typeface="Arial" panose="020B0604020202020204" pitchFamily="34" charset="0"/>
                <a:ea typeface="Calibri"/>
                <a:cs typeface="Arial" panose="020B0604020202020204" pitchFamily="34" charset="0"/>
                <a:sym typeface="Calibri"/>
              </a:rPr>
              <a:t>El </a:t>
            </a:r>
            <a:r>
              <a:rPr lang="en-US" sz="1800">
                <a:solidFill>
                  <a:schemeClr val="dk1"/>
                </a:solidFill>
                <a:latin typeface="Arial" panose="020B0604020202020204" pitchFamily="34" charset="0"/>
                <a:ea typeface="Calibri"/>
                <a:cs typeface="Arial" panose="020B0604020202020204" pitchFamily="34" charset="0"/>
                <a:sym typeface="Calibri"/>
              </a:rPr>
              <a:t>área afectada por el terremoto tiene praderas y pastizales alpinos. La vida en la meseta tibetana ha evolucionado para sobrevivir a la alta elevación y las condiciones extremas. Adaptaciones como el pelaje grueso para el aislamiento, sistemas especializados para optimizar el oxígeno en altitudes elevadas y el camuflaje ayudan a la supervivencia.</a:t>
            </a:r>
            <a:endParaRPr sz="1800" dirty="0">
              <a:solidFill>
                <a:schemeClr val="dk1"/>
              </a:solidFill>
              <a:latin typeface="Arial" panose="020B0604020202020204" pitchFamily="34" charset="0"/>
              <a:ea typeface="Calibri"/>
              <a:cs typeface="Arial" panose="020B0604020202020204" pitchFamily="34" charset="0"/>
              <a:sym typeface="Calibri"/>
            </a:endParaRPr>
          </a:p>
        </p:txBody>
      </p:sp>
      <p:sp>
        <p:nvSpPr>
          <p:cNvPr id="127" name="Google Shape;127;p1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128" name="Google Shape;128;p16"/>
          <p:cNvSpPr txBox="1"/>
          <p:nvPr/>
        </p:nvSpPr>
        <p:spPr>
          <a:xfrm>
            <a:off x="2437394" y="3480169"/>
            <a:ext cx="4452900" cy="333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latin typeface="Arial" panose="020B0604020202020204" pitchFamily="34" charset="0"/>
                <a:ea typeface="Calibri"/>
                <a:cs typeface="Arial" panose="020B0604020202020204" pitchFamily="34" charset="0"/>
                <a:sym typeface="Calibri"/>
              </a:rPr>
              <a:t>La </a:t>
            </a:r>
            <a:r>
              <a:rPr lang="en-US" sz="1800">
                <a:solidFill>
                  <a:schemeClr val="dk1"/>
                </a:solidFill>
                <a:latin typeface="Arial" panose="020B0604020202020204" pitchFamily="34" charset="0"/>
                <a:ea typeface="Calibri"/>
                <a:cs typeface="Arial" panose="020B0604020202020204" pitchFamily="34" charset="0"/>
                <a:sym typeface="Calibri"/>
              </a:rPr>
              <a:t>biodiversidad es alta debido a su geografía rodeada de cadenas montañosas que incluyen glaciares, capas de hielo, bosques y pastizales. También se encuentran depósitos de metales y reservas de energía. Aunque hay preocupaciones sobre la vida silvestre, el medio ambiente y los estilos de vida tradicionales debido al cambio climático global y las nuevas actividades humanas en el área.</a:t>
            </a:r>
            <a:endParaRPr sz="18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129" name="Google Shape;129;p16"/>
          <p:cNvPicPr preferRelativeResize="0"/>
          <p:nvPr/>
        </p:nvPicPr>
        <p:blipFill>
          <a:blip r:embed="rId7">
            <a:alphaModFix/>
          </a:blip>
          <a:stretch>
            <a:fillRect/>
          </a:stretch>
        </p:blipFill>
        <p:spPr>
          <a:xfrm>
            <a:off x="183700" y="1077962"/>
            <a:ext cx="3201475" cy="2133799"/>
          </a:xfrm>
          <a:prstGeom prst="rect">
            <a:avLst/>
          </a:prstGeom>
          <a:noFill/>
          <a:ln>
            <a:noFill/>
          </a:ln>
        </p:spPr>
      </p:pic>
      <p:sp>
        <p:nvSpPr>
          <p:cNvPr id="130" name="Google Shape;130;p16"/>
          <p:cNvSpPr txBox="1"/>
          <p:nvPr/>
        </p:nvSpPr>
        <p:spPr>
          <a:xfrm>
            <a:off x="109087" y="3105440"/>
            <a:ext cx="3100200" cy="344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a:solidFill>
                  <a:schemeClr val="dk1"/>
                </a:solidFill>
              </a:rPr>
              <a:t> </a:t>
            </a:r>
            <a:r>
              <a:rPr lang="en-US" sz="600">
                <a:solidFill>
                  <a:schemeClr val="dk1"/>
                </a:solidFill>
              </a:rPr>
              <a:t>By Dan - Imported from 500px (archived version) by the Archive Team. (detail page), CC BY 3.0, </a:t>
            </a:r>
            <a:r>
              <a:rPr lang="en-US" sz="600" u="sng">
                <a:solidFill>
                  <a:srgbClr val="1155CC"/>
                </a:solidFill>
                <a:hlinkClick r:id="rId8">
                  <a:extLst>
                    <a:ext uri="{A12FA001-AC4F-418D-AE19-62706E023703}">
                      <ahyp:hlinkClr xmlns:ahyp="http://schemas.microsoft.com/office/drawing/2018/hyperlinkcolor" val="tx"/>
                    </a:ext>
                  </a:extLst>
                </a:hlinkClick>
              </a:rPr>
              <a:t>https://commons.wikimedia.org/w/index.php?curid=72669678</a:t>
            </a:r>
            <a:endParaRPr sz="600">
              <a:solidFill>
                <a:schemeClr val="dk1"/>
              </a:solidFill>
              <a:latin typeface="Calibri"/>
              <a:ea typeface="Calibri"/>
              <a:cs typeface="Calibri"/>
              <a:sym typeface="Calibri"/>
            </a:endParaRPr>
          </a:p>
        </p:txBody>
      </p:sp>
      <p:sp>
        <p:nvSpPr>
          <p:cNvPr id="3" name="Title 1">
            <a:extLst>
              <a:ext uri="{FF2B5EF4-FFF2-40B4-BE49-F238E27FC236}">
                <a16:creationId xmlns:a16="http://schemas.microsoft.com/office/drawing/2014/main" id="{9DB63369-5E9A-8A1C-2B1A-96BDDB9E611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8" name="Google Shape;138;p17"/>
          <p:cNvPicPr preferRelativeResize="0"/>
          <p:nvPr/>
        </p:nvPicPr>
        <p:blipFill rotWithShape="1">
          <a:blip r:embed="rId3">
            <a:alphaModFix/>
          </a:blip>
          <a:srcRect l="4028" t="20224" r="38010" b="6787"/>
          <a:stretch/>
        </p:blipFill>
        <p:spPr>
          <a:xfrm>
            <a:off x="5001725" y="3090525"/>
            <a:ext cx="4018751" cy="3340275"/>
          </a:xfrm>
          <a:prstGeom prst="rect">
            <a:avLst/>
          </a:prstGeom>
          <a:noFill/>
          <a:ln>
            <a:noFill/>
          </a:ln>
        </p:spPr>
      </p:pic>
      <p:pic>
        <p:nvPicPr>
          <p:cNvPr id="139" name="Google Shape;139;p17"/>
          <p:cNvPicPr preferRelativeResize="0"/>
          <p:nvPr/>
        </p:nvPicPr>
        <p:blipFill rotWithShape="1">
          <a:blip r:embed="rId3">
            <a:alphaModFix/>
          </a:blip>
          <a:srcRect l="83397" t="65895"/>
          <a:stretch/>
        </p:blipFill>
        <p:spPr>
          <a:xfrm>
            <a:off x="7680000" y="1879047"/>
            <a:ext cx="1340479" cy="1817350"/>
          </a:xfrm>
          <a:prstGeom prst="rect">
            <a:avLst/>
          </a:prstGeom>
          <a:noFill/>
          <a:ln>
            <a:noFill/>
          </a:ln>
        </p:spPr>
      </p:pic>
      <p:sp>
        <p:nvSpPr>
          <p:cNvPr id="140" name="Google Shape;140;p17"/>
          <p:cNvSpPr txBox="1"/>
          <p:nvPr/>
        </p:nvSpPr>
        <p:spPr>
          <a:xfrm>
            <a:off x="4838515" y="2674850"/>
            <a:ext cx="2952823" cy="63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500" b="1" noProof="0" dirty="0">
                <a:solidFill>
                  <a:schemeClr val="dk1"/>
                </a:solidFill>
              </a:rPr>
              <a:t>Densidad Poblacional de Asia </a:t>
            </a:r>
          </a:p>
        </p:txBody>
      </p:sp>
      <p:sp>
        <p:nvSpPr>
          <p:cNvPr id="141" name="Google Shape;141;p17"/>
          <p:cNvSpPr txBox="1"/>
          <p:nvPr/>
        </p:nvSpPr>
        <p:spPr>
          <a:xfrm>
            <a:off x="534627" y="967854"/>
            <a:ext cx="8312812" cy="109185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500" noProof="0" dirty="0">
                <a:solidFill>
                  <a:schemeClr val="dk1"/>
                </a:solidFill>
              </a:rPr>
              <a:t>La colisión continental y el empuje de la placa de India debajo de la placa de Eurasia generan numerosos terremotos, que resultan en una extensa zona de riesgo sísmico en toda Asia. Aunque la meseta tibetana y muchas otras regiones de Nepal están escasamente pobladas, sus habitantes son vulnerables debido a este alto riesgo sísmico. </a:t>
            </a:r>
          </a:p>
        </p:txBody>
      </p:sp>
      <p:sp>
        <p:nvSpPr>
          <p:cNvPr id="142" name="Google Shape;142;p17"/>
          <p:cNvSpPr txBox="1"/>
          <p:nvPr/>
        </p:nvSpPr>
        <p:spPr>
          <a:xfrm>
            <a:off x="5001725" y="6430800"/>
            <a:ext cx="3932700" cy="50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s-ES_tradnl" sz="1300" i="1" noProof="0" dirty="0">
                <a:solidFill>
                  <a:schemeClr val="dk1"/>
                </a:solidFill>
              </a:rPr>
              <a:t> Imagen cortesía de </a:t>
            </a:r>
            <a:r>
              <a:rPr lang="es-ES_tradnl" sz="1300" i="1" noProof="0" dirty="0" err="1">
                <a:solidFill>
                  <a:schemeClr val="dk1"/>
                </a:solidFill>
              </a:rPr>
              <a:t>Strategic</a:t>
            </a:r>
            <a:r>
              <a:rPr lang="es-ES_tradnl" sz="1300" i="1" noProof="0" dirty="0">
                <a:solidFill>
                  <a:schemeClr val="dk1"/>
                </a:solidFill>
              </a:rPr>
              <a:t> </a:t>
            </a:r>
            <a:r>
              <a:rPr lang="es-ES_tradnl" sz="1300" i="1" noProof="0" dirty="0" err="1">
                <a:solidFill>
                  <a:schemeClr val="dk1"/>
                </a:solidFill>
              </a:rPr>
              <a:t>Forecasting</a:t>
            </a:r>
            <a:r>
              <a:rPr lang="es-ES_tradnl" sz="1300" i="1" noProof="0" dirty="0">
                <a:solidFill>
                  <a:schemeClr val="dk1"/>
                </a:solidFill>
              </a:rPr>
              <a:t>, Inc.</a:t>
            </a:r>
          </a:p>
        </p:txBody>
      </p:sp>
      <p:pic>
        <p:nvPicPr>
          <p:cNvPr id="143" name="Google Shape;143;p17"/>
          <p:cNvPicPr preferRelativeResize="0"/>
          <p:nvPr/>
        </p:nvPicPr>
        <p:blipFill>
          <a:blip r:embed="rId4">
            <a:alphaModFix/>
          </a:blip>
          <a:stretch>
            <a:fillRect/>
          </a:stretch>
        </p:blipFill>
        <p:spPr>
          <a:xfrm>
            <a:off x="397950" y="3065025"/>
            <a:ext cx="4018750" cy="3391274"/>
          </a:xfrm>
          <a:prstGeom prst="rect">
            <a:avLst/>
          </a:prstGeom>
          <a:noFill/>
          <a:ln>
            <a:noFill/>
          </a:ln>
        </p:spPr>
      </p:pic>
      <p:pic>
        <p:nvPicPr>
          <p:cNvPr id="144" name="Google Shape;144;p17"/>
          <p:cNvPicPr preferRelativeResize="0"/>
          <p:nvPr/>
        </p:nvPicPr>
        <p:blipFill>
          <a:blip r:embed="rId5">
            <a:alphaModFix/>
          </a:blip>
          <a:stretch>
            <a:fillRect/>
          </a:stretch>
        </p:blipFill>
        <p:spPr>
          <a:xfrm>
            <a:off x="330675" y="2143247"/>
            <a:ext cx="1672650" cy="1209178"/>
          </a:xfrm>
          <a:prstGeom prst="rect">
            <a:avLst/>
          </a:prstGeom>
          <a:noFill/>
          <a:ln>
            <a:noFill/>
          </a:ln>
        </p:spPr>
      </p:pic>
      <p:sp>
        <p:nvSpPr>
          <p:cNvPr id="145" name="Google Shape;145;p17"/>
          <p:cNvSpPr txBox="1"/>
          <p:nvPr/>
        </p:nvSpPr>
        <p:spPr>
          <a:xfrm>
            <a:off x="448575" y="6454850"/>
            <a:ext cx="4018800" cy="50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300" i="1" noProof="0" dirty="0">
                <a:solidFill>
                  <a:schemeClr val="dk1"/>
                </a:solidFill>
              </a:rPr>
              <a:t>Imagen cortesía de la OCHA </a:t>
            </a:r>
          </a:p>
        </p:txBody>
      </p:sp>
      <p:sp>
        <p:nvSpPr>
          <p:cNvPr id="146" name="Google Shape;146;p17"/>
          <p:cNvSpPr/>
          <p:nvPr/>
        </p:nvSpPr>
        <p:spPr>
          <a:xfrm>
            <a:off x="6507850" y="4395713"/>
            <a:ext cx="253200" cy="240600"/>
          </a:xfrm>
          <a:prstGeom prst="star5">
            <a:avLst>
              <a:gd name="adj" fmla="val 19098"/>
              <a:gd name="hf" fmla="val 105146"/>
              <a:gd name="vf" fmla="val 110557"/>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147" name="Google Shape;147;p17"/>
          <p:cNvSpPr txBox="1"/>
          <p:nvPr/>
        </p:nvSpPr>
        <p:spPr>
          <a:xfrm>
            <a:off x="6712225" y="4282488"/>
            <a:ext cx="1401900" cy="28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b="1" noProof="0" dirty="0" err="1">
                <a:solidFill>
                  <a:schemeClr val="dk1"/>
                </a:solidFill>
              </a:rPr>
              <a:t>Earthquake</a:t>
            </a:r>
            <a:endParaRPr lang="es-ES_tradnl" sz="1200" b="1" noProof="0" dirty="0">
              <a:solidFill>
                <a:schemeClr val="dk1"/>
              </a:solidFill>
            </a:endParaRPr>
          </a:p>
        </p:txBody>
      </p:sp>
      <p:sp>
        <p:nvSpPr>
          <p:cNvPr id="148" name="Google Shape;148;p17"/>
          <p:cNvSpPr txBox="1"/>
          <p:nvPr/>
        </p:nvSpPr>
        <p:spPr>
          <a:xfrm>
            <a:off x="1952800" y="1999150"/>
            <a:ext cx="5727200" cy="60498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500" noProof="0" dirty="0">
                <a:solidFill>
                  <a:schemeClr val="dk1"/>
                </a:solidFill>
              </a:rPr>
              <a:t>Tanto pueblos remotos como ciudades más grandes y alejadas del epicentro del terremoto se vieron afectadas el 7 de enero.</a:t>
            </a:r>
          </a:p>
        </p:txBody>
      </p:sp>
      <p:sp>
        <p:nvSpPr>
          <p:cNvPr id="4" name="Google Shape;156;p18">
            <a:extLst>
              <a:ext uri="{FF2B5EF4-FFF2-40B4-BE49-F238E27FC236}">
                <a16:creationId xmlns:a16="http://schemas.microsoft.com/office/drawing/2014/main" id="{4026B0D9-48EC-87C5-3676-5100C01A2B52}"/>
              </a:ext>
            </a:extLst>
          </p:cNvPr>
          <p:cNvSpPr/>
          <p:nvPr/>
        </p:nvSpPr>
        <p:spPr>
          <a:xfrm>
            <a:off x="7827264" y="0"/>
            <a:ext cx="905256" cy="475488"/>
          </a:xfrm>
          <a:prstGeom prst="flowChartOffpageConnector">
            <a:avLst/>
          </a:prstGeom>
          <a:solidFill>
            <a:srgbClr val="C00000"/>
          </a:solidFill>
          <a:ln w="28575" cap="flat" cmpd="sng">
            <a:solidFill>
              <a:schemeClr val="bg2">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2" name="Title 1">
            <a:extLst>
              <a:ext uri="{FF2B5EF4-FFF2-40B4-BE49-F238E27FC236}">
                <a16:creationId xmlns:a16="http://schemas.microsoft.com/office/drawing/2014/main" id="{56046348-B510-740F-BCD1-8D591406A75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
        <p:nvSpPr>
          <p:cNvPr id="137" name="Google Shape;137;p17"/>
          <p:cNvSpPr txBox="1"/>
          <p:nvPr/>
        </p:nvSpPr>
        <p:spPr>
          <a:xfrm>
            <a:off x="1532237" y="2674838"/>
            <a:ext cx="2977978"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500" b="1" noProof="0" dirty="0">
                <a:solidFill>
                  <a:schemeClr val="dk1"/>
                </a:solidFill>
              </a:rPr>
              <a:t>Riesgo de Terremotos en Asia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18"/>
          <p:cNvPicPr preferRelativeResize="0"/>
          <p:nvPr/>
        </p:nvPicPr>
        <p:blipFill>
          <a:blip r:embed="rId3">
            <a:alphaModFix/>
          </a:blip>
          <a:stretch>
            <a:fillRect/>
          </a:stretch>
        </p:blipFill>
        <p:spPr>
          <a:xfrm>
            <a:off x="872000" y="3652545"/>
            <a:ext cx="2846250" cy="3119275"/>
          </a:xfrm>
          <a:prstGeom prst="rect">
            <a:avLst/>
          </a:prstGeom>
          <a:noFill/>
          <a:ln>
            <a:noFill/>
          </a:ln>
        </p:spPr>
      </p:pic>
      <p:sp>
        <p:nvSpPr>
          <p:cNvPr id="155" name="Google Shape;155;p18"/>
          <p:cNvSpPr txBox="1"/>
          <p:nvPr/>
        </p:nvSpPr>
        <p:spPr>
          <a:xfrm>
            <a:off x="230700" y="1133264"/>
            <a:ext cx="4341300" cy="249296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500" noProof="0" dirty="0">
                <a:solidFill>
                  <a:schemeClr val="dk1"/>
                </a:solidFill>
              </a:rPr>
              <a:t>La escala de Intensidad de Mercalli Modificada (MMI, por sus siglas en inglés) es una escala de diez niveles, del I al X, que indica la gravedad del movimiento de terreno.</a:t>
            </a:r>
          </a:p>
          <a:p>
            <a:pPr marL="0" lvl="0" indent="0" algn="l" rtl="0">
              <a:spcBef>
                <a:spcPts val="0"/>
              </a:spcBef>
              <a:spcAft>
                <a:spcPts val="0"/>
              </a:spcAft>
              <a:buNone/>
            </a:pPr>
            <a:r>
              <a:rPr lang="es-ES_tradnl" sz="1500" noProof="0" dirty="0">
                <a:solidFill>
                  <a:schemeClr val="dk1"/>
                </a:solidFill>
              </a:rPr>
              <a:t> </a:t>
            </a:r>
          </a:p>
          <a:p>
            <a:pPr marL="0" lvl="0" indent="0" algn="l" rtl="0">
              <a:spcBef>
                <a:spcPts val="0"/>
              </a:spcBef>
              <a:spcAft>
                <a:spcPts val="0"/>
              </a:spcAft>
              <a:buNone/>
            </a:pPr>
            <a:r>
              <a:rPr lang="es-ES_tradnl" sz="1500" noProof="0" dirty="0">
                <a:solidFill>
                  <a:schemeClr val="dk1"/>
                </a:solidFill>
              </a:rPr>
              <a:t>La intensidad se basa en los efectos observados y es variable según el área afectada por el terremoto. Depende del tamaño, profundidad y distancia del terremoto, así como de las condiciones locales.</a:t>
            </a:r>
          </a:p>
        </p:txBody>
      </p:sp>
      <p:sp>
        <p:nvSpPr>
          <p:cNvPr id="156" name="Google Shape;156;p1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pic>
        <p:nvPicPr>
          <p:cNvPr id="157" name="Google Shape;157;p18"/>
          <p:cNvPicPr preferRelativeResize="0"/>
          <p:nvPr/>
        </p:nvPicPr>
        <p:blipFill rotWithShape="1">
          <a:blip r:embed="rId4">
            <a:alphaModFix/>
          </a:blip>
          <a:srcRect t="5419" r="2305" b="17598"/>
          <a:stretch/>
        </p:blipFill>
        <p:spPr>
          <a:xfrm>
            <a:off x="4452799" y="1491753"/>
            <a:ext cx="4572000" cy="4695671"/>
          </a:xfrm>
          <a:prstGeom prst="rect">
            <a:avLst/>
          </a:prstGeom>
          <a:noFill/>
          <a:ln>
            <a:noFill/>
          </a:ln>
        </p:spPr>
      </p:pic>
      <p:sp>
        <p:nvSpPr>
          <p:cNvPr id="2" name="TextBox 1">
            <a:extLst>
              <a:ext uri="{FF2B5EF4-FFF2-40B4-BE49-F238E27FC236}">
                <a16:creationId xmlns:a16="http://schemas.microsoft.com/office/drawing/2014/main" id="{E3EF55C0-D8AC-5930-85A8-315A40B90D2A}"/>
              </a:ext>
            </a:extLst>
          </p:cNvPr>
          <p:cNvSpPr txBox="1"/>
          <p:nvPr/>
        </p:nvSpPr>
        <p:spPr>
          <a:xfrm>
            <a:off x="1784160" y="3990217"/>
            <a:ext cx="1283051" cy="2785378"/>
          </a:xfrm>
          <a:prstGeom prst="rect">
            <a:avLst/>
          </a:prstGeom>
          <a:solidFill>
            <a:schemeClr val="bg1"/>
          </a:solidFill>
        </p:spPr>
        <p:txBody>
          <a:bodyPr wrap="square" rtlCol="0">
            <a:spAutoFit/>
          </a:bodyPr>
          <a:lstStyle/>
          <a:p>
            <a:pPr algn="ctr">
              <a:spcAft>
                <a:spcPts val="600"/>
              </a:spcAft>
            </a:pPr>
            <a:r>
              <a:rPr lang="es-ES_tradnl" sz="1500" b="1" noProof="0" dirty="0"/>
              <a:t>Extremo</a:t>
            </a:r>
          </a:p>
          <a:p>
            <a:pPr algn="ctr">
              <a:spcAft>
                <a:spcPts val="600"/>
              </a:spcAft>
            </a:pPr>
            <a:r>
              <a:rPr lang="es-ES_tradnl" sz="1500" b="1" noProof="0" dirty="0"/>
              <a:t>Violento</a:t>
            </a:r>
          </a:p>
          <a:p>
            <a:pPr algn="ctr">
              <a:spcAft>
                <a:spcPts val="600"/>
              </a:spcAft>
            </a:pPr>
            <a:r>
              <a:rPr lang="es-ES_tradnl" sz="1500" b="1" noProof="0" dirty="0"/>
              <a:t>Severo</a:t>
            </a:r>
          </a:p>
          <a:p>
            <a:pPr algn="ctr">
              <a:spcAft>
                <a:spcPts val="600"/>
              </a:spcAft>
            </a:pPr>
            <a:r>
              <a:rPr lang="es-ES_tradnl" sz="1500" b="1" noProof="0" dirty="0"/>
              <a:t>Muy fuerte</a:t>
            </a:r>
          </a:p>
          <a:p>
            <a:pPr algn="ctr">
              <a:spcAft>
                <a:spcPts val="600"/>
              </a:spcAft>
            </a:pPr>
            <a:r>
              <a:rPr lang="es-ES_tradnl" sz="1500" b="1" noProof="0" dirty="0"/>
              <a:t>Fuerte</a:t>
            </a:r>
          </a:p>
          <a:p>
            <a:pPr algn="ctr">
              <a:spcAft>
                <a:spcPts val="600"/>
              </a:spcAft>
            </a:pPr>
            <a:r>
              <a:rPr lang="es-ES_tradnl" sz="1500" b="1" noProof="0" dirty="0"/>
              <a:t>Moderado</a:t>
            </a:r>
          </a:p>
          <a:p>
            <a:pPr algn="ctr">
              <a:spcAft>
                <a:spcPts val="600"/>
              </a:spcAft>
            </a:pPr>
            <a:r>
              <a:rPr lang="es-ES_tradnl" sz="1500" b="1" noProof="0" dirty="0"/>
              <a:t>Leve</a:t>
            </a:r>
          </a:p>
          <a:p>
            <a:pPr algn="ctr">
              <a:spcAft>
                <a:spcPts val="600"/>
              </a:spcAft>
            </a:pPr>
            <a:r>
              <a:rPr lang="es-ES_tradnl" sz="1500" b="1" noProof="0" dirty="0"/>
              <a:t>Débil </a:t>
            </a:r>
          </a:p>
          <a:p>
            <a:pPr algn="ctr">
              <a:spcAft>
                <a:spcPts val="600"/>
              </a:spcAft>
            </a:pPr>
            <a:r>
              <a:rPr lang="es-ES_tradnl" sz="1500" b="1" noProof="0" dirty="0"/>
              <a:t>No sentido</a:t>
            </a:r>
          </a:p>
        </p:txBody>
      </p:sp>
      <p:sp>
        <p:nvSpPr>
          <p:cNvPr id="4" name="TextBox 3">
            <a:extLst>
              <a:ext uri="{FF2B5EF4-FFF2-40B4-BE49-F238E27FC236}">
                <a16:creationId xmlns:a16="http://schemas.microsoft.com/office/drawing/2014/main" id="{53C9D7B4-4D41-E648-10BF-168EC9E89826}"/>
              </a:ext>
            </a:extLst>
          </p:cNvPr>
          <p:cNvSpPr txBox="1"/>
          <p:nvPr/>
        </p:nvSpPr>
        <p:spPr>
          <a:xfrm>
            <a:off x="1531982" y="3654577"/>
            <a:ext cx="1933575" cy="323165"/>
          </a:xfrm>
          <a:prstGeom prst="rect">
            <a:avLst/>
          </a:prstGeom>
          <a:solidFill>
            <a:schemeClr val="bg1"/>
          </a:solidFill>
        </p:spPr>
        <p:txBody>
          <a:bodyPr wrap="square" rtlCol="0">
            <a:spAutoFit/>
          </a:bodyPr>
          <a:lstStyle/>
          <a:p>
            <a:r>
              <a:rPr lang="es-ES_tradnl" sz="1500" b="1" noProof="0" dirty="0"/>
              <a:t>Sacudida percibida </a:t>
            </a:r>
          </a:p>
        </p:txBody>
      </p:sp>
      <p:sp>
        <p:nvSpPr>
          <p:cNvPr id="5" name="Title 1">
            <a:extLst>
              <a:ext uri="{FF2B5EF4-FFF2-40B4-BE49-F238E27FC236}">
                <a16:creationId xmlns:a16="http://schemas.microsoft.com/office/drawing/2014/main" id="{6E4B78B2-8781-D863-CDAC-9FFA2A3BE62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9"/>
          <p:cNvSpPr txBox="1"/>
          <p:nvPr/>
        </p:nvSpPr>
        <p:spPr>
          <a:xfrm>
            <a:off x="222925" y="969800"/>
            <a:ext cx="8804800" cy="981008"/>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sz="1500" noProof="0" dirty="0">
                <a:solidFill>
                  <a:schemeClr val="dk1"/>
                </a:solidFill>
              </a:rPr>
              <a:t>El mapa PAGER del USGS muestra la población expuesta a diferentes niveles de la escala de Intensidad de Mercalli Modificada (MMI). El USGS estima que aproximadamente 7,000 personas sintieron una sacudida severa debido a este terremoto.</a:t>
            </a:r>
          </a:p>
        </p:txBody>
      </p:sp>
      <p:sp>
        <p:nvSpPr>
          <p:cNvPr id="164" name="Google Shape;164;p19"/>
          <p:cNvSpPr txBox="1"/>
          <p:nvPr/>
        </p:nvSpPr>
        <p:spPr>
          <a:xfrm>
            <a:off x="4341300" y="5515624"/>
            <a:ext cx="4791588" cy="1494775"/>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s-ES_tradnl" sz="1100" b="1" noProof="0" dirty="0">
                <a:solidFill>
                  <a:schemeClr val="dk1"/>
                </a:solidFill>
              </a:rPr>
              <a:t>Las líneas de contorno codificadas por colores delimitan las regiones de intensidad MMI. La exposición total de la población a un valor de MMI dado se obtiene sumando la población entre las líneas de contorno. La exposición estimada de la población a cada intensidad de MMI se muestra en la tabla.</a:t>
            </a:r>
          </a:p>
          <a:p>
            <a:pPr marL="0" lvl="0" indent="0" algn="r" rtl="0">
              <a:lnSpc>
                <a:spcPct val="115000"/>
              </a:lnSpc>
              <a:spcBef>
                <a:spcPts val="0"/>
              </a:spcBef>
              <a:spcAft>
                <a:spcPts val="0"/>
              </a:spcAft>
              <a:buClr>
                <a:schemeClr val="dk1"/>
              </a:buClr>
              <a:buSzPts val="1100"/>
              <a:buFont typeface="Arial"/>
              <a:buNone/>
            </a:pPr>
            <a:r>
              <a:rPr lang="es-ES_tradnl" sz="1100" b="1" i="1" noProof="0" dirty="0">
                <a:solidFill>
                  <a:schemeClr val="dk1"/>
                </a:solidFill>
              </a:rPr>
              <a:t>Imagen por cortesía del Servicio Geológico de los EE. UU.</a:t>
            </a:r>
            <a:endParaRPr lang="es-ES_tradnl" sz="3100" noProof="0" dirty="0">
              <a:solidFill>
                <a:schemeClr val="dk1"/>
              </a:solidFill>
              <a:latin typeface="Calibri"/>
              <a:ea typeface="Calibri"/>
              <a:cs typeface="Calibri"/>
              <a:sym typeface="Calibri"/>
            </a:endParaRPr>
          </a:p>
        </p:txBody>
      </p:sp>
      <p:sp>
        <p:nvSpPr>
          <p:cNvPr id="165" name="Google Shape;165;p1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pic>
        <p:nvPicPr>
          <p:cNvPr id="166" name="Google Shape;166;p19"/>
          <p:cNvPicPr preferRelativeResize="0"/>
          <p:nvPr/>
        </p:nvPicPr>
        <p:blipFill>
          <a:blip r:embed="rId3">
            <a:alphaModFix/>
          </a:blip>
          <a:stretch>
            <a:fillRect/>
          </a:stretch>
        </p:blipFill>
        <p:spPr>
          <a:xfrm>
            <a:off x="4711700" y="1912709"/>
            <a:ext cx="3840312" cy="3650340"/>
          </a:xfrm>
          <a:prstGeom prst="rect">
            <a:avLst/>
          </a:prstGeom>
          <a:noFill/>
          <a:ln>
            <a:noFill/>
          </a:ln>
        </p:spPr>
      </p:pic>
      <p:pic>
        <p:nvPicPr>
          <p:cNvPr id="167" name="Google Shape;167;p19"/>
          <p:cNvPicPr preferRelativeResize="0"/>
          <p:nvPr/>
        </p:nvPicPr>
        <p:blipFill rotWithShape="1">
          <a:blip r:embed="rId4">
            <a:alphaModFix/>
          </a:blip>
          <a:srcRect r="40458"/>
          <a:stretch/>
        </p:blipFill>
        <p:spPr>
          <a:xfrm>
            <a:off x="222925" y="2101675"/>
            <a:ext cx="2902576" cy="4554150"/>
          </a:xfrm>
          <a:prstGeom prst="rect">
            <a:avLst/>
          </a:prstGeom>
          <a:noFill/>
          <a:ln>
            <a:noFill/>
          </a:ln>
        </p:spPr>
      </p:pic>
      <p:pic>
        <p:nvPicPr>
          <p:cNvPr id="168" name="Google Shape;168;p19"/>
          <p:cNvPicPr preferRelativeResize="0"/>
          <p:nvPr/>
        </p:nvPicPr>
        <p:blipFill rotWithShape="1">
          <a:blip r:embed="rId4">
            <a:alphaModFix/>
          </a:blip>
          <a:srcRect l="75553"/>
          <a:stretch/>
        </p:blipFill>
        <p:spPr>
          <a:xfrm>
            <a:off x="3125496" y="2101675"/>
            <a:ext cx="1191776" cy="4554150"/>
          </a:xfrm>
          <a:prstGeom prst="rect">
            <a:avLst/>
          </a:prstGeom>
          <a:noFill/>
          <a:ln>
            <a:noFill/>
          </a:ln>
        </p:spPr>
      </p:pic>
      <p:sp>
        <p:nvSpPr>
          <p:cNvPr id="2" name="TextBox 1">
            <a:extLst>
              <a:ext uri="{FF2B5EF4-FFF2-40B4-BE49-F238E27FC236}">
                <a16:creationId xmlns:a16="http://schemas.microsoft.com/office/drawing/2014/main" id="{A07161A3-3CB0-4DB5-FC17-E5A6836A64FB}"/>
              </a:ext>
            </a:extLst>
          </p:cNvPr>
          <p:cNvSpPr txBox="1"/>
          <p:nvPr/>
        </p:nvSpPr>
        <p:spPr>
          <a:xfrm>
            <a:off x="2152435" y="2562242"/>
            <a:ext cx="1043709" cy="261610"/>
          </a:xfrm>
          <a:prstGeom prst="rect">
            <a:avLst/>
          </a:prstGeom>
          <a:solidFill>
            <a:schemeClr val="bg1"/>
          </a:solidFill>
        </p:spPr>
        <p:txBody>
          <a:bodyPr wrap="square" rtlCol="0">
            <a:spAutoFit/>
          </a:bodyPr>
          <a:lstStyle/>
          <a:p>
            <a:r>
              <a:rPr lang="es-ES_tradnl" sz="1050" noProof="0" dirty="0" err="1"/>
              <a:t>Not</a:t>
            </a:r>
            <a:r>
              <a:rPr lang="es-ES_tradnl" sz="1050" noProof="0" dirty="0"/>
              <a:t> </a:t>
            </a:r>
            <a:r>
              <a:rPr lang="es-ES_tradnl" sz="1050" noProof="0" dirty="0" err="1"/>
              <a:t>Felt</a:t>
            </a:r>
            <a:endParaRPr lang="es-ES_tradnl" sz="1050" noProof="0" dirty="0"/>
          </a:p>
        </p:txBody>
      </p:sp>
      <p:sp>
        <p:nvSpPr>
          <p:cNvPr id="4" name="TextBox 3">
            <a:extLst>
              <a:ext uri="{FF2B5EF4-FFF2-40B4-BE49-F238E27FC236}">
                <a16:creationId xmlns:a16="http://schemas.microsoft.com/office/drawing/2014/main" id="{23AE62D9-F376-F593-FEFD-D2E11F09A6E2}"/>
              </a:ext>
            </a:extLst>
          </p:cNvPr>
          <p:cNvSpPr txBox="1"/>
          <p:nvPr/>
        </p:nvSpPr>
        <p:spPr>
          <a:xfrm>
            <a:off x="2152434" y="3040361"/>
            <a:ext cx="1043709" cy="261610"/>
          </a:xfrm>
          <a:prstGeom prst="rect">
            <a:avLst/>
          </a:prstGeom>
          <a:solidFill>
            <a:schemeClr val="bg1"/>
          </a:solidFill>
        </p:spPr>
        <p:txBody>
          <a:bodyPr wrap="square" rtlCol="0">
            <a:spAutoFit/>
          </a:bodyPr>
          <a:lstStyle/>
          <a:p>
            <a:r>
              <a:rPr lang="es-ES_tradnl" sz="1050" noProof="0" dirty="0" err="1"/>
              <a:t>Weak</a:t>
            </a:r>
            <a:endParaRPr lang="es-ES_tradnl" sz="1050" noProof="0" dirty="0"/>
          </a:p>
        </p:txBody>
      </p:sp>
      <p:sp>
        <p:nvSpPr>
          <p:cNvPr id="5" name="TextBox 4">
            <a:extLst>
              <a:ext uri="{FF2B5EF4-FFF2-40B4-BE49-F238E27FC236}">
                <a16:creationId xmlns:a16="http://schemas.microsoft.com/office/drawing/2014/main" id="{499199F8-F272-E051-F6C5-5EDE120302A6}"/>
              </a:ext>
            </a:extLst>
          </p:cNvPr>
          <p:cNvSpPr txBox="1"/>
          <p:nvPr/>
        </p:nvSpPr>
        <p:spPr>
          <a:xfrm>
            <a:off x="2189203" y="3473252"/>
            <a:ext cx="1043709" cy="261610"/>
          </a:xfrm>
          <a:prstGeom prst="rect">
            <a:avLst/>
          </a:prstGeom>
          <a:solidFill>
            <a:schemeClr val="bg1"/>
          </a:solidFill>
        </p:spPr>
        <p:txBody>
          <a:bodyPr wrap="square" rtlCol="0">
            <a:spAutoFit/>
          </a:bodyPr>
          <a:lstStyle/>
          <a:p>
            <a:r>
              <a:rPr lang="es-ES_tradnl" sz="1050" noProof="0" dirty="0"/>
              <a:t>Light</a:t>
            </a:r>
          </a:p>
        </p:txBody>
      </p:sp>
      <p:sp>
        <p:nvSpPr>
          <p:cNvPr id="6" name="TextBox 5">
            <a:extLst>
              <a:ext uri="{FF2B5EF4-FFF2-40B4-BE49-F238E27FC236}">
                <a16:creationId xmlns:a16="http://schemas.microsoft.com/office/drawing/2014/main" id="{B5C8D741-EB08-048A-B578-14FF80E97A43}"/>
              </a:ext>
            </a:extLst>
          </p:cNvPr>
          <p:cNvSpPr txBox="1"/>
          <p:nvPr/>
        </p:nvSpPr>
        <p:spPr>
          <a:xfrm>
            <a:off x="2145414" y="3917953"/>
            <a:ext cx="1043709" cy="261610"/>
          </a:xfrm>
          <a:prstGeom prst="rect">
            <a:avLst/>
          </a:prstGeom>
          <a:solidFill>
            <a:schemeClr val="bg1"/>
          </a:solidFill>
        </p:spPr>
        <p:txBody>
          <a:bodyPr wrap="square" rtlCol="0">
            <a:spAutoFit/>
          </a:bodyPr>
          <a:lstStyle/>
          <a:p>
            <a:r>
              <a:rPr lang="es-ES_tradnl" sz="1050" noProof="0" dirty="0" err="1"/>
              <a:t>Moderate</a:t>
            </a:r>
            <a:endParaRPr lang="es-ES_tradnl" sz="1050" noProof="0" dirty="0"/>
          </a:p>
        </p:txBody>
      </p:sp>
      <p:sp>
        <p:nvSpPr>
          <p:cNvPr id="7" name="TextBox 6">
            <a:extLst>
              <a:ext uri="{FF2B5EF4-FFF2-40B4-BE49-F238E27FC236}">
                <a16:creationId xmlns:a16="http://schemas.microsoft.com/office/drawing/2014/main" id="{25C58FF8-23D0-1894-9961-8B498CCAD35F}"/>
              </a:ext>
            </a:extLst>
          </p:cNvPr>
          <p:cNvSpPr txBox="1"/>
          <p:nvPr/>
        </p:nvSpPr>
        <p:spPr>
          <a:xfrm>
            <a:off x="2109909" y="4386585"/>
            <a:ext cx="1043709" cy="261610"/>
          </a:xfrm>
          <a:prstGeom prst="rect">
            <a:avLst/>
          </a:prstGeom>
          <a:solidFill>
            <a:schemeClr val="bg1"/>
          </a:solidFill>
        </p:spPr>
        <p:txBody>
          <a:bodyPr wrap="square" rtlCol="0">
            <a:spAutoFit/>
          </a:bodyPr>
          <a:lstStyle/>
          <a:p>
            <a:r>
              <a:rPr lang="es-ES_tradnl" sz="1050" noProof="0" dirty="0" err="1"/>
              <a:t>Strong</a:t>
            </a:r>
            <a:endParaRPr lang="es-ES_tradnl" sz="1050" noProof="0" dirty="0"/>
          </a:p>
        </p:txBody>
      </p:sp>
      <p:sp>
        <p:nvSpPr>
          <p:cNvPr id="8" name="TextBox 7">
            <a:extLst>
              <a:ext uri="{FF2B5EF4-FFF2-40B4-BE49-F238E27FC236}">
                <a16:creationId xmlns:a16="http://schemas.microsoft.com/office/drawing/2014/main" id="{02F6B659-1275-DBB0-61C6-D2862E721576}"/>
              </a:ext>
            </a:extLst>
          </p:cNvPr>
          <p:cNvSpPr txBox="1"/>
          <p:nvPr/>
        </p:nvSpPr>
        <p:spPr>
          <a:xfrm>
            <a:off x="2109909" y="4873076"/>
            <a:ext cx="1043709" cy="261610"/>
          </a:xfrm>
          <a:prstGeom prst="rect">
            <a:avLst/>
          </a:prstGeom>
          <a:solidFill>
            <a:schemeClr val="bg1"/>
          </a:solidFill>
        </p:spPr>
        <p:txBody>
          <a:bodyPr wrap="square" rtlCol="0">
            <a:spAutoFit/>
          </a:bodyPr>
          <a:lstStyle/>
          <a:p>
            <a:r>
              <a:rPr lang="es-ES_tradnl" sz="1050" noProof="0" dirty="0" err="1"/>
              <a:t>Very</a:t>
            </a:r>
            <a:r>
              <a:rPr lang="es-ES_tradnl" sz="1050" noProof="0" dirty="0"/>
              <a:t> </a:t>
            </a:r>
            <a:r>
              <a:rPr lang="es-ES_tradnl" sz="1050" noProof="0" dirty="0" err="1"/>
              <a:t>Strong</a:t>
            </a:r>
            <a:endParaRPr lang="es-ES_tradnl" sz="1050" noProof="0" dirty="0"/>
          </a:p>
        </p:txBody>
      </p:sp>
      <p:sp>
        <p:nvSpPr>
          <p:cNvPr id="9" name="TextBox 8">
            <a:extLst>
              <a:ext uri="{FF2B5EF4-FFF2-40B4-BE49-F238E27FC236}">
                <a16:creationId xmlns:a16="http://schemas.microsoft.com/office/drawing/2014/main" id="{31BBB9C3-C28E-063C-801A-F748CE34CCB3}"/>
              </a:ext>
            </a:extLst>
          </p:cNvPr>
          <p:cNvSpPr txBox="1"/>
          <p:nvPr/>
        </p:nvSpPr>
        <p:spPr>
          <a:xfrm>
            <a:off x="2145414" y="5324020"/>
            <a:ext cx="1043709" cy="261610"/>
          </a:xfrm>
          <a:prstGeom prst="rect">
            <a:avLst/>
          </a:prstGeom>
          <a:solidFill>
            <a:schemeClr val="bg1"/>
          </a:solidFill>
        </p:spPr>
        <p:txBody>
          <a:bodyPr wrap="square" rtlCol="0">
            <a:spAutoFit/>
          </a:bodyPr>
          <a:lstStyle/>
          <a:p>
            <a:r>
              <a:rPr lang="es-ES_tradnl" sz="1050" noProof="0" dirty="0"/>
              <a:t>Severe</a:t>
            </a:r>
          </a:p>
        </p:txBody>
      </p:sp>
      <p:sp>
        <p:nvSpPr>
          <p:cNvPr id="10" name="TextBox 9">
            <a:extLst>
              <a:ext uri="{FF2B5EF4-FFF2-40B4-BE49-F238E27FC236}">
                <a16:creationId xmlns:a16="http://schemas.microsoft.com/office/drawing/2014/main" id="{1401CB1B-2D7E-CF49-32E5-4003E49BD267}"/>
              </a:ext>
            </a:extLst>
          </p:cNvPr>
          <p:cNvSpPr txBox="1"/>
          <p:nvPr/>
        </p:nvSpPr>
        <p:spPr>
          <a:xfrm>
            <a:off x="2145415" y="5767430"/>
            <a:ext cx="1043709" cy="261610"/>
          </a:xfrm>
          <a:prstGeom prst="rect">
            <a:avLst/>
          </a:prstGeom>
          <a:solidFill>
            <a:schemeClr val="bg1"/>
          </a:solidFill>
        </p:spPr>
        <p:txBody>
          <a:bodyPr wrap="square" rtlCol="0">
            <a:spAutoFit/>
          </a:bodyPr>
          <a:lstStyle/>
          <a:p>
            <a:r>
              <a:rPr lang="es-ES_tradnl" sz="1050" noProof="0" dirty="0" err="1"/>
              <a:t>Violent</a:t>
            </a:r>
            <a:endParaRPr lang="es-ES_tradnl" sz="1050" noProof="0" dirty="0"/>
          </a:p>
        </p:txBody>
      </p:sp>
      <p:sp>
        <p:nvSpPr>
          <p:cNvPr id="11" name="TextBox 10">
            <a:extLst>
              <a:ext uri="{FF2B5EF4-FFF2-40B4-BE49-F238E27FC236}">
                <a16:creationId xmlns:a16="http://schemas.microsoft.com/office/drawing/2014/main" id="{3879F1BB-32EF-6538-B400-28882BB014FA}"/>
              </a:ext>
            </a:extLst>
          </p:cNvPr>
          <p:cNvSpPr txBox="1"/>
          <p:nvPr/>
        </p:nvSpPr>
        <p:spPr>
          <a:xfrm>
            <a:off x="2145415" y="6231550"/>
            <a:ext cx="1043709" cy="261610"/>
          </a:xfrm>
          <a:prstGeom prst="rect">
            <a:avLst/>
          </a:prstGeom>
          <a:solidFill>
            <a:schemeClr val="bg1"/>
          </a:solidFill>
        </p:spPr>
        <p:txBody>
          <a:bodyPr wrap="square" rtlCol="0">
            <a:spAutoFit/>
          </a:bodyPr>
          <a:lstStyle/>
          <a:p>
            <a:r>
              <a:rPr lang="es-ES_tradnl" sz="1050" noProof="0" dirty="0"/>
              <a:t>Extreme</a:t>
            </a:r>
          </a:p>
        </p:txBody>
      </p:sp>
      <p:sp>
        <p:nvSpPr>
          <p:cNvPr id="13" name="Title 1">
            <a:extLst>
              <a:ext uri="{FF2B5EF4-FFF2-40B4-BE49-F238E27FC236}">
                <a16:creationId xmlns:a16="http://schemas.microsoft.com/office/drawing/2014/main" id="{AEB0E572-DB4B-6B5B-9ABD-16EF0D6467E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
        <p:nvSpPr>
          <p:cNvPr id="14" name="TextBox 13">
            <a:extLst>
              <a:ext uri="{FF2B5EF4-FFF2-40B4-BE49-F238E27FC236}">
                <a16:creationId xmlns:a16="http://schemas.microsoft.com/office/drawing/2014/main" id="{67B389BE-A7CC-CAE5-8981-438A42AC3B57}"/>
              </a:ext>
            </a:extLst>
          </p:cNvPr>
          <p:cNvSpPr txBox="1"/>
          <p:nvPr/>
        </p:nvSpPr>
        <p:spPr>
          <a:xfrm>
            <a:off x="2132882" y="2567499"/>
            <a:ext cx="1043709" cy="261610"/>
          </a:xfrm>
          <a:prstGeom prst="rect">
            <a:avLst/>
          </a:prstGeom>
          <a:solidFill>
            <a:schemeClr val="bg1"/>
          </a:solidFill>
        </p:spPr>
        <p:txBody>
          <a:bodyPr wrap="square" rtlCol="0">
            <a:spAutoFit/>
          </a:bodyPr>
          <a:lstStyle/>
          <a:p>
            <a:r>
              <a:rPr lang="es-ES_tradnl" sz="1050" noProof="0" dirty="0"/>
              <a:t>No sentido</a:t>
            </a:r>
          </a:p>
        </p:txBody>
      </p:sp>
      <p:sp>
        <p:nvSpPr>
          <p:cNvPr id="15" name="TextBox 14">
            <a:extLst>
              <a:ext uri="{FF2B5EF4-FFF2-40B4-BE49-F238E27FC236}">
                <a16:creationId xmlns:a16="http://schemas.microsoft.com/office/drawing/2014/main" id="{51DF700D-3F30-806A-9DD2-777C2D696C93}"/>
              </a:ext>
            </a:extLst>
          </p:cNvPr>
          <p:cNvSpPr txBox="1"/>
          <p:nvPr/>
        </p:nvSpPr>
        <p:spPr>
          <a:xfrm>
            <a:off x="2132881" y="3020912"/>
            <a:ext cx="1043709" cy="261610"/>
          </a:xfrm>
          <a:prstGeom prst="rect">
            <a:avLst/>
          </a:prstGeom>
          <a:solidFill>
            <a:schemeClr val="bg1"/>
          </a:solidFill>
        </p:spPr>
        <p:txBody>
          <a:bodyPr wrap="square" rtlCol="0">
            <a:spAutoFit/>
          </a:bodyPr>
          <a:lstStyle/>
          <a:p>
            <a:r>
              <a:rPr lang="es-ES_tradnl" sz="1050" noProof="0" dirty="0"/>
              <a:t>Débil</a:t>
            </a:r>
          </a:p>
        </p:txBody>
      </p:sp>
      <p:sp>
        <p:nvSpPr>
          <p:cNvPr id="16" name="TextBox 15">
            <a:extLst>
              <a:ext uri="{FF2B5EF4-FFF2-40B4-BE49-F238E27FC236}">
                <a16:creationId xmlns:a16="http://schemas.microsoft.com/office/drawing/2014/main" id="{2706648B-E224-5193-2FAC-0FAF7E2B8B2B}"/>
              </a:ext>
            </a:extLst>
          </p:cNvPr>
          <p:cNvSpPr txBox="1"/>
          <p:nvPr/>
        </p:nvSpPr>
        <p:spPr>
          <a:xfrm>
            <a:off x="2138835" y="3488160"/>
            <a:ext cx="1043709" cy="261610"/>
          </a:xfrm>
          <a:prstGeom prst="rect">
            <a:avLst/>
          </a:prstGeom>
          <a:solidFill>
            <a:schemeClr val="bg1"/>
          </a:solidFill>
        </p:spPr>
        <p:txBody>
          <a:bodyPr wrap="square" rtlCol="0">
            <a:spAutoFit/>
          </a:bodyPr>
          <a:lstStyle/>
          <a:p>
            <a:r>
              <a:rPr lang="es-ES_tradnl" sz="1050" noProof="0" dirty="0"/>
              <a:t>Leve</a:t>
            </a:r>
          </a:p>
        </p:txBody>
      </p:sp>
      <p:sp>
        <p:nvSpPr>
          <p:cNvPr id="17" name="TextBox 16">
            <a:extLst>
              <a:ext uri="{FF2B5EF4-FFF2-40B4-BE49-F238E27FC236}">
                <a16:creationId xmlns:a16="http://schemas.microsoft.com/office/drawing/2014/main" id="{3B892ED2-51BE-9EBD-B2BD-1AD50E0A33AF}"/>
              </a:ext>
            </a:extLst>
          </p:cNvPr>
          <p:cNvSpPr txBox="1"/>
          <p:nvPr/>
        </p:nvSpPr>
        <p:spPr>
          <a:xfrm>
            <a:off x="2138834" y="3951000"/>
            <a:ext cx="1043709" cy="261610"/>
          </a:xfrm>
          <a:prstGeom prst="rect">
            <a:avLst/>
          </a:prstGeom>
          <a:solidFill>
            <a:schemeClr val="bg1"/>
          </a:solidFill>
        </p:spPr>
        <p:txBody>
          <a:bodyPr wrap="square" rtlCol="0">
            <a:spAutoFit/>
          </a:bodyPr>
          <a:lstStyle/>
          <a:p>
            <a:r>
              <a:rPr lang="es-ES_tradnl" sz="1050" noProof="0" dirty="0"/>
              <a:t>Moderado</a:t>
            </a:r>
          </a:p>
        </p:txBody>
      </p:sp>
      <p:sp>
        <p:nvSpPr>
          <p:cNvPr id="18" name="TextBox 17">
            <a:extLst>
              <a:ext uri="{FF2B5EF4-FFF2-40B4-BE49-F238E27FC236}">
                <a16:creationId xmlns:a16="http://schemas.microsoft.com/office/drawing/2014/main" id="{90F42255-D0C5-FB48-AC0F-72600B5BBFFF}"/>
              </a:ext>
            </a:extLst>
          </p:cNvPr>
          <p:cNvSpPr txBox="1"/>
          <p:nvPr/>
        </p:nvSpPr>
        <p:spPr>
          <a:xfrm>
            <a:off x="2132881" y="4414960"/>
            <a:ext cx="1043709" cy="261610"/>
          </a:xfrm>
          <a:prstGeom prst="rect">
            <a:avLst/>
          </a:prstGeom>
          <a:solidFill>
            <a:schemeClr val="bg1"/>
          </a:solidFill>
        </p:spPr>
        <p:txBody>
          <a:bodyPr wrap="square" rtlCol="0">
            <a:spAutoFit/>
          </a:bodyPr>
          <a:lstStyle/>
          <a:p>
            <a:r>
              <a:rPr lang="es-ES_tradnl" sz="1050" noProof="0" dirty="0"/>
              <a:t>Fuerte</a:t>
            </a:r>
          </a:p>
        </p:txBody>
      </p:sp>
      <p:sp>
        <p:nvSpPr>
          <p:cNvPr id="19" name="TextBox 18">
            <a:extLst>
              <a:ext uri="{FF2B5EF4-FFF2-40B4-BE49-F238E27FC236}">
                <a16:creationId xmlns:a16="http://schemas.microsoft.com/office/drawing/2014/main" id="{376AEFA1-173F-5782-1434-9C9148E50A50}"/>
              </a:ext>
            </a:extLst>
          </p:cNvPr>
          <p:cNvSpPr txBox="1"/>
          <p:nvPr/>
        </p:nvSpPr>
        <p:spPr>
          <a:xfrm>
            <a:off x="2132880" y="4888754"/>
            <a:ext cx="1043709" cy="261610"/>
          </a:xfrm>
          <a:prstGeom prst="rect">
            <a:avLst/>
          </a:prstGeom>
          <a:solidFill>
            <a:schemeClr val="bg1"/>
          </a:solidFill>
        </p:spPr>
        <p:txBody>
          <a:bodyPr wrap="square" rtlCol="0">
            <a:spAutoFit/>
          </a:bodyPr>
          <a:lstStyle/>
          <a:p>
            <a:r>
              <a:rPr lang="es-ES_tradnl" sz="1050" noProof="0" dirty="0"/>
              <a:t>Muy Fuerte</a:t>
            </a:r>
          </a:p>
        </p:txBody>
      </p:sp>
      <p:sp>
        <p:nvSpPr>
          <p:cNvPr id="20" name="TextBox 19">
            <a:extLst>
              <a:ext uri="{FF2B5EF4-FFF2-40B4-BE49-F238E27FC236}">
                <a16:creationId xmlns:a16="http://schemas.microsoft.com/office/drawing/2014/main" id="{7207BB47-D239-545A-0197-DEB863AA9F16}"/>
              </a:ext>
            </a:extLst>
          </p:cNvPr>
          <p:cNvSpPr txBox="1"/>
          <p:nvPr/>
        </p:nvSpPr>
        <p:spPr>
          <a:xfrm>
            <a:off x="2132880" y="5338879"/>
            <a:ext cx="1043709" cy="261610"/>
          </a:xfrm>
          <a:prstGeom prst="rect">
            <a:avLst/>
          </a:prstGeom>
          <a:solidFill>
            <a:schemeClr val="bg1"/>
          </a:solidFill>
        </p:spPr>
        <p:txBody>
          <a:bodyPr wrap="square" rtlCol="0">
            <a:spAutoFit/>
          </a:bodyPr>
          <a:lstStyle/>
          <a:p>
            <a:r>
              <a:rPr lang="es-ES_tradnl" sz="1050" noProof="0" dirty="0"/>
              <a:t>Severo</a:t>
            </a:r>
          </a:p>
        </p:txBody>
      </p:sp>
      <p:sp>
        <p:nvSpPr>
          <p:cNvPr id="21" name="TextBox 20">
            <a:extLst>
              <a:ext uri="{FF2B5EF4-FFF2-40B4-BE49-F238E27FC236}">
                <a16:creationId xmlns:a16="http://schemas.microsoft.com/office/drawing/2014/main" id="{1B189C49-CA5E-9268-C4D6-71D2D9680431}"/>
              </a:ext>
            </a:extLst>
          </p:cNvPr>
          <p:cNvSpPr txBox="1"/>
          <p:nvPr/>
        </p:nvSpPr>
        <p:spPr>
          <a:xfrm>
            <a:off x="2125863" y="5812783"/>
            <a:ext cx="1043709" cy="261610"/>
          </a:xfrm>
          <a:prstGeom prst="rect">
            <a:avLst/>
          </a:prstGeom>
          <a:solidFill>
            <a:schemeClr val="bg1"/>
          </a:solidFill>
        </p:spPr>
        <p:txBody>
          <a:bodyPr wrap="square" rtlCol="0">
            <a:spAutoFit/>
          </a:bodyPr>
          <a:lstStyle/>
          <a:p>
            <a:r>
              <a:rPr lang="es-ES_tradnl" sz="1050" noProof="0" dirty="0"/>
              <a:t>Violento</a:t>
            </a:r>
          </a:p>
        </p:txBody>
      </p:sp>
      <p:sp>
        <p:nvSpPr>
          <p:cNvPr id="22" name="TextBox 21">
            <a:extLst>
              <a:ext uri="{FF2B5EF4-FFF2-40B4-BE49-F238E27FC236}">
                <a16:creationId xmlns:a16="http://schemas.microsoft.com/office/drawing/2014/main" id="{3905C7AA-6ADD-6673-5F4F-A1B472FE598F}"/>
              </a:ext>
            </a:extLst>
          </p:cNvPr>
          <p:cNvSpPr txBox="1"/>
          <p:nvPr/>
        </p:nvSpPr>
        <p:spPr>
          <a:xfrm>
            <a:off x="2130639" y="6255966"/>
            <a:ext cx="1043709" cy="261610"/>
          </a:xfrm>
          <a:prstGeom prst="rect">
            <a:avLst/>
          </a:prstGeom>
          <a:solidFill>
            <a:schemeClr val="bg1"/>
          </a:solidFill>
        </p:spPr>
        <p:txBody>
          <a:bodyPr wrap="square" rtlCol="0">
            <a:spAutoFit/>
          </a:bodyPr>
          <a:lstStyle/>
          <a:p>
            <a:r>
              <a:rPr lang="es-ES_tradnl" sz="1050" noProof="0" dirty="0"/>
              <a:t>Extremo</a:t>
            </a:r>
          </a:p>
        </p:txBody>
      </p:sp>
      <p:sp>
        <p:nvSpPr>
          <p:cNvPr id="23" name="TextBox 22">
            <a:extLst>
              <a:ext uri="{FF2B5EF4-FFF2-40B4-BE49-F238E27FC236}">
                <a16:creationId xmlns:a16="http://schemas.microsoft.com/office/drawing/2014/main" id="{003E6039-0491-B36A-A744-3298FE04348A}"/>
              </a:ext>
            </a:extLst>
          </p:cNvPr>
          <p:cNvSpPr txBox="1"/>
          <p:nvPr/>
        </p:nvSpPr>
        <p:spPr>
          <a:xfrm>
            <a:off x="2125863" y="2170245"/>
            <a:ext cx="1043709" cy="261610"/>
          </a:xfrm>
          <a:prstGeom prst="rect">
            <a:avLst/>
          </a:prstGeom>
          <a:solidFill>
            <a:schemeClr val="bg1"/>
          </a:solidFill>
        </p:spPr>
        <p:txBody>
          <a:bodyPr wrap="square" rtlCol="0">
            <a:spAutoFit/>
          </a:bodyPr>
          <a:lstStyle/>
          <a:p>
            <a:r>
              <a:rPr lang="es-ES_tradnl" sz="1050" b="1" noProof="0" dirty="0"/>
              <a:t>Sacudida</a:t>
            </a:r>
          </a:p>
        </p:txBody>
      </p:sp>
      <p:sp>
        <p:nvSpPr>
          <p:cNvPr id="24" name="TextBox 23">
            <a:extLst>
              <a:ext uri="{FF2B5EF4-FFF2-40B4-BE49-F238E27FC236}">
                <a16:creationId xmlns:a16="http://schemas.microsoft.com/office/drawing/2014/main" id="{1CB2B5AC-5170-0F4F-56B0-85BA2CB63422}"/>
              </a:ext>
            </a:extLst>
          </p:cNvPr>
          <p:cNvSpPr txBox="1"/>
          <p:nvPr/>
        </p:nvSpPr>
        <p:spPr>
          <a:xfrm>
            <a:off x="3240612" y="2164692"/>
            <a:ext cx="1043709" cy="261610"/>
          </a:xfrm>
          <a:prstGeom prst="rect">
            <a:avLst/>
          </a:prstGeom>
          <a:solidFill>
            <a:schemeClr val="bg1"/>
          </a:solidFill>
        </p:spPr>
        <p:txBody>
          <a:bodyPr wrap="square" rtlCol="0">
            <a:spAutoFit/>
          </a:bodyPr>
          <a:lstStyle/>
          <a:p>
            <a:r>
              <a:rPr lang="es-ES_tradnl" sz="1050" b="1" noProof="0" dirty="0"/>
              <a:t>Población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0"/>
          <p:cNvSpPr txBox="1"/>
          <p:nvPr/>
        </p:nvSpPr>
        <p:spPr>
          <a:xfrm>
            <a:off x="3938975" y="6196575"/>
            <a:ext cx="5052600" cy="61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100" noProof="0" dirty="0">
                <a:solidFill>
                  <a:schemeClr val="dk1"/>
                </a:solidFill>
              </a:rPr>
              <a:t>Crédito: @</a:t>
            </a:r>
            <a:r>
              <a:rPr lang="es-ES_tradnl" sz="1100" noProof="0" dirty="0" err="1">
                <a:solidFill>
                  <a:schemeClr val="dk1"/>
                </a:solidFill>
              </a:rPr>
              <a:t>mihujun</a:t>
            </a:r>
            <a:r>
              <a:rPr lang="es-ES_tradnl" sz="1100" noProof="0" dirty="0">
                <a:solidFill>
                  <a:schemeClr val="dk1"/>
                </a:solidFill>
              </a:rPr>
              <a:t>/</a:t>
            </a:r>
            <a:r>
              <a:rPr lang="es-ES_tradnl" sz="1100" noProof="0" dirty="0" err="1">
                <a:solidFill>
                  <a:schemeClr val="dk1"/>
                </a:solidFill>
              </a:rPr>
              <a:t>Douyin</a:t>
            </a:r>
            <a:r>
              <a:rPr lang="es-ES_tradnl" sz="1100" noProof="0" dirty="0">
                <a:solidFill>
                  <a:schemeClr val="dk1"/>
                </a:solidFill>
              </a:rPr>
              <a:t>, proveniente de </a:t>
            </a:r>
            <a:r>
              <a:rPr lang="es-ES_tradnl" sz="1100" u="sng" noProof="0" dirty="0">
                <a:solidFill>
                  <a:schemeClr val="hlink"/>
                </a:solidFill>
                <a:hlinkClick r:id="rId3"/>
              </a:rPr>
              <a:t>https://www.cnn.com/2025/01/06/china/china-tibet-earthquake-intl-hnk/index.html</a:t>
            </a:r>
            <a:endParaRPr lang="es-ES_tradnl" sz="1300" i="1" noProof="0" dirty="0">
              <a:solidFill>
                <a:schemeClr val="dk1"/>
              </a:solidFill>
            </a:endParaRPr>
          </a:p>
        </p:txBody>
      </p:sp>
      <p:sp>
        <p:nvSpPr>
          <p:cNvPr id="176" name="Google Shape;176;p20"/>
          <p:cNvSpPr txBox="1"/>
          <p:nvPr/>
        </p:nvSpPr>
        <p:spPr>
          <a:xfrm>
            <a:off x="344375" y="1122600"/>
            <a:ext cx="3442200" cy="557072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t>El sistema de clasificación PAGER del USGS calcula automáticamente las cifras estimadas de fatalidades y pérdidas económicas para grandes terremotos dentro de los primeros minutos de haber ocurrido en cualquier parte del mundo. Esta información puede ser útil para los EE. UU. y otros países al determinar si deben proporcionar ayuda y en qué medida.</a:t>
            </a:r>
          </a:p>
          <a:p>
            <a:pPr marL="0" lvl="0" indent="0" algn="l" rtl="0">
              <a:spcBef>
                <a:spcPts val="0"/>
              </a:spcBef>
              <a:spcAft>
                <a:spcPts val="0"/>
              </a:spcAft>
              <a:buNone/>
            </a:pPr>
            <a:endParaRPr lang="es-ES_tradnl" noProof="0" dirty="0"/>
          </a:p>
          <a:p>
            <a:pPr marL="0" lvl="0" indent="0" algn="l" rtl="0">
              <a:spcBef>
                <a:spcPts val="0"/>
              </a:spcBef>
              <a:spcAft>
                <a:spcPts val="0"/>
              </a:spcAft>
              <a:buNone/>
            </a:pPr>
            <a:r>
              <a:rPr lang="es-ES_tradnl" noProof="0" dirty="0"/>
              <a:t>En el caso del terremoto de magnitud 7.1, las pérdidas económicas estimadas fueron significativas (~$1 mil millones o más). El terreno accidentado y la poca profundidad de la fuente del terremoto posiblemente contribuyeron a numerosos desprendimientos de rocas y deslizamientos de tierra, lo que será costoso y puede obstaculizar significativamente el transporte y el comercio en la región afectada, impactando negativamente la economía local.</a:t>
            </a:r>
          </a:p>
          <a:p>
            <a:pPr marL="0" lvl="0" indent="0" algn="l" rtl="0">
              <a:spcBef>
                <a:spcPts val="0"/>
              </a:spcBef>
              <a:spcAft>
                <a:spcPts val="0"/>
              </a:spcAft>
              <a:buNone/>
            </a:pPr>
            <a:endParaRPr lang="es-ES_tradnl" noProof="0" dirty="0"/>
          </a:p>
        </p:txBody>
      </p:sp>
      <p:pic>
        <p:nvPicPr>
          <p:cNvPr id="177" name="Google Shape;177;p20"/>
          <p:cNvPicPr preferRelativeResize="0"/>
          <p:nvPr/>
        </p:nvPicPr>
        <p:blipFill>
          <a:blip r:embed="rId4">
            <a:alphaModFix/>
          </a:blip>
          <a:stretch>
            <a:fillRect/>
          </a:stretch>
        </p:blipFill>
        <p:spPr>
          <a:xfrm>
            <a:off x="3938975" y="2832700"/>
            <a:ext cx="5052626" cy="3363865"/>
          </a:xfrm>
          <a:prstGeom prst="rect">
            <a:avLst/>
          </a:prstGeom>
          <a:noFill/>
          <a:ln>
            <a:noFill/>
          </a:ln>
        </p:spPr>
      </p:pic>
      <p:pic>
        <p:nvPicPr>
          <p:cNvPr id="178" name="Google Shape;178;p20"/>
          <p:cNvPicPr preferRelativeResize="0"/>
          <p:nvPr/>
        </p:nvPicPr>
        <p:blipFill>
          <a:blip r:embed="rId5">
            <a:alphaModFix/>
          </a:blip>
          <a:stretch>
            <a:fillRect/>
          </a:stretch>
        </p:blipFill>
        <p:spPr>
          <a:xfrm>
            <a:off x="5200512" y="654200"/>
            <a:ext cx="2761780" cy="1663825"/>
          </a:xfrm>
          <a:prstGeom prst="rect">
            <a:avLst/>
          </a:prstGeom>
          <a:noFill/>
          <a:ln>
            <a:noFill/>
          </a:ln>
        </p:spPr>
      </p:pic>
      <p:sp>
        <p:nvSpPr>
          <p:cNvPr id="179" name="Google Shape;179;p20"/>
          <p:cNvSpPr txBox="1"/>
          <p:nvPr/>
        </p:nvSpPr>
        <p:spPr>
          <a:xfrm>
            <a:off x="4521200" y="2285125"/>
            <a:ext cx="4221988"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300" noProof="0" dirty="0">
                <a:effectLst/>
                <a:latin typeface="Arial" panose="020B0604020202020204" pitchFamily="34" charset="0"/>
                <a:ea typeface="Aptos" panose="020B0004020202020204" pitchFamily="34" charset="0"/>
              </a:rPr>
              <a:t>Pérdidas económicas estimadas por el </a:t>
            </a:r>
            <a:r>
              <a:rPr lang="es-ES_tradnl" sz="1300" i="1" u="sng" noProof="0" dirty="0">
                <a:solidFill>
                  <a:schemeClr val="hlink"/>
                </a:solidFill>
                <a:hlinkClick r:id="rId6"/>
              </a:rPr>
              <a:t> USGS PAGER</a:t>
            </a:r>
            <a:endParaRPr lang="es-ES_tradnl" sz="1300" i="1" noProof="0" dirty="0">
              <a:solidFill>
                <a:schemeClr val="dk1"/>
              </a:solidFill>
            </a:endParaRPr>
          </a:p>
        </p:txBody>
      </p:sp>
      <p:sp>
        <p:nvSpPr>
          <p:cNvPr id="4" name="Google Shape;156;p18">
            <a:extLst>
              <a:ext uri="{FF2B5EF4-FFF2-40B4-BE49-F238E27FC236}">
                <a16:creationId xmlns:a16="http://schemas.microsoft.com/office/drawing/2014/main" id="{8BBFDC47-279E-4216-C723-D87F4A870715}"/>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2" name="Title 1">
            <a:extLst>
              <a:ext uri="{FF2B5EF4-FFF2-40B4-BE49-F238E27FC236}">
                <a16:creationId xmlns:a16="http://schemas.microsoft.com/office/drawing/2014/main" id="{F0F2B6D5-E548-CFFF-514C-C810825940D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noProof="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noProof="0" dirty="0">
                <a:solidFill>
                  <a:srgbClr val="373583"/>
                </a:solidFill>
                <a:effectLst>
                  <a:outerShdw blurRad="50000" dist="30000" dir="5400000" algn="tl" rotWithShape="0">
                    <a:srgbClr val="000000">
                      <a:alpha val="30000"/>
                    </a:srgbClr>
                  </a:outerShdw>
                </a:effectLst>
                <a:ea typeface="+mj-ea"/>
              </a:rPr>
              <a:t>Magnitud 7.1 SUR DE LA MESETA TIBETANA</a:t>
            </a:r>
            <a:br>
              <a:rPr lang="es-ES_tradnl" sz="4300" b="1" noProof="0" dirty="0">
                <a:solidFill>
                  <a:srgbClr val="373583"/>
                </a:solidFill>
                <a:effectLst>
                  <a:outerShdw blurRad="50000" dist="30000" dir="5400000" algn="tl" rotWithShape="0">
                    <a:srgbClr val="000000">
                      <a:alpha val="30000"/>
                    </a:srgbClr>
                  </a:outerShdw>
                </a:effectLst>
                <a:ea typeface="+mj-ea"/>
              </a:rPr>
            </a:br>
            <a:r>
              <a:rPr lang="es-ES_tradnl" b="1" noProof="0" dirty="0">
                <a:solidFill>
                  <a:srgbClr val="373583"/>
                </a:solidFill>
                <a:effectLst>
                  <a:outerShdw blurRad="50000" dist="30000" dir="5400000" algn="tl" rotWithShape="0">
                    <a:srgbClr val="000000">
                      <a:alpha val="30000"/>
                    </a:srgbClr>
                  </a:outerShdw>
                </a:effectLst>
                <a:ea typeface="+mj-ea"/>
              </a:rPr>
              <a:t>Martes, 7 de enero de 2025 a las 01:05:16 UTC</a:t>
            </a:r>
            <a:endParaRPr lang="es-ES_tradnl" noProof="0"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5325</TotalTime>
  <Words>5940</Words>
  <Application>Microsoft Office PowerPoint</Application>
  <PresentationFormat>On-screen Show (4:3)</PresentationFormat>
  <Paragraphs>364</Paragraphs>
  <Slides>27</Slides>
  <Notes>27</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MS PGothic</vt: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17</cp:revision>
  <dcterms:modified xsi:type="dcterms:W3CDTF">2025-01-13T21:18:47Z</dcterms:modified>
</cp:coreProperties>
</file>