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9"/>
  </p:notesMasterIdLst>
  <p:sldIdLst>
    <p:sldId id="256" r:id="rId2"/>
    <p:sldId id="443" r:id="rId3"/>
    <p:sldId id="444" r:id="rId4"/>
    <p:sldId id="258" r:id="rId5"/>
    <p:sldId id="259" r:id="rId6"/>
    <p:sldId id="260" r:id="rId7"/>
    <p:sldId id="261" r:id="rId8"/>
    <p:sldId id="262" r:id="rId9"/>
    <p:sldId id="263" r:id="rId10"/>
    <p:sldId id="383" r:id="rId11"/>
    <p:sldId id="384" r:id="rId12"/>
    <p:sldId id="387" r:id="rId13"/>
    <p:sldId id="350" r:id="rId14"/>
    <p:sldId id="361" r:id="rId15"/>
    <p:sldId id="271" r:id="rId16"/>
    <p:sldId id="272" r:id="rId17"/>
    <p:sldId id="376" r:id="rId18"/>
    <p:sldId id="352" r:id="rId19"/>
    <p:sldId id="382" r:id="rId20"/>
    <p:sldId id="273" r:id="rId21"/>
    <p:sldId id="274" r:id="rId22"/>
    <p:sldId id="275" r:id="rId23"/>
    <p:sldId id="445" r:id="rId24"/>
    <p:sldId id="276" r:id="rId25"/>
    <p:sldId id="277" r:id="rId26"/>
    <p:sldId id="278" r:id="rId27"/>
    <p:sldId id="279" r:id="rId28"/>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EEC42E58-88D1-4DBE-95D5-85AB3B52E843}"/>
    <pc:docChg chg="modSld">
      <pc:chgData name="Gillian Haberli" userId="5b303df6-96cc-486b-8cd4-b927288f9a21" providerId="ADAL" clId="{EEC42E58-88D1-4DBE-95D5-85AB3B52E843}" dt="2025-01-13T21:12:54.079" v="25" actId="20577"/>
      <pc:docMkLst>
        <pc:docMk/>
      </pc:docMkLst>
      <pc:sldChg chg="modSp mod">
        <pc:chgData name="Gillian Haberli" userId="5b303df6-96cc-486b-8cd4-b927288f9a21" providerId="ADAL" clId="{EEC42E58-88D1-4DBE-95D5-85AB3B52E843}" dt="2025-01-13T21:02:21.359" v="9" actId="11"/>
        <pc:sldMkLst>
          <pc:docMk/>
          <pc:sldMk cId="0" sldId="256"/>
        </pc:sldMkLst>
        <pc:spChg chg="mod">
          <ac:chgData name="Gillian Haberli" userId="5b303df6-96cc-486b-8cd4-b927288f9a21" providerId="ADAL" clId="{EEC42E58-88D1-4DBE-95D5-85AB3B52E843}" dt="2025-01-13T21:02:21.359" v="9" actId="11"/>
          <ac:spMkLst>
            <pc:docMk/>
            <pc:sldMk cId="0" sldId="256"/>
            <ac:spMk id="93" creationId="{00000000-0000-0000-0000-000000000000}"/>
          </ac:spMkLst>
        </pc:spChg>
      </pc:sldChg>
      <pc:sldChg chg="modSp mod">
        <pc:chgData name="Gillian Haberli" userId="5b303df6-96cc-486b-8cd4-b927288f9a21" providerId="ADAL" clId="{EEC42E58-88D1-4DBE-95D5-85AB3B52E843}" dt="2025-01-13T21:12:54.079" v="25" actId="20577"/>
        <pc:sldMkLst>
          <pc:docMk/>
          <pc:sldMk cId="0" sldId="271"/>
        </pc:sldMkLst>
        <pc:spChg chg="mod">
          <ac:chgData name="Gillian Haberli" userId="5b303df6-96cc-486b-8cd4-b927288f9a21" providerId="ADAL" clId="{EEC42E58-88D1-4DBE-95D5-85AB3B52E843}" dt="2025-01-13T21:12:54.079" v="25" actId="20577"/>
          <ac:spMkLst>
            <pc:docMk/>
            <pc:sldMk cId="0" sldId="271"/>
            <ac:spMk id="260" creationId="{00000000-0000-0000-0000-000000000000}"/>
          </ac:spMkLst>
        </pc:spChg>
      </pc:sldChg>
      <pc:sldChg chg="modNotesTx">
        <pc:chgData name="Gillian Haberli" userId="5b303df6-96cc-486b-8cd4-b927288f9a21" providerId="ADAL" clId="{EEC42E58-88D1-4DBE-95D5-85AB3B52E843}" dt="2025-01-13T13:43:09.158" v="2" actId="20577"/>
        <pc:sldMkLst>
          <pc:docMk/>
          <pc:sldMk cId="4176457813" sldId="3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arthscope.smugmug.com/UNAVCO-Archive/Field/Gorkha-Nepal-Event-Response/i-cwd94FZ/A"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2a9614a7ab_1_43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g32a9614a7ab_1_43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32a9614a7ab_1_43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91BD177-9BCA-461F-5EF7-3280ACA4D6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BB0C7BE7-B6E3-DA83-399B-39BE1DC837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94E9EF5-E323-C3A5-25F5-313A65FB5F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7A124D7-6354-E243-8777-FE16DEFFE3BE}" type="slidenum">
              <a:rPr lang="en-US" altLang="en-US" sz="130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0FBE2D-AB7F-5646-9DBA-34BE81C228BD}" type="slidenum">
              <a:rPr lang="en-US" altLang="en-US" smtClean="0"/>
              <a:pPr/>
              <a:t>11</a:t>
            </a:fld>
            <a:endParaRPr lang="en-US" altLang="en-US"/>
          </a:p>
        </p:txBody>
      </p:sp>
    </p:spTree>
    <p:extLst>
      <p:ext uri="{BB962C8B-B14F-4D97-AF65-F5344CB8AC3E}">
        <p14:creationId xmlns:p14="http://schemas.microsoft.com/office/powerpoint/2010/main" val="2607653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18190-1CB9-159D-C056-A604787B13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5148F-C91F-EBCF-62EF-775E6DDE23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B41B6-CD4E-C306-CAB4-36A24D17B3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A88809-2C0D-1F5B-7AC3-923EF69F0659}"/>
              </a:ext>
            </a:extLst>
          </p:cNvPr>
          <p:cNvSpPr>
            <a:spLocks noGrp="1"/>
          </p:cNvSpPr>
          <p:nvPr>
            <p:ph type="sldNum" sz="quarter" idx="5"/>
          </p:nvPr>
        </p:nvSpPr>
        <p:spPr/>
        <p:txBody>
          <a:bodyPr/>
          <a:lstStyle/>
          <a:p>
            <a:fld id="{750FBE2D-AB7F-5646-9DBA-34BE81C228BD}" type="slidenum">
              <a:rPr lang="en-US" altLang="en-US" smtClean="0"/>
              <a:pPr/>
              <a:t>12</a:t>
            </a:fld>
            <a:endParaRPr lang="en-US" altLang="en-US"/>
          </a:p>
        </p:txBody>
      </p:sp>
    </p:spTree>
    <p:extLst>
      <p:ext uri="{BB962C8B-B14F-4D97-AF65-F5344CB8AC3E}">
        <p14:creationId xmlns:p14="http://schemas.microsoft.com/office/powerpoint/2010/main" val="37580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91BD177-9BCA-461F-5EF7-3280ACA4D6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BB0C7BE7-B6E3-DA83-399B-39BE1DC837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a16="http://schemas.microsoft.com/office/drawing/2014/main" id="{694E9EF5-E323-C3A5-25F5-313A65FB5F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7A124D7-6354-E243-8777-FE16DEFFE3BE}" type="slidenum">
              <a:rPr lang="en-US" altLang="en-US" sz="1300"/>
              <a:pPr>
                <a:spcBef>
                  <a:spcPct val="0"/>
                </a:spcBef>
              </a:pPr>
              <a:t>13</a:t>
            </a:fld>
            <a:endParaRPr lang="en-US" alt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E65EFD5-FCC7-4233-01A3-701CB178D9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F85D471A-F7E0-5BD8-89B3-FB573E78CE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8C57E2E8-6D22-3801-EC6C-12B5A45B5B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625CCF2-FF11-564C-94FC-68BAFB4FA0A7}" type="slidenum">
              <a:rPr lang="en-US" altLang="en-US" sz="1300"/>
              <a:pPr>
                <a:spcBef>
                  <a:spcPct val="0"/>
                </a:spcBef>
              </a:pPr>
              <a:t>14</a:t>
            </a:fld>
            <a:endParaRPr lang="en-US" altLang="en-US" sz="13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2382c1ec9d_1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2382c1ec9d_1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Station image from EarthScope </a:t>
            </a:r>
            <a:r>
              <a:rPr lang="en-US" u="sng">
                <a:solidFill>
                  <a:schemeClr val="hlink"/>
                </a:solidFill>
                <a:hlinkClick r:id="rId3"/>
              </a:rPr>
              <a:t>https://earthscope.smugmug.com/UNAVCO-Archive/Field/Gorkha-Nepal-Event-Response/i-cwd94FZ/A</a:t>
            </a:r>
            <a:r>
              <a:rPr lang="en-US"/>
              <a:t> </a:t>
            </a:r>
            <a:endParaRPr/>
          </a:p>
        </p:txBody>
      </p:sp>
      <p:sp>
        <p:nvSpPr>
          <p:cNvPr id="239" name="Google Shape;239;g32382c1ec9d_1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2382c1ec9d_1_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2382c1ec9d_1_3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endParaRPr/>
          </a:p>
        </p:txBody>
      </p:sp>
      <p:sp>
        <p:nvSpPr>
          <p:cNvPr id="266" name="Google Shape;266;g32382c1ec9d_1_3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3A2AD-ED0A-7DD1-D74E-92BADA3EEF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A909C-CCDD-CDCE-7924-276B18B2AF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F94FE8-09A0-95E6-8633-2F9B437BC26D}"/>
              </a:ext>
            </a:extLst>
          </p:cNvPr>
          <p:cNvSpPr>
            <a:spLocks noGrp="1"/>
          </p:cNvSpPr>
          <p:nvPr>
            <p:ph type="body" idx="1"/>
          </p:nvPr>
        </p:nvSpPr>
        <p:spPr/>
        <p:txBody>
          <a:bodyPr/>
          <a:lstStyle/>
          <a:p>
            <a:r>
              <a:rPr lang="en-US" dirty="0"/>
              <a:t>Map on left from: T. M. Harrison, P. Copeland, W. S. F. Kidd, and A. Yin, Raising Tibet, Science, v. 255, p.1663-1670, 1992.</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Map on right from: </a:t>
            </a:r>
            <a:r>
              <a:rPr lang="en-US" b="0" i="0" dirty="0">
                <a:solidFill>
                  <a:srgbClr val="222222"/>
                </a:solidFill>
                <a:effectLst/>
                <a:latin typeface="-apple-system"/>
              </a:rPr>
              <a:t>Wang, L., Barbot, S. Three-dimensional kinematics of the India–Eurasia collision. </a:t>
            </a:r>
            <a:r>
              <a:rPr lang="en-US" b="0" i="1" dirty="0">
                <a:solidFill>
                  <a:srgbClr val="222222"/>
                </a:solidFill>
                <a:effectLst/>
                <a:latin typeface="-apple-system"/>
              </a:rPr>
              <a:t>Commun Earth Environ</a:t>
            </a:r>
            <a:r>
              <a:rPr lang="en-US" b="0" i="0" dirty="0">
                <a:solidFill>
                  <a:srgbClr val="222222"/>
                </a:solidFill>
                <a:effectLst/>
                <a:latin typeface="-apple-system"/>
              </a:rPr>
              <a:t> </a:t>
            </a:r>
            <a:r>
              <a:rPr lang="en-US" b="1" i="0" dirty="0">
                <a:solidFill>
                  <a:srgbClr val="222222"/>
                </a:solidFill>
                <a:effectLst/>
                <a:latin typeface="-apple-system"/>
              </a:rPr>
              <a:t>4</a:t>
            </a:r>
            <a:r>
              <a:rPr lang="en-US" b="0" i="0" dirty="0">
                <a:solidFill>
                  <a:srgbClr val="222222"/>
                </a:solidFill>
                <a:effectLst/>
                <a:latin typeface="-apple-system"/>
              </a:rPr>
              <a:t>, 164 (2023). https://doi.org/10.1038/s43247-023-00815-4</a:t>
            </a:r>
            <a:endParaRPr lang="en-US" dirty="0"/>
          </a:p>
        </p:txBody>
      </p:sp>
      <p:sp>
        <p:nvSpPr>
          <p:cNvPr id="4" name="Slide Number Placeholder 3">
            <a:extLst>
              <a:ext uri="{FF2B5EF4-FFF2-40B4-BE49-F238E27FC236}">
                <a16:creationId xmlns:a16="http://schemas.microsoft.com/office/drawing/2014/main" id="{F84327E7-C800-CF69-7E7E-67D7800A2C9C}"/>
              </a:ext>
            </a:extLst>
          </p:cNvPr>
          <p:cNvSpPr>
            <a:spLocks noGrp="1"/>
          </p:cNvSpPr>
          <p:nvPr>
            <p:ph type="sldNum" sz="quarter" idx="5"/>
          </p:nvPr>
        </p:nvSpPr>
        <p:spPr/>
        <p:txBody>
          <a:bodyPr/>
          <a:lstStyle/>
          <a:p>
            <a:fld id="{750FBE2D-AB7F-5646-9DBA-34BE81C228BD}" type="slidenum">
              <a:rPr lang="en-US" altLang="en-US" smtClean="0"/>
              <a:pPr/>
              <a:t>17</a:t>
            </a:fld>
            <a:endParaRPr lang="en-US" altLang="en-US"/>
          </a:p>
        </p:txBody>
      </p:sp>
    </p:spTree>
    <p:extLst>
      <p:ext uri="{BB962C8B-B14F-4D97-AF65-F5344CB8AC3E}">
        <p14:creationId xmlns:p14="http://schemas.microsoft.com/office/powerpoint/2010/main" val="3368342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18</a:t>
            </a:fld>
            <a:endParaRPr lang="en-US" altLang="en-US" sz="1300"/>
          </a:p>
        </p:txBody>
      </p:sp>
    </p:spTree>
    <p:extLst>
      <p:ext uri="{BB962C8B-B14F-4D97-AF65-F5344CB8AC3E}">
        <p14:creationId xmlns:p14="http://schemas.microsoft.com/office/powerpoint/2010/main" val="2063623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89B16-9976-FE8A-AFB8-12A873B9F8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E3F41E-4206-01F9-AA97-06F3137193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35B18F-7707-1768-776C-0D75A522547E}"/>
              </a:ext>
            </a:extLst>
          </p:cNvPr>
          <p:cNvSpPr>
            <a:spLocks noGrp="1"/>
          </p:cNvSpPr>
          <p:nvPr>
            <p:ph type="body" idx="1"/>
          </p:nvPr>
        </p:nvSpPr>
        <p:spPr/>
        <p:txBody>
          <a:bodyPr/>
          <a:lstStyle/>
          <a:p>
            <a:r>
              <a:rPr lang="en-US" dirty="0"/>
              <a:t>Figure 1 from P. Kapp, M. Taylor, D. </a:t>
            </a:r>
            <a:r>
              <a:rPr lang="en-US" dirty="0" err="1"/>
              <a:t>Stockli</a:t>
            </a:r>
            <a:r>
              <a:rPr lang="en-US" dirty="0"/>
              <a:t>, and L. Ding, Development of low-angle normal fault systems during orogenic collapse: Insights from Tibet, Geology, v. 36, p. 7-10, 2008.</a:t>
            </a:r>
          </a:p>
        </p:txBody>
      </p:sp>
      <p:sp>
        <p:nvSpPr>
          <p:cNvPr id="4" name="Slide Number Placeholder 3">
            <a:extLst>
              <a:ext uri="{FF2B5EF4-FFF2-40B4-BE49-F238E27FC236}">
                <a16:creationId xmlns:a16="http://schemas.microsoft.com/office/drawing/2014/main" id="{F4AE83A0-7A96-C172-7237-B8264B9EE439}"/>
              </a:ext>
            </a:extLst>
          </p:cNvPr>
          <p:cNvSpPr>
            <a:spLocks noGrp="1"/>
          </p:cNvSpPr>
          <p:nvPr>
            <p:ph type="sldNum" sz="quarter" idx="5"/>
          </p:nvPr>
        </p:nvSpPr>
        <p:spPr/>
        <p:txBody>
          <a:bodyPr/>
          <a:lstStyle/>
          <a:p>
            <a:fld id="{750FBE2D-AB7F-5646-9DBA-34BE81C228BD}" type="slidenum">
              <a:rPr lang="en-US" altLang="en-US" smtClean="0"/>
              <a:pPr/>
              <a:t>19</a:t>
            </a:fld>
            <a:endParaRPr lang="en-US" altLang="en-US"/>
          </a:p>
        </p:txBody>
      </p:sp>
    </p:spTree>
    <p:extLst>
      <p:ext uri="{BB962C8B-B14F-4D97-AF65-F5344CB8AC3E}">
        <p14:creationId xmlns:p14="http://schemas.microsoft.com/office/powerpoint/2010/main" val="1155359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https://earthquake.usgs.gov/earthquakes/eventpage/us6000pi9w/executive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2a9614a7ab_1_19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2a9614a7ab_1_1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solidFill>
                  <a:srgbClr val="393996"/>
                </a:solidFill>
              </a:rPr>
              <a:t>Relevant Animation:  </a:t>
            </a:r>
            <a:r>
              <a:rPr lang="en-US"/>
              <a:t>Earthquake Foreshock – Mainshock - Aftershock:</a:t>
            </a:r>
            <a:r>
              <a:rPr lang="en-US">
                <a:uFill>
                  <a:noFill/>
                </a:uFill>
                <a:hlinkClick r:id="rId3"/>
              </a:rPr>
              <a:t> </a:t>
            </a:r>
            <a:r>
              <a:rPr lang="en-US" u="sng">
                <a:solidFill>
                  <a:schemeClr val="hlink"/>
                </a:solidFill>
                <a:hlinkClick r:id="rId3"/>
              </a:rPr>
              <a:t>https://www.iris.edu/hq/inclass/animation/earthquake_foreshockmainshockaftershock</a:t>
            </a:r>
            <a:endParaRPr u="sng">
              <a:solidFill>
                <a:schemeClr val="hlink"/>
              </a:solidFill>
            </a:endParaRPr>
          </a:p>
          <a:p>
            <a:pPr marL="0" lvl="0" indent="0" algn="l" rtl="0">
              <a:spcBef>
                <a:spcPts val="360"/>
              </a:spcBef>
              <a:spcAft>
                <a:spcPts val="0"/>
              </a:spcAft>
              <a:buNone/>
            </a:pPr>
            <a:endParaRPr/>
          </a:p>
        </p:txBody>
      </p:sp>
      <p:sp>
        <p:nvSpPr>
          <p:cNvPr id="277" name="Google Shape;277;g32a9614a7ab_1_1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2a9614a7ab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2a9614a7ab_0_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87" name="Google Shape;287;g32a9614a7ab_0_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2a9614a7ab_1_10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2a9614a7ab_1_10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296" name="Google Shape;296;g32a9614a7ab_1_10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rPr>
              <a:t>Relevant Animation:</a:t>
            </a:r>
          </a:p>
          <a:p>
            <a:r>
              <a:rPr lang="en-US" altLang="en-US" sz="1800" dirty="0"/>
              <a:t>Where do travel-time curves come from? </a:t>
            </a:r>
            <a:r>
              <a:rPr lang="en-US" altLang="en-US" sz="1600" dirty="0"/>
              <a:t>https://</a:t>
            </a:r>
            <a:r>
              <a:rPr lang="en-US" altLang="en-US" sz="1600" dirty="0" err="1"/>
              <a:t>www.iris.edu</a:t>
            </a:r>
            <a:r>
              <a:rPr lang="en-US" altLang="en-US" sz="1600" dirty="0"/>
              <a:t>/</a:t>
            </a:r>
            <a:r>
              <a:rPr lang="en-US" altLang="en-US" sz="1600" dirty="0" err="1"/>
              <a:t>hq</a:t>
            </a:r>
            <a:r>
              <a:rPr lang="en-US" altLang="en-US" sz="1600" dirty="0"/>
              <a:t>/</a:t>
            </a:r>
            <a:r>
              <a:rPr lang="en-US" altLang="en-US" sz="1600" dirty="0" err="1"/>
              <a:t>inclass</a:t>
            </a:r>
            <a:r>
              <a:rPr lang="en-US" altLang="en-US" sz="1600" dirty="0"/>
              <a:t>/animation/</a:t>
            </a:r>
            <a:r>
              <a:rPr lang="en-US" altLang="en-US" sz="1600" dirty="0" err="1"/>
              <a:t>traveltime_curves_how_they_are_created</a:t>
            </a:r>
            <a:r>
              <a:rPr lang="en-US" altLang="en-US" sz="1600" dirty="0"/>
              <a:t> </a:t>
            </a:r>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23</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2a9614a7ab_1_334: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2a9614a7ab_1_33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endParaRPr dirty="0"/>
          </a:p>
        </p:txBody>
      </p:sp>
      <p:sp>
        <p:nvSpPr>
          <p:cNvPr id="307" name="Google Shape;307;g32a9614a7ab_1_33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2a9614a7ab_1_342: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2a9614a7ab_1_34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16" name="Google Shape;316;g32a9614a7ab_1_34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2a9614a7ab_1_35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2a9614a7ab_1_35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25" name="Google Shape;325;g32a9614a7ab_1_35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d675a8ff8a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34" name="Google Shape;334;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E483B-9418-CD09-4A83-397138906106}"/>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EE81D22-1B7D-4C79-F1F5-FB03C21264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B6AC7B6-F8DD-BBA5-7381-D02A0851D1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2B87BCE7-C7EB-8224-1AA6-1E0E05551F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1465940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2a6aa1a92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 name="Google Shape;105;g32a6aa1a92a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06" name="Google Shape;106;g32a6aa1a92a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2a6aa1a92a_0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2a6aa1a92a_0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19" name="Google Shape;119;g32a6aa1a92a_0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2354efc790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g32354efc790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34" name="Google Shape;134;g32354efc790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2a9614a7ab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2a9614a7ab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152" name="Google Shape;152;g32a9614a7ab_1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2a9614a7ab_1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2a9614a7ab_1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161" name="Google Shape;161;g32a9614a7ab_1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2a9614a7ab_0_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2a9614a7ab_0_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72" name="Google Shape;172;g32a9614a7ab_0_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https://tinyurl.com/3r4sssj7"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video" Target="file:////Users/butler/Documents/IRIS:EarthScope/EarthquakeNotices/20250107%20Tibet/IndiaAsiaCollision_fast.mp4" TargetMode="External"/><Relationship Id="rId1" Type="http://schemas.microsoft.com/office/2007/relationships/media" Target="file:////Users/butler/Documents/IRIS:EarthScope/EarthquakeNotices/20250107%20Tibet/IndiaAsiaCollision_fast.mp4" TargetMode="External"/><Relationship Id="rId6" Type="http://schemas.openxmlformats.org/officeDocument/2006/relationships/image" Target="../media/image29.png"/><Relationship Id="rId5" Type="http://schemas.openxmlformats.org/officeDocument/2006/relationships/hyperlink" Target="http://emvc.geol.ucsb.edu/" TargetMode="Externa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hyperlink" Target="https://earthquakeinsights.substack.com/p/updates-on-the-m71-earthquake-in"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mailto:tammy.bravo@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commons.wikimedia.org/w/index.php?curid=76950051" TargetMode="External"/><Relationship Id="rId5" Type="http://schemas.openxmlformats.org/officeDocument/2006/relationships/image" Target="../media/image10.jpg"/><Relationship Id="rId4" Type="http://schemas.openxmlformats.org/officeDocument/2006/relationships/hyperlink" Target="https://commons.wikimedia.org/w/index.php?curid=302082"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commons.wikimedia.org/w/index.php?curid=72669678" TargetMode="External"/><Relationship Id="rId3" Type="http://schemas.openxmlformats.org/officeDocument/2006/relationships/image" Target="../media/image11.jpg"/><Relationship Id="rId7"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commons.wikimedia.org/w/index.php?curid=217881" TargetMode="External"/><Relationship Id="rId5" Type="http://schemas.openxmlformats.org/officeDocument/2006/relationships/hyperlink" Target="https://commons.wikimedia.org/w/index.php?curid=19584158" TargetMode="Externa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hyperlink" Target="https://www.cnn.com/2025/01/06/china/china-tibet-earthquake-intl-hnk/index.html"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earthquake.usgs.gov/earthquakes/eventpage/us6000pi9w/pager" TargetMode="External"/><Relationship Id="rId5" Type="http://schemas.openxmlformats.org/officeDocument/2006/relationships/image" Target="../media/image22.pn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endParaRPr sz="1800">
              <a:solidFill>
                <a:srgbClr val="10478B"/>
              </a:solidFill>
              <a:latin typeface="Arial"/>
              <a:ea typeface="Arial"/>
              <a:cs typeface="Arial"/>
              <a:sym typeface="Arial"/>
            </a:endParaRPr>
          </a:p>
        </p:txBody>
      </p:sp>
      <p:sp>
        <p:nvSpPr>
          <p:cNvPr id="92" name="Google Shape;92;p13"/>
          <p:cNvSpPr txBox="1"/>
          <p:nvPr/>
        </p:nvSpPr>
        <p:spPr>
          <a:xfrm>
            <a:off x="6207099" y="431250"/>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dirty="0">
                <a:solidFill>
                  <a:schemeClr val="dk1"/>
                </a:solidFill>
                <a:latin typeface="Calibri"/>
                <a:ea typeface="Calibri"/>
                <a:cs typeface="Calibri"/>
                <a:sym typeface="Calibri"/>
              </a:rPr>
              <a:t>Teacher Guide</a:t>
            </a:r>
            <a:endParaRPr sz="3200" b="1" dirty="0">
              <a:solidFill>
                <a:schemeClr val="dk1"/>
              </a:solidFill>
              <a:latin typeface="Calibri"/>
              <a:ea typeface="Calibri"/>
              <a:cs typeface="Calibri"/>
              <a:sym typeface="Calibri"/>
            </a:endParaRPr>
          </a:p>
        </p:txBody>
      </p:sp>
      <p:sp>
        <p:nvSpPr>
          <p:cNvPr id="93" name="Google Shape;93;p13"/>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i="1" dirty="0">
                <a:solidFill>
                  <a:schemeClr val="dk1"/>
                </a:solidFill>
              </a:rPr>
              <a:t>Welcome to Teachable Moments! Our goal is to provide timely and accurate information to develop knowledge about a newsworthy earthquake for audiences from middle school through college.</a:t>
            </a:r>
            <a:r>
              <a:rPr lang="en-US" sz="1600" b="1" i="1" dirty="0">
                <a:solidFill>
                  <a:schemeClr val="dk1"/>
                </a:solidFill>
                <a:latin typeface="Calibri"/>
                <a:ea typeface="Calibri"/>
                <a:cs typeface="Calibri"/>
                <a:sym typeface="Calibri"/>
              </a:rPr>
              <a:t> </a:t>
            </a:r>
            <a:r>
              <a:rPr lang="en-US" sz="1600" b="1" i="1" dirty="0">
                <a:solidFill>
                  <a:schemeClr val="dk1"/>
                </a:solidFill>
              </a:rPr>
              <a:t>Please use the slides to get a concise, but thorough overview of the recent earthquake and then use them as is, or customize it for your students and curriculum. </a:t>
            </a:r>
            <a:endParaRPr sz="1600" b="1" i="1" dirty="0">
              <a:solidFill>
                <a:schemeClr val="dk1"/>
              </a:solidFill>
            </a:endParaRPr>
          </a:p>
          <a:p>
            <a:pPr marL="0" lvl="0" indent="0" algn="l" rtl="0">
              <a:lnSpc>
                <a:spcPct val="115000"/>
              </a:lnSpc>
              <a:spcBef>
                <a:spcPts val="0"/>
              </a:spcBef>
              <a:spcAft>
                <a:spcPts val="0"/>
              </a:spcAft>
              <a:buNone/>
            </a:pPr>
            <a:r>
              <a:rPr lang="en-US" sz="1600" dirty="0">
                <a:solidFill>
                  <a:schemeClr val="dk1"/>
                </a:solidFill>
              </a:rPr>
              <a:t>New for the 2024-25 school year: </a:t>
            </a:r>
            <a:endParaRPr sz="1600" dirty="0">
              <a:solidFill>
                <a:schemeClr val="dk1"/>
              </a:solidFill>
            </a:endParaRPr>
          </a:p>
          <a:p>
            <a:pPr marL="482600" lvl="0" indent="-342900" algn="l" rtl="0">
              <a:lnSpc>
                <a:spcPct val="115000"/>
              </a:lnSpc>
              <a:spcBef>
                <a:spcPts val="1600"/>
              </a:spcBef>
              <a:spcAft>
                <a:spcPts val="0"/>
              </a:spcAft>
              <a:buSzPts val="1400"/>
              <a:buFont typeface="+mj-lt"/>
              <a:buAutoNum type="arabicPeriod"/>
            </a:pPr>
            <a:r>
              <a:rPr lang="en-US" b="1" dirty="0">
                <a:solidFill>
                  <a:schemeClr val="dk1"/>
                </a:solidFill>
              </a:rPr>
              <a:t>Color-coding for grade levels.</a:t>
            </a:r>
            <a:r>
              <a:rPr lang="en-US" b="1" dirty="0">
                <a:solidFill>
                  <a:srgbClr val="434343"/>
                </a:solidFill>
              </a:rPr>
              <a:t>                    middle school +                   high school +  </a:t>
            </a:r>
            <a:endParaRPr b="1" dirty="0">
              <a:solidFill>
                <a:srgbClr val="434343"/>
              </a:solidFill>
            </a:endParaRPr>
          </a:p>
          <a:p>
            <a:pPr marL="457200" lvl="0" algn="l" rtl="0">
              <a:lnSpc>
                <a:spcPct val="115000"/>
              </a:lnSpc>
              <a:spcBef>
                <a:spcPts val="1600"/>
              </a:spcBef>
              <a:spcAft>
                <a:spcPts val="0"/>
              </a:spcAft>
            </a:pPr>
            <a:r>
              <a:rPr lang="en-US" b="1" dirty="0">
                <a:solidFill>
                  <a:srgbClr val="434343"/>
                </a:solidFill>
              </a:rPr>
              <a:t>                                                                                                 college                                              </a:t>
            </a:r>
            <a:endParaRPr b="1" dirty="0">
              <a:solidFill>
                <a:srgbClr val="434343"/>
              </a:solidFill>
            </a:endParaRPr>
          </a:p>
          <a:p>
            <a:pPr marL="482600" lvl="0" indent="-342900" algn="l" rtl="0">
              <a:lnSpc>
                <a:spcPct val="115000"/>
              </a:lnSpc>
              <a:spcBef>
                <a:spcPts val="1600"/>
              </a:spcBef>
              <a:spcAft>
                <a:spcPts val="0"/>
              </a:spcAft>
              <a:buClr>
                <a:schemeClr val="dk1"/>
              </a:buClr>
              <a:buSzPts val="1400"/>
              <a:buFont typeface="+mj-lt"/>
              <a:buAutoNum type="arabicPeriod" startAt="2"/>
            </a:pPr>
            <a:r>
              <a:rPr lang="en-US" b="1" dirty="0">
                <a:solidFill>
                  <a:schemeClr val="dk1"/>
                </a:solidFill>
              </a:rPr>
              <a:t>Check out the new Slide Guide: Slides or pdf that will guide your students through the slide deck:       </a:t>
            </a:r>
            <a:r>
              <a:rPr lang="en-US" u="sng" dirty="0">
                <a:solidFill>
                  <a:schemeClr val="hlink"/>
                </a:solidFill>
                <a:hlinkClick r:id="rId3"/>
              </a:rPr>
              <a:t>middle school pdf  </a:t>
            </a:r>
            <a:r>
              <a:rPr lang="en-US" dirty="0">
                <a:solidFill>
                  <a:schemeClr val="dk1"/>
                </a:solidFill>
              </a:rPr>
              <a:t>         </a:t>
            </a:r>
            <a:r>
              <a:rPr lang="en-US" u="sng" dirty="0">
                <a:solidFill>
                  <a:schemeClr val="hlink"/>
                </a:solidFill>
                <a:hlinkClick r:id="rId4"/>
              </a:rPr>
              <a:t>high school pdf </a:t>
            </a:r>
            <a:r>
              <a:rPr lang="en-US" dirty="0">
                <a:solidFill>
                  <a:schemeClr val="dk1"/>
                </a:solidFill>
              </a:rPr>
              <a:t>                 </a:t>
            </a:r>
            <a:r>
              <a:rPr lang="en-US" u="sng" dirty="0">
                <a:solidFill>
                  <a:schemeClr val="hlink"/>
                </a:solidFill>
                <a:hlinkClick r:id="rId5"/>
              </a:rPr>
              <a:t> college pdf</a:t>
            </a:r>
            <a:endParaRPr dirty="0">
              <a:solidFill>
                <a:schemeClr val="dk1"/>
              </a:solidFill>
            </a:endParaRPr>
          </a:p>
          <a:p>
            <a:pPr marL="457200" lvl="0" indent="-317500" algn="l" rtl="0">
              <a:lnSpc>
                <a:spcPct val="115000"/>
              </a:lnSpc>
              <a:spcBef>
                <a:spcPts val="1000"/>
              </a:spcBef>
              <a:spcAft>
                <a:spcPts val="0"/>
              </a:spcAft>
              <a:buClr>
                <a:schemeClr val="dk1"/>
              </a:buClr>
              <a:buSzPts val="1400"/>
              <a:buAutoNum type="arabicPeriod" startAt="2"/>
            </a:pPr>
            <a:r>
              <a:rPr lang="en-US" b="1" dirty="0">
                <a:solidFill>
                  <a:schemeClr val="dk1"/>
                </a:solidFill>
              </a:rPr>
              <a:t>New Geography slide(s): A quick hit about the city or area that gives you cross-curricular connections: </a:t>
            </a:r>
            <a:r>
              <a:rPr lang="en-US" dirty="0">
                <a:solidFill>
                  <a:schemeClr val="dk1"/>
                </a:solidFill>
              </a:rPr>
              <a:t>geography, physics, chemistry, biology, environmental science or even history.</a:t>
            </a:r>
            <a:endParaRPr dirty="0">
              <a:solidFill>
                <a:schemeClr val="dk1"/>
              </a:solidFill>
            </a:endParaRPr>
          </a:p>
          <a:p>
            <a:pPr marL="457200" lvl="0" indent="-317500" algn="l" rtl="0">
              <a:lnSpc>
                <a:spcPct val="115000"/>
              </a:lnSpc>
              <a:spcBef>
                <a:spcPts val="1000"/>
              </a:spcBef>
              <a:spcAft>
                <a:spcPts val="0"/>
              </a:spcAft>
              <a:buClr>
                <a:schemeClr val="dk1"/>
              </a:buClr>
              <a:buSzPts val="1400"/>
              <a:buAutoNum type="arabicPeriod" startAt="2"/>
            </a:pPr>
            <a:r>
              <a:rPr lang="en-US" b="1" dirty="0">
                <a:solidFill>
                  <a:schemeClr val="dk1"/>
                </a:solidFill>
              </a:rPr>
              <a:t>NGSS Connections linked to questions in the Slide Guide are located in the notes sections below each slide guide.</a:t>
            </a:r>
            <a:endParaRPr b="1" dirty="0">
              <a:solidFill>
                <a:schemeClr val="dk1"/>
              </a:solidFill>
            </a:endParaRPr>
          </a:p>
          <a:p>
            <a:pPr marL="457200" lvl="0" indent="-317500" algn="l" rtl="0">
              <a:lnSpc>
                <a:spcPct val="115000"/>
              </a:lnSpc>
              <a:spcBef>
                <a:spcPts val="1600"/>
              </a:spcBef>
              <a:spcAft>
                <a:spcPts val="1000"/>
              </a:spcAft>
              <a:buClr>
                <a:schemeClr val="dk1"/>
              </a:buClr>
              <a:buSzPts val="1400"/>
              <a:buAutoNum type="arabicPeriod" startAt="2"/>
            </a:pPr>
            <a:r>
              <a:rPr lang="en-US" b="1" dirty="0">
                <a:solidFill>
                  <a:schemeClr val="dk1"/>
                </a:solidFill>
              </a:rPr>
              <a:t>Fill in the blank</a:t>
            </a:r>
            <a:r>
              <a:rPr lang="en-US" b="1" u="sng" dirty="0">
                <a:solidFill>
                  <a:schemeClr val="hlink"/>
                </a:solidFill>
                <a:hlinkClick r:id="rId6"/>
              </a:rPr>
              <a:t> sub-plans</a:t>
            </a:r>
            <a:r>
              <a:rPr lang="en-US" b="1" dirty="0">
                <a:solidFill>
                  <a:schemeClr val="dk1"/>
                </a:solidFill>
              </a:rPr>
              <a:t>: </a:t>
            </a:r>
            <a:r>
              <a:rPr lang="en-US" dirty="0">
                <a:solidFill>
                  <a:schemeClr val="dk1"/>
                </a:solidFill>
              </a:rPr>
              <a:t>The first two pages can be completed and used all year (hint: sheet protector). The rest are for you to modify or fill-in to customize your sub-plans to fit what you’re doing.</a:t>
            </a:r>
            <a:endParaRPr dirty="0">
              <a:solidFill>
                <a:schemeClr val="dk1"/>
              </a:solidFill>
            </a:endParaRPr>
          </a:p>
        </p:txBody>
      </p:sp>
      <p:pic>
        <p:nvPicPr>
          <p:cNvPr id="94" name="Google Shape;94;p13"/>
          <p:cNvPicPr preferRelativeResize="0"/>
          <p:nvPr/>
        </p:nvPicPr>
        <p:blipFill>
          <a:blip r:embed="rId7">
            <a:alphaModFix/>
          </a:blip>
          <a:stretch>
            <a:fillRect/>
          </a:stretch>
        </p:blipFill>
        <p:spPr>
          <a:xfrm>
            <a:off x="3655600" y="2840238"/>
            <a:ext cx="676275" cy="381000"/>
          </a:xfrm>
          <a:prstGeom prst="rect">
            <a:avLst/>
          </a:prstGeom>
          <a:noFill/>
          <a:ln>
            <a:noFill/>
          </a:ln>
        </p:spPr>
      </p:pic>
      <p:pic>
        <p:nvPicPr>
          <p:cNvPr id="95" name="Google Shape;95;p13"/>
          <p:cNvPicPr preferRelativeResize="0"/>
          <p:nvPr/>
        </p:nvPicPr>
        <p:blipFill>
          <a:blip r:embed="rId8">
            <a:alphaModFix/>
          </a:blip>
          <a:stretch>
            <a:fillRect/>
          </a:stretch>
        </p:blipFill>
        <p:spPr>
          <a:xfrm>
            <a:off x="6008375" y="2840250"/>
            <a:ext cx="695325" cy="381000"/>
          </a:xfrm>
          <a:prstGeom prst="rect">
            <a:avLst/>
          </a:prstGeom>
          <a:noFill/>
          <a:ln>
            <a:noFill/>
          </a:ln>
        </p:spPr>
      </p:pic>
      <p:pic>
        <p:nvPicPr>
          <p:cNvPr id="96" name="Google Shape;96;p13"/>
          <p:cNvPicPr preferRelativeResize="0"/>
          <p:nvPr/>
        </p:nvPicPr>
        <p:blipFill>
          <a:blip r:embed="rId9">
            <a:alphaModFix/>
          </a:blip>
          <a:stretch>
            <a:fillRect/>
          </a:stretch>
        </p:blipFill>
        <p:spPr>
          <a:xfrm>
            <a:off x="5017663" y="3233725"/>
            <a:ext cx="676275" cy="390525"/>
          </a:xfrm>
          <a:prstGeom prst="rect">
            <a:avLst/>
          </a:prstGeom>
          <a:noFill/>
          <a:ln>
            <a:noFill/>
          </a:ln>
        </p:spPr>
      </p:pic>
      <p:sp>
        <p:nvSpPr>
          <p:cNvPr id="3" name="Title 1">
            <a:extLst>
              <a:ext uri="{FF2B5EF4-FFF2-40B4-BE49-F238E27FC236}">
                <a16:creationId xmlns:a16="http://schemas.microsoft.com/office/drawing/2014/main" id="{9DCBF94B-4C5C-1D2F-3C89-C7777DA04E7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15E3C22C-FA28-1400-2C6F-67BA652CAB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2FFA6EC2-A08E-AC6E-2D34-E756CD8CCF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316" name="TextBox 7">
            <a:extLst>
              <a:ext uri="{FF2B5EF4-FFF2-40B4-BE49-F238E27FC236}">
                <a16:creationId xmlns:a16="http://schemas.microsoft.com/office/drawing/2014/main" id="{08BA90BC-2EB8-87EA-8988-1866995BEA13}"/>
              </a:ext>
            </a:extLst>
          </p:cNvPr>
          <p:cNvSpPr txBox="1">
            <a:spLocks noChangeArrowheads="1"/>
          </p:cNvSpPr>
          <p:nvPr/>
        </p:nvSpPr>
        <p:spPr bwMode="auto">
          <a:xfrm>
            <a:off x="317153" y="1381709"/>
            <a:ext cx="23533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cs typeface="Arial" panose="020B0604020202020204" pitchFamily="34" charset="0"/>
              </a:rPr>
              <a:t>This map shows all earthquakes greater than M4 since 1970. Red star (    ) shows the location of the January 7 event. The orange star (    ) shows the location of the 2015 Kathmandu earthquake, 160 km southwest of the January 7 quake.</a:t>
            </a:r>
          </a:p>
          <a:p>
            <a:pPr eaLnBrk="1" hangingPunct="1">
              <a:spcBef>
                <a:spcPct val="0"/>
              </a:spcBef>
              <a:buNone/>
            </a:pPr>
            <a:r>
              <a:rPr lang="en-US" altLang="en-US" sz="1600" dirty="0">
                <a:latin typeface="Arial" panose="020B0604020202020204" pitchFamily="34" charset="0"/>
                <a:cs typeface="Arial" panose="020B0604020202020204" pitchFamily="34" charset="0"/>
              </a:rPr>
              <a:t>The map is from the </a:t>
            </a:r>
            <a:r>
              <a:rPr lang="en-US" altLang="en-US" sz="1600" dirty="0" err="1">
                <a:latin typeface="Arial" panose="020B0604020202020204" pitchFamily="34" charset="0"/>
                <a:cs typeface="Arial" panose="020B0604020202020204" pitchFamily="34" charset="0"/>
              </a:rPr>
              <a:t>EarthScope</a:t>
            </a:r>
            <a:r>
              <a:rPr lang="en-US" altLang="en-US" sz="1600" dirty="0">
                <a:latin typeface="Arial" panose="020B0604020202020204" pitchFamily="34" charset="0"/>
                <a:cs typeface="Arial" panose="020B0604020202020204" pitchFamily="34" charset="0"/>
              </a:rPr>
              <a:t> Interactive </a:t>
            </a:r>
            <a:r>
              <a:rPr lang="en-US" altLang="en-US" sz="1600" dirty="0" err="1">
                <a:latin typeface="Arial" panose="020B0604020202020204" pitchFamily="34" charset="0"/>
                <a:cs typeface="Arial" panose="020B0604020202020204" pitchFamily="34" charset="0"/>
              </a:rPr>
              <a:t>EarthScope</a:t>
            </a:r>
            <a:r>
              <a:rPr lang="en-US" altLang="en-US" sz="1600" dirty="0">
                <a:latin typeface="Arial" panose="020B0604020202020204" pitchFamily="34" charset="0"/>
                <a:cs typeface="Arial" panose="020B0604020202020204" pitchFamily="34" charset="0"/>
              </a:rPr>
              <a:t> Browser (IEB). To see this setup in the browser, click:</a:t>
            </a:r>
          </a:p>
          <a:p>
            <a:pPr eaLnBrk="1" hangingPunct="1">
              <a:spcBef>
                <a:spcPct val="0"/>
              </a:spcBef>
              <a:buNone/>
            </a:pPr>
            <a:r>
              <a:rPr lang="en-US" altLang="en-US" sz="1600" dirty="0">
                <a:latin typeface="Arial" panose="020B0604020202020204" pitchFamily="34" charset="0"/>
                <a:cs typeface="Arial" panose="020B0604020202020204" pitchFamily="34" charset="0"/>
                <a:hlinkClick r:id="rId4"/>
              </a:rPr>
              <a:t>Himalaya quakes &gt;M4</a:t>
            </a:r>
            <a:endParaRPr lang="en-US" altLang="en-US" sz="1600" dirty="0">
              <a:latin typeface="Arial" panose="020B0604020202020204" pitchFamily="34" charset="0"/>
              <a:cs typeface="Arial" panose="020B0604020202020204" pitchFamily="34" charset="0"/>
            </a:endParaRPr>
          </a:p>
          <a:p>
            <a:pPr eaLnBrk="1" hangingPunct="1">
              <a:spcBef>
                <a:spcPct val="0"/>
              </a:spcBef>
              <a:buNone/>
            </a:pPr>
            <a:endParaRPr lang="en-US" altLang="en-US" sz="16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72CD639-DEB8-14B3-6FDA-0F7F58CE2184}"/>
              </a:ext>
            </a:extLst>
          </p:cNvPr>
          <p:cNvPicPr>
            <a:picLocks noChangeAspect="1"/>
          </p:cNvPicPr>
          <p:nvPr/>
        </p:nvPicPr>
        <p:blipFill>
          <a:blip r:embed="rId5"/>
          <a:stretch>
            <a:fillRect/>
          </a:stretch>
        </p:blipFill>
        <p:spPr>
          <a:xfrm>
            <a:off x="2835207" y="1381709"/>
            <a:ext cx="6016529" cy="4094582"/>
          </a:xfrm>
          <a:prstGeom prst="rect">
            <a:avLst/>
          </a:prstGeom>
          <a:ln>
            <a:solidFill>
              <a:schemeClr val="tx1"/>
            </a:solidFill>
          </a:ln>
        </p:spPr>
      </p:pic>
      <p:sp>
        <p:nvSpPr>
          <p:cNvPr id="7" name="Rectangle 6">
            <a:extLst>
              <a:ext uri="{FF2B5EF4-FFF2-40B4-BE49-F238E27FC236}">
                <a16:creationId xmlns:a16="http://schemas.microsoft.com/office/drawing/2014/main" id="{D6E00CEF-3CFA-9A8A-CDC4-C39E218D0883}"/>
              </a:ext>
            </a:extLst>
          </p:cNvPr>
          <p:cNvSpPr/>
          <p:nvPr/>
        </p:nvSpPr>
        <p:spPr>
          <a:xfrm>
            <a:off x="8467106" y="1024866"/>
            <a:ext cx="676894" cy="154688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CCB2BFA-719B-8BDA-AAEB-BE5395347307}"/>
              </a:ext>
            </a:extLst>
          </p:cNvPr>
          <p:cNvPicPr>
            <a:picLocks noChangeAspect="1"/>
          </p:cNvPicPr>
          <p:nvPr/>
        </p:nvPicPr>
        <p:blipFill>
          <a:blip r:embed="rId6"/>
          <a:stretch>
            <a:fillRect/>
          </a:stretch>
        </p:blipFill>
        <p:spPr>
          <a:xfrm>
            <a:off x="8210468" y="857250"/>
            <a:ext cx="787400" cy="1714500"/>
          </a:xfrm>
          <a:prstGeom prst="rect">
            <a:avLst/>
          </a:prstGeom>
        </p:spPr>
      </p:pic>
      <p:sp>
        <p:nvSpPr>
          <p:cNvPr id="10" name="5-Point Star 9">
            <a:extLst>
              <a:ext uri="{FF2B5EF4-FFF2-40B4-BE49-F238E27FC236}">
                <a16:creationId xmlns:a16="http://schemas.microsoft.com/office/drawing/2014/main" id="{6A654EDC-40AA-B6E1-4B0B-A4F290149292}"/>
              </a:ext>
            </a:extLst>
          </p:cNvPr>
          <p:cNvSpPr/>
          <p:nvPr/>
        </p:nvSpPr>
        <p:spPr>
          <a:xfrm>
            <a:off x="6613821" y="2282534"/>
            <a:ext cx="201880" cy="201880"/>
          </a:xfrm>
          <a:prstGeom prst="star5">
            <a:avLst/>
          </a:prstGeom>
          <a:solidFill>
            <a:srgbClr val="FF0000"/>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highlight>
                <a:srgbClr val="FFFF00"/>
              </a:highlight>
            </a:endParaRPr>
          </a:p>
        </p:txBody>
      </p:sp>
      <p:sp>
        <p:nvSpPr>
          <p:cNvPr id="11" name="5-Point Star 10">
            <a:extLst>
              <a:ext uri="{FF2B5EF4-FFF2-40B4-BE49-F238E27FC236}">
                <a16:creationId xmlns:a16="http://schemas.microsoft.com/office/drawing/2014/main" id="{87F79122-A416-A78B-121B-1B3C14CD5243}"/>
              </a:ext>
            </a:extLst>
          </p:cNvPr>
          <p:cNvSpPr/>
          <p:nvPr/>
        </p:nvSpPr>
        <p:spPr>
          <a:xfrm>
            <a:off x="5258941" y="3235049"/>
            <a:ext cx="201880" cy="201880"/>
          </a:xfrm>
          <a:prstGeom prst="star5">
            <a:avLst/>
          </a:prstGeom>
          <a:solidFill>
            <a:schemeClr val="accent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highlight>
                <a:srgbClr val="FFFF00"/>
              </a:highlight>
            </a:endParaRPr>
          </a:p>
        </p:txBody>
      </p:sp>
      <p:sp>
        <p:nvSpPr>
          <p:cNvPr id="12" name="5-Point Star 11">
            <a:extLst>
              <a:ext uri="{FF2B5EF4-FFF2-40B4-BE49-F238E27FC236}">
                <a16:creationId xmlns:a16="http://schemas.microsoft.com/office/drawing/2014/main" id="{E559B132-8BF9-9303-EAA7-206061358B11}"/>
              </a:ext>
            </a:extLst>
          </p:cNvPr>
          <p:cNvSpPr/>
          <p:nvPr/>
        </p:nvSpPr>
        <p:spPr>
          <a:xfrm>
            <a:off x="1306883" y="2171439"/>
            <a:ext cx="201880" cy="201880"/>
          </a:xfrm>
          <a:prstGeom prst="star5">
            <a:avLst/>
          </a:prstGeom>
          <a:solidFill>
            <a:srgbClr val="FF0000"/>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highlight>
                <a:srgbClr val="FFFF00"/>
              </a:highlight>
            </a:endParaRPr>
          </a:p>
        </p:txBody>
      </p:sp>
      <p:sp>
        <p:nvSpPr>
          <p:cNvPr id="13" name="5-Point Star 12">
            <a:extLst>
              <a:ext uri="{FF2B5EF4-FFF2-40B4-BE49-F238E27FC236}">
                <a16:creationId xmlns:a16="http://schemas.microsoft.com/office/drawing/2014/main" id="{D3DA4174-3786-AD9E-ABC9-74708267C3C0}"/>
              </a:ext>
            </a:extLst>
          </p:cNvPr>
          <p:cNvSpPr/>
          <p:nvPr/>
        </p:nvSpPr>
        <p:spPr>
          <a:xfrm>
            <a:off x="866403" y="2910309"/>
            <a:ext cx="201880" cy="201880"/>
          </a:xfrm>
          <a:prstGeom prst="star5">
            <a:avLst/>
          </a:prstGeom>
          <a:solidFill>
            <a:schemeClr val="accent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highlight>
                <a:srgbClr val="FFFF00"/>
              </a:highlight>
            </a:endParaRPr>
          </a:p>
        </p:txBody>
      </p:sp>
      <p:sp>
        <p:nvSpPr>
          <p:cNvPr id="6" name="Title 1">
            <a:extLst>
              <a:ext uri="{FF2B5EF4-FFF2-40B4-BE49-F238E27FC236}">
                <a16:creationId xmlns:a16="http://schemas.microsoft.com/office/drawing/2014/main" id="{5B451FC2-57AA-D637-8F80-03086887724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8" name="Google Shape;156;p18">
            <a:extLst>
              <a:ext uri="{FF2B5EF4-FFF2-40B4-BE49-F238E27FC236}">
                <a16:creationId xmlns:a16="http://schemas.microsoft.com/office/drawing/2014/main" id="{6ECA8DD7-E5A6-6E0D-98F3-B02EAF7FCD79}"/>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861F57-2DD6-070D-A3B5-6FFEF1AFB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263" y="813416"/>
            <a:ext cx="7772400" cy="4803844"/>
          </a:xfrm>
          <a:prstGeom prst="rect">
            <a:avLst/>
          </a:prstGeom>
        </p:spPr>
      </p:pic>
      <p:pic>
        <p:nvPicPr>
          <p:cNvPr id="6" name="Picture 5" descr="A picture containing candelabrum, fan, grate&#10;&#10;Description automatically generated">
            <a:extLst>
              <a:ext uri="{FF2B5EF4-FFF2-40B4-BE49-F238E27FC236}">
                <a16:creationId xmlns:a16="http://schemas.microsoft.com/office/drawing/2014/main" id="{F2BA51D5-BF55-FE15-84AC-6B8650E6D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EA00CA7D-21E7-0D9E-BC14-B533CEBCB33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7" name="Straight Arrow Connector 16">
            <a:extLst>
              <a:ext uri="{FF2B5EF4-FFF2-40B4-BE49-F238E27FC236}">
                <a16:creationId xmlns:a16="http://schemas.microsoft.com/office/drawing/2014/main" id="{B5F31E20-F451-76C0-038B-357B750E0E63}"/>
              </a:ext>
            </a:extLst>
          </p:cNvPr>
          <p:cNvCxnSpPr>
            <a:cxnSpLocks/>
          </p:cNvCxnSpPr>
          <p:nvPr/>
        </p:nvCxnSpPr>
        <p:spPr>
          <a:xfrm flipV="1">
            <a:off x="6051335" y="4890053"/>
            <a:ext cx="180975" cy="5175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A826E44-DEDF-00A4-79CA-2F3B88059DB9}"/>
              </a:ext>
            </a:extLst>
          </p:cNvPr>
          <p:cNvSpPr txBox="1"/>
          <p:nvPr/>
        </p:nvSpPr>
        <p:spPr>
          <a:xfrm>
            <a:off x="5276197" y="5150074"/>
            <a:ext cx="825867" cy="276999"/>
          </a:xfrm>
          <a:prstGeom prst="rect">
            <a:avLst/>
          </a:prstGeom>
          <a:noFill/>
        </p:spPr>
        <p:txBody>
          <a:bodyPr wrap="none" rtlCol="0">
            <a:spAutoFit/>
          </a:bodyPr>
          <a:lstStyle/>
          <a:p>
            <a:r>
              <a:rPr lang="en-US" sz="1200" dirty="0"/>
              <a:t>36 mm/</a:t>
            </a:r>
            <a:r>
              <a:rPr lang="en-US" sz="1200" dirty="0" err="1"/>
              <a:t>yr</a:t>
            </a:r>
            <a:endParaRPr lang="en-US" sz="1200" dirty="0"/>
          </a:p>
        </p:txBody>
      </p:sp>
      <p:cxnSp>
        <p:nvCxnSpPr>
          <p:cNvPr id="21" name="Straight Arrow Connector 20">
            <a:extLst>
              <a:ext uri="{FF2B5EF4-FFF2-40B4-BE49-F238E27FC236}">
                <a16:creationId xmlns:a16="http://schemas.microsoft.com/office/drawing/2014/main" id="{0F7FD740-E189-3BDD-6F13-7F9391827FF5}"/>
              </a:ext>
            </a:extLst>
          </p:cNvPr>
          <p:cNvCxnSpPr>
            <a:cxnSpLocks/>
          </p:cNvCxnSpPr>
          <p:nvPr/>
        </p:nvCxnSpPr>
        <p:spPr>
          <a:xfrm flipV="1">
            <a:off x="4178629" y="4704147"/>
            <a:ext cx="163896" cy="50909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22C76B4-5711-7E13-11E5-FF002BAAD96C}"/>
              </a:ext>
            </a:extLst>
          </p:cNvPr>
          <p:cNvCxnSpPr>
            <a:cxnSpLocks/>
          </p:cNvCxnSpPr>
          <p:nvPr/>
        </p:nvCxnSpPr>
        <p:spPr>
          <a:xfrm flipV="1">
            <a:off x="2264652" y="4607030"/>
            <a:ext cx="158750" cy="49420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E2AF5866-B00C-1374-C2DD-B12EAD890DF7}"/>
              </a:ext>
            </a:extLst>
          </p:cNvPr>
          <p:cNvSpPr txBox="1"/>
          <p:nvPr/>
        </p:nvSpPr>
        <p:spPr>
          <a:xfrm>
            <a:off x="3389588" y="5050220"/>
            <a:ext cx="825867" cy="276999"/>
          </a:xfrm>
          <a:prstGeom prst="rect">
            <a:avLst/>
          </a:prstGeom>
          <a:noFill/>
        </p:spPr>
        <p:txBody>
          <a:bodyPr wrap="none" rtlCol="0">
            <a:spAutoFit/>
          </a:bodyPr>
          <a:lstStyle/>
          <a:p>
            <a:r>
              <a:rPr lang="en-US" sz="1200" dirty="0"/>
              <a:t>34 mm/</a:t>
            </a:r>
            <a:r>
              <a:rPr lang="en-US" sz="1200" dirty="0" err="1"/>
              <a:t>yr</a:t>
            </a:r>
            <a:endParaRPr lang="en-US" sz="1200" dirty="0"/>
          </a:p>
        </p:txBody>
      </p:sp>
      <p:sp>
        <p:nvSpPr>
          <p:cNvPr id="26" name="TextBox 25">
            <a:extLst>
              <a:ext uri="{FF2B5EF4-FFF2-40B4-BE49-F238E27FC236}">
                <a16:creationId xmlns:a16="http://schemas.microsoft.com/office/drawing/2014/main" id="{30FF15A7-6D80-2D4F-EF4A-619AAF6B2A87}"/>
              </a:ext>
            </a:extLst>
          </p:cNvPr>
          <p:cNvSpPr txBox="1"/>
          <p:nvPr/>
        </p:nvSpPr>
        <p:spPr>
          <a:xfrm>
            <a:off x="1450431" y="4939856"/>
            <a:ext cx="825867" cy="276999"/>
          </a:xfrm>
          <a:prstGeom prst="rect">
            <a:avLst/>
          </a:prstGeom>
          <a:noFill/>
        </p:spPr>
        <p:txBody>
          <a:bodyPr wrap="none" rtlCol="0">
            <a:spAutoFit/>
          </a:bodyPr>
          <a:lstStyle/>
          <a:p>
            <a:r>
              <a:rPr lang="en-US" sz="1200" dirty="0"/>
              <a:t>32 mm/</a:t>
            </a:r>
            <a:r>
              <a:rPr lang="en-US" sz="1200" dirty="0" err="1"/>
              <a:t>yr</a:t>
            </a:r>
            <a:endParaRPr lang="en-US" sz="1200" dirty="0"/>
          </a:p>
        </p:txBody>
      </p:sp>
      <p:sp>
        <p:nvSpPr>
          <p:cNvPr id="27" name="Rectangle 26">
            <a:extLst>
              <a:ext uri="{FF2B5EF4-FFF2-40B4-BE49-F238E27FC236}">
                <a16:creationId xmlns:a16="http://schemas.microsoft.com/office/drawing/2014/main" id="{8F37D183-CE88-E891-A108-FA12C3E3DF4A}"/>
              </a:ext>
            </a:extLst>
          </p:cNvPr>
          <p:cNvSpPr/>
          <p:nvPr/>
        </p:nvSpPr>
        <p:spPr>
          <a:xfrm>
            <a:off x="3037490" y="4225159"/>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FCF8687-02A1-64DA-E480-EF0DEF86550C}"/>
              </a:ext>
            </a:extLst>
          </p:cNvPr>
          <p:cNvSpPr txBox="1"/>
          <p:nvPr/>
        </p:nvSpPr>
        <p:spPr>
          <a:xfrm>
            <a:off x="1352661" y="2563318"/>
            <a:ext cx="891591" cy="276999"/>
          </a:xfrm>
          <a:prstGeom prst="rect">
            <a:avLst/>
          </a:prstGeom>
          <a:noFill/>
        </p:spPr>
        <p:txBody>
          <a:bodyPr wrap="none" rtlCol="0">
            <a:spAutoFit/>
          </a:bodyPr>
          <a:lstStyle/>
          <a:p>
            <a:r>
              <a:rPr lang="en-US" sz="1200" dirty="0"/>
              <a:t>Islamabad</a:t>
            </a:r>
          </a:p>
        </p:txBody>
      </p:sp>
      <p:sp>
        <p:nvSpPr>
          <p:cNvPr id="29" name="Rectangle 28">
            <a:extLst>
              <a:ext uri="{FF2B5EF4-FFF2-40B4-BE49-F238E27FC236}">
                <a16:creationId xmlns:a16="http://schemas.microsoft.com/office/drawing/2014/main" id="{DC14D1F4-91FF-3DBB-0DFF-C655CCD50F3B}"/>
              </a:ext>
            </a:extLst>
          </p:cNvPr>
          <p:cNvSpPr/>
          <p:nvPr/>
        </p:nvSpPr>
        <p:spPr>
          <a:xfrm>
            <a:off x="1876096" y="2517228"/>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5E5B4E23-7EDB-58EF-3E73-13A20C7DE695}"/>
              </a:ext>
            </a:extLst>
          </p:cNvPr>
          <p:cNvSpPr/>
          <p:nvPr/>
        </p:nvSpPr>
        <p:spPr>
          <a:xfrm rot="2249626">
            <a:off x="1729543" y="2176214"/>
            <a:ext cx="452285" cy="234483"/>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73">
            <a:extLst>
              <a:ext uri="{FF2B5EF4-FFF2-40B4-BE49-F238E27FC236}">
                <a16:creationId xmlns:a16="http://schemas.microsoft.com/office/drawing/2014/main" id="{A74D5E4D-06CE-6FA8-3B1D-C90C83B3541A}"/>
              </a:ext>
            </a:extLst>
          </p:cNvPr>
          <p:cNvGrpSpPr/>
          <p:nvPr/>
        </p:nvGrpSpPr>
        <p:grpSpPr>
          <a:xfrm>
            <a:off x="5780687" y="2257207"/>
            <a:ext cx="2846997" cy="990491"/>
            <a:chOff x="5423337" y="176158"/>
            <a:chExt cx="2846997" cy="990491"/>
          </a:xfrm>
        </p:grpSpPr>
        <p:sp>
          <p:nvSpPr>
            <p:cNvPr id="31" name="Rectangle 30">
              <a:extLst>
                <a:ext uri="{FF2B5EF4-FFF2-40B4-BE49-F238E27FC236}">
                  <a16:creationId xmlns:a16="http://schemas.microsoft.com/office/drawing/2014/main" id="{154F5274-6C05-A936-D3E0-DFAD86B0C497}"/>
                </a:ext>
              </a:extLst>
            </p:cNvPr>
            <p:cNvSpPr/>
            <p:nvPr/>
          </p:nvSpPr>
          <p:spPr>
            <a:xfrm>
              <a:off x="5444359" y="189186"/>
              <a:ext cx="2785242" cy="9774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a:extLst>
                <a:ext uri="{FF2B5EF4-FFF2-40B4-BE49-F238E27FC236}">
                  <a16:creationId xmlns:a16="http://schemas.microsoft.com/office/drawing/2014/main" id="{EF4DA67B-2B28-049E-0F67-37055F0EA101}"/>
                </a:ext>
              </a:extLst>
            </p:cNvPr>
            <p:cNvCxnSpPr>
              <a:cxnSpLocks/>
            </p:cNvCxnSpPr>
            <p:nvPr/>
          </p:nvCxnSpPr>
          <p:spPr>
            <a:xfrm flipV="1">
              <a:off x="7612116" y="176158"/>
              <a:ext cx="180975" cy="5175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0B5EE0D-73E8-25D5-0F72-F338995620DB}"/>
                </a:ext>
              </a:extLst>
            </p:cNvPr>
            <p:cNvSpPr txBox="1"/>
            <p:nvPr/>
          </p:nvSpPr>
          <p:spPr>
            <a:xfrm>
              <a:off x="7062952" y="680214"/>
              <a:ext cx="1207382" cy="461665"/>
            </a:xfrm>
            <a:prstGeom prst="rect">
              <a:avLst/>
            </a:prstGeom>
            <a:noFill/>
          </p:spPr>
          <p:txBody>
            <a:bodyPr wrap="none" rtlCol="0">
              <a:spAutoFit/>
            </a:bodyPr>
            <a:lstStyle/>
            <a:p>
              <a:r>
                <a:rPr lang="en-US" sz="1200" dirty="0"/>
                <a:t>India – Eurasia</a:t>
              </a:r>
            </a:p>
            <a:p>
              <a:r>
                <a:rPr lang="en-US" sz="1200" dirty="0"/>
                <a:t>Plate velocity</a:t>
              </a:r>
            </a:p>
          </p:txBody>
        </p:sp>
        <p:sp>
          <p:nvSpPr>
            <p:cNvPr id="35" name="TextBox 34">
              <a:extLst>
                <a:ext uri="{FF2B5EF4-FFF2-40B4-BE49-F238E27FC236}">
                  <a16:creationId xmlns:a16="http://schemas.microsoft.com/office/drawing/2014/main" id="{CBCCC443-293D-D88E-0B82-233929196FF6}"/>
                </a:ext>
              </a:extLst>
            </p:cNvPr>
            <p:cNvSpPr txBox="1"/>
            <p:nvPr/>
          </p:nvSpPr>
          <p:spPr>
            <a:xfrm>
              <a:off x="5423337" y="788275"/>
              <a:ext cx="1088760" cy="307777"/>
            </a:xfrm>
            <a:prstGeom prst="rect">
              <a:avLst/>
            </a:prstGeom>
            <a:noFill/>
          </p:spPr>
          <p:txBody>
            <a:bodyPr wrap="none" rtlCol="0">
              <a:spAutoFit/>
            </a:bodyPr>
            <a:lstStyle/>
            <a:p>
              <a:r>
                <a:rPr lang="en-US" sz="1400" dirty="0"/>
                <a:t>7.5 &lt; M </a:t>
              </a:r>
              <a:r>
                <a:rPr lang="en-US" sz="1400" u="sng" dirty="0"/>
                <a:t>&lt;</a:t>
              </a:r>
              <a:r>
                <a:rPr lang="en-US" sz="1400" dirty="0"/>
                <a:t> 8</a:t>
              </a:r>
            </a:p>
          </p:txBody>
        </p:sp>
        <p:sp>
          <p:nvSpPr>
            <p:cNvPr id="37" name="Oval 36">
              <a:extLst>
                <a:ext uri="{FF2B5EF4-FFF2-40B4-BE49-F238E27FC236}">
                  <a16:creationId xmlns:a16="http://schemas.microsoft.com/office/drawing/2014/main" id="{41446503-62A8-AEC9-957A-915751953F36}"/>
                </a:ext>
              </a:extLst>
            </p:cNvPr>
            <p:cNvSpPr/>
            <p:nvPr/>
          </p:nvSpPr>
          <p:spPr>
            <a:xfrm>
              <a:off x="6492763" y="798785"/>
              <a:ext cx="446692" cy="236484"/>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7834FAB4-84AA-E01D-FE1B-E84248E47B6E}"/>
                </a:ext>
              </a:extLst>
            </p:cNvPr>
            <p:cNvSpPr txBox="1"/>
            <p:nvPr/>
          </p:nvSpPr>
          <p:spPr>
            <a:xfrm>
              <a:off x="5675586" y="304799"/>
              <a:ext cx="785793" cy="307777"/>
            </a:xfrm>
            <a:prstGeom prst="rect">
              <a:avLst/>
            </a:prstGeom>
            <a:noFill/>
          </p:spPr>
          <p:txBody>
            <a:bodyPr wrap="none" rtlCol="0">
              <a:spAutoFit/>
            </a:bodyPr>
            <a:lstStyle/>
            <a:p>
              <a:r>
                <a:rPr lang="en-US" sz="1400" dirty="0"/>
                <a:t>8.0 &lt; M</a:t>
              </a:r>
            </a:p>
          </p:txBody>
        </p:sp>
        <p:sp>
          <p:nvSpPr>
            <p:cNvPr id="40" name="Oval 39">
              <a:extLst>
                <a:ext uri="{FF2B5EF4-FFF2-40B4-BE49-F238E27FC236}">
                  <a16:creationId xmlns:a16="http://schemas.microsoft.com/office/drawing/2014/main" id="{6E14C2D0-9DE7-DA2A-BA0A-B3E9A54BF456}"/>
                </a:ext>
              </a:extLst>
            </p:cNvPr>
            <p:cNvSpPr/>
            <p:nvPr/>
          </p:nvSpPr>
          <p:spPr>
            <a:xfrm>
              <a:off x="6492763" y="320566"/>
              <a:ext cx="446692" cy="236484"/>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Oval 43">
            <a:extLst>
              <a:ext uri="{FF2B5EF4-FFF2-40B4-BE49-F238E27FC236}">
                <a16:creationId xmlns:a16="http://schemas.microsoft.com/office/drawing/2014/main" id="{394E4C9E-578C-49BF-E99E-7C5D28FD7F5E}"/>
              </a:ext>
            </a:extLst>
          </p:cNvPr>
          <p:cNvSpPr/>
          <p:nvPr/>
        </p:nvSpPr>
        <p:spPr>
          <a:xfrm rot="2538644">
            <a:off x="2662812" y="3074905"/>
            <a:ext cx="585040" cy="250877"/>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99693C72-5ABD-C550-2E3F-74C5FA498DE1}"/>
              </a:ext>
            </a:extLst>
          </p:cNvPr>
          <p:cNvSpPr/>
          <p:nvPr/>
        </p:nvSpPr>
        <p:spPr>
          <a:xfrm rot="1851977">
            <a:off x="3705524" y="3916160"/>
            <a:ext cx="514140" cy="24405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0FE73FA-ED40-7B7B-A1CE-2B266182794A}"/>
              </a:ext>
            </a:extLst>
          </p:cNvPr>
          <p:cNvSpPr/>
          <p:nvPr/>
        </p:nvSpPr>
        <p:spPr>
          <a:xfrm>
            <a:off x="6974392" y="5138201"/>
            <a:ext cx="632907" cy="222119"/>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1B8DE607-EA22-0C70-9506-D3BAE733E43F}"/>
              </a:ext>
            </a:extLst>
          </p:cNvPr>
          <p:cNvSpPr/>
          <p:nvPr/>
        </p:nvSpPr>
        <p:spPr>
          <a:xfrm>
            <a:off x="7346950" y="4549775"/>
            <a:ext cx="539750" cy="279399"/>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00C9B507-1508-E789-82DE-62B2409ACEE4}"/>
              </a:ext>
            </a:extLst>
          </p:cNvPr>
          <p:cNvSpPr/>
          <p:nvPr/>
        </p:nvSpPr>
        <p:spPr>
          <a:xfrm>
            <a:off x="7744909" y="4429124"/>
            <a:ext cx="249741" cy="225425"/>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a:extLst>
              <a:ext uri="{FF2B5EF4-FFF2-40B4-BE49-F238E27FC236}">
                <a16:creationId xmlns:a16="http://schemas.microsoft.com/office/drawing/2014/main" id="{3F089DBA-353F-DF25-B2D4-32785AF00DDA}"/>
              </a:ext>
            </a:extLst>
          </p:cNvPr>
          <p:cNvSpPr/>
          <p:nvPr/>
        </p:nvSpPr>
        <p:spPr>
          <a:xfrm>
            <a:off x="8025969" y="4211579"/>
            <a:ext cx="608063" cy="311621"/>
          </a:xfrm>
          <a:custGeom>
            <a:avLst/>
            <a:gdLst>
              <a:gd name="connsiteX0" fmla="*/ 22656 w 608063"/>
              <a:gd name="connsiteY0" fmla="*/ 306446 h 311621"/>
              <a:gd name="connsiteX1" fmla="*/ 146481 w 608063"/>
              <a:gd name="connsiteY1" fmla="*/ 303271 h 311621"/>
              <a:gd name="connsiteX2" fmla="*/ 248081 w 608063"/>
              <a:gd name="connsiteY2" fmla="*/ 277871 h 311621"/>
              <a:gd name="connsiteX3" fmla="*/ 352856 w 608063"/>
              <a:gd name="connsiteY3" fmla="*/ 261996 h 311621"/>
              <a:gd name="connsiteX4" fmla="*/ 432231 w 608063"/>
              <a:gd name="connsiteY4" fmla="*/ 268346 h 311621"/>
              <a:gd name="connsiteX5" fmla="*/ 492556 w 608063"/>
              <a:gd name="connsiteY5" fmla="*/ 300096 h 311621"/>
              <a:gd name="connsiteX6" fmla="*/ 549706 w 608063"/>
              <a:gd name="connsiteY6" fmla="*/ 296921 h 311621"/>
              <a:gd name="connsiteX7" fmla="*/ 600506 w 608063"/>
              <a:gd name="connsiteY7" fmla="*/ 252471 h 311621"/>
              <a:gd name="connsiteX8" fmla="*/ 597331 w 608063"/>
              <a:gd name="connsiteY8" fmla="*/ 147696 h 311621"/>
              <a:gd name="connsiteX9" fmla="*/ 502081 w 608063"/>
              <a:gd name="connsiteY9" fmla="*/ 58796 h 311621"/>
              <a:gd name="connsiteX10" fmla="*/ 333806 w 608063"/>
              <a:gd name="connsiteY10" fmla="*/ 1646 h 311621"/>
              <a:gd name="connsiteX11" fmla="*/ 197281 w 608063"/>
              <a:gd name="connsiteY11" fmla="*/ 20696 h 311621"/>
              <a:gd name="connsiteX12" fmla="*/ 82981 w 608063"/>
              <a:gd name="connsiteY12" fmla="*/ 74671 h 311621"/>
              <a:gd name="connsiteX13" fmla="*/ 35356 w 608063"/>
              <a:gd name="connsiteY13" fmla="*/ 157221 h 311621"/>
              <a:gd name="connsiteX14" fmla="*/ 431 w 608063"/>
              <a:gd name="connsiteY14" fmla="*/ 236596 h 311621"/>
              <a:gd name="connsiteX15" fmla="*/ 22656 w 608063"/>
              <a:gd name="connsiteY15" fmla="*/ 306446 h 31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8063" h="311621">
                <a:moveTo>
                  <a:pt x="22656" y="306446"/>
                </a:moveTo>
                <a:cubicBezTo>
                  <a:pt x="46998" y="317558"/>
                  <a:pt x="108910" y="308033"/>
                  <a:pt x="146481" y="303271"/>
                </a:cubicBezTo>
                <a:cubicBezTo>
                  <a:pt x="184052" y="298509"/>
                  <a:pt x="213685" y="284750"/>
                  <a:pt x="248081" y="277871"/>
                </a:cubicBezTo>
                <a:cubicBezTo>
                  <a:pt x="282477" y="270992"/>
                  <a:pt x="322164" y="263583"/>
                  <a:pt x="352856" y="261996"/>
                </a:cubicBezTo>
                <a:cubicBezTo>
                  <a:pt x="383548" y="260408"/>
                  <a:pt x="408948" y="261996"/>
                  <a:pt x="432231" y="268346"/>
                </a:cubicBezTo>
                <a:cubicBezTo>
                  <a:pt x="455514" y="274696"/>
                  <a:pt x="472977" y="295334"/>
                  <a:pt x="492556" y="300096"/>
                </a:cubicBezTo>
                <a:cubicBezTo>
                  <a:pt x="512135" y="304858"/>
                  <a:pt x="531714" y="304858"/>
                  <a:pt x="549706" y="296921"/>
                </a:cubicBezTo>
                <a:cubicBezTo>
                  <a:pt x="567698" y="288983"/>
                  <a:pt x="592569" y="277342"/>
                  <a:pt x="600506" y="252471"/>
                </a:cubicBezTo>
                <a:cubicBezTo>
                  <a:pt x="608443" y="227600"/>
                  <a:pt x="613735" y="179975"/>
                  <a:pt x="597331" y="147696"/>
                </a:cubicBezTo>
                <a:cubicBezTo>
                  <a:pt x="580927" y="115417"/>
                  <a:pt x="546002" y="83138"/>
                  <a:pt x="502081" y="58796"/>
                </a:cubicBezTo>
                <a:cubicBezTo>
                  <a:pt x="458160" y="34454"/>
                  <a:pt x="384606" y="7996"/>
                  <a:pt x="333806" y="1646"/>
                </a:cubicBezTo>
                <a:cubicBezTo>
                  <a:pt x="283006" y="-4704"/>
                  <a:pt x="239085" y="8525"/>
                  <a:pt x="197281" y="20696"/>
                </a:cubicBezTo>
                <a:cubicBezTo>
                  <a:pt x="155477" y="32867"/>
                  <a:pt x="109969" y="51917"/>
                  <a:pt x="82981" y="74671"/>
                </a:cubicBezTo>
                <a:cubicBezTo>
                  <a:pt x="55994" y="97425"/>
                  <a:pt x="49114" y="130233"/>
                  <a:pt x="35356" y="157221"/>
                </a:cubicBezTo>
                <a:cubicBezTo>
                  <a:pt x="21598" y="184208"/>
                  <a:pt x="1489" y="211725"/>
                  <a:pt x="431" y="236596"/>
                </a:cubicBezTo>
                <a:cubicBezTo>
                  <a:pt x="-627" y="261467"/>
                  <a:pt x="-1686" y="295334"/>
                  <a:pt x="22656" y="306446"/>
                </a:cubicBezTo>
                <a:close/>
              </a:path>
            </a:pathLst>
          </a:cu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01E91D24-DEFF-5259-402D-1E68D0006153}"/>
              </a:ext>
            </a:extLst>
          </p:cNvPr>
          <p:cNvSpPr txBox="1"/>
          <p:nvPr/>
        </p:nvSpPr>
        <p:spPr>
          <a:xfrm>
            <a:off x="8035159" y="4219905"/>
            <a:ext cx="524503" cy="276999"/>
          </a:xfrm>
          <a:prstGeom prst="rect">
            <a:avLst/>
          </a:prstGeom>
          <a:noFill/>
        </p:spPr>
        <p:txBody>
          <a:bodyPr wrap="none" rtlCol="0">
            <a:spAutoFit/>
          </a:bodyPr>
          <a:lstStyle/>
          <a:p>
            <a:r>
              <a:rPr lang="en-US" sz="1200" dirty="0"/>
              <a:t>1950</a:t>
            </a:r>
          </a:p>
        </p:txBody>
      </p:sp>
      <p:sp>
        <p:nvSpPr>
          <p:cNvPr id="53" name="TextBox 52">
            <a:extLst>
              <a:ext uri="{FF2B5EF4-FFF2-40B4-BE49-F238E27FC236}">
                <a16:creationId xmlns:a16="http://schemas.microsoft.com/office/drawing/2014/main" id="{906A5FE6-913B-0BAB-D415-C8E75F06E961}"/>
              </a:ext>
            </a:extLst>
          </p:cNvPr>
          <p:cNvSpPr txBox="1"/>
          <p:nvPr/>
        </p:nvSpPr>
        <p:spPr>
          <a:xfrm>
            <a:off x="7644197" y="4425842"/>
            <a:ext cx="466794" cy="246221"/>
          </a:xfrm>
          <a:prstGeom prst="rect">
            <a:avLst/>
          </a:prstGeom>
          <a:noFill/>
        </p:spPr>
        <p:txBody>
          <a:bodyPr wrap="none" rtlCol="0">
            <a:spAutoFit/>
          </a:bodyPr>
          <a:lstStyle/>
          <a:p>
            <a:r>
              <a:rPr lang="en-US" sz="1000" dirty="0"/>
              <a:t>1947</a:t>
            </a:r>
          </a:p>
        </p:txBody>
      </p:sp>
      <p:sp>
        <p:nvSpPr>
          <p:cNvPr id="54" name="TextBox 53">
            <a:extLst>
              <a:ext uri="{FF2B5EF4-FFF2-40B4-BE49-F238E27FC236}">
                <a16:creationId xmlns:a16="http://schemas.microsoft.com/office/drawing/2014/main" id="{F134A0CB-1884-8072-FFC4-9191E7AA51F1}"/>
              </a:ext>
            </a:extLst>
          </p:cNvPr>
          <p:cNvSpPr txBox="1"/>
          <p:nvPr/>
        </p:nvSpPr>
        <p:spPr>
          <a:xfrm>
            <a:off x="7333484" y="4550105"/>
            <a:ext cx="524503" cy="276999"/>
          </a:xfrm>
          <a:prstGeom prst="rect">
            <a:avLst/>
          </a:prstGeom>
          <a:noFill/>
        </p:spPr>
        <p:txBody>
          <a:bodyPr wrap="none" rtlCol="0">
            <a:spAutoFit/>
          </a:bodyPr>
          <a:lstStyle/>
          <a:p>
            <a:r>
              <a:rPr lang="en-US" sz="1200" dirty="0"/>
              <a:t>1724</a:t>
            </a:r>
          </a:p>
        </p:txBody>
      </p:sp>
      <p:sp>
        <p:nvSpPr>
          <p:cNvPr id="55" name="TextBox 54">
            <a:extLst>
              <a:ext uri="{FF2B5EF4-FFF2-40B4-BE49-F238E27FC236}">
                <a16:creationId xmlns:a16="http://schemas.microsoft.com/office/drawing/2014/main" id="{B23A6273-0A64-96CC-557B-F5526CF0CE74}"/>
              </a:ext>
            </a:extLst>
          </p:cNvPr>
          <p:cNvSpPr txBox="1"/>
          <p:nvPr/>
        </p:nvSpPr>
        <p:spPr>
          <a:xfrm>
            <a:off x="7022334" y="5105730"/>
            <a:ext cx="524503" cy="276999"/>
          </a:xfrm>
          <a:prstGeom prst="rect">
            <a:avLst/>
          </a:prstGeom>
          <a:noFill/>
        </p:spPr>
        <p:txBody>
          <a:bodyPr wrap="none" rtlCol="0">
            <a:spAutoFit/>
          </a:bodyPr>
          <a:lstStyle/>
          <a:p>
            <a:r>
              <a:rPr lang="en-US" sz="1200" dirty="0"/>
              <a:t>1897</a:t>
            </a:r>
          </a:p>
        </p:txBody>
      </p:sp>
      <p:sp>
        <p:nvSpPr>
          <p:cNvPr id="58" name="TextBox 57">
            <a:extLst>
              <a:ext uri="{FF2B5EF4-FFF2-40B4-BE49-F238E27FC236}">
                <a16:creationId xmlns:a16="http://schemas.microsoft.com/office/drawing/2014/main" id="{1A03A347-C41F-E05C-9DA2-1E2B0349BE8A}"/>
              </a:ext>
            </a:extLst>
          </p:cNvPr>
          <p:cNvSpPr txBox="1"/>
          <p:nvPr/>
        </p:nvSpPr>
        <p:spPr>
          <a:xfrm rot="1653771">
            <a:off x="3701284" y="3896055"/>
            <a:ext cx="524503" cy="276999"/>
          </a:xfrm>
          <a:prstGeom prst="rect">
            <a:avLst/>
          </a:prstGeom>
          <a:noFill/>
        </p:spPr>
        <p:txBody>
          <a:bodyPr wrap="none" rtlCol="0">
            <a:spAutoFit/>
          </a:bodyPr>
          <a:lstStyle/>
          <a:p>
            <a:r>
              <a:rPr lang="en-US" sz="1200" dirty="0"/>
              <a:t>1803</a:t>
            </a:r>
          </a:p>
        </p:txBody>
      </p:sp>
      <p:sp>
        <p:nvSpPr>
          <p:cNvPr id="59" name="TextBox 58">
            <a:extLst>
              <a:ext uri="{FF2B5EF4-FFF2-40B4-BE49-F238E27FC236}">
                <a16:creationId xmlns:a16="http://schemas.microsoft.com/office/drawing/2014/main" id="{7ADA9B5B-8FA7-8B4C-7B8F-9ABE9C37ED06}"/>
              </a:ext>
            </a:extLst>
          </p:cNvPr>
          <p:cNvSpPr txBox="1"/>
          <p:nvPr/>
        </p:nvSpPr>
        <p:spPr>
          <a:xfrm rot="2319815">
            <a:off x="2694808" y="3051504"/>
            <a:ext cx="524503" cy="276999"/>
          </a:xfrm>
          <a:prstGeom prst="rect">
            <a:avLst/>
          </a:prstGeom>
          <a:noFill/>
        </p:spPr>
        <p:txBody>
          <a:bodyPr wrap="none" rtlCol="0">
            <a:spAutoFit/>
          </a:bodyPr>
          <a:lstStyle/>
          <a:p>
            <a:r>
              <a:rPr lang="en-US" sz="1200" dirty="0"/>
              <a:t>1905</a:t>
            </a:r>
          </a:p>
        </p:txBody>
      </p:sp>
      <p:sp>
        <p:nvSpPr>
          <p:cNvPr id="60" name="TextBox 59">
            <a:extLst>
              <a:ext uri="{FF2B5EF4-FFF2-40B4-BE49-F238E27FC236}">
                <a16:creationId xmlns:a16="http://schemas.microsoft.com/office/drawing/2014/main" id="{5DE6309C-4810-D28E-FCB5-589B5DDC37D3}"/>
              </a:ext>
            </a:extLst>
          </p:cNvPr>
          <p:cNvSpPr txBox="1"/>
          <p:nvPr/>
        </p:nvSpPr>
        <p:spPr>
          <a:xfrm rot="2319815">
            <a:off x="1701032" y="2156154"/>
            <a:ext cx="524503" cy="276999"/>
          </a:xfrm>
          <a:prstGeom prst="rect">
            <a:avLst/>
          </a:prstGeom>
          <a:noFill/>
        </p:spPr>
        <p:txBody>
          <a:bodyPr wrap="none" rtlCol="0">
            <a:spAutoFit/>
          </a:bodyPr>
          <a:lstStyle/>
          <a:p>
            <a:r>
              <a:rPr lang="en-US" sz="1200" dirty="0"/>
              <a:t>2005</a:t>
            </a:r>
          </a:p>
        </p:txBody>
      </p:sp>
      <p:sp>
        <p:nvSpPr>
          <p:cNvPr id="63" name="Oval 62">
            <a:extLst>
              <a:ext uri="{FF2B5EF4-FFF2-40B4-BE49-F238E27FC236}">
                <a16:creationId xmlns:a16="http://schemas.microsoft.com/office/drawing/2014/main" id="{B5455EDE-37EA-B79B-CF22-56D5093C29BD}"/>
              </a:ext>
            </a:extLst>
          </p:cNvPr>
          <p:cNvSpPr/>
          <p:nvPr/>
        </p:nvSpPr>
        <p:spPr>
          <a:xfrm>
            <a:off x="5975349" y="4622800"/>
            <a:ext cx="895351"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429B56DC-5CB4-8781-BA16-897C6D847232}"/>
              </a:ext>
            </a:extLst>
          </p:cNvPr>
          <p:cNvSpPr txBox="1"/>
          <p:nvPr/>
        </p:nvSpPr>
        <p:spPr>
          <a:xfrm>
            <a:off x="6276209" y="4623130"/>
            <a:ext cx="602857" cy="276999"/>
          </a:xfrm>
          <a:prstGeom prst="rect">
            <a:avLst/>
          </a:prstGeom>
          <a:noFill/>
        </p:spPr>
        <p:txBody>
          <a:bodyPr wrap="none" rtlCol="0">
            <a:spAutoFit/>
          </a:bodyPr>
          <a:lstStyle/>
          <a:p>
            <a:r>
              <a:rPr lang="en-US" sz="1200" dirty="0"/>
              <a:t>~1100</a:t>
            </a:r>
          </a:p>
        </p:txBody>
      </p:sp>
      <p:sp>
        <p:nvSpPr>
          <p:cNvPr id="65" name="Oval 64">
            <a:extLst>
              <a:ext uri="{FF2B5EF4-FFF2-40B4-BE49-F238E27FC236}">
                <a16:creationId xmlns:a16="http://schemas.microsoft.com/office/drawing/2014/main" id="{87CB9EFA-AD7D-C2FB-6BDE-603417F737A5}"/>
              </a:ext>
            </a:extLst>
          </p:cNvPr>
          <p:cNvSpPr/>
          <p:nvPr/>
        </p:nvSpPr>
        <p:spPr>
          <a:xfrm rot="1303482">
            <a:off x="4172909" y="4245590"/>
            <a:ext cx="1119013"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5DD8EE04-FAA9-9DD7-B504-577103622723}"/>
              </a:ext>
            </a:extLst>
          </p:cNvPr>
          <p:cNvSpPr txBox="1"/>
          <p:nvPr/>
        </p:nvSpPr>
        <p:spPr>
          <a:xfrm rot="1486927">
            <a:off x="4463284" y="4261181"/>
            <a:ext cx="524503" cy="276999"/>
          </a:xfrm>
          <a:prstGeom prst="rect">
            <a:avLst/>
          </a:prstGeom>
          <a:noFill/>
        </p:spPr>
        <p:txBody>
          <a:bodyPr wrap="none" rtlCol="0">
            <a:spAutoFit/>
          </a:bodyPr>
          <a:lstStyle/>
          <a:p>
            <a:r>
              <a:rPr lang="en-US" sz="1200" dirty="0"/>
              <a:t>1505</a:t>
            </a:r>
          </a:p>
        </p:txBody>
      </p:sp>
      <p:sp>
        <p:nvSpPr>
          <p:cNvPr id="46" name="Oval 45">
            <a:extLst>
              <a:ext uri="{FF2B5EF4-FFF2-40B4-BE49-F238E27FC236}">
                <a16:creationId xmlns:a16="http://schemas.microsoft.com/office/drawing/2014/main" id="{87F89982-CAA3-0299-6B59-B43DE47DACFA}"/>
              </a:ext>
            </a:extLst>
          </p:cNvPr>
          <p:cNvSpPr/>
          <p:nvPr/>
        </p:nvSpPr>
        <p:spPr>
          <a:xfrm rot="758016">
            <a:off x="5395407" y="4548724"/>
            <a:ext cx="443720" cy="23018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9CB32CA-7E40-5258-0B17-D1692B25F0BB}"/>
              </a:ext>
            </a:extLst>
          </p:cNvPr>
          <p:cNvSpPr/>
          <p:nvPr/>
        </p:nvSpPr>
        <p:spPr>
          <a:xfrm>
            <a:off x="5680075" y="4606925"/>
            <a:ext cx="590550" cy="22211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38CA2391-BB29-9D66-BC2F-E89459FBD311}"/>
              </a:ext>
            </a:extLst>
          </p:cNvPr>
          <p:cNvSpPr txBox="1"/>
          <p:nvPr/>
        </p:nvSpPr>
        <p:spPr>
          <a:xfrm>
            <a:off x="5695184" y="4572330"/>
            <a:ext cx="524503" cy="276999"/>
          </a:xfrm>
          <a:prstGeom prst="rect">
            <a:avLst/>
          </a:prstGeom>
          <a:noFill/>
        </p:spPr>
        <p:txBody>
          <a:bodyPr wrap="none" rtlCol="0">
            <a:spAutoFit/>
          </a:bodyPr>
          <a:lstStyle/>
          <a:p>
            <a:r>
              <a:rPr lang="en-US" sz="1200" dirty="0"/>
              <a:t>1934</a:t>
            </a:r>
          </a:p>
        </p:txBody>
      </p:sp>
      <p:sp>
        <p:nvSpPr>
          <p:cNvPr id="57" name="TextBox 56">
            <a:extLst>
              <a:ext uri="{FF2B5EF4-FFF2-40B4-BE49-F238E27FC236}">
                <a16:creationId xmlns:a16="http://schemas.microsoft.com/office/drawing/2014/main" id="{6111C975-FCE3-80E1-F6FB-16D3C670B560}"/>
              </a:ext>
            </a:extLst>
          </p:cNvPr>
          <p:cNvSpPr txBox="1"/>
          <p:nvPr/>
        </p:nvSpPr>
        <p:spPr>
          <a:xfrm rot="980669">
            <a:off x="5307834" y="4512006"/>
            <a:ext cx="524503" cy="276999"/>
          </a:xfrm>
          <a:prstGeom prst="rect">
            <a:avLst/>
          </a:prstGeom>
          <a:noFill/>
        </p:spPr>
        <p:txBody>
          <a:bodyPr wrap="none" rtlCol="0">
            <a:spAutoFit/>
          </a:bodyPr>
          <a:lstStyle/>
          <a:p>
            <a:r>
              <a:rPr lang="en-US" sz="1200" dirty="0"/>
              <a:t>1833</a:t>
            </a:r>
          </a:p>
        </p:txBody>
      </p:sp>
      <p:sp>
        <p:nvSpPr>
          <p:cNvPr id="67" name="Oval 66">
            <a:extLst>
              <a:ext uri="{FF2B5EF4-FFF2-40B4-BE49-F238E27FC236}">
                <a16:creationId xmlns:a16="http://schemas.microsoft.com/office/drawing/2014/main" id="{D974575C-705A-8B36-CAED-8D44C1BCDB84}"/>
              </a:ext>
            </a:extLst>
          </p:cNvPr>
          <p:cNvSpPr/>
          <p:nvPr/>
        </p:nvSpPr>
        <p:spPr>
          <a:xfrm rot="1966005">
            <a:off x="2909096" y="3498306"/>
            <a:ext cx="855424"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EDC7687B-604A-A899-5F4F-686D06DE1F56}"/>
              </a:ext>
            </a:extLst>
          </p:cNvPr>
          <p:cNvSpPr txBox="1"/>
          <p:nvPr/>
        </p:nvSpPr>
        <p:spPr>
          <a:xfrm rot="2061038">
            <a:off x="3018225" y="3483306"/>
            <a:ext cx="614271" cy="276999"/>
          </a:xfrm>
          <a:prstGeom prst="rect">
            <a:avLst/>
          </a:prstGeom>
          <a:noFill/>
        </p:spPr>
        <p:txBody>
          <a:bodyPr wrap="none" rtlCol="0">
            <a:spAutoFit/>
          </a:bodyPr>
          <a:lstStyle/>
          <a:p>
            <a:r>
              <a:rPr lang="en-US" sz="1200" dirty="0"/>
              <a:t>~1413</a:t>
            </a:r>
          </a:p>
        </p:txBody>
      </p:sp>
      <p:sp>
        <p:nvSpPr>
          <p:cNvPr id="77" name="Oval 76">
            <a:extLst>
              <a:ext uri="{FF2B5EF4-FFF2-40B4-BE49-F238E27FC236}">
                <a16:creationId xmlns:a16="http://schemas.microsoft.com/office/drawing/2014/main" id="{9EE273E0-25FA-3703-DE9D-F578569BE705}"/>
              </a:ext>
            </a:extLst>
          </p:cNvPr>
          <p:cNvSpPr/>
          <p:nvPr/>
        </p:nvSpPr>
        <p:spPr>
          <a:xfrm rot="983870">
            <a:off x="5018597" y="4268618"/>
            <a:ext cx="640789" cy="29978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4C8203FB-3DE1-D200-AFAC-35AFAE41A8A3}"/>
              </a:ext>
            </a:extLst>
          </p:cNvPr>
          <p:cNvSpPr/>
          <p:nvPr/>
        </p:nvSpPr>
        <p:spPr>
          <a:xfrm rot="2234547">
            <a:off x="2039156" y="2484149"/>
            <a:ext cx="615846"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D57C6B98-A6FE-7E13-8DBC-B5849915E598}"/>
              </a:ext>
            </a:extLst>
          </p:cNvPr>
          <p:cNvSpPr txBox="1"/>
          <p:nvPr/>
        </p:nvSpPr>
        <p:spPr>
          <a:xfrm rot="2319815">
            <a:off x="2078857" y="2460953"/>
            <a:ext cx="524503" cy="276999"/>
          </a:xfrm>
          <a:prstGeom prst="rect">
            <a:avLst/>
          </a:prstGeom>
          <a:noFill/>
        </p:spPr>
        <p:txBody>
          <a:bodyPr wrap="none" rtlCol="0">
            <a:spAutoFit/>
          </a:bodyPr>
          <a:lstStyle/>
          <a:p>
            <a:r>
              <a:rPr lang="en-US" sz="1200" dirty="0"/>
              <a:t>1555</a:t>
            </a:r>
          </a:p>
        </p:txBody>
      </p:sp>
      <p:sp>
        <p:nvSpPr>
          <p:cNvPr id="71" name="Rectangle 70">
            <a:extLst>
              <a:ext uri="{FF2B5EF4-FFF2-40B4-BE49-F238E27FC236}">
                <a16:creationId xmlns:a16="http://schemas.microsoft.com/office/drawing/2014/main" id="{6DB12EEA-61F9-8F26-C6BD-59C4997B9F8E}"/>
              </a:ext>
            </a:extLst>
          </p:cNvPr>
          <p:cNvSpPr/>
          <p:nvPr/>
        </p:nvSpPr>
        <p:spPr>
          <a:xfrm>
            <a:off x="5344504" y="4482659"/>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AFE67094-9A63-2C35-71F3-9853F4CFA7BE}"/>
              </a:ext>
            </a:extLst>
          </p:cNvPr>
          <p:cNvSpPr txBox="1"/>
          <p:nvPr/>
        </p:nvSpPr>
        <p:spPr>
          <a:xfrm>
            <a:off x="2829364" y="4271249"/>
            <a:ext cx="881973" cy="276999"/>
          </a:xfrm>
          <a:prstGeom prst="rect">
            <a:avLst/>
          </a:prstGeom>
          <a:noFill/>
        </p:spPr>
        <p:txBody>
          <a:bodyPr wrap="none" rtlCol="0">
            <a:spAutoFit/>
          </a:bodyPr>
          <a:lstStyle/>
          <a:p>
            <a:r>
              <a:rPr lang="en-US" sz="1200" dirty="0"/>
              <a:t>New Delhi</a:t>
            </a:r>
          </a:p>
        </p:txBody>
      </p:sp>
      <p:sp>
        <p:nvSpPr>
          <p:cNvPr id="76" name="TextBox 75">
            <a:extLst>
              <a:ext uri="{FF2B5EF4-FFF2-40B4-BE49-F238E27FC236}">
                <a16:creationId xmlns:a16="http://schemas.microsoft.com/office/drawing/2014/main" id="{0339F306-1D8F-A960-2131-8111FBBA9CDA}"/>
              </a:ext>
            </a:extLst>
          </p:cNvPr>
          <p:cNvSpPr txBox="1"/>
          <p:nvPr/>
        </p:nvSpPr>
        <p:spPr>
          <a:xfrm rot="994056">
            <a:off x="5111436" y="4234419"/>
            <a:ext cx="524503" cy="276999"/>
          </a:xfrm>
          <a:prstGeom prst="rect">
            <a:avLst/>
          </a:prstGeom>
          <a:noFill/>
        </p:spPr>
        <p:txBody>
          <a:bodyPr wrap="none" rtlCol="0">
            <a:spAutoFit/>
          </a:bodyPr>
          <a:lstStyle/>
          <a:p>
            <a:r>
              <a:rPr lang="en-US" sz="1200" dirty="0"/>
              <a:t>2015</a:t>
            </a:r>
          </a:p>
        </p:txBody>
      </p:sp>
      <p:sp>
        <p:nvSpPr>
          <p:cNvPr id="78" name="TextBox 77">
            <a:extLst>
              <a:ext uri="{FF2B5EF4-FFF2-40B4-BE49-F238E27FC236}">
                <a16:creationId xmlns:a16="http://schemas.microsoft.com/office/drawing/2014/main" id="{1AE35D0C-A0C7-B1B0-4129-EA46CD568307}"/>
              </a:ext>
            </a:extLst>
          </p:cNvPr>
          <p:cNvSpPr txBox="1"/>
          <p:nvPr/>
        </p:nvSpPr>
        <p:spPr>
          <a:xfrm>
            <a:off x="4549307" y="4568793"/>
            <a:ext cx="968535" cy="276999"/>
          </a:xfrm>
          <a:prstGeom prst="rect">
            <a:avLst/>
          </a:prstGeom>
          <a:noFill/>
        </p:spPr>
        <p:txBody>
          <a:bodyPr wrap="none" rtlCol="0">
            <a:spAutoFit/>
          </a:bodyPr>
          <a:lstStyle/>
          <a:p>
            <a:r>
              <a:rPr lang="en-US" sz="1200" dirty="0"/>
              <a:t>Kathmandu</a:t>
            </a:r>
          </a:p>
        </p:txBody>
      </p:sp>
      <p:sp>
        <p:nvSpPr>
          <p:cNvPr id="79" name="TextBox 7">
            <a:extLst>
              <a:ext uri="{FF2B5EF4-FFF2-40B4-BE49-F238E27FC236}">
                <a16:creationId xmlns:a16="http://schemas.microsoft.com/office/drawing/2014/main" id="{22CA0D09-05C9-A590-1774-F579EBE684E9}"/>
              </a:ext>
            </a:extLst>
          </p:cNvPr>
          <p:cNvSpPr txBox="1">
            <a:spLocks noChangeArrowheads="1"/>
          </p:cNvSpPr>
          <p:nvPr/>
        </p:nvSpPr>
        <p:spPr bwMode="auto">
          <a:xfrm>
            <a:off x="233865" y="5639665"/>
            <a:ext cx="891013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latin typeface="Arial" panose="020B0604020202020204" pitchFamily="34" charset="0"/>
                <a:cs typeface="Arial" panose="020B0604020202020204" pitchFamily="34" charset="0"/>
              </a:rPr>
              <a:t>As anticipated in a continental collision zone, thrust-faulting earthquakes are found along the India – Eurasia plate boundary. All the historic earthquakes shown here were caused by thrust faulting. Indeed, thrust fault motions "jack up" the Himalaya Mountains. However, north of the Himalaya in the Tibetan Plateau, strike-slip and normal faults dominate the active tectonics.</a:t>
            </a:r>
          </a:p>
        </p:txBody>
      </p:sp>
      <p:sp>
        <p:nvSpPr>
          <p:cNvPr id="80" name="TextBox 79">
            <a:extLst>
              <a:ext uri="{FF2B5EF4-FFF2-40B4-BE49-F238E27FC236}">
                <a16:creationId xmlns:a16="http://schemas.microsoft.com/office/drawing/2014/main" id="{D50DD462-9762-E10B-90D7-B3882808242A}"/>
              </a:ext>
            </a:extLst>
          </p:cNvPr>
          <p:cNvSpPr txBox="1"/>
          <p:nvPr/>
        </p:nvSpPr>
        <p:spPr>
          <a:xfrm>
            <a:off x="1351527" y="3675249"/>
            <a:ext cx="1811714" cy="461665"/>
          </a:xfrm>
          <a:prstGeom prst="rect">
            <a:avLst/>
          </a:prstGeom>
          <a:noFill/>
        </p:spPr>
        <p:txBody>
          <a:bodyPr wrap="none" rtlCol="0">
            <a:spAutoFit/>
          </a:bodyPr>
          <a:lstStyle/>
          <a:p>
            <a:r>
              <a:rPr lang="en-US" sz="2400" dirty="0"/>
              <a:t>Indian Plate</a:t>
            </a:r>
          </a:p>
        </p:txBody>
      </p:sp>
      <p:sp>
        <p:nvSpPr>
          <p:cNvPr id="81" name="TextBox 80">
            <a:extLst>
              <a:ext uri="{FF2B5EF4-FFF2-40B4-BE49-F238E27FC236}">
                <a16:creationId xmlns:a16="http://schemas.microsoft.com/office/drawing/2014/main" id="{9BA3ABF3-6E1A-152E-CCC6-12DD43006961}"/>
              </a:ext>
            </a:extLst>
          </p:cNvPr>
          <p:cNvSpPr txBox="1"/>
          <p:nvPr/>
        </p:nvSpPr>
        <p:spPr>
          <a:xfrm>
            <a:off x="5203569" y="1673029"/>
            <a:ext cx="2188420" cy="461665"/>
          </a:xfrm>
          <a:prstGeom prst="rect">
            <a:avLst/>
          </a:prstGeom>
          <a:noFill/>
        </p:spPr>
        <p:txBody>
          <a:bodyPr wrap="none" rtlCol="0">
            <a:spAutoFit/>
          </a:bodyPr>
          <a:lstStyle/>
          <a:p>
            <a:r>
              <a:rPr lang="en-US" sz="2400" dirty="0"/>
              <a:t>Eurasian Plate</a:t>
            </a:r>
          </a:p>
        </p:txBody>
      </p:sp>
      <p:sp>
        <p:nvSpPr>
          <p:cNvPr id="82" name="TextBox 81">
            <a:extLst>
              <a:ext uri="{FF2B5EF4-FFF2-40B4-BE49-F238E27FC236}">
                <a16:creationId xmlns:a16="http://schemas.microsoft.com/office/drawing/2014/main" id="{57A1B63C-77F4-D7F8-2F46-81A3372C79C1}"/>
              </a:ext>
            </a:extLst>
          </p:cNvPr>
          <p:cNvSpPr txBox="1"/>
          <p:nvPr/>
        </p:nvSpPr>
        <p:spPr>
          <a:xfrm rot="197800">
            <a:off x="5776384" y="4274339"/>
            <a:ext cx="1454244" cy="369332"/>
          </a:xfrm>
          <a:prstGeom prst="rect">
            <a:avLst/>
          </a:prstGeom>
          <a:noFill/>
        </p:spPr>
        <p:txBody>
          <a:bodyPr wrap="none" rtlCol="0">
            <a:spAutoFit/>
          </a:bodyPr>
          <a:lstStyle/>
          <a:p>
            <a:r>
              <a:rPr lang="en-US" spc="300" dirty="0"/>
              <a:t>Himalaya</a:t>
            </a:r>
          </a:p>
        </p:txBody>
      </p:sp>
      <p:sp>
        <p:nvSpPr>
          <p:cNvPr id="83" name="TextBox 82">
            <a:extLst>
              <a:ext uri="{FF2B5EF4-FFF2-40B4-BE49-F238E27FC236}">
                <a16:creationId xmlns:a16="http://schemas.microsoft.com/office/drawing/2014/main" id="{0525FA21-EBB3-B7F0-8215-02998B2EB7C3}"/>
              </a:ext>
            </a:extLst>
          </p:cNvPr>
          <p:cNvSpPr txBox="1"/>
          <p:nvPr/>
        </p:nvSpPr>
        <p:spPr>
          <a:xfrm rot="2060318">
            <a:off x="3143544" y="3407234"/>
            <a:ext cx="1454244" cy="369332"/>
          </a:xfrm>
          <a:prstGeom prst="rect">
            <a:avLst/>
          </a:prstGeom>
          <a:noFill/>
        </p:spPr>
        <p:txBody>
          <a:bodyPr wrap="none" rtlCol="0">
            <a:spAutoFit/>
          </a:bodyPr>
          <a:lstStyle/>
          <a:p>
            <a:r>
              <a:rPr lang="en-US" spc="300" dirty="0"/>
              <a:t>Himalaya</a:t>
            </a:r>
          </a:p>
        </p:txBody>
      </p:sp>
      <p:sp>
        <p:nvSpPr>
          <p:cNvPr id="84" name="TextBox 83">
            <a:extLst>
              <a:ext uri="{FF2B5EF4-FFF2-40B4-BE49-F238E27FC236}">
                <a16:creationId xmlns:a16="http://schemas.microsoft.com/office/drawing/2014/main" id="{0644FFD4-407C-01D2-EF18-A90E7B48D5A6}"/>
              </a:ext>
            </a:extLst>
          </p:cNvPr>
          <p:cNvSpPr txBox="1"/>
          <p:nvPr/>
        </p:nvSpPr>
        <p:spPr>
          <a:xfrm>
            <a:off x="4578035" y="3365195"/>
            <a:ext cx="2368982" cy="369332"/>
          </a:xfrm>
          <a:prstGeom prst="rect">
            <a:avLst/>
          </a:prstGeom>
          <a:noFill/>
        </p:spPr>
        <p:txBody>
          <a:bodyPr wrap="none" rtlCol="0">
            <a:spAutoFit/>
          </a:bodyPr>
          <a:lstStyle/>
          <a:p>
            <a:r>
              <a:rPr lang="en-US" spc="300" dirty="0"/>
              <a:t>Tibetan Plateau</a:t>
            </a:r>
          </a:p>
        </p:txBody>
      </p:sp>
      <p:sp>
        <p:nvSpPr>
          <p:cNvPr id="3" name="Title 1">
            <a:extLst>
              <a:ext uri="{FF2B5EF4-FFF2-40B4-BE49-F238E27FC236}">
                <a16:creationId xmlns:a16="http://schemas.microsoft.com/office/drawing/2014/main" id="{89065F8E-3628-892E-F1EF-C33E279E248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4" name="Google Shape;156;p18">
            <a:extLst>
              <a:ext uri="{FF2B5EF4-FFF2-40B4-BE49-F238E27FC236}">
                <a16:creationId xmlns:a16="http://schemas.microsoft.com/office/drawing/2014/main" id="{0FFA9A9E-6BB8-667C-6210-78E474D25E3A}"/>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068377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70C3D-8160-8AFB-01BD-9CE9DA8BCDD6}"/>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0468D236-2596-6829-C94C-5706377F75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FC9797C1-FE01-528B-0CD6-4D987578F13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 name="Extracted_from_HimalayaAnimation.mp4">
            <a:hlinkClick r:id="" action="ppaction://media"/>
            <a:extLst>
              <a:ext uri="{FF2B5EF4-FFF2-40B4-BE49-F238E27FC236}">
                <a16:creationId xmlns:a16="http://schemas.microsoft.com/office/drawing/2014/main" id="{F4AE6D08-0FEB-14A5-6812-18DD4F7D1D8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097819" y="1208454"/>
            <a:ext cx="7308210" cy="4274998"/>
          </a:xfrm>
          <a:prstGeom prst="rect">
            <a:avLst/>
          </a:prstGeom>
        </p:spPr>
      </p:pic>
      <p:sp>
        <p:nvSpPr>
          <p:cNvPr id="3" name="TextBox 2">
            <a:extLst>
              <a:ext uri="{FF2B5EF4-FFF2-40B4-BE49-F238E27FC236}">
                <a16:creationId xmlns:a16="http://schemas.microsoft.com/office/drawing/2014/main" id="{97FB08C0-35A0-10AB-C0D7-82CF9AC58C3D}"/>
              </a:ext>
            </a:extLst>
          </p:cNvPr>
          <p:cNvSpPr txBox="1"/>
          <p:nvPr/>
        </p:nvSpPr>
        <p:spPr>
          <a:xfrm>
            <a:off x="509666" y="5509922"/>
            <a:ext cx="8484432" cy="923330"/>
          </a:xfrm>
          <a:prstGeom prst="rect">
            <a:avLst/>
          </a:prstGeom>
          <a:noFill/>
        </p:spPr>
        <p:txBody>
          <a:bodyPr wrap="square">
            <a:spAutoFit/>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animation, extracted from “Tectonics and Earthquakes of the Himalaya” animates the earthquakes noted in the previous slide. T</a:t>
            </a:r>
            <a:r>
              <a:rPr lang="en-US" sz="1800" dirty="0">
                <a:effectLst/>
                <a:latin typeface="Aptos" panose="020B0004020202020204" pitchFamily="34" charset="0"/>
                <a:ea typeface="Aptos" panose="020B0004020202020204" pitchFamily="34" charset="0"/>
                <a:cs typeface="Times New Roman" panose="02020603050405020304" pitchFamily="18" charset="0"/>
              </a:rPr>
              <a:t>here have been 10 earthquakes &gt;M6 within 250 km of the January 7, 2025, earthquake in 100 years.</a:t>
            </a:r>
            <a:r>
              <a:rPr lang="en-US" dirty="0">
                <a:effectLst/>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4CE7123D-7683-8EB1-4AB1-A548533275F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8" name="Google Shape;156;p18">
            <a:extLst>
              <a:ext uri="{FF2B5EF4-FFF2-40B4-BE49-F238E27FC236}">
                <a16:creationId xmlns:a16="http://schemas.microsoft.com/office/drawing/2014/main" id="{3D7C554B-AFCA-4334-1017-F9636FF80BAF}"/>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12269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5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15">
            <a:extLst>
              <a:ext uri="{FF2B5EF4-FFF2-40B4-BE49-F238E27FC236}">
                <a16:creationId xmlns:a16="http://schemas.microsoft.com/office/drawing/2014/main" id="{EC209CA7-3F04-B64D-E97F-C0A94F6B93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104900"/>
            <a:ext cx="2312988"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4">
            <a:extLst>
              <a:ext uri="{FF2B5EF4-FFF2-40B4-BE49-F238E27FC236}">
                <a16:creationId xmlns:a16="http://schemas.microsoft.com/office/drawing/2014/main" id="{9CE1B608-5BFA-A426-9AC3-B8069AE5141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2" y="3615559"/>
            <a:ext cx="5221055" cy="3242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picture containing candelabrum, fan, grate&#10;&#10;Description automatically generated">
            <a:extLst>
              <a:ext uri="{FF2B5EF4-FFF2-40B4-BE49-F238E27FC236}">
                <a16:creationId xmlns:a16="http://schemas.microsoft.com/office/drawing/2014/main" id="{15E3C22C-FA28-1400-2C6F-67BA652CAB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2FFA6EC2-A08E-AC6E-2D34-E756CD8CCF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316" name="TextBox 7">
            <a:extLst>
              <a:ext uri="{FF2B5EF4-FFF2-40B4-BE49-F238E27FC236}">
                <a16:creationId xmlns:a16="http://schemas.microsoft.com/office/drawing/2014/main" id="{08BA90BC-2EB8-87EA-8988-1866995BEA13}"/>
              </a:ext>
            </a:extLst>
          </p:cNvPr>
          <p:cNvSpPr txBox="1">
            <a:spLocks noChangeArrowheads="1"/>
          </p:cNvSpPr>
          <p:nvPr/>
        </p:nvSpPr>
        <p:spPr bwMode="auto">
          <a:xfrm>
            <a:off x="239713" y="1066800"/>
            <a:ext cx="623728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cs typeface="Arial" panose="020B0604020202020204" pitchFamily="34" charset="0"/>
              </a:rPr>
              <a:t>When Pangaea broke apart about 200 million years ago, India moved northward. From 200 until 50 million years ago, oceanic lithosphere north of the Indian continent subducted beneath the Eurasian continental plate. When India reached Asia about 50 million years ago, the plate boundary became a continent – continent collision zone.  Continued northward motion thrust Indian continental crust partially under Eurasian continental crust while also compressing and thickening Eurasian crust. The </a:t>
            </a:r>
            <a:r>
              <a:rPr lang="en-US" altLang="en-US" sz="1600" dirty="0">
                <a:latin typeface="Arial" panose="020B0604020202020204" pitchFamily="34" charset="0"/>
                <a:ea typeface="MS Mincho" panose="02020609040205080304" pitchFamily="49" charset="-128"/>
                <a:cs typeface="Times New Roman" panose="02020603050405020304" pitchFamily="18" charset="0"/>
              </a:rPr>
              <a:t>result is </a:t>
            </a:r>
            <a:r>
              <a:rPr lang="en-US" sz="1600" dirty="0">
                <a:effectLst/>
                <a:latin typeface="Arial" panose="020B0604020202020204" pitchFamily="34" charset="0"/>
                <a:ea typeface="MS Mincho" panose="02020609040205080304" pitchFamily="49" charset="-128"/>
                <a:cs typeface="Times New Roman" panose="02020603050405020304" pitchFamily="18" charset="0"/>
              </a:rPr>
              <a:t>the Himalaya Range and Tibetan Plateau, the highest mountain range and the largest continental plateau on Earth.</a:t>
            </a:r>
            <a:endParaRPr lang="en-US" altLang="en-US" sz="160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E3EBB633-C192-D636-2921-F561492EAA9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6" name="Google Shape;156;p18">
            <a:extLst>
              <a:ext uri="{FF2B5EF4-FFF2-40B4-BE49-F238E27FC236}">
                <a16:creationId xmlns:a16="http://schemas.microsoft.com/office/drawing/2014/main" id="{AE1980FC-790B-91C5-E5E8-7F176EFC8574}"/>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Box 9">
            <a:extLst>
              <a:ext uri="{FF2B5EF4-FFF2-40B4-BE49-F238E27FC236}">
                <a16:creationId xmlns:a16="http://schemas.microsoft.com/office/drawing/2014/main" id="{EFEE6DED-29F2-1C89-54AC-E523B18EF72B}"/>
              </a:ext>
            </a:extLst>
          </p:cNvPr>
          <p:cNvSpPr txBox="1">
            <a:spLocks noChangeArrowheads="1"/>
          </p:cNvSpPr>
          <p:nvPr/>
        </p:nvSpPr>
        <p:spPr bwMode="auto">
          <a:xfrm>
            <a:off x="914400" y="6130925"/>
            <a:ext cx="75390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a:latin typeface="Arial" panose="020B0604020202020204" pitchFamily="34" charset="0"/>
              </a:rPr>
              <a:t>Animation by Tanya Atwater (</a:t>
            </a:r>
            <a:r>
              <a:rPr lang="en-US" altLang="en-US" sz="1400">
                <a:latin typeface="Arial" panose="020B0604020202020204" pitchFamily="34" charset="0"/>
                <a:hlinkClick r:id="rId5"/>
              </a:rPr>
              <a:t>http://emvc.geol.ucsb.edu</a:t>
            </a:r>
            <a:r>
              <a:rPr lang="en-US" altLang="en-US" sz="1400">
                <a:latin typeface="Arial" panose="020B0604020202020204" pitchFamily="34" charset="0"/>
              </a:rPr>
              <a:t>) depicts the 60-million year history of the India-Asia continental collision</a:t>
            </a:r>
          </a:p>
        </p:txBody>
      </p:sp>
      <p:pic>
        <p:nvPicPr>
          <p:cNvPr id="6" name="IndiaAsiaCollision_fast.mp4">
            <a:hlinkClick r:id="" action="ppaction://media"/>
            <a:extLst>
              <a:ext uri="{FF2B5EF4-FFF2-40B4-BE49-F238E27FC236}">
                <a16:creationId xmlns:a16="http://schemas.microsoft.com/office/drawing/2014/main" id="{FDB17C92-7AAC-3731-8808-737DE196B3D8}"/>
              </a:ext>
            </a:extLst>
          </p:cNvPr>
          <p:cNvPicPr>
            <a:picLocks noRot="1" noChangeAspect="1"/>
          </p:cNvPicPr>
          <p:nvPr>
            <a:vide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990600" y="1133475"/>
            <a:ext cx="7462838"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picture containing candelabrum, fan, grate&#10;&#10;Description automatically generated">
            <a:extLst>
              <a:ext uri="{FF2B5EF4-FFF2-40B4-BE49-F238E27FC236}">
                <a16:creationId xmlns:a16="http://schemas.microsoft.com/office/drawing/2014/main" id="{158160FD-28AF-406F-7877-DCD447E6DC7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B48FA229-EFF4-5C55-2317-F529FCBA123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2CBB7B21-0547-24B8-EFA7-773573A598E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7" name="Google Shape;156;p18">
            <a:extLst>
              <a:ext uri="{FF2B5EF4-FFF2-40B4-BE49-F238E27FC236}">
                <a16:creationId xmlns:a16="http://schemas.microsoft.com/office/drawing/2014/main" id="{D81B0A8E-A487-639B-151C-2A271C2E03A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3" name="Title 1">
            <a:extLst>
              <a:ext uri="{FF2B5EF4-FFF2-40B4-BE49-F238E27FC236}">
                <a16:creationId xmlns:a16="http://schemas.microsoft.com/office/drawing/2014/main" id="{10111C4F-CA32-8B35-3DEF-B8482EF3124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241" name="Google Shape;241;p28"/>
          <p:cNvPicPr preferRelativeResize="0"/>
          <p:nvPr/>
        </p:nvPicPr>
        <p:blipFill rotWithShape="1">
          <a:blip r:embed="rId3">
            <a:alphaModFix/>
          </a:blip>
          <a:srcRect r="37589"/>
          <a:stretch/>
        </p:blipFill>
        <p:spPr>
          <a:xfrm>
            <a:off x="4245125" y="1277850"/>
            <a:ext cx="4807450" cy="5495099"/>
          </a:xfrm>
          <a:prstGeom prst="rect">
            <a:avLst/>
          </a:prstGeom>
          <a:noFill/>
          <a:ln>
            <a:noFill/>
          </a:ln>
        </p:spPr>
      </p:pic>
      <p:pic>
        <p:nvPicPr>
          <p:cNvPr id="242" name="Google Shape;242;p28"/>
          <p:cNvPicPr preferRelativeResize="0"/>
          <p:nvPr/>
        </p:nvPicPr>
        <p:blipFill rotWithShape="1">
          <a:blip r:embed="rId4">
            <a:alphaModFix/>
          </a:blip>
          <a:srcRect l="14849" r="13341"/>
          <a:stretch/>
        </p:blipFill>
        <p:spPr>
          <a:xfrm>
            <a:off x="4735525" y="1681275"/>
            <a:ext cx="2104050" cy="2197525"/>
          </a:xfrm>
          <a:prstGeom prst="rect">
            <a:avLst/>
          </a:prstGeom>
          <a:noFill/>
          <a:ln w="19050" cap="flat" cmpd="sng">
            <a:solidFill>
              <a:srgbClr val="0000FF"/>
            </a:solidFill>
            <a:prstDash val="solid"/>
            <a:round/>
            <a:headEnd type="none" w="sm" len="sm"/>
            <a:tailEnd type="none" w="sm" len="sm"/>
          </a:ln>
        </p:spPr>
      </p:pic>
      <p:cxnSp>
        <p:nvCxnSpPr>
          <p:cNvPr id="243" name="Google Shape;243;p28"/>
          <p:cNvCxnSpPr/>
          <p:nvPr/>
        </p:nvCxnSpPr>
        <p:spPr>
          <a:xfrm rot="10800000">
            <a:off x="5798700" y="3878875"/>
            <a:ext cx="602100" cy="1932000"/>
          </a:xfrm>
          <a:prstGeom prst="straightConnector1">
            <a:avLst/>
          </a:prstGeom>
          <a:noFill/>
          <a:ln w="19050" cap="flat" cmpd="sng">
            <a:solidFill>
              <a:srgbClr val="0000FF"/>
            </a:solidFill>
            <a:prstDash val="solid"/>
            <a:round/>
            <a:headEnd type="none" w="med" len="med"/>
            <a:tailEnd type="none" w="med" len="med"/>
          </a:ln>
        </p:spPr>
      </p:cxnSp>
      <p:pic>
        <p:nvPicPr>
          <p:cNvPr id="244" name="Google Shape;244;p28"/>
          <p:cNvPicPr preferRelativeResize="0"/>
          <p:nvPr/>
        </p:nvPicPr>
        <p:blipFill>
          <a:blip r:embed="rId5">
            <a:alphaModFix/>
          </a:blip>
          <a:stretch>
            <a:fillRect/>
          </a:stretch>
        </p:blipFill>
        <p:spPr>
          <a:xfrm rot="-1426527">
            <a:off x="7099666" y="627789"/>
            <a:ext cx="492312" cy="493995"/>
          </a:xfrm>
          <a:prstGeom prst="rect">
            <a:avLst/>
          </a:prstGeom>
          <a:noFill/>
          <a:ln>
            <a:noFill/>
          </a:ln>
        </p:spPr>
      </p:pic>
      <p:pic>
        <p:nvPicPr>
          <p:cNvPr id="245" name="Google Shape;245;p28"/>
          <p:cNvPicPr preferRelativeResize="0"/>
          <p:nvPr/>
        </p:nvPicPr>
        <p:blipFill>
          <a:blip r:embed="rId5">
            <a:alphaModFix/>
          </a:blip>
          <a:stretch>
            <a:fillRect/>
          </a:stretch>
        </p:blipFill>
        <p:spPr>
          <a:xfrm rot="-3765655">
            <a:off x="5035979" y="591489"/>
            <a:ext cx="492308" cy="493994"/>
          </a:xfrm>
          <a:prstGeom prst="rect">
            <a:avLst/>
          </a:prstGeom>
          <a:noFill/>
          <a:ln>
            <a:noFill/>
          </a:ln>
        </p:spPr>
      </p:pic>
      <p:pic>
        <p:nvPicPr>
          <p:cNvPr id="246" name="Google Shape;246;p28"/>
          <p:cNvPicPr preferRelativeResize="0"/>
          <p:nvPr/>
        </p:nvPicPr>
        <p:blipFill>
          <a:blip r:embed="rId5">
            <a:alphaModFix/>
          </a:blip>
          <a:stretch>
            <a:fillRect/>
          </a:stretch>
        </p:blipFill>
        <p:spPr>
          <a:xfrm rot="-3289915">
            <a:off x="5608156" y="944588"/>
            <a:ext cx="492313" cy="494003"/>
          </a:xfrm>
          <a:prstGeom prst="rect">
            <a:avLst/>
          </a:prstGeom>
          <a:noFill/>
          <a:ln>
            <a:noFill/>
          </a:ln>
        </p:spPr>
      </p:pic>
      <p:pic>
        <p:nvPicPr>
          <p:cNvPr id="247" name="Google Shape;247;p28"/>
          <p:cNvPicPr preferRelativeResize="0"/>
          <p:nvPr/>
        </p:nvPicPr>
        <p:blipFill>
          <a:blip r:embed="rId5">
            <a:alphaModFix/>
          </a:blip>
          <a:stretch>
            <a:fillRect/>
          </a:stretch>
        </p:blipFill>
        <p:spPr>
          <a:xfrm rot="-1788056">
            <a:off x="6314191" y="591490"/>
            <a:ext cx="492305" cy="493994"/>
          </a:xfrm>
          <a:prstGeom prst="rect">
            <a:avLst/>
          </a:prstGeom>
          <a:noFill/>
          <a:ln>
            <a:noFill/>
          </a:ln>
        </p:spPr>
      </p:pic>
      <p:cxnSp>
        <p:nvCxnSpPr>
          <p:cNvPr id="248" name="Google Shape;248;p28"/>
          <p:cNvCxnSpPr>
            <a:cxnSpLocks/>
          </p:cNvCxnSpPr>
          <p:nvPr/>
        </p:nvCxnSpPr>
        <p:spPr>
          <a:xfrm>
            <a:off x="5371352" y="1047124"/>
            <a:ext cx="653473" cy="1460051"/>
          </a:xfrm>
          <a:prstGeom prst="straightConnector1">
            <a:avLst/>
          </a:prstGeom>
          <a:noFill/>
          <a:ln w="19050" cap="flat" cmpd="sng">
            <a:solidFill>
              <a:srgbClr val="1F497D"/>
            </a:solidFill>
            <a:prstDash val="dot"/>
            <a:round/>
            <a:headEnd type="none" w="med" len="med"/>
            <a:tailEnd type="none" w="med" len="med"/>
          </a:ln>
        </p:spPr>
      </p:cxnSp>
      <p:cxnSp>
        <p:nvCxnSpPr>
          <p:cNvPr id="249" name="Google Shape;249;p28"/>
          <p:cNvCxnSpPr>
            <a:cxnSpLocks/>
          </p:cNvCxnSpPr>
          <p:nvPr/>
        </p:nvCxnSpPr>
        <p:spPr>
          <a:xfrm>
            <a:off x="5916168" y="1451950"/>
            <a:ext cx="196920" cy="1033275"/>
          </a:xfrm>
          <a:prstGeom prst="straightConnector1">
            <a:avLst/>
          </a:prstGeom>
          <a:noFill/>
          <a:ln w="19050" cap="flat" cmpd="sng">
            <a:solidFill>
              <a:srgbClr val="1F497D"/>
            </a:solidFill>
            <a:prstDash val="dot"/>
            <a:round/>
            <a:headEnd type="none" w="med" len="med"/>
            <a:tailEnd type="none" w="med" len="med"/>
          </a:ln>
        </p:spPr>
      </p:cxnSp>
      <p:cxnSp>
        <p:nvCxnSpPr>
          <p:cNvPr id="250" name="Google Shape;250;p28"/>
          <p:cNvCxnSpPr>
            <a:cxnSpLocks/>
          </p:cNvCxnSpPr>
          <p:nvPr/>
        </p:nvCxnSpPr>
        <p:spPr>
          <a:xfrm flipH="1">
            <a:off x="6201850" y="1170395"/>
            <a:ext cx="1031054" cy="1329555"/>
          </a:xfrm>
          <a:prstGeom prst="straightConnector1">
            <a:avLst/>
          </a:prstGeom>
          <a:noFill/>
          <a:ln w="19050" cap="flat" cmpd="sng">
            <a:solidFill>
              <a:srgbClr val="1F497D"/>
            </a:solidFill>
            <a:prstDash val="dot"/>
            <a:round/>
            <a:headEnd type="none" w="med" len="med"/>
            <a:tailEnd type="none" w="med" len="med"/>
          </a:ln>
        </p:spPr>
      </p:cxnSp>
      <p:cxnSp>
        <p:nvCxnSpPr>
          <p:cNvPr id="251" name="Google Shape;251;p28"/>
          <p:cNvCxnSpPr>
            <a:cxnSpLocks/>
          </p:cNvCxnSpPr>
          <p:nvPr/>
        </p:nvCxnSpPr>
        <p:spPr>
          <a:xfrm flipH="1">
            <a:off x="6142850" y="1170395"/>
            <a:ext cx="331102" cy="1322080"/>
          </a:xfrm>
          <a:prstGeom prst="straightConnector1">
            <a:avLst/>
          </a:prstGeom>
          <a:noFill/>
          <a:ln w="19050" cap="flat" cmpd="sng">
            <a:solidFill>
              <a:srgbClr val="1F497D"/>
            </a:solidFill>
            <a:prstDash val="dot"/>
            <a:round/>
            <a:headEnd type="none" w="med" len="med"/>
            <a:tailEnd type="none" w="med" len="med"/>
          </a:ln>
        </p:spPr>
      </p:cxnSp>
      <p:sp>
        <p:nvSpPr>
          <p:cNvPr id="252" name="Google Shape;252;p28"/>
          <p:cNvSpPr txBox="1"/>
          <p:nvPr/>
        </p:nvSpPr>
        <p:spPr>
          <a:xfrm>
            <a:off x="4256875" y="5856325"/>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chemeClr val="lt1"/>
                </a:solidFill>
                <a:latin typeface="Calibri"/>
                <a:ea typeface="Calibri"/>
                <a:cs typeface="Calibri"/>
                <a:sym typeface="Calibri"/>
              </a:rPr>
              <a:t>GPS motion key</a:t>
            </a:r>
            <a:endParaRPr sz="1100" b="1">
              <a:solidFill>
                <a:schemeClr val="lt1"/>
              </a:solidFill>
              <a:latin typeface="Calibri"/>
              <a:ea typeface="Calibri"/>
              <a:cs typeface="Calibri"/>
              <a:sym typeface="Calibri"/>
            </a:endParaRPr>
          </a:p>
          <a:p>
            <a:pPr marL="0" lvl="0" indent="0" algn="l" rtl="0">
              <a:spcBef>
                <a:spcPts val="0"/>
              </a:spcBef>
              <a:spcAft>
                <a:spcPts val="0"/>
              </a:spcAft>
              <a:buNone/>
            </a:pPr>
            <a:r>
              <a:rPr lang="en-US" sz="1100" b="1">
                <a:solidFill>
                  <a:schemeClr val="lt1"/>
                </a:solidFill>
                <a:latin typeface="Calibri"/>
                <a:ea typeface="Calibri"/>
                <a:cs typeface="Calibri"/>
                <a:sym typeface="Calibri"/>
              </a:rPr>
              <a:t>2.5 cm/yr (~1 inch/yr)</a:t>
            </a:r>
            <a:endParaRPr sz="1100" b="1">
              <a:solidFill>
                <a:schemeClr val="lt1"/>
              </a:solidFill>
              <a:latin typeface="Calibri"/>
              <a:ea typeface="Calibri"/>
              <a:cs typeface="Calibri"/>
              <a:sym typeface="Calibri"/>
            </a:endParaRPr>
          </a:p>
        </p:txBody>
      </p:sp>
      <p:cxnSp>
        <p:nvCxnSpPr>
          <p:cNvPr id="253" name="Google Shape;253;p28"/>
          <p:cNvCxnSpPr/>
          <p:nvPr/>
        </p:nvCxnSpPr>
        <p:spPr>
          <a:xfrm>
            <a:off x="4333075" y="6399763"/>
            <a:ext cx="792000" cy="900"/>
          </a:xfrm>
          <a:prstGeom prst="straightConnector1">
            <a:avLst/>
          </a:prstGeom>
          <a:noFill/>
          <a:ln w="19050" cap="flat" cmpd="sng">
            <a:solidFill>
              <a:schemeClr val="lt1"/>
            </a:solidFill>
            <a:prstDash val="solid"/>
            <a:round/>
            <a:headEnd type="none" w="med" len="med"/>
            <a:tailEnd type="stealth" w="med" len="med"/>
          </a:ln>
        </p:spPr>
      </p:cxnSp>
      <p:sp>
        <p:nvSpPr>
          <p:cNvPr id="254" name="Google Shape;254;p28"/>
          <p:cNvSpPr/>
          <p:nvPr/>
        </p:nvSpPr>
        <p:spPr>
          <a:xfrm rot="1112055">
            <a:off x="7155896" y="4657875"/>
            <a:ext cx="218956" cy="1425401"/>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255" name="Google Shape;255;p28"/>
          <p:cNvGrpSpPr/>
          <p:nvPr/>
        </p:nvGrpSpPr>
        <p:grpSpPr>
          <a:xfrm>
            <a:off x="7530062" y="1451950"/>
            <a:ext cx="857400" cy="523200"/>
            <a:chOff x="5639050" y="3771100"/>
            <a:chExt cx="857400" cy="523200"/>
          </a:xfrm>
        </p:grpSpPr>
        <p:sp>
          <p:nvSpPr>
            <p:cNvPr id="256" name="Google Shape;256;p28"/>
            <p:cNvSpPr/>
            <p:nvPr/>
          </p:nvSpPr>
          <p:spPr>
            <a:xfrm>
              <a:off x="5709150" y="3885500"/>
              <a:ext cx="694500" cy="300000"/>
            </a:xfrm>
            <a:prstGeom prst="trapezoid">
              <a:avLst>
                <a:gd name="adj" fmla="val 25000"/>
              </a:avLst>
            </a:prstGeom>
            <a:solidFill>
              <a:srgbClr val="000000">
                <a:alpha val="2975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57" name="Google Shape;257;p28"/>
            <p:cNvSpPr txBox="1"/>
            <p:nvPr/>
          </p:nvSpPr>
          <p:spPr>
            <a:xfrm>
              <a:off x="5639050" y="3771100"/>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slower movement</a:t>
              </a:r>
              <a:endParaRPr sz="1100" b="1">
                <a:solidFill>
                  <a:srgbClr val="FFFF00"/>
                </a:solidFill>
                <a:latin typeface="Calibri"/>
                <a:ea typeface="Calibri"/>
                <a:cs typeface="Calibri"/>
                <a:sym typeface="Calibri"/>
              </a:endParaRPr>
            </a:p>
          </p:txBody>
        </p:sp>
      </p:grpSp>
      <p:sp>
        <p:nvSpPr>
          <p:cNvPr id="258" name="Google Shape;258;p28"/>
          <p:cNvSpPr txBox="1"/>
          <p:nvPr/>
        </p:nvSpPr>
        <p:spPr>
          <a:xfrm>
            <a:off x="6541150" y="5972200"/>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faster movement</a:t>
            </a:r>
            <a:endParaRPr sz="1100" b="1">
              <a:solidFill>
                <a:srgbClr val="FFFF00"/>
              </a:solidFill>
              <a:latin typeface="Calibri"/>
              <a:ea typeface="Calibri"/>
              <a:cs typeface="Calibri"/>
              <a:sym typeface="Calibri"/>
            </a:endParaRPr>
          </a:p>
        </p:txBody>
      </p:sp>
      <p:sp>
        <p:nvSpPr>
          <p:cNvPr id="259" name="Google Shape;259;p28"/>
          <p:cNvSpPr/>
          <p:nvPr/>
        </p:nvSpPr>
        <p:spPr>
          <a:xfrm>
            <a:off x="6803738" y="52288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0" name="Google Shape;260;p28"/>
          <p:cNvSpPr txBox="1"/>
          <p:nvPr/>
        </p:nvSpPr>
        <p:spPr>
          <a:xfrm>
            <a:off x="351750" y="1189350"/>
            <a:ext cx="34209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rgbClr val="000000"/>
                </a:solidFill>
              </a:rPr>
              <a:t>One of the ways we know the rates of plate motion is from GPS stations.</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GPS stations receive signals from satellites and use the time offset between when the signal leaves the satellite and when it arrives at the station to determine distance. If a station receives signals from 4 or </a:t>
            </a:r>
            <a:r>
              <a:rPr lang="en-US" sz="1500">
                <a:solidFill>
                  <a:srgbClr val="000000"/>
                </a:solidFill>
              </a:rPr>
              <a:t>more satellites</a:t>
            </a:r>
            <a:r>
              <a:rPr lang="en-US" sz="1500" dirty="0">
                <a:solidFill>
                  <a:srgbClr val="000000"/>
                </a:solidFill>
              </a:rPr>
              <a:t>, it is able to determine its location (6 or more satellites is much better).</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This is the same way GPS works in phones and other devices but the high-precision stations can determine location within millimeters (&lt;¼ inch) rather than 5-10 meters (15-30 feet).</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Over time, changing locations allow scientists to determine station movement from plate tectonics, which are shown as vectors (arrows).</a:t>
            </a:r>
            <a:endParaRPr sz="1500" dirty="0">
              <a:solidFill>
                <a:srgbClr val="000000"/>
              </a:solidFill>
            </a:endParaRPr>
          </a:p>
        </p:txBody>
      </p:sp>
      <p:sp>
        <p:nvSpPr>
          <p:cNvPr id="262" name="Google Shape;262;p28"/>
          <p:cNvSpPr/>
          <p:nvPr/>
        </p:nvSpPr>
        <p:spPr>
          <a:xfrm rot="529785">
            <a:off x="7401091" y="1458504"/>
            <a:ext cx="218894" cy="51009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56;p18">
            <a:extLst>
              <a:ext uri="{FF2B5EF4-FFF2-40B4-BE49-F238E27FC236}">
                <a16:creationId xmlns:a16="http://schemas.microsoft.com/office/drawing/2014/main" id="{0EDED438-95A1-45D6-422A-4276C52196A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Google Shape;268;p29"/>
          <p:cNvPicPr preferRelativeResize="0"/>
          <p:nvPr/>
        </p:nvPicPr>
        <p:blipFill rotWithShape="1">
          <a:blip r:embed="rId3">
            <a:alphaModFix/>
          </a:blip>
          <a:srcRect l="26833" r="3991" b="3316"/>
          <a:stretch/>
        </p:blipFill>
        <p:spPr>
          <a:xfrm>
            <a:off x="3923100" y="1356850"/>
            <a:ext cx="5090627" cy="5075901"/>
          </a:xfrm>
          <a:prstGeom prst="rect">
            <a:avLst/>
          </a:prstGeom>
          <a:noFill/>
          <a:ln>
            <a:noFill/>
          </a:ln>
        </p:spPr>
      </p:pic>
      <p:sp>
        <p:nvSpPr>
          <p:cNvPr id="269" name="Google Shape;269;p29"/>
          <p:cNvSpPr txBox="1"/>
          <p:nvPr/>
        </p:nvSpPr>
        <p:spPr>
          <a:xfrm>
            <a:off x="344375" y="1275000"/>
            <a:ext cx="3442200" cy="503211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t>This region has GPS stations that record the long term motion from plate tectonics.</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Compared to </a:t>
            </a:r>
            <a:r>
              <a:rPr lang="en-US" sz="1500" dirty="0"/>
              <a:t>northern Eurasia, stations in the Himalaya are moving as much as 4 cm/yr (~1.5 inch/yr) towards the north as the Indian Plate pushes into the Eurasian Plate. </a:t>
            </a:r>
            <a:r>
              <a:rPr lang="en-US" sz="1500" dirty="0">
                <a:solidFill>
                  <a:srgbClr val="000000"/>
                </a:solidFill>
              </a:rPr>
              <a:t>Over decades and centuries this compression accumulates </a:t>
            </a:r>
            <a:r>
              <a:rPr lang="en-US" sz="1500" dirty="0"/>
              <a:t>and is occasionally released in earthquakes. </a:t>
            </a:r>
            <a:endParaRPr sz="1500" dirty="0"/>
          </a:p>
          <a:p>
            <a:pPr marL="0" lvl="0" indent="0" algn="l" rtl="0">
              <a:spcBef>
                <a:spcPts val="0"/>
              </a:spcBef>
              <a:spcAft>
                <a:spcPts val="0"/>
              </a:spcAft>
              <a:buNone/>
            </a:pPr>
            <a:endParaRPr sz="1500" dirty="0"/>
          </a:p>
          <a:p>
            <a:pPr marL="0" lvl="0" indent="0" algn="l" rtl="0">
              <a:spcBef>
                <a:spcPts val="0"/>
              </a:spcBef>
              <a:spcAft>
                <a:spcPts val="0"/>
              </a:spcAft>
              <a:buNone/>
            </a:pPr>
            <a:r>
              <a:rPr lang="en-US" sz="1500" dirty="0"/>
              <a:t>Many of the earthquakes in this region are on thrust faults from the northward compression. But the magnitude 7.1 quake on January 7, 2025, actually occurred on a normal fault. Eastern Asia is also being squeezed eastward, that is released in occasional normal faulting, even in this region.</a:t>
            </a:r>
            <a:endParaRPr sz="1500" dirty="0">
              <a:solidFill>
                <a:srgbClr val="000000"/>
              </a:solidFill>
            </a:endParaRPr>
          </a:p>
        </p:txBody>
      </p:sp>
      <p:sp>
        <p:nvSpPr>
          <p:cNvPr id="271" name="Google Shape;271;p29"/>
          <p:cNvSpPr txBox="1"/>
          <p:nvPr/>
        </p:nvSpPr>
        <p:spPr>
          <a:xfrm>
            <a:off x="3893075" y="5810050"/>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chemeClr val="lt1"/>
                </a:solidFill>
                <a:latin typeface="Calibri"/>
                <a:ea typeface="Calibri"/>
                <a:cs typeface="Calibri"/>
                <a:sym typeface="Calibri"/>
              </a:rPr>
              <a:t>GPS motion key</a:t>
            </a:r>
            <a:endParaRPr sz="1100" b="1">
              <a:solidFill>
                <a:schemeClr val="lt1"/>
              </a:solidFill>
              <a:latin typeface="Calibri"/>
              <a:ea typeface="Calibri"/>
              <a:cs typeface="Calibri"/>
              <a:sym typeface="Calibri"/>
            </a:endParaRPr>
          </a:p>
          <a:p>
            <a:pPr marL="0" lvl="0" indent="0" algn="l" rtl="0">
              <a:spcBef>
                <a:spcPts val="0"/>
              </a:spcBef>
              <a:spcAft>
                <a:spcPts val="0"/>
              </a:spcAft>
              <a:buNone/>
            </a:pPr>
            <a:r>
              <a:rPr lang="en-US" sz="1100" b="1">
                <a:solidFill>
                  <a:schemeClr val="lt1"/>
                </a:solidFill>
                <a:latin typeface="Calibri"/>
                <a:ea typeface="Calibri"/>
                <a:cs typeface="Calibri"/>
                <a:sym typeface="Calibri"/>
              </a:rPr>
              <a:t>2.5 cm/yr (~1 inch/yr)</a:t>
            </a:r>
            <a:endParaRPr sz="1100" b="1">
              <a:solidFill>
                <a:schemeClr val="lt1"/>
              </a:solidFill>
              <a:latin typeface="Calibri"/>
              <a:ea typeface="Calibri"/>
              <a:cs typeface="Calibri"/>
              <a:sym typeface="Calibri"/>
            </a:endParaRPr>
          </a:p>
        </p:txBody>
      </p:sp>
      <p:cxnSp>
        <p:nvCxnSpPr>
          <p:cNvPr id="272" name="Google Shape;272;p29"/>
          <p:cNvCxnSpPr/>
          <p:nvPr/>
        </p:nvCxnSpPr>
        <p:spPr>
          <a:xfrm>
            <a:off x="3996688" y="6308395"/>
            <a:ext cx="729000" cy="900"/>
          </a:xfrm>
          <a:prstGeom prst="straightConnector1">
            <a:avLst/>
          </a:prstGeom>
          <a:noFill/>
          <a:ln w="19050" cap="flat" cmpd="sng">
            <a:solidFill>
              <a:schemeClr val="lt1"/>
            </a:solidFill>
            <a:prstDash val="solid"/>
            <a:round/>
            <a:headEnd type="none" w="med" len="med"/>
            <a:tailEnd type="stealth" w="med" len="med"/>
          </a:ln>
        </p:spPr>
      </p:cxnSp>
      <p:sp>
        <p:nvSpPr>
          <p:cNvPr id="273" name="Google Shape;273;p29"/>
          <p:cNvSpPr/>
          <p:nvPr/>
        </p:nvSpPr>
        <p:spPr>
          <a:xfrm>
            <a:off x="4407138" y="5179700"/>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 name="Title 1">
            <a:extLst>
              <a:ext uri="{FF2B5EF4-FFF2-40B4-BE49-F238E27FC236}">
                <a16:creationId xmlns:a16="http://schemas.microsoft.com/office/drawing/2014/main" id="{BE880896-FDA7-DD4A-A91C-8F633DDB39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5" name="Google Shape;156;p18">
            <a:extLst>
              <a:ext uri="{FF2B5EF4-FFF2-40B4-BE49-F238E27FC236}">
                <a16:creationId xmlns:a16="http://schemas.microsoft.com/office/drawing/2014/main" id="{2FAD6E33-ADA9-BCCE-E0AB-AB01A4BBBC3E}"/>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581DE-6B12-038B-DEAE-62A3015D28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A27278-6D69-D696-9649-8B6A07324FC1}"/>
              </a:ext>
            </a:extLst>
          </p:cNvPr>
          <p:cNvPicPr>
            <a:picLocks noChangeAspect="1"/>
          </p:cNvPicPr>
          <p:nvPr/>
        </p:nvPicPr>
        <p:blipFill>
          <a:blip r:embed="rId3"/>
          <a:stretch>
            <a:fillRect/>
          </a:stretch>
        </p:blipFill>
        <p:spPr>
          <a:xfrm>
            <a:off x="2585718" y="676546"/>
            <a:ext cx="6550491" cy="4929147"/>
          </a:xfrm>
          <a:prstGeom prst="rect">
            <a:avLst/>
          </a:prstGeom>
        </p:spPr>
      </p:pic>
      <p:grpSp>
        <p:nvGrpSpPr>
          <p:cNvPr id="14" name="Group 13">
            <a:extLst>
              <a:ext uri="{FF2B5EF4-FFF2-40B4-BE49-F238E27FC236}">
                <a16:creationId xmlns:a16="http://schemas.microsoft.com/office/drawing/2014/main" id="{89341CFB-FD82-9D1C-CF5C-C548BF2D4348}"/>
              </a:ext>
            </a:extLst>
          </p:cNvPr>
          <p:cNvGrpSpPr/>
          <p:nvPr/>
        </p:nvGrpSpPr>
        <p:grpSpPr>
          <a:xfrm>
            <a:off x="2963916" y="4743827"/>
            <a:ext cx="1030014" cy="567559"/>
            <a:chOff x="2900855" y="819806"/>
            <a:chExt cx="1030014" cy="567559"/>
          </a:xfrm>
        </p:grpSpPr>
        <p:sp>
          <p:nvSpPr>
            <p:cNvPr id="11" name="Rectangle 10">
              <a:extLst>
                <a:ext uri="{FF2B5EF4-FFF2-40B4-BE49-F238E27FC236}">
                  <a16:creationId xmlns:a16="http://schemas.microsoft.com/office/drawing/2014/main" id="{735D93B9-C960-02B4-09EE-9084C30BAE4E}"/>
                </a:ext>
              </a:extLst>
            </p:cNvPr>
            <p:cNvSpPr/>
            <p:nvPr/>
          </p:nvSpPr>
          <p:spPr>
            <a:xfrm>
              <a:off x="2900855" y="819806"/>
              <a:ext cx="1030014" cy="567559"/>
            </a:xfrm>
            <a:prstGeom prst="rect">
              <a:avLst/>
            </a:prstGeom>
            <a:solidFill>
              <a:schemeClr val="bg1"/>
            </a:solid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678838D-774A-5D92-7E77-25E92DB37093}"/>
                </a:ext>
              </a:extLst>
            </p:cNvPr>
            <p:cNvGrpSpPr/>
            <p:nvPr/>
          </p:nvGrpSpPr>
          <p:grpSpPr>
            <a:xfrm>
              <a:off x="3041431" y="997388"/>
              <a:ext cx="718466" cy="272607"/>
              <a:chOff x="1569983" y="4413250"/>
              <a:chExt cx="718466" cy="272607"/>
            </a:xfrm>
          </p:grpSpPr>
          <p:cxnSp>
            <p:nvCxnSpPr>
              <p:cNvPr id="8" name="Straight Arrow Connector 7">
                <a:extLst>
                  <a:ext uri="{FF2B5EF4-FFF2-40B4-BE49-F238E27FC236}">
                    <a16:creationId xmlns:a16="http://schemas.microsoft.com/office/drawing/2014/main" id="{1FCDFE85-7733-24DB-F67B-B2D1B02C430D}"/>
                  </a:ext>
                </a:extLst>
              </p:cNvPr>
              <p:cNvCxnSpPr>
                <a:cxnSpLocks/>
              </p:cNvCxnSpPr>
              <p:nvPr/>
            </p:nvCxnSpPr>
            <p:spPr>
              <a:xfrm>
                <a:off x="1764116" y="4413250"/>
                <a:ext cx="330200" cy="0"/>
              </a:xfrm>
              <a:prstGeom prst="straightConnector1">
                <a:avLst/>
              </a:prstGeom>
              <a:ln>
                <a:solidFill>
                  <a:srgbClr val="9D2363"/>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7A8FA-C8C3-7BFA-417D-1A9515CBA9B8}"/>
                  </a:ext>
                </a:extLst>
              </p:cNvPr>
              <p:cNvSpPr txBox="1"/>
              <p:nvPr/>
            </p:nvSpPr>
            <p:spPr>
              <a:xfrm>
                <a:off x="1569983" y="4439636"/>
                <a:ext cx="718466" cy="246221"/>
              </a:xfrm>
              <a:prstGeom prst="rect">
                <a:avLst/>
              </a:prstGeom>
              <a:noFill/>
            </p:spPr>
            <p:txBody>
              <a:bodyPr wrap="none" rtlCol="0">
                <a:spAutoFit/>
              </a:bodyPr>
              <a:lstStyle/>
              <a:p>
                <a:r>
                  <a:rPr lang="en-US" sz="1000" dirty="0"/>
                  <a:t>25 mm/</a:t>
                </a:r>
                <a:r>
                  <a:rPr lang="en-US" sz="1000" dirty="0" err="1"/>
                  <a:t>yr</a:t>
                </a:r>
                <a:endParaRPr lang="en-US" sz="1000" dirty="0"/>
              </a:p>
            </p:txBody>
          </p:sp>
        </p:grpSp>
      </p:grpSp>
      <p:pic>
        <p:nvPicPr>
          <p:cNvPr id="12" name="Picture 11">
            <a:extLst>
              <a:ext uri="{FF2B5EF4-FFF2-40B4-BE49-F238E27FC236}">
                <a16:creationId xmlns:a16="http://schemas.microsoft.com/office/drawing/2014/main" id="{5BA8F135-47DB-6264-FFA5-95348EAE94E8}"/>
              </a:ext>
            </a:extLst>
          </p:cNvPr>
          <p:cNvPicPr>
            <a:picLocks noChangeAspect="1"/>
          </p:cNvPicPr>
          <p:nvPr/>
        </p:nvPicPr>
        <p:blipFill>
          <a:blip r:embed="rId4"/>
          <a:srcRect t="70182" r="78736" b="3284"/>
          <a:stretch/>
        </p:blipFill>
        <p:spPr>
          <a:xfrm>
            <a:off x="2950775" y="791955"/>
            <a:ext cx="1652754" cy="1481958"/>
          </a:xfrm>
          <a:prstGeom prst="rect">
            <a:avLst/>
          </a:prstGeom>
        </p:spPr>
      </p:pic>
      <p:sp>
        <p:nvSpPr>
          <p:cNvPr id="3" name="TextBox 7">
            <a:extLst>
              <a:ext uri="{FF2B5EF4-FFF2-40B4-BE49-F238E27FC236}">
                <a16:creationId xmlns:a16="http://schemas.microsoft.com/office/drawing/2014/main" id="{22570060-96D2-6F06-36AE-2F799CFD8F17}"/>
              </a:ext>
            </a:extLst>
          </p:cNvPr>
          <p:cNvSpPr txBox="1">
            <a:spLocks noChangeArrowheads="1"/>
          </p:cNvSpPr>
          <p:nvPr/>
        </p:nvSpPr>
        <p:spPr bwMode="auto">
          <a:xfrm>
            <a:off x="377972" y="1963028"/>
            <a:ext cx="214468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 fundamental concept of India – Asia collision is “extrusion tectonics”.  The inset map shows northward motion of India pushing the Indochina block southeast while the eastern Tibetan Plateau is “extruded” eastward against the Yangtze block.  </a:t>
            </a:r>
          </a:p>
        </p:txBody>
      </p:sp>
      <p:pic>
        <p:nvPicPr>
          <p:cNvPr id="18" name="Picture 17" descr="A picture containing candelabrum, fan, grate&#10;&#10;Description automatically generated">
            <a:extLst>
              <a:ext uri="{FF2B5EF4-FFF2-40B4-BE49-F238E27FC236}">
                <a16:creationId xmlns:a16="http://schemas.microsoft.com/office/drawing/2014/main" id="{4F153D17-E1E9-8464-90CF-C995EA8491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9" name="Rectangle 18">
            <a:extLst>
              <a:ext uri="{FF2B5EF4-FFF2-40B4-BE49-F238E27FC236}">
                <a16:creationId xmlns:a16="http://schemas.microsoft.com/office/drawing/2014/main" id="{1E22B961-020A-9BD8-3472-BE6B24CB563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0">
            <a:extLst>
              <a:ext uri="{FF2B5EF4-FFF2-40B4-BE49-F238E27FC236}">
                <a16:creationId xmlns:a16="http://schemas.microsoft.com/office/drawing/2014/main" id="{B687768D-04D0-2F4D-A639-8A21447A2141}"/>
              </a:ext>
            </a:extLst>
          </p:cNvPr>
          <p:cNvSpPr/>
          <p:nvPr/>
        </p:nvSpPr>
        <p:spPr>
          <a:xfrm>
            <a:off x="4719144" y="2725857"/>
            <a:ext cx="1860331" cy="1072055"/>
          </a:xfrm>
          <a:prstGeom prst="ellipse">
            <a:avLst/>
          </a:prstGeom>
          <a:noFill/>
          <a:ln w="31750">
            <a:solidFill>
              <a:srgbClr val="7030A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CF5D097-9F7F-1660-8021-0175B7582CE2}"/>
              </a:ext>
            </a:extLst>
          </p:cNvPr>
          <p:cNvSpPr txBox="1"/>
          <p:nvPr/>
        </p:nvSpPr>
        <p:spPr>
          <a:xfrm>
            <a:off x="4593022" y="3009636"/>
            <a:ext cx="2091558" cy="461665"/>
          </a:xfrm>
          <a:prstGeom prst="rect">
            <a:avLst/>
          </a:prstGeom>
          <a:noFill/>
        </p:spPr>
        <p:txBody>
          <a:bodyPr wrap="square" rtlCol="0">
            <a:spAutoFit/>
          </a:bodyPr>
          <a:lstStyle/>
          <a:p>
            <a:pPr algn="ctr"/>
            <a:r>
              <a:rPr lang="en-US" sz="1200" b="1" dirty="0">
                <a:solidFill>
                  <a:srgbClr val="7030A0"/>
                </a:solidFill>
              </a:rPr>
              <a:t>Diverging vectors </a:t>
            </a:r>
          </a:p>
          <a:p>
            <a:pPr algn="ctr"/>
            <a:r>
              <a:rPr lang="en-US" sz="1200" b="1" dirty="0">
                <a:solidFill>
                  <a:srgbClr val="7030A0"/>
                </a:solidFill>
              </a:rPr>
              <a:t>East – West extension</a:t>
            </a:r>
          </a:p>
        </p:txBody>
      </p:sp>
      <p:sp>
        <p:nvSpPr>
          <p:cNvPr id="23" name="TextBox 22">
            <a:extLst>
              <a:ext uri="{FF2B5EF4-FFF2-40B4-BE49-F238E27FC236}">
                <a16:creationId xmlns:a16="http://schemas.microsoft.com/office/drawing/2014/main" id="{43DC27CB-0B4D-F340-308E-6A4667B6C619}"/>
              </a:ext>
            </a:extLst>
          </p:cNvPr>
          <p:cNvSpPr txBox="1"/>
          <p:nvPr/>
        </p:nvSpPr>
        <p:spPr>
          <a:xfrm>
            <a:off x="316570" y="5841712"/>
            <a:ext cx="8828690" cy="738664"/>
          </a:xfrm>
          <a:prstGeom prst="rect">
            <a:avLst/>
          </a:prstGeom>
          <a:noFill/>
        </p:spPr>
        <p:txBody>
          <a:bodyPr wrap="square" rtlCol="0">
            <a:spAutoFit/>
          </a:bodyPr>
          <a:lstStyle/>
          <a:p>
            <a:r>
              <a:rPr lang="en-US" altLang="en-US" sz="1400" dirty="0">
                <a:latin typeface="Arial" panose="020B0604020202020204" pitchFamily="34" charset="0"/>
              </a:rPr>
              <a:t>The large map shows horizontal motions of GPS stations across the collision zone. Notice the diverging vectors indicating extension of the Tibetan Plateau toward the east and west</a:t>
            </a:r>
            <a:r>
              <a:rPr lang="en-US" altLang="en-US" sz="1400" dirty="0"/>
              <a:t>. Resulting strike-slip and normal faults that accommodate </a:t>
            </a:r>
            <a:r>
              <a:rPr lang="en-US" altLang="en-US" sz="1400" dirty="0">
                <a:latin typeface="Arial" panose="020B0604020202020204" pitchFamily="34" charset="0"/>
              </a:rPr>
              <a:t>extension of the plateau interior are shown on the next slide.  </a:t>
            </a:r>
            <a:endParaRPr lang="en-US" sz="1400" dirty="0"/>
          </a:p>
        </p:txBody>
      </p:sp>
      <p:sp>
        <p:nvSpPr>
          <p:cNvPr id="2" name="Title 1">
            <a:extLst>
              <a:ext uri="{FF2B5EF4-FFF2-40B4-BE49-F238E27FC236}">
                <a16:creationId xmlns:a16="http://schemas.microsoft.com/office/drawing/2014/main" id="{3CA865E9-E76A-8F00-EC50-7AB38108F5B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5" name="Google Shape;156;p18">
            <a:extLst>
              <a:ext uri="{FF2B5EF4-FFF2-40B4-BE49-F238E27FC236}">
                <a16:creationId xmlns:a16="http://schemas.microsoft.com/office/drawing/2014/main" id="{FF7B7FCB-14C9-C9A6-AB8A-D13DAF3C9904}"/>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176457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505853" y="5604642"/>
            <a:ext cx="83058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Large strike-slip faults, including the </a:t>
            </a:r>
            <a:r>
              <a:rPr lang="en-US" altLang="en-US" sz="1400" dirty="0" err="1">
                <a:latin typeface="Arial" panose="020B0604020202020204" pitchFamily="34" charset="0"/>
              </a:rPr>
              <a:t>Altyn</a:t>
            </a:r>
            <a:r>
              <a:rPr lang="en-US" altLang="en-US" sz="1400" dirty="0">
                <a:latin typeface="Arial" panose="020B0604020202020204" pitchFamily="34" charset="0"/>
              </a:rPr>
              <a:t> </a:t>
            </a:r>
            <a:r>
              <a:rPr lang="en-US" altLang="en-US" sz="1400" dirty="0" err="1">
                <a:latin typeface="Arial" panose="020B0604020202020204" pitchFamily="34" charset="0"/>
              </a:rPr>
              <a:t>Tagh</a:t>
            </a:r>
            <a:r>
              <a:rPr lang="en-US" altLang="en-US" sz="1400" dirty="0">
                <a:latin typeface="Arial" panose="020B0604020202020204" pitchFamily="34" charset="0"/>
              </a:rPr>
              <a:t>, Karakoram, Kunlun</a:t>
            </a:r>
            <a:r>
              <a:rPr lang="en-US" altLang="en-US" sz="1400" dirty="0">
                <a:latin typeface="Arial" panose="020B0604020202020204" pitchFamily="34" charset="0"/>
                <a:cs typeface="Arial" panose="020B0604020202020204" pitchFamily="34" charset="0"/>
              </a:rPr>
              <a:t>, and </a:t>
            </a:r>
            <a:r>
              <a:rPr lang="en-US" sz="1400" dirty="0" err="1">
                <a:effectLst/>
                <a:latin typeface="Arial" panose="020B0604020202020204" pitchFamily="34" charset="0"/>
                <a:cs typeface="Arial" panose="020B0604020202020204" pitchFamily="34" charset="0"/>
              </a:rPr>
              <a:t>Xianshuihe</a:t>
            </a:r>
            <a:r>
              <a:rPr lang="en-US" altLang="en-US" sz="1400" dirty="0">
                <a:latin typeface="Arial" panose="020B0604020202020204" pitchFamily="34" charset="0"/>
                <a:cs typeface="Arial" panose="020B0604020202020204" pitchFamily="34" charset="0"/>
              </a:rPr>
              <a:t> faults, form the northern boundary and slice through the Tibetan Plateau</a:t>
            </a:r>
            <a:r>
              <a:rPr lang="en-US" altLang="en-US" sz="1400" dirty="0">
                <a:latin typeface="Arial" panose="020B0604020202020204" pitchFamily="34" charset="0"/>
              </a:rPr>
              <a:t>. In addition, there are scores of normal faults, dominantly oriented north – south, within the central and southern plateau. These faults accommodate east – west extension. The next slide shows the January 7, 2025 earthquake on a more detailed map of the area within the dashed square.		</a:t>
            </a:r>
            <a:r>
              <a:rPr lang="en-US" altLang="en-US" sz="1400" i="1" dirty="0">
                <a:latin typeface="Arial" panose="020B0604020202020204" pitchFamily="34" charset="0"/>
              </a:rPr>
              <a:t>Map courtesy of Paul Kapp, University of Arizona</a:t>
            </a:r>
          </a:p>
        </p:txBody>
      </p:sp>
      <p:pic>
        <p:nvPicPr>
          <p:cNvPr id="8" name="Picture 7">
            <a:extLst>
              <a:ext uri="{FF2B5EF4-FFF2-40B4-BE49-F238E27FC236}">
                <a16:creationId xmlns:a16="http://schemas.microsoft.com/office/drawing/2014/main" id="{24C2E264-7D2F-184C-837C-BE97E702B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031" y="990600"/>
            <a:ext cx="8418195" cy="4646295"/>
          </a:xfrm>
          <a:prstGeom prst="rect">
            <a:avLst/>
          </a:prstGeom>
        </p:spPr>
      </p:pic>
      <p:pic>
        <p:nvPicPr>
          <p:cNvPr id="3" name="Picture 2" descr="A picture containing candelabrum, fan, grate&#10;&#10;Description automatically generated">
            <a:extLst>
              <a:ext uri="{FF2B5EF4-FFF2-40B4-BE49-F238E27FC236}">
                <a16:creationId xmlns:a16="http://schemas.microsoft.com/office/drawing/2014/main" id="{0753DC80-3538-A42A-1BB8-709E499845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A9F40D0E-AD00-8566-5EEA-9D862D00B342}"/>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B83767F5-64E8-3B5C-6A48-F0EE33982BFB}"/>
              </a:ext>
            </a:extLst>
          </p:cNvPr>
          <p:cNvSpPr txBox="1"/>
          <p:nvPr/>
        </p:nvSpPr>
        <p:spPr>
          <a:xfrm rot="390505">
            <a:off x="5914853" y="2675829"/>
            <a:ext cx="1130438" cy="307777"/>
          </a:xfrm>
          <a:prstGeom prst="rect">
            <a:avLst/>
          </a:prstGeom>
          <a:noFill/>
          <a:effectLst>
            <a:glow rad="303318">
              <a:schemeClr val="bg1">
                <a:alpha val="40000"/>
              </a:schemeClr>
            </a:glow>
          </a:effectLst>
        </p:spPr>
        <p:txBody>
          <a:bodyPr wrap="none" rtlCol="0">
            <a:spAutoFit/>
          </a:bodyPr>
          <a:lstStyle/>
          <a:p>
            <a:r>
              <a:rPr lang="en-US" sz="1400" dirty="0"/>
              <a:t>Kunlun fault</a:t>
            </a:r>
          </a:p>
        </p:txBody>
      </p:sp>
      <p:sp>
        <p:nvSpPr>
          <p:cNvPr id="7" name="TextBox 6">
            <a:extLst>
              <a:ext uri="{FF2B5EF4-FFF2-40B4-BE49-F238E27FC236}">
                <a16:creationId xmlns:a16="http://schemas.microsoft.com/office/drawing/2014/main" id="{C4FAA7B8-582F-8B98-0EF4-0317968A1864}"/>
              </a:ext>
            </a:extLst>
          </p:cNvPr>
          <p:cNvSpPr txBox="1"/>
          <p:nvPr/>
        </p:nvSpPr>
        <p:spPr>
          <a:xfrm rot="1512326">
            <a:off x="6222124" y="3752193"/>
            <a:ext cx="1459054" cy="307777"/>
          </a:xfrm>
          <a:prstGeom prst="rect">
            <a:avLst/>
          </a:prstGeom>
          <a:noFill/>
        </p:spPr>
        <p:txBody>
          <a:bodyPr wrap="none" rtlCol="0">
            <a:spAutoFit/>
          </a:bodyPr>
          <a:lstStyle/>
          <a:p>
            <a:r>
              <a:rPr lang="en-US" sz="1400" dirty="0" err="1">
                <a:effectLst/>
                <a:cs typeface="Arial" panose="020B0604020202020204" pitchFamily="34" charset="0"/>
              </a:rPr>
              <a:t>Xianshuihe</a:t>
            </a:r>
            <a:r>
              <a:rPr lang="en-US" sz="1400" dirty="0">
                <a:effectLst/>
                <a:cs typeface="Arial" panose="020B0604020202020204" pitchFamily="34" charset="0"/>
              </a:rPr>
              <a:t> fault</a:t>
            </a:r>
            <a:endParaRPr lang="en-US" sz="1400" dirty="0"/>
          </a:p>
        </p:txBody>
      </p:sp>
      <p:sp>
        <p:nvSpPr>
          <p:cNvPr id="11" name="Rectangle 10">
            <a:extLst>
              <a:ext uri="{FF2B5EF4-FFF2-40B4-BE49-F238E27FC236}">
                <a16:creationId xmlns:a16="http://schemas.microsoft.com/office/drawing/2014/main" id="{6928E8A8-B0E7-EB00-6F84-D494037AD255}"/>
              </a:ext>
            </a:extLst>
          </p:cNvPr>
          <p:cNvSpPr/>
          <p:nvPr/>
        </p:nvSpPr>
        <p:spPr>
          <a:xfrm>
            <a:off x="1881894" y="2949677"/>
            <a:ext cx="3462921" cy="2642911"/>
          </a:xfrm>
          <a:prstGeom prst="rect">
            <a:avLst/>
          </a:prstGeom>
          <a:noFill/>
          <a:ln>
            <a:solidFill>
              <a:schemeClr val="bg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7FDC3D13-42E3-C3C8-6AFB-0DBA65D445F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9" name="Google Shape;156;p18">
            <a:extLst>
              <a:ext uri="{FF2B5EF4-FFF2-40B4-BE49-F238E27FC236}">
                <a16:creationId xmlns:a16="http://schemas.microsoft.com/office/drawing/2014/main" id="{F76F6C43-796E-DC56-F585-AA973200B35E}"/>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C</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065223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FF839-B8EE-BB4C-6D5A-C0FE232E52CA}"/>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84183262-FA52-EDC4-5040-EC89E3798A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4F818D27-378D-AEB9-7628-BDC84CE66EC0}"/>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 name="Picture 3">
            <a:extLst>
              <a:ext uri="{FF2B5EF4-FFF2-40B4-BE49-F238E27FC236}">
                <a16:creationId xmlns:a16="http://schemas.microsoft.com/office/drawing/2014/main" id="{6C6FE12C-5165-C6E3-6FD5-9ED4064135D0}"/>
              </a:ext>
            </a:extLst>
          </p:cNvPr>
          <p:cNvPicPr>
            <a:picLocks noChangeAspect="1"/>
          </p:cNvPicPr>
          <p:nvPr/>
        </p:nvPicPr>
        <p:blipFill>
          <a:blip r:embed="rId4"/>
          <a:stretch>
            <a:fillRect/>
          </a:stretch>
        </p:blipFill>
        <p:spPr>
          <a:xfrm>
            <a:off x="1883993" y="682977"/>
            <a:ext cx="6848475" cy="5191125"/>
          </a:xfrm>
          <a:prstGeom prst="rect">
            <a:avLst/>
          </a:prstGeom>
        </p:spPr>
      </p:pic>
      <p:sp>
        <p:nvSpPr>
          <p:cNvPr id="65" name="TextBox 64">
            <a:extLst>
              <a:ext uri="{FF2B5EF4-FFF2-40B4-BE49-F238E27FC236}">
                <a16:creationId xmlns:a16="http://schemas.microsoft.com/office/drawing/2014/main" id="{85193F9E-7B1C-E2DF-3FC1-DB1AC9312531}"/>
              </a:ext>
            </a:extLst>
          </p:cNvPr>
          <p:cNvSpPr txBox="1"/>
          <p:nvPr/>
        </p:nvSpPr>
        <p:spPr>
          <a:xfrm>
            <a:off x="3586765" y="3570633"/>
            <a:ext cx="909223" cy="276999"/>
          </a:xfrm>
          <a:prstGeom prst="rect">
            <a:avLst/>
          </a:prstGeom>
          <a:solidFill>
            <a:schemeClr val="bg1"/>
          </a:solidFill>
        </p:spPr>
        <p:txBody>
          <a:bodyPr wrap="none" rtlCol="0">
            <a:spAutoFit/>
          </a:bodyPr>
          <a:lstStyle/>
          <a:p>
            <a:r>
              <a:rPr lang="en-US" sz="1200" b="1" dirty="0"/>
              <a:t>2005 M6.3</a:t>
            </a:r>
          </a:p>
        </p:txBody>
      </p:sp>
      <p:sp>
        <p:nvSpPr>
          <p:cNvPr id="66" name="TextBox 65">
            <a:extLst>
              <a:ext uri="{FF2B5EF4-FFF2-40B4-BE49-F238E27FC236}">
                <a16:creationId xmlns:a16="http://schemas.microsoft.com/office/drawing/2014/main" id="{B7224C40-A5ED-3C87-D2D0-36BCC87D89E4}"/>
              </a:ext>
            </a:extLst>
          </p:cNvPr>
          <p:cNvSpPr txBox="1"/>
          <p:nvPr/>
        </p:nvSpPr>
        <p:spPr>
          <a:xfrm>
            <a:off x="4302893" y="3242647"/>
            <a:ext cx="909223" cy="276999"/>
          </a:xfrm>
          <a:prstGeom prst="rect">
            <a:avLst/>
          </a:prstGeom>
          <a:solidFill>
            <a:schemeClr val="bg1"/>
          </a:solidFill>
        </p:spPr>
        <p:txBody>
          <a:bodyPr wrap="none" rtlCol="0">
            <a:spAutoFit/>
          </a:bodyPr>
          <a:lstStyle/>
          <a:p>
            <a:r>
              <a:rPr lang="en-US" sz="1200" b="1" dirty="0"/>
              <a:t>2004 M6.2</a:t>
            </a:r>
          </a:p>
        </p:txBody>
      </p:sp>
      <p:sp>
        <p:nvSpPr>
          <p:cNvPr id="67" name="TextBox 66">
            <a:extLst>
              <a:ext uri="{FF2B5EF4-FFF2-40B4-BE49-F238E27FC236}">
                <a16:creationId xmlns:a16="http://schemas.microsoft.com/office/drawing/2014/main" id="{17C8FCAD-EB11-C431-F9F0-962F79278C0C}"/>
              </a:ext>
            </a:extLst>
          </p:cNvPr>
          <p:cNvSpPr txBox="1"/>
          <p:nvPr/>
        </p:nvSpPr>
        <p:spPr>
          <a:xfrm>
            <a:off x="2731505" y="3106937"/>
            <a:ext cx="978655" cy="276999"/>
          </a:xfrm>
          <a:prstGeom prst="rect">
            <a:avLst/>
          </a:prstGeom>
          <a:solidFill>
            <a:schemeClr val="bg1"/>
          </a:solidFill>
        </p:spPr>
        <p:txBody>
          <a:bodyPr wrap="square" rtlCol="0">
            <a:spAutoFit/>
          </a:bodyPr>
          <a:lstStyle/>
          <a:p>
            <a:r>
              <a:rPr lang="en-US" sz="1200" b="1" dirty="0"/>
              <a:t>2008 M6.0</a:t>
            </a:r>
          </a:p>
        </p:txBody>
      </p:sp>
      <p:sp>
        <p:nvSpPr>
          <p:cNvPr id="68" name="TextBox 67">
            <a:extLst>
              <a:ext uri="{FF2B5EF4-FFF2-40B4-BE49-F238E27FC236}">
                <a16:creationId xmlns:a16="http://schemas.microsoft.com/office/drawing/2014/main" id="{FDEA2BA2-724B-FD2C-9A21-F64683DC2927}"/>
              </a:ext>
            </a:extLst>
          </p:cNvPr>
          <p:cNvSpPr txBox="1"/>
          <p:nvPr/>
        </p:nvSpPr>
        <p:spPr>
          <a:xfrm>
            <a:off x="4457150" y="2938521"/>
            <a:ext cx="909223" cy="276999"/>
          </a:xfrm>
          <a:prstGeom prst="rect">
            <a:avLst/>
          </a:prstGeom>
          <a:solidFill>
            <a:schemeClr val="bg1"/>
          </a:solidFill>
        </p:spPr>
        <p:txBody>
          <a:bodyPr wrap="none" rtlCol="0">
            <a:spAutoFit/>
          </a:bodyPr>
          <a:lstStyle/>
          <a:p>
            <a:r>
              <a:rPr lang="en-US" sz="1200" b="1" dirty="0"/>
              <a:t>2008 M6.7</a:t>
            </a:r>
          </a:p>
        </p:txBody>
      </p:sp>
      <p:sp>
        <p:nvSpPr>
          <p:cNvPr id="69" name="TextBox 68">
            <a:extLst>
              <a:ext uri="{FF2B5EF4-FFF2-40B4-BE49-F238E27FC236}">
                <a16:creationId xmlns:a16="http://schemas.microsoft.com/office/drawing/2014/main" id="{F01FB4B8-069D-7CE6-0744-CCAE47C819A4}"/>
              </a:ext>
            </a:extLst>
          </p:cNvPr>
          <p:cNvSpPr txBox="1"/>
          <p:nvPr/>
        </p:nvSpPr>
        <p:spPr>
          <a:xfrm>
            <a:off x="5556152" y="4598018"/>
            <a:ext cx="1029449" cy="307777"/>
          </a:xfrm>
          <a:prstGeom prst="rect">
            <a:avLst/>
          </a:prstGeom>
          <a:solidFill>
            <a:schemeClr val="bg1"/>
          </a:solidFill>
        </p:spPr>
        <p:txBody>
          <a:bodyPr wrap="none" rtlCol="0">
            <a:spAutoFit/>
          </a:bodyPr>
          <a:lstStyle/>
          <a:p>
            <a:r>
              <a:rPr lang="en-US" sz="1400" b="1" dirty="0"/>
              <a:t>2025 M7.1</a:t>
            </a:r>
          </a:p>
        </p:txBody>
      </p:sp>
      <p:sp>
        <p:nvSpPr>
          <p:cNvPr id="70" name="TextBox 69">
            <a:extLst>
              <a:ext uri="{FF2B5EF4-FFF2-40B4-BE49-F238E27FC236}">
                <a16:creationId xmlns:a16="http://schemas.microsoft.com/office/drawing/2014/main" id="{6A3FAC24-E32E-895E-629F-31422305FA52}"/>
              </a:ext>
            </a:extLst>
          </p:cNvPr>
          <p:cNvSpPr txBox="1"/>
          <p:nvPr/>
        </p:nvSpPr>
        <p:spPr>
          <a:xfrm>
            <a:off x="5604680" y="3574740"/>
            <a:ext cx="909223" cy="276999"/>
          </a:xfrm>
          <a:prstGeom prst="rect">
            <a:avLst/>
          </a:prstGeom>
          <a:solidFill>
            <a:schemeClr val="bg1"/>
          </a:solidFill>
        </p:spPr>
        <p:txBody>
          <a:bodyPr wrap="none" rtlCol="0">
            <a:spAutoFit/>
          </a:bodyPr>
          <a:lstStyle/>
          <a:p>
            <a:r>
              <a:rPr lang="en-US" sz="1200" b="1" dirty="0"/>
              <a:t>1993 M6.2</a:t>
            </a:r>
          </a:p>
        </p:txBody>
      </p:sp>
      <p:sp>
        <p:nvSpPr>
          <p:cNvPr id="2" name="5-Point Star 1">
            <a:extLst>
              <a:ext uri="{FF2B5EF4-FFF2-40B4-BE49-F238E27FC236}">
                <a16:creationId xmlns:a16="http://schemas.microsoft.com/office/drawing/2014/main" id="{94750031-C215-6DAB-C9F1-8E7136281818}"/>
              </a:ext>
            </a:extLst>
          </p:cNvPr>
          <p:cNvSpPr>
            <a:spLocks noChangeAspect="1"/>
          </p:cNvSpPr>
          <p:nvPr/>
        </p:nvSpPr>
        <p:spPr>
          <a:xfrm>
            <a:off x="5899262" y="4274972"/>
            <a:ext cx="302173" cy="302173"/>
          </a:xfrm>
          <a:prstGeom prst="star5">
            <a:avLst/>
          </a:prstGeom>
          <a:solidFill>
            <a:srgbClr val="FF0000"/>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5-Point Star 2">
            <a:extLst>
              <a:ext uri="{FF2B5EF4-FFF2-40B4-BE49-F238E27FC236}">
                <a16:creationId xmlns:a16="http://schemas.microsoft.com/office/drawing/2014/main" id="{F306A579-6C88-B2FE-0B90-36E0D1B7132B}"/>
              </a:ext>
            </a:extLst>
          </p:cNvPr>
          <p:cNvSpPr/>
          <p:nvPr/>
        </p:nvSpPr>
        <p:spPr>
          <a:xfrm>
            <a:off x="5894013" y="4006964"/>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a:extLst>
              <a:ext uri="{FF2B5EF4-FFF2-40B4-BE49-F238E27FC236}">
                <a16:creationId xmlns:a16="http://schemas.microsoft.com/office/drawing/2014/main" id="{74E1A99C-60C0-F300-C6CE-578B9A272E2A}"/>
              </a:ext>
            </a:extLst>
          </p:cNvPr>
          <p:cNvSpPr/>
          <p:nvPr/>
        </p:nvSpPr>
        <p:spPr>
          <a:xfrm>
            <a:off x="3975875" y="313986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a:extLst>
              <a:ext uri="{FF2B5EF4-FFF2-40B4-BE49-F238E27FC236}">
                <a16:creationId xmlns:a16="http://schemas.microsoft.com/office/drawing/2014/main" id="{98235E6E-EBBB-AA1A-07EC-B23F3225566C}"/>
              </a:ext>
            </a:extLst>
          </p:cNvPr>
          <p:cNvSpPr/>
          <p:nvPr/>
        </p:nvSpPr>
        <p:spPr>
          <a:xfrm>
            <a:off x="4002151" y="3040013"/>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a:extLst>
              <a:ext uri="{FF2B5EF4-FFF2-40B4-BE49-F238E27FC236}">
                <a16:creationId xmlns:a16="http://schemas.microsoft.com/office/drawing/2014/main" id="{D108044F-7B12-5D9F-3669-01FE82F6D5E9}"/>
              </a:ext>
            </a:extLst>
          </p:cNvPr>
          <p:cNvSpPr/>
          <p:nvPr/>
        </p:nvSpPr>
        <p:spPr>
          <a:xfrm>
            <a:off x="3944344" y="283506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a:extLst>
              <a:ext uri="{FF2B5EF4-FFF2-40B4-BE49-F238E27FC236}">
                <a16:creationId xmlns:a16="http://schemas.microsoft.com/office/drawing/2014/main" id="{32ECAFBA-FB67-B72B-CF34-EF1F684BABC7}"/>
              </a:ext>
            </a:extLst>
          </p:cNvPr>
          <p:cNvSpPr/>
          <p:nvPr/>
        </p:nvSpPr>
        <p:spPr>
          <a:xfrm>
            <a:off x="3865517" y="297695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0ED767D6-882F-A9B6-7BBD-A3922A0D5271}"/>
              </a:ext>
            </a:extLst>
          </p:cNvPr>
          <p:cNvCxnSpPr/>
          <p:nvPr/>
        </p:nvCxnSpPr>
        <p:spPr>
          <a:xfrm flipV="1">
            <a:off x="3594546" y="3111066"/>
            <a:ext cx="357352" cy="126124"/>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4CDB747-DABE-C78F-788F-4B2F90130191}"/>
              </a:ext>
            </a:extLst>
          </p:cNvPr>
          <p:cNvCxnSpPr>
            <a:cxnSpLocks/>
          </p:cNvCxnSpPr>
          <p:nvPr/>
        </p:nvCxnSpPr>
        <p:spPr>
          <a:xfrm flipH="1" flipV="1">
            <a:off x="4095352" y="3346345"/>
            <a:ext cx="51207" cy="304800"/>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59DC5E5-F83C-B54D-CB09-A22D93495C0D}"/>
              </a:ext>
            </a:extLst>
          </p:cNvPr>
          <p:cNvCxnSpPr>
            <a:cxnSpLocks/>
          </p:cNvCxnSpPr>
          <p:nvPr/>
        </p:nvCxnSpPr>
        <p:spPr>
          <a:xfrm flipH="1" flipV="1">
            <a:off x="4170864" y="3173623"/>
            <a:ext cx="251920" cy="150497"/>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0615A70-ABC3-1B7D-BBF2-DC653EB6E0B0}"/>
              </a:ext>
            </a:extLst>
          </p:cNvPr>
          <p:cNvCxnSpPr>
            <a:cxnSpLocks/>
          </p:cNvCxnSpPr>
          <p:nvPr/>
        </p:nvCxnSpPr>
        <p:spPr>
          <a:xfrm flipH="1" flipV="1">
            <a:off x="4124334" y="2981220"/>
            <a:ext cx="364437" cy="97153"/>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B5A33B5-DAA2-95A1-D8E1-06E3C2651C53}"/>
              </a:ext>
            </a:extLst>
          </p:cNvPr>
          <p:cNvCxnSpPr>
            <a:cxnSpLocks/>
            <a:endCxn id="3" idx="0"/>
          </p:cNvCxnSpPr>
          <p:nvPr/>
        </p:nvCxnSpPr>
        <p:spPr>
          <a:xfrm flipH="1">
            <a:off x="6014882" y="3746636"/>
            <a:ext cx="12879" cy="260328"/>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3" name="TextBox 7">
            <a:extLst>
              <a:ext uri="{FF2B5EF4-FFF2-40B4-BE49-F238E27FC236}">
                <a16:creationId xmlns:a16="http://schemas.microsoft.com/office/drawing/2014/main" id="{B1A1EA7F-6E01-D48C-E50F-9088BD56E45D}"/>
              </a:ext>
            </a:extLst>
          </p:cNvPr>
          <p:cNvSpPr txBox="1">
            <a:spLocks noChangeArrowheads="1"/>
          </p:cNvSpPr>
          <p:nvPr/>
        </p:nvSpPr>
        <p:spPr bwMode="auto">
          <a:xfrm>
            <a:off x="152400" y="5871320"/>
            <a:ext cx="911130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 red star marks the epicenter of the magnitude 7.1 January 7, 2025 earthquake.  Although not on a mapped normal fault, the January 7 earthquake is in a region dominated by north-south oriented normal faults.  Also shown are epicenters of all shallow (depths &lt; 20 km) magnitude 6 and larger earthquakes since 1980.  All were produced by north-south oriented normal faulting.  The January 7, 2025 earthquake is the largest since 1980.</a:t>
            </a:r>
            <a:endParaRPr lang="en-US" altLang="en-US" sz="1400" i="1" dirty="0">
              <a:latin typeface="Arial" panose="020B0604020202020204" pitchFamily="34" charset="0"/>
            </a:endParaRPr>
          </a:p>
        </p:txBody>
      </p:sp>
      <p:sp>
        <p:nvSpPr>
          <p:cNvPr id="10" name="Title 1">
            <a:extLst>
              <a:ext uri="{FF2B5EF4-FFF2-40B4-BE49-F238E27FC236}">
                <a16:creationId xmlns:a16="http://schemas.microsoft.com/office/drawing/2014/main" id="{95600E70-EA1E-2D42-1208-956AA93AF89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11" name="Google Shape;156;p18">
            <a:extLst>
              <a:ext uri="{FF2B5EF4-FFF2-40B4-BE49-F238E27FC236}">
                <a16:creationId xmlns:a16="http://schemas.microsoft.com/office/drawing/2014/main" id="{58559289-3E65-F65A-4982-1D3FA1FBF876}"/>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C</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82108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14" name="TextBox 13">
            <a:extLst>
              <a:ext uri="{FF2B5EF4-FFF2-40B4-BE49-F238E27FC236}">
                <a16:creationId xmlns:a16="http://schemas.microsoft.com/office/drawing/2014/main" id="{A0D659DE-9D75-BF76-73F2-F454146FBEB2}"/>
              </a:ext>
            </a:extLst>
          </p:cNvPr>
          <p:cNvSpPr txBox="1"/>
          <p:nvPr/>
        </p:nvSpPr>
        <p:spPr>
          <a:xfrm>
            <a:off x="7173084" y="457327"/>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28.639°S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87.361°E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10.0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2" name="TextBox 1">
            <a:extLst>
              <a:ext uri="{FF2B5EF4-FFF2-40B4-BE49-F238E27FC236}">
                <a16:creationId xmlns:a16="http://schemas.microsoft.com/office/drawing/2014/main" id="{F15818C9-15AF-1B07-C9E2-0CF47CA70C4E}"/>
              </a:ext>
            </a:extLst>
          </p:cNvPr>
          <p:cNvSpPr txBox="1"/>
          <p:nvPr/>
        </p:nvSpPr>
        <p:spPr>
          <a:xfrm>
            <a:off x="381000" y="1072277"/>
            <a:ext cx="6629400" cy="1569660"/>
          </a:xfrm>
          <a:prstGeom prst="rect">
            <a:avLst/>
          </a:prstGeom>
          <a:noFill/>
        </p:spPr>
        <p:txBody>
          <a:bodyPr wrap="square" rtlCol="0">
            <a:spAutoFit/>
          </a:bodyPr>
          <a:lstStyle/>
          <a:p>
            <a:r>
              <a:rPr lang="en-US" sz="1600" dirty="0"/>
              <a:t>A powerful earthquake struck the foothills of the Himalayas </a:t>
            </a:r>
            <a:r>
              <a:rPr lang="en-US" sz="1600"/>
              <a:t>on the Tibetan </a:t>
            </a:r>
            <a:r>
              <a:rPr lang="en-US" sz="1600" dirty="0"/>
              <a:t>Plateau Tuesday morning, killing at least 126 people and injuring 188. The magnitude 7.1 earthquake was located about 80 km (50 miles) north of Mount Everest and caused widespread destruction, flattening hundreds of homes in the </a:t>
            </a:r>
            <a:r>
              <a:rPr lang="en-US" sz="1600" dirty="0" err="1"/>
              <a:t>Shigatse</a:t>
            </a:r>
            <a:r>
              <a:rPr lang="en-US" sz="1600" dirty="0"/>
              <a:t> region, which is home to 800,000 people.</a:t>
            </a:r>
          </a:p>
        </p:txBody>
      </p:sp>
      <p:pic>
        <p:nvPicPr>
          <p:cNvPr id="5" name="Picture 4">
            <a:extLst>
              <a:ext uri="{FF2B5EF4-FFF2-40B4-BE49-F238E27FC236}">
                <a16:creationId xmlns:a16="http://schemas.microsoft.com/office/drawing/2014/main" id="{8331FD92-02EE-3C60-FC93-CC944F4BA7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26275" y="1168316"/>
            <a:ext cx="1660525"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816DBD8-1D32-C235-9323-004F8F553A33}"/>
              </a:ext>
            </a:extLst>
          </p:cNvPr>
          <p:cNvSpPr txBox="1"/>
          <p:nvPr/>
        </p:nvSpPr>
        <p:spPr>
          <a:xfrm>
            <a:off x="5172956" y="2742962"/>
            <a:ext cx="3742444" cy="3077766"/>
          </a:xfrm>
          <a:prstGeom prst="rect">
            <a:avLst/>
          </a:prstGeom>
          <a:noFill/>
        </p:spPr>
        <p:txBody>
          <a:bodyPr wrap="square" rtlCol="0">
            <a:spAutoFit/>
          </a:bodyPr>
          <a:lstStyle/>
          <a:p>
            <a:r>
              <a:rPr lang="en-US" sz="1600" dirty="0"/>
              <a:t>Rescue workers were seen pulling survivors from rubble, as temperatures in the earthquake-hit area plunged to as low as minus 16 degrees Celsius (3°F) overnight, adding to the plight of those left homeless. </a:t>
            </a:r>
          </a:p>
          <a:p>
            <a:endParaRPr lang="en-US" sz="1600" dirty="0"/>
          </a:p>
          <a:p>
            <a:r>
              <a:rPr lang="en-US" sz="1600" dirty="0"/>
              <a:t>Shaking was felt across Nepal, Bhutan, and northern India, though Nepalese authorities reported no damage or casualties around Mount Everest.</a:t>
            </a:r>
          </a:p>
          <a:p>
            <a:endParaRPr lang="en-US" dirty="0"/>
          </a:p>
        </p:txBody>
      </p:sp>
      <p:pic>
        <p:nvPicPr>
          <p:cNvPr id="15" name="Picture 14">
            <a:extLst>
              <a:ext uri="{FF2B5EF4-FFF2-40B4-BE49-F238E27FC236}">
                <a16:creationId xmlns:a16="http://schemas.microsoft.com/office/drawing/2014/main" id="{8DF32399-288A-9893-C54E-43855CEA6B5B}"/>
              </a:ext>
            </a:extLst>
          </p:cNvPr>
          <p:cNvPicPr>
            <a:picLocks noChangeAspect="1"/>
          </p:cNvPicPr>
          <p:nvPr/>
        </p:nvPicPr>
        <p:blipFill>
          <a:blip r:embed="rId5"/>
          <a:stretch>
            <a:fillRect/>
          </a:stretch>
        </p:blipFill>
        <p:spPr>
          <a:xfrm>
            <a:off x="457200" y="2641937"/>
            <a:ext cx="4539094" cy="4041039"/>
          </a:xfrm>
          <a:prstGeom prst="rect">
            <a:avLst/>
          </a:prstGeom>
        </p:spPr>
      </p:pic>
      <p:sp>
        <p:nvSpPr>
          <p:cNvPr id="3" name="Google Shape;156;p18">
            <a:extLst>
              <a:ext uri="{FF2B5EF4-FFF2-40B4-BE49-F238E27FC236}">
                <a16:creationId xmlns:a16="http://schemas.microsoft.com/office/drawing/2014/main" id="{2ECC6C11-9381-2DB8-2ADE-2827DAF6D3F9}"/>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0"/>
          <p:cNvSpPr txBox="1"/>
          <p:nvPr/>
        </p:nvSpPr>
        <p:spPr>
          <a:xfrm>
            <a:off x="439000" y="3390850"/>
            <a:ext cx="4855200" cy="326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A </a:t>
            </a:r>
            <a:r>
              <a:rPr lang="en-US" sz="1600" b="1">
                <a:solidFill>
                  <a:schemeClr val="dk1"/>
                </a:solidFill>
              </a:rPr>
              <a:t>foreshock</a:t>
            </a:r>
            <a:r>
              <a:rPr lang="en-US" sz="1600">
                <a:solidFill>
                  <a:schemeClr val="dk1"/>
                </a:solidFill>
              </a:rPr>
              <a:t> is a smaller magnitude earthquake that precedes the mainshock. There are no special characteristics of a foreshock that let us know it is a foreshock until the mainshock occurs.</a:t>
            </a:r>
            <a:endParaRPr sz="1600">
              <a:solidFill>
                <a:schemeClr val="dk1"/>
              </a:solidFill>
            </a:endParaRPr>
          </a:p>
          <a:p>
            <a:pPr marL="0" lvl="0" indent="0" algn="l" rtl="0">
              <a:lnSpc>
                <a:spcPct val="115000"/>
              </a:lnSpc>
              <a:spcBef>
                <a:spcPts val="0"/>
              </a:spcBef>
              <a:spcAft>
                <a:spcPts val="0"/>
              </a:spcAft>
              <a:buNone/>
            </a:pP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A </a:t>
            </a:r>
            <a:r>
              <a:rPr lang="en-US" sz="1600" b="1">
                <a:solidFill>
                  <a:schemeClr val="dk1"/>
                </a:solidFill>
              </a:rPr>
              <a:t>mainshock</a:t>
            </a:r>
            <a:r>
              <a:rPr lang="en-US" sz="1600">
                <a:solidFill>
                  <a:schemeClr val="dk1"/>
                </a:solidFill>
              </a:rPr>
              <a:t> is largest magnitude earthquake during an earthquake sequence. </a:t>
            </a:r>
            <a:endParaRPr sz="1600">
              <a:solidFill>
                <a:schemeClr val="dk1"/>
              </a:solidFill>
            </a:endParaRPr>
          </a:p>
          <a:p>
            <a:pPr marL="0" lvl="0" indent="0" algn="l" rtl="0">
              <a:lnSpc>
                <a:spcPct val="115000"/>
              </a:lnSpc>
              <a:spcBef>
                <a:spcPts val="0"/>
              </a:spcBef>
              <a:spcAft>
                <a:spcPts val="0"/>
              </a:spcAft>
              <a:buNone/>
            </a:pPr>
            <a:endParaRPr sz="1600">
              <a:solidFill>
                <a:schemeClr val="dk1"/>
              </a:solidFill>
            </a:endParaRPr>
          </a:p>
          <a:p>
            <a:pPr marL="0" lvl="0" indent="0" algn="l" rtl="0">
              <a:lnSpc>
                <a:spcPct val="115000"/>
              </a:lnSpc>
              <a:spcBef>
                <a:spcPts val="0"/>
              </a:spcBef>
              <a:spcAft>
                <a:spcPts val="0"/>
              </a:spcAft>
              <a:buNone/>
            </a:pPr>
            <a:r>
              <a:rPr lang="en-US" sz="1600" b="1">
                <a:solidFill>
                  <a:schemeClr val="dk1"/>
                </a:solidFill>
              </a:rPr>
              <a:t>Aftershocks</a:t>
            </a:r>
            <a:r>
              <a:rPr lang="en-US" sz="1600">
                <a:solidFill>
                  <a:schemeClr val="dk1"/>
                </a:solidFill>
              </a:rPr>
              <a:t> are smaller earthquakes occurring after a large earthquake as the fault adjusts to the new state of stress.  </a:t>
            </a:r>
            <a:endParaRPr sz="1600">
              <a:solidFill>
                <a:schemeClr val="dk1"/>
              </a:solidFill>
            </a:endParaRPr>
          </a:p>
        </p:txBody>
      </p:sp>
      <p:sp>
        <p:nvSpPr>
          <p:cNvPr id="280" name="Google Shape;280;p30"/>
          <p:cNvSpPr txBox="1"/>
          <p:nvPr/>
        </p:nvSpPr>
        <p:spPr>
          <a:xfrm>
            <a:off x="5500375" y="5494800"/>
            <a:ext cx="3591300" cy="1305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300">
                <a:solidFill>
                  <a:schemeClr val="dk1"/>
                </a:solidFill>
              </a:rPr>
              <a:t>The graph shows how the number of aftershocks and the magnitude of aftershocks decay with increasing time since the main shock. The number of aftershocks also decreases with distance from the main shock.</a:t>
            </a:r>
            <a:endParaRPr sz="1300">
              <a:solidFill>
                <a:schemeClr val="dk1"/>
              </a:solidFill>
            </a:endParaRPr>
          </a:p>
        </p:txBody>
      </p:sp>
      <p:pic>
        <p:nvPicPr>
          <p:cNvPr id="281" name="Google Shape;281;p30"/>
          <p:cNvPicPr preferRelativeResize="0"/>
          <p:nvPr/>
        </p:nvPicPr>
        <p:blipFill>
          <a:blip r:embed="rId5">
            <a:alphaModFix/>
          </a:blip>
          <a:stretch>
            <a:fillRect/>
          </a:stretch>
        </p:blipFill>
        <p:spPr>
          <a:xfrm>
            <a:off x="5500375" y="3466350"/>
            <a:ext cx="3432000" cy="2028450"/>
          </a:xfrm>
          <a:prstGeom prst="rect">
            <a:avLst/>
          </a:prstGeom>
          <a:noFill/>
          <a:ln>
            <a:noFill/>
          </a:ln>
        </p:spPr>
      </p:pic>
      <p:sp>
        <p:nvSpPr>
          <p:cNvPr id="282" name="Google Shape;282;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3" name="A_004_ForeshockAftershock_720.mp4">
            <a:hlinkClick r:id="" action="ppaction://media"/>
            <a:extLst>
              <a:ext uri="{FF2B5EF4-FFF2-40B4-BE49-F238E27FC236}">
                <a16:creationId xmlns:a16="http://schemas.microsoft.com/office/drawing/2014/main" id="{FBF326A0-30C2-A76F-25E6-0BC720FFD46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05456" y="845758"/>
            <a:ext cx="4386487" cy="2479583"/>
          </a:xfrm>
          <a:prstGeom prst="rect">
            <a:avLst/>
          </a:prstGeom>
        </p:spPr>
      </p:pic>
      <p:sp>
        <p:nvSpPr>
          <p:cNvPr id="2" name="Title 1">
            <a:extLst>
              <a:ext uri="{FF2B5EF4-FFF2-40B4-BE49-F238E27FC236}">
                <a16:creationId xmlns:a16="http://schemas.microsoft.com/office/drawing/2014/main" id="{7DD6F9F3-DD4B-A4CB-FD55-6649A3DDEB6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90" name="Google Shape;290;p31"/>
          <p:cNvPicPr preferRelativeResize="0"/>
          <p:nvPr/>
        </p:nvPicPr>
        <p:blipFill rotWithShape="1">
          <a:blip r:embed="rId3">
            <a:alphaModFix/>
          </a:blip>
          <a:srcRect l="4293" t="3952" r="3778" b="3471"/>
          <a:stretch/>
        </p:blipFill>
        <p:spPr>
          <a:xfrm>
            <a:off x="3589825" y="990750"/>
            <a:ext cx="5554176" cy="5361277"/>
          </a:xfrm>
          <a:prstGeom prst="rect">
            <a:avLst/>
          </a:prstGeom>
          <a:noFill/>
          <a:ln>
            <a:noFill/>
          </a:ln>
        </p:spPr>
      </p:pic>
      <p:sp>
        <p:nvSpPr>
          <p:cNvPr id="291" name="Google Shape;291;p31"/>
          <p:cNvSpPr txBox="1"/>
          <p:nvPr/>
        </p:nvSpPr>
        <p:spPr>
          <a:xfrm>
            <a:off x="4357513" y="6352025"/>
            <a:ext cx="40188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i="1">
                <a:solidFill>
                  <a:schemeClr val="dk1"/>
                </a:solidFill>
              </a:rPr>
              <a:t>Plots from </a:t>
            </a:r>
            <a:r>
              <a:rPr lang="en-US" sz="1300" i="1" u="sng">
                <a:solidFill>
                  <a:schemeClr val="hlink"/>
                </a:solidFill>
                <a:hlinkClick r:id="rId4"/>
              </a:rPr>
              <a:t>Earthquake Insights substack</a:t>
            </a:r>
            <a:endParaRPr sz="1300" i="1">
              <a:solidFill>
                <a:schemeClr val="dk1"/>
              </a:solidFill>
            </a:endParaRPr>
          </a:p>
        </p:txBody>
      </p:sp>
      <p:sp>
        <p:nvSpPr>
          <p:cNvPr id="292" name="Google Shape;292;p31"/>
          <p:cNvSpPr txBox="1"/>
          <p:nvPr/>
        </p:nvSpPr>
        <p:spPr>
          <a:xfrm>
            <a:off x="344375" y="1275000"/>
            <a:ext cx="3442200" cy="503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t>As of ~2 days after the M7.1 quake, there have been approximately 23 aftershocks &gt;M4 reported by the USGS (and many more that are &lt;M4).  These aftershocks have tended to cluster within ~50-100km of the mainshock epicenter in the southern Tibetan Plateau.</a:t>
            </a:r>
            <a:endParaRPr sz="1500" dirty="0"/>
          </a:p>
          <a:p>
            <a:pPr marL="0" lvl="0" indent="0" algn="l" rtl="0">
              <a:spcBef>
                <a:spcPts val="0"/>
              </a:spcBef>
              <a:spcAft>
                <a:spcPts val="0"/>
              </a:spcAft>
              <a:buNone/>
            </a:pPr>
            <a:endParaRPr sz="1500" dirty="0"/>
          </a:p>
          <a:p>
            <a:pPr marL="0" lvl="0" indent="0" algn="l" rtl="0">
              <a:spcBef>
                <a:spcPts val="0"/>
              </a:spcBef>
              <a:spcAft>
                <a:spcPts val="0"/>
              </a:spcAft>
              <a:buNone/>
            </a:pPr>
            <a:r>
              <a:rPr lang="en-US" sz="1500" dirty="0"/>
              <a:t>If you look at the lower plot, you’ll notice that the size (vertical axis) of the aftershocks peak at about 1 to 2 magnitude units smaller than the mainshock (M7.1).  This is as expected and is seen for aftershocks worldwide.  You may also be able to make out a slight decrease in the size of the recorded aftershocks with time.  This too is a common feature seen for aftershock sequences–events become smaller and less frequent with time.</a:t>
            </a:r>
            <a:endParaRPr sz="1500" dirty="0"/>
          </a:p>
        </p:txBody>
      </p:sp>
      <p:sp>
        <p:nvSpPr>
          <p:cNvPr id="3" name="Title 1">
            <a:extLst>
              <a:ext uri="{FF2B5EF4-FFF2-40B4-BE49-F238E27FC236}">
                <a16:creationId xmlns:a16="http://schemas.microsoft.com/office/drawing/2014/main" id="{AA237B12-F148-FA0B-C9FA-819262386F2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4" name="Google Shape;156;p18">
            <a:extLst>
              <a:ext uri="{FF2B5EF4-FFF2-40B4-BE49-F238E27FC236}">
                <a16:creationId xmlns:a16="http://schemas.microsoft.com/office/drawing/2014/main" id="{7F3D138D-9B9E-05FF-2C3F-EBBA0124DC97}"/>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2"/>
          <p:cNvSpPr txBox="1"/>
          <p:nvPr/>
        </p:nvSpPr>
        <p:spPr>
          <a:xfrm>
            <a:off x="440450" y="1105150"/>
            <a:ext cx="4446300" cy="238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a:solidFill>
                <a:schemeClr val="dk1"/>
              </a:solidFill>
            </a:endParaRPr>
          </a:p>
        </p:txBody>
      </p:sp>
      <p:sp>
        <p:nvSpPr>
          <p:cNvPr id="299" name="Google Shape;299;p32"/>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a:solidFill>
                  <a:schemeClr val="dk1"/>
                </a:solidFill>
                <a:latin typeface="Calibri"/>
                <a:ea typeface="Calibri"/>
                <a:cs typeface="Calibri"/>
                <a:sym typeface="Calibri"/>
              </a:rPr>
              <a:t>USGS W-phase Moment Tensor Solution</a:t>
            </a:r>
            <a:endParaRPr sz="1300" b="1" i="1">
              <a:solidFill>
                <a:schemeClr val="dk1"/>
              </a:solidFill>
              <a:latin typeface="Calibri"/>
              <a:ea typeface="Calibri"/>
              <a:cs typeface="Calibri"/>
              <a:sym typeface="Calibri"/>
            </a:endParaRPr>
          </a:p>
          <a:p>
            <a:pPr marL="0" lvl="0" indent="0" algn="l" rtl="0">
              <a:spcBef>
                <a:spcPts val="0"/>
              </a:spcBef>
              <a:spcAft>
                <a:spcPts val="0"/>
              </a:spcAft>
              <a:buNone/>
            </a:pPr>
            <a:endParaRPr sz="1300" b="1">
              <a:solidFill>
                <a:schemeClr val="dk1"/>
              </a:solidFill>
              <a:latin typeface="Calibri"/>
              <a:ea typeface="Calibri"/>
              <a:cs typeface="Calibri"/>
              <a:sym typeface="Calibri"/>
            </a:endParaRPr>
          </a:p>
          <a:p>
            <a:pPr marL="0" lvl="0" indent="0" algn="l" rtl="0">
              <a:spcBef>
                <a:spcPts val="0"/>
              </a:spcBef>
              <a:spcAft>
                <a:spcPts val="0"/>
              </a:spcAft>
              <a:buNone/>
            </a:pPr>
            <a:r>
              <a:rPr lang="en-US" sz="1300" b="1">
                <a:solidFill>
                  <a:schemeClr val="dk1"/>
                </a:solidFill>
                <a:latin typeface="Calibri"/>
                <a:ea typeface="Calibri"/>
                <a:cs typeface="Calibri"/>
                <a:sym typeface="Calibri"/>
              </a:rPr>
              <a:t>The tension axis (T) reflects the minimum compressive stress direction. The Pressure axis (P) reflects the maximum compressive stress direction. </a:t>
            </a:r>
            <a:endParaRPr sz="1300" b="1">
              <a:solidFill>
                <a:schemeClr val="dk1"/>
              </a:solidFill>
              <a:latin typeface="Calibri"/>
              <a:ea typeface="Calibri"/>
              <a:cs typeface="Calibri"/>
              <a:sym typeface="Calibri"/>
            </a:endParaRPr>
          </a:p>
        </p:txBody>
      </p:sp>
      <p:sp>
        <p:nvSpPr>
          <p:cNvPr id="300" name="Google Shape;300;p32"/>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pic>
        <p:nvPicPr>
          <p:cNvPr id="301" name="Google Shape;301;p32"/>
          <p:cNvPicPr preferRelativeResize="0"/>
          <p:nvPr/>
        </p:nvPicPr>
        <p:blipFill>
          <a:blip r:embed="rId5">
            <a:alphaModFix/>
          </a:blip>
          <a:stretch>
            <a:fillRect/>
          </a:stretch>
        </p:blipFill>
        <p:spPr>
          <a:xfrm>
            <a:off x="1233200" y="3429000"/>
            <a:ext cx="2265700" cy="2132425"/>
          </a:xfrm>
          <a:prstGeom prst="rect">
            <a:avLst/>
          </a:prstGeom>
          <a:noFill/>
          <a:ln>
            <a:noFill/>
          </a:ln>
        </p:spPr>
      </p:pic>
      <p:pic>
        <p:nvPicPr>
          <p:cNvPr id="302" name="Google Shape;302;p32"/>
          <p:cNvPicPr preferRelativeResize="0"/>
          <p:nvPr/>
        </p:nvPicPr>
        <p:blipFill>
          <a:blip r:embed="rId6">
            <a:alphaModFix/>
          </a:blip>
          <a:stretch>
            <a:fillRect/>
          </a:stretch>
        </p:blipFill>
        <p:spPr>
          <a:xfrm>
            <a:off x="4571999" y="4119303"/>
            <a:ext cx="4351875" cy="2249246"/>
          </a:xfrm>
          <a:prstGeom prst="rect">
            <a:avLst/>
          </a:prstGeom>
          <a:noFill/>
          <a:ln>
            <a:noFill/>
          </a:ln>
        </p:spPr>
      </p:pic>
      <p:pic>
        <p:nvPicPr>
          <p:cNvPr id="3" name="Focal _SHORT NORMAL">
            <a:hlinkClick r:id="" action="ppaction://media"/>
            <a:extLst>
              <a:ext uri="{FF2B5EF4-FFF2-40B4-BE49-F238E27FC236}">
                <a16:creationId xmlns:a16="http://schemas.microsoft.com/office/drawing/2014/main" id="{B99579E7-AF91-5351-6E7D-816A6672FA0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24425" y="930823"/>
            <a:ext cx="3663523" cy="2747642"/>
          </a:xfrm>
          <a:prstGeom prst="rect">
            <a:avLst/>
          </a:prstGeom>
        </p:spPr>
      </p:pic>
      <p:sp>
        <p:nvSpPr>
          <p:cNvPr id="2" name="Title 1">
            <a:extLst>
              <a:ext uri="{FF2B5EF4-FFF2-40B4-BE49-F238E27FC236}">
                <a16:creationId xmlns:a16="http://schemas.microsoft.com/office/drawing/2014/main" id="{D13F71A8-849D-F9D8-27CC-0FA51A930FB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6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B3ABA6-0C5E-8D28-348E-E2E1E2678AC5}"/>
              </a:ext>
            </a:extLst>
          </p:cNvPr>
          <p:cNvPicPr>
            <a:picLocks noChangeAspect="1"/>
          </p:cNvPicPr>
          <p:nvPr/>
        </p:nvPicPr>
        <p:blipFill>
          <a:blip r:embed="rId3"/>
          <a:srcRect t="5412"/>
          <a:stretch/>
        </p:blipFill>
        <p:spPr>
          <a:xfrm>
            <a:off x="1295400" y="1223010"/>
            <a:ext cx="7315200" cy="5394593"/>
          </a:xfrm>
          <a:prstGeom prst="rect">
            <a:avLst/>
          </a:prstGeom>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2057400" y="4724400"/>
            <a:ext cx="6477000"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11425 km (7099 miles) along the perimeter of the Earth from the earthquake to the recording station. S</a:t>
            </a:r>
            <a:r>
              <a:rPr lang="en-US" altLang="en-US" sz="1400" dirty="0">
                <a:latin typeface="Arial" panose="020B0604020202020204" pitchFamily="34" charset="0"/>
              </a:rPr>
              <a:t>urface wave began to arrive in Bend about 55 minutes after </a:t>
            </a:r>
            <a:r>
              <a:rPr lang="en-US" altLang="en-US" sz="1400" dirty="0">
                <a:solidFill>
                  <a:srgbClr val="000000"/>
                </a:solidFill>
                <a:latin typeface="Arial" panose="020B0604020202020204" pitchFamily="34" charset="0"/>
              </a:rPr>
              <a:t>the earthquake occurred in southern Tibet</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4081463" y="121920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705600" y="1219200"/>
            <a:ext cx="2152650" cy="369887"/>
          </a:xfrm>
          <a:prstGeom prst="rect">
            <a:avLst/>
          </a:prstGeom>
          <a:solidFill>
            <a:schemeClr val="bg1"/>
          </a:solidFill>
        </p:spPr>
        <p:txBody>
          <a:bodyPr>
            <a:spAutoFit/>
          </a:bodyPr>
          <a:lstStyle/>
          <a:p>
            <a:pPr eaLnBrk="1" hangingPunct="1">
              <a:defRPr/>
            </a:pPr>
            <a:r>
              <a:rPr lang="en-US" b="1" spc="200" dirty="0">
                <a:latin typeface="Arial" charset="0"/>
                <a:ea typeface="MS PGothic" charset="-128"/>
              </a:rPr>
              <a:t>Surface Waves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2362201" y="3850333"/>
            <a:ext cx="5867399" cy="7679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  It took </a:t>
            </a:r>
            <a:r>
              <a:rPr lang="en-US" altLang="en-US" sz="1400" dirty="0">
                <a:latin typeface="Arial" panose="020B0604020202020204" pitchFamily="34" charset="0"/>
              </a:rPr>
              <a:t>18 minutes and 10 seconds for the PP wave </a:t>
            </a:r>
            <a:r>
              <a:rPr lang="en-US" altLang="en-US" sz="1400" dirty="0">
                <a:solidFill>
                  <a:srgbClr val="000000"/>
                </a:solidFill>
                <a:latin typeface="Arial" panose="020B0604020202020204" pitchFamily="34" charset="0"/>
              </a:rPr>
              <a:t>to travel from the earthquake to Bend.</a:t>
            </a:r>
            <a:endParaRPr lang="en-US" altLang="en-US" sz="1400" dirty="0">
              <a:latin typeface="Arial" panose="020B0604020202020204" pitchFamily="34" charset="0"/>
            </a:endParaRP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276600" y="1219200"/>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16966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895600" y="1219200"/>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2552700" y="2514600"/>
            <a:ext cx="5486400" cy="12296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above. Bend is 11425 km (7099 miles, 102.9°) from the location of this earthquake.   Because of winter storm noise and the distance of this magnitude 7.1 earthquake from the seismometer, only the PP and surface wave arrivals are easily identifiable.</a:t>
            </a:r>
          </a:p>
        </p:txBody>
      </p:sp>
      <p:pic>
        <p:nvPicPr>
          <p:cNvPr id="3" name="Picture 2" descr="A picture containing candelabrum, fan, grate&#10;&#10;Description automatically generated">
            <a:extLst>
              <a:ext uri="{FF2B5EF4-FFF2-40B4-BE49-F238E27FC236}">
                <a16:creationId xmlns:a16="http://schemas.microsoft.com/office/drawing/2014/main" id="{4150819F-B7DD-5661-84AE-1AC73FC0EA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7E323D75-74FF-158D-435A-50C657C72CC6}"/>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00131624-DA96-7C1B-72D7-40613DD18F93}"/>
              </a:ext>
            </a:extLst>
          </p:cNvPr>
          <p:cNvSpPr/>
          <p:nvPr/>
        </p:nvSpPr>
        <p:spPr>
          <a:xfrm>
            <a:off x="6324600" y="5562600"/>
            <a:ext cx="2209800" cy="685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7600784-1938-7FA5-F344-C117DC6B5DF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Google Shape;156;p18">
            <a:extLst>
              <a:ext uri="{FF2B5EF4-FFF2-40B4-BE49-F238E27FC236}">
                <a16:creationId xmlns:a16="http://schemas.microsoft.com/office/drawing/2014/main" id="{8EA613F9-553A-345F-9A82-3DD7F0C1D811}"/>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3"/>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0" name="Google Shape;310;p33"/>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11" name="Google Shape;311;p33"/>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12" name="Google Shape;312;p33"/>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4"/>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9" name="Google Shape;319;p34"/>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20" name="Google Shape;320;p34"/>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21" name="Google Shape;321;p34"/>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5"/>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28" name="Google Shape;328;p35"/>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29" name="Google Shape;329;p35"/>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30" name="Google Shape;330;p35"/>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6"/>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37" name="Google Shape;337;p36"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38" name="Google Shape;338;p36"/>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EFD88-4213-B95A-3421-F69A776B8504}"/>
            </a:ext>
          </a:extLst>
        </p:cNvPr>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4F8C2616-5939-8993-4F28-566142203B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2CD0E154-2F70-820C-DEFE-E603513C18F2}"/>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
            <a:extLst>
              <a:ext uri="{FF2B5EF4-FFF2-40B4-BE49-F238E27FC236}">
                <a16:creationId xmlns:a16="http://schemas.microsoft.com/office/drawing/2014/main" id="{7DA01D48-28BF-1402-4685-B0A6D0BC5EBF}"/>
              </a:ext>
            </a:extLst>
          </p:cNvPr>
          <p:cNvSpPr txBox="1"/>
          <p:nvPr/>
        </p:nvSpPr>
        <p:spPr>
          <a:xfrm>
            <a:off x="990600" y="6202738"/>
            <a:ext cx="6629400" cy="584775"/>
          </a:xfrm>
          <a:prstGeom prst="rect">
            <a:avLst/>
          </a:prstGeom>
          <a:noFill/>
        </p:spPr>
        <p:txBody>
          <a:bodyPr wrap="square" rtlCol="0">
            <a:spAutoFit/>
          </a:bodyPr>
          <a:lstStyle/>
          <a:p>
            <a:r>
              <a:rPr lang="en-US" sz="1600" b="0" i="0" dirty="0">
                <a:solidFill>
                  <a:srgbClr val="000000"/>
                </a:solidFill>
                <a:effectLst/>
                <a:latin typeface="AP Font"/>
              </a:rPr>
              <a:t>A building is damaged after a </a:t>
            </a:r>
            <a:r>
              <a:rPr lang="en-US" sz="1600" dirty="0">
                <a:solidFill>
                  <a:srgbClr val="000000"/>
                </a:solidFill>
                <a:latin typeface="AP Font"/>
              </a:rPr>
              <a:t>7</a:t>
            </a:r>
            <a:r>
              <a:rPr lang="en-US" sz="1600" b="0" i="0" dirty="0">
                <a:solidFill>
                  <a:srgbClr val="000000"/>
                </a:solidFill>
                <a:effectLst/>
                <a:latin typeface="AP Font"/>
              </a:rPr>
              <a:t>.1-magnitude earthquake on January 7, 2025. (Photo by VCG/VCG via AP )</a:t>
            </a:r>
            <a:endParaRPr lang="en-US" sz="1600" dirty="0"/>
          </a:p>
        </p:txBody>
      </p:sp>
      <p:pic>
        <p:nvPicPr>
          <p:cNvPr id="7" name="Picture 6" descr="A white truck parked in front of a building&#10;&#10;Description automatically generated">
            <a:extLst>
              <a:ext uri="{FF2B5EF4-FFF2-40B4-BE49-F238E27FC236}">
                <a16:creationId xmlns:a16="http://schemas.microsoft.com/office/drawing/2014/main" id="{7F3F7777-3C80-1347-2005-6A4E32D4D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887788"/>
            <a:ext cx="7086600" cy="5314950"/>
          </a:xfrm>
          <a:prstGeom prst="rect">
            <a:avLst/>
          </a:prstGeom>
        </p:spPr>
      </p:pic>
      <p:sp>
        <p:nvSpPr>
          <p:cNvPr id="3" name="Title 1">
            <a:extLst>
              <a:ext uri="{FF2B5EF4-FFF2-40B4-BE49-F238E27FC236}">
                <a16:creationId xmlns:a16="http://schemas.microsoft.com/office/drawing/2014/main" id="{0B3C8CDD-17D3-1023-96AB-C466B7AC5C4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5" name="Google Shape;156;p18">
            <a:extLst>
              <a:ext uri="{FF2B5EF4-FFF2-40B4-BE49-F238E27FC236}">
                <a16:creationId xmlns:a16="http://schemas.microsoft.com/office/drawing/2014/main" id="{EBF727BC-FF88-D687-318C-4307949381AB}"/>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72685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Google Shape;109;p15"/>
          <p:cNvSpPr txBox="1"/>
          <p:nvPr/>
        </p:nvSpPr>
        <p:spPr>
          <a:xfrm>
            <a:off x="3884353" y="686925"/>
            <a:ext cx="5151600" cy="276995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100" dirty="0">
                <a:solidFill>
                  <a:schemeClr val="dk1"/>
                </a:solidFill>
                <a:latin typeface="Calibri"/>
                <a:ea typeface="Calibri"/>
                <a:cs typeface="Calibri"/>
                <a:sym typeface="Calibri"/>
              </a:rPr>
              <a:t>    Xizang, also known as the Xizang or Tibet Autonomous Region, includes a lakes area with hot springs and salt or alkaline lakes, and a river region characterized by fertile valleys used for agriculture. The economy is primarily driven by agriculture, animal husbandry, and service sector-related businesses.</a:t>
            </a:r>
            <a:endParaRPr sz="900" dirty="0"/>
          </a:p>
        </p:txBody>
      </p:sp>
      <p:pic>
        <p:nvPicPr>
          <p:cNvPr id="110" name="Google Shape;110;p15"/>
          <p:cNvPicPr preferRelativeResize="0"/>
          <p:nvPr/>
        </p:nvPicPr>
        <p:blipFill>
          <a:blip r:embed="rId3">
            <a:alphaModFix/>
          </a:blip>
          <a:stretch>
            <a:fillRect/>
          </a:stretch>
        </p:blipFill>
        <p:spPr>
          <a:xfrm>
            <a:off x="219150" y="1102975"/>
            <a:ext cx="3611320" cy="2031350"/>
          </a:xfrm>
          <a:prstGeom prst="rect">
            <a:avLst/>
          </a:prstGeom>
          <a:noFill/>
          <a:ln>
            <a:noFill/>
          </a:ln>
        </p:spPr>
      </p:pic>
      <p:sp>
        <p:nvSpPr>
          <p:cNvPr id="111" name="Google Shape;111;p15"/>
          <p:cNvSpPr txBox="1"/>
          <p:nvPr/>
        </p:nvSpPr>
        <p:spPr>
          <a:xfrm>
            <a:off x="192100" y="3056025"/>
            <a:ext cx="3810000" cy="46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600">
                <a:solidFill>
                  <a:schemeClr val="dk1"/>
                </a:solidFill>
              </a:rPr>
              <a:t>Tashi Lhunpo Monastery in Shigatse  CC BY-SA 3.0, </a:t>
            </a:r>
            <a:r>
              <a:rPr lang="en-US" sz="600" u="sng">
                <a:solidFill>
                  <a:srgbClr val="1155CC"/>
                </a:solidFill>
                <a:hlinkClick r:id="rId4">
                  <a:extLst>
                    <a:ext uri="{A12FA001-AC4F-418D-AE19-62706E023703}">
                      <ahyp:hlinkClr xmlns:ahyp="http://schemas.microsoft.com/office/drawing/2018/hyperlinkcolor" val="tx"/>
                    </a:ext>
                  </a:extLst>
                </a:hlinkClick>
              </a:rPr>
              <a:t>https://commons.wikimedia.org/w/index.php?curid=302082</a:t>
            </a:r>
            <a:endParaRPr sz="600">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pic>
        <p:nvPicPr>
          <p:cNvPr id="112" name="Google Shape;112;p15"/>
          <p:cNvPicPr preferRelativeResize="0"/>
          <p:nvPr/>
        </p:nvPicPr>
        <p:blipFill>
          <a:blip r:embed="rId5">
            <a:alphaModFix/>
          </a:blip>
          <a:stretch>
            <a:fillRect/>
          </a:stretch>
        </p:blipFill>
        <p:spPr>
          <a:xfrm>
            <a:off x="5370750" y="3668322"/>
            <a:ext cx="3665203" cy="2798178"/>
          </a:xfrm>
          <a:prstGeom prst="rect">
            <a:avLst/>
          </a:prstGeom>
          <a:noFill/>
          <a:ln>
            <a:noFill/>
          </a:ln>
        </p:spPr>
      </p:pic>
      <p:sp>
        <p:nvSpPr>
          <p:cNvPr id="113" name="Google Shape;113;p15"/>
          <p:cNvSpPr txBox="1"/>
          <p:nvPr/>
        </p:nvSpPr>
        <p:spPr>
          <a:xfrm>
            <a:off x="6842400" y="6466500"/>
            <a:ext cx="2301600" cy="39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600">
                <a:solidFill>
                  <a:schemeClr val="dk1"/>
                </a:solidFill>
              </a:rPr>
              <a:t>Yak  By Alexandr frolov - Own work, CC BY-SA 4.0, </a:t>
            </a:r>
            <a:r>
              <a:rPr lang="en-US" sz="600" u="sng">
                <a:solidFill>
                  <a:srgbClr val="1155CC"/>
                </a:solidFill>
                <a:hlinkClick r:id="rId6">
                  <a:extLst>
                    <a:ext uri="{A12FA001-AC4F-418D-AE19-62706E023703}">
                      <ahyp:hlinkClr xmlns:ahyp="http://schemas.microsoft.com/office/drawing/2018/hyperlinkcolor" val="tx"/>
                    </a:ext>
                  </a:extLst>
                </a:hlinkClick>
              </a:rPr>
              <a:t>https://commons.wikimedia.org/w/index.php?curid=76950051</a:t>
            </a:r>
            <a:endParaRPr sz="600">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114" name="Google Shape;114;p15"/>
          <p:cNvSpPr txBox="1"/>
          <p:nvPr/>
        </p:nvSpPr>
        <p:spPr>
          <a:xfrm>
            <a:off x="219150" y="3273552"/>
            <a:ext cx="51516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dirty="0">
                <a:solidFill>
                  <a:schemeClr val="dk1"/>
                </a:solidFill>
                <a:latin typeface="Calibri"/>
                <a:ea typeface="Calibri"/>
                <a:cs typeface="Calibri"/>
                <a:sym typeface="Calibri"/>
              </a:rPr>
              <a:t>Interestingly, caterpillar fungus, used in traditional Chinese medicine, is harvested here despite its potential toxicity due to high levels of arsenic and heavy metals. Tourists can visit landmarks such as the </a:t>
            </a:r>
            <a:r>
              <a:rPr lang="en-US" sz="2100" dirty="0" err="1">
                <a:solidFill>
                  <a:schemeClr val="dk1"/>
                </a:solidFill>
                <a:latin typeface="Calibri"/>
                <a:ea typeface="Calibri"/>
                <a:cs typeface="Calibri"/>
                <a:sym typeface="Calibri"/>
              </a:rPr>
              <a:t>Potala</a:t>
            </a:r>
            <a:r>
              <a:rPr lang="en-US" sz="2100" dirty="0">
                <a:solidFill>
                  <a:schemeClr val="dk1"/>
                </a:solidFill>
                <a:latin typeface="Calibri"/>
                <a:ea typeface="Calibri"/>
                <a:cs typeface="Calibri"/>
                <a:sym typeface="Calibri"/>
              </a:rPr>
              <a:t> Palace in Lhasa, Jokhang Temple, </a:t>
            </a:r>
            <a:r>
              <a:rPr lang="en-US" sz="2100" dirty="0" err="1">
                <a:solidFill>
                  <a:schemeClr val="dk1"/>
                </a:solidFill>
                <a:latin typeface="Calibri"/>
                <a:ea typeface="Calibri"/>
                <a:cs typeface="Calibri"/>
                <a:sym typeface="Calibri"/>
              </a:rPr>
              <a:t>Namtso</a:t>
            </a:r>
            <a:r>
              <a:rPr lang="en-US" sz="2100" dirty="0">
                <a:solidFill>
                  <a:schemeClr val="dk1"/>
                </a:solidFill>
                <a:latin typeface="Calibri"/>
                <a:ea typeface="Calibri"/>
                <a:cs typeface="Calibri"/>
                <a:sym typeface="Calibri"/>
              </a:rPr>
              <a:t> Lake, and the Tashi </a:t>
            </a:r>
            <a:r>
              <a:rPr lang="en-US" sz="2100" dirty="0" err="1">
                <a:solidFill>
                  <a:schemeClr val="dk1"/>
                </a:solidFill>
                <a:latin typeface="Calibri"/>
                <a:ea typeface="Calibri"/>
                <a:cs typeface="Calibri"/>
                <a:sym typeface="Calibri"/>
              </a:rPr>
              <a:t>Lhunpo</a:t>
            </a:r>
            <a:r>
              <a:rPr lang="en-US" sz="2100" dirty="0">
                <a:solidFill>
                  <a:schemeClr val="dk1"/>
                </a:solidFill>
                <a:latin typeface="Calibri"/>
                <a:ea typeface="Calibri"/>
                <a:cs typeface="Calibri"/>
                <a:sym typeface="Calibri"/>
              </a:rPr>
              <a:t> Monastery in </a:t>
            </a:r>
            <a:r>
              <a:rPr lang="en-US" sz="2100" dirty="0" err="1">
                <a:solidFill>
                  <a:schemeClr val="dk1"/>
                </a:solidFill>
                <a:latin typeface="Calibri"/>
                <a:ea typeface="Calibri"/>
                <a:cs typeface="Calibri"/>
                <a:sym typeface="Calibri"/>
              </a:rPr>
              <a:t>Shigatse</a:t>
            </a:r>
            <a:r>
              <a:rPr lang="en-US" sz="2100" dirty="0">
                <a:solidFill>
                  <a:schemeClr val="dk1"/>
                </a:solidFill>
                <a:latin typeface="Calibri"/>
                <a:ea typeface="Calibri"/>
                <a:cs typeface="Calibri"/>
                <a:sym typeface="Calibri"/>
              </a:rPr>
              <a:t>. Mount Everest, standing at an altitude of over 29,031 feet, is nearby and was visited by 408 permitted climbers in 2021.</a:t>
            </a:r>
            <a:endParaRPr sz="2100" dirty="0">
              <a:solidFill>
                <a:schemeClr val="dk1"/>
              </a:solidFill>
              <a:latin typeface="Calibri"/>
              <a:ea typeface="Calibri"/>
              <a:cs typeface="Calibri"/>
              <a:sym typeface="Calibri"/>
            </a:endParaRPr>
          </a:p>
        </p:txBody>
      </p:sp>
      <p:sp>
        <p:nvSpPr>
          <p:cNvPr id="115" name="Google Shape;115;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081E5170-7914-52ED-6316-303CC4491EC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2" name="Google Shape;122;p16"/>
          <p:cNvPicPr preferRelativeResize="0"/>
          <p:nvPr/>
        </p:nvPicPr>
        <p:blipFill>
          <a:blip r:embed="rId3">
            <a:alphaModFix/>
          </a:blip>
          <a:stretch>
            <a:fillRect/>
          </a:stretch>
        </p:blipFill>
        <p:spPr>
          <a:xfrm>
            <a:off x="183688" y="3527700"/>
            <a:ext cx="2160869" cy="3243338"/>
          </a:xfrm>
          <a:prstGeom prst="rect">
            <a:avLst/>
          </a:prstGeom>
          <a:noFill/>
          <a:ln>
            <a:noFill/>
          </a:ln>
        </p:spPr>
      </p:pic>
      <p:pic>
        <p:nvPicPr>
          <p:cNvPr id="123" name="Google Shape;123;p16"/>
          <p:cNvPicPr preferRelativeResize="0"/>
          <p:nvPr/>
        </p:nvPicPr>
        <p:blipFill>
          <a:blip r:embed="rId4">
            <a:alphaModFix/>
          </a:blip>
          <a:stretch>
            <a:fillRect/>
          </a:stretch>
        </p:blipFill>
        <p:spPr>
          <a:xfrm>
            <a:off x="6866136" y="3429001"/>
            <a:ext cx="2277875" cy="3037136"/>
          </a:xfrm>
          <a:prstGeom prst="rect">
            <a:avLst/>
          </a:prstGeom>
          <a:noFill/>
          <a:ln>
            <a:noFill/>
          </a:ln>
        </p:spPr>
      </p:pic>
      <p:sp>
        <p:nvSpPr>
          <p:cNvPr id="124" name="Google Shape;124;p16"/>
          <p:cNvSpPr txBox="1"/>
          <p:nvPr/>
        </p:nvSpPr>
        <p:spPr>
          <a:xfrm>
            <a:off x="6647088" y="6425825"/>
            <a:ext cx="2496900" cy="4164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Clr>
                <a:schemeClr val="dk1"/>
              </a:buClr>
              <a:buSzPts val="1100"/>
              <a:buFont typeface="Arial"/>
              <a:buNone/>
            </a:pPr>
            <a:r>
              <a:rPr lang="en-US" sz="600">
                <a:solidFill>
                  <a:schemeClr val="dk1"/>
                </a:solidFill>
              </a:rPr>
              <a:t>By The poison of doubt - Own work, CC BY-SA 3.0, </a:t>
            </a:r>
            <a:r>
              <a:rPr lang="en-US" sz="600" u="sng">
                <a:solidFill>
                  <a:srgbClr val="1155CC"/>
                </a:solidFill>
                <a:hlinkClick r:id="rId5">
                  <a:extLst>
                    <a:ext uri="{A12FA001-AC4F-418D-AE19-62706E023703}">
                      <ahyp:hlinkClr xmlns:ahyp="http://schemas.microsoft.com/office/drawing/2018/hyperlinkcolor" val="tx"/>
                    </a:ext>
                  </a:extLst>
                </a:hlinkClick>
              </a:rPr>
              <a:t>https://commons.wikimedia.org/w/index.php?curid=19584158</a:t>
            </a:r>
            <a:endParaRPr sz="600">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125" name="Google Shape;125;p16"/>
          <p:cNvSpPr txBox="1"/>
          <p:nvPr/>
        </p:nvSpPr>
        <p:spPr>
          <a:xfrm>
            <a:off x="183700" y="6513600"/>
            <a:ext cx="2496900" cy="34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600">
                <a:solidFill>
                  <a:schemeClr val="dk1"/>
                </a:solidFill>
              </a:rPr>
              <a:t>By Bernard Landgraf - Own work, CC BY-SA 3.0, </a:t>
            </a:r>
            <a:r>
              <a:rPr lang="en-US" sz="600" u="sng">
                <a:solidFill>
                  <a:srgbClr val="1155CC"/>
                </a:solidFill>
                <a:hlinkClick r:id="rId6">
                  <a:extLst>
                    <a:ext uri="{A12FA001-AC4F-418D-AE19-62706E023703}">
                      <ahyp:hlinkClr xmlns:ahyp="http://schemas.microsoft.com/office/drawing/2018/hyperlinkcolor" val="tx"/>
                    </a:ext>
                  </a:extLst>
                </a:hlinkClick>
              </a:rPr>
              <a:t>https://commons.wikimedia.org/w/index.php?curid=217881</a:t>
            </a:r>
            <a:endParaRPr sz="600">
              <a:solidFill>
                <a:schemeClr val="dk1"/>
              </a:solidFill>
            </a:endParaRPr>
          </a:p>
        </p:txBody>
      </p:sp>
      <p:sp>
        <p:nvSpPr>
          <p:cNvPr id="126" name="Google Shape;126;p16"/>
          <p:cNvSpPr txBox="1"/>
          <p:nvPr/>
        </p:nvSpPr>
        <p:spPr>
          <a:xfrm>
            <a:off x="3475950" y="906087"/>
            <a:ext cx="5480100" cy="219936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dirty="0">
                <a:solidFill>
                  <a:schemeClr val="dk1"/>
                </a:solidFill>
                <a:latin typeface="Calibri"/>
                <a:ea typeface="Calibri"/>
                <a:cs typeface="Calibri"/>
                <a:sym typeface="Calibri"/>
              </a:rPr>
              <a:t>    The area of the earthquake, has alpine meadows and grasslands. Life on the Tibetan Plateau has evolved to survive the high elevation and extreme conditions. Adaptations like thick fur for insulation, specialized systems to optimize oxygen because of the high altitude, and camouflaging color help with survival.</a:t>
            </a:r>
            <a:endParaRPr sz="2100" dirty="0">
              <a:solidFill>
                <a:schemeClr val="dk1"/>
              </a:solidFill>
              <a:latin typeface="Calibri"/>
              <a:ea typeface="Calibri"/>
              <a:cs typeface="Calibri"/>
              <a:sym typeface="Calibri"/>
            </a:endParaRPr>
          </a:p>
        </p:txBody>
      </p:sp>
      <p:sp>
        <p:nvSpPr>
          <p:cNvPr id="127" name="Google Shape;127;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128" name="Google Shape;128;p16"/>
          <p:cNvSpPr txBox="1"/>
          <p:nvPr/>
        </p:nvSpPr>
        <p:spPr>
          <a:xfrm>
            <a:off x="2451275" y="3355848"/>
            <a:ext cx="4452900" cy="333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dirty="0">
                <a:solidFill>
                  <a:schemeClr val="dk1"/>
                </a:solidFill>
                <a:latin typeface="Calibri"/>
                <a:ea typeface="Calibri"/>
                <a:cs typeface="Calibri"/>
                <a:sym typeface="Calibri"/>
              </a:rPr>
              <a:t>   Biodiversity is high due to its geography; it is surrounded by mountain ranges, which includes glaciers, ice sheets, forests, and grasslands. It also holds deposits of metals and energy reserves. There are concerns for the wildlife, the environment, and traditional lifestyles due to global climate concerns, and human activities new to the area.</a:t>
            </a:r>
            <a:endParaRPr sz="2100" dirty="0">
              <a:solidFill>
                <a:schemeClr val="dk1"/>
              </a:solidFill>
              <a:latin typeface="Calibri"/>
              <a:ea typeface="Calibri"/>
              <a:cs typeface="Calibri"/>
              <a:sym typeface="Calibri"/>
            </a:endParaRPr>
          </a:p>
        </p:txBody>
      </p:sp>
      <p:pic>
        <p:nvPicPr>
          <p:cNvPr id="129" name="Google Shape;129;p16"/>
          <p:cNvPicPr preferRelativeResize="0"/>
          <p:nvPr/>
        </p:nvPicPr>
        <p:blipFill>
          <a:blip r:embed="rId7">
            <a:alphaModFix/>
          </a:blip>
          <a:stretch>
            <a:fillRect/>
          </a:stretch>
        </p:blipFill>
        <p:spPr>
          <a:xfrm>
            <a:off x="183700" y="1077962"/>
            <a:ext cx="3201475" cy="2133799"/>
          </a:xfrm>
          <a:prstGeom prst="rect">
            <a:avLst/>
          </a:prstGeom>
          <a:noFill/>
          <a:ln>
            <a:noFill/>
          </a:ln>
        </p:spPr>
      </p:pic>
      <p:sp>
        <p:nvSpPr>
          <p:cNvPr id="130" name="Google Shape;130;p16"/>
          <p:cNvSpPr txBox="1"/>
          <p:nvPr/>
        </p:nvSpPr>
        <p:spPr>
          <a:xfrm>
            <a:off x="109087" y="3105440"/>
            <a:ext cx="3100200" cy="34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a:solidFill>
                  <a:schemeClr val="dk1"/>
                </a:solidFill>
              </a:rPr>
              <a:t> </a:t>
            </a:r>
            <a:r>
              <a:rPr lang="en-US" sz="600">
                <a:solidFill>
                  <a:schemeClr val="dk1"/>
                </a:solidFill>
              </a:rPr>
              <a:t>By Dan - Imported from 500px (archived version) by the Archive Team. (detail page), CC BY 3.0, </a:t>
            </a:r>
            <a:r>
              <a:rPr lang="en-US" sz="600" u="sng">
                <a:solidFill>
                  <a:srgbClr val="1155CC"/>
                </a:solidFill>
                <a:hlinkClick r:id="rId8">
                  <a:extLst>
                    <a:ext uri="{A12FA001-AC4F-418D-AE19-62706E023703}">
                      <ahyp:hlinkClr xmlns:ahyp="http://schemas.microsoft.com/office/drawing/2018/hyperlinkcolor" val="tx"/>
                    </a:ext>
                  </a:extLst>
                </a:hlinkClick>
              </a:rPr>
              <a:t>https://commons.wikimedia.org/w/index.php?curid=72669678</a:t>
            </a:r>
            <a:endParaRPr sz="600">
              <a:solidFill>
                <a:schemeClr val="dk1"/>
              </a:solidFill>
              <a:latin typeface="Calibri"/>
              <a:ea typeface="Calibri"/>
              <a:cs typeface="Calibri"/>
              <a:sym typeface="Calibri"/>
            </a:endParaRPr>
          </a:p>
        </p:txBody>
      </p:sp>
      <p:sp>
        <p:nvSpPr>
          <p:cNvPr id="2" name="Title 1">
            <a:extLst>
              <a:ext uri="{FF2B5EF4-FFF2-40B4-BE49-F238E27FC236}">
                <a16:creationId xmlns:a16="http://schemas.microsoft.com/office/drawing/2014/main" id="{D7689BFD-059D-BE72-064E-6B37A1B39BF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p17"/>
          <p:cNvSpPr txBox="1"/>
          <p:nvPr/>
        </p:nvSpPr>
        <p:spPr>
          <a:xfrm>
            <a:off x="1952800" y="2674838"/>
            <a:ext cx="24639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500" b="1">
                <a:solidFill>
                  <a:schemeClr val="dk1"/>
                </a:solidFill>
              </a:rPr>
              <a:t>Asia Earthquake Risk</a:t>
            </a:r>
            <a:endParaRPr sz="1500" b="1">
              <a:solidFill>
                <a:schemeClr val="dk1"/>
              </a:solidFill>
            </a:endParaRPr>
          </a:p>
        </p:txBody>
      </p:sp>
      <p:pic>
        <p:nvPicPr>
          <p:cNvPr id="138" name="Google Shape;138;p17"/>
          <p:cNvPicPr preferRelativeResize="0"/>
          <p:nvPr/>
        </p:nvPicPr>
        <p:blipFill rotWithShape="1">
          <a:blip r:embed="rId3">
            <a:alphaModFix/>
          </a:blip>
          <a:srcRect l="4028" t="20224" r="38010" b="6787"/>
          <a:stretch/>
        </p:blipFill>
        <p:spPr>
          <a:xfrm>
            <a:off x="5001725" y="3090525"/>
            <a:ext cx="4018751" cy="3340275"/>
          </a:xfrm>
          <a:prstGeom prst="rect">
            <a:avLst/>
          </a:prstGeom>
          <a:noFill/>
          <a:ln>
            <a:noFill/>
          </a:ln>
        </p:spPr>
      </p:pic>
      <p:pic>
        <p:nvPicPr>
          <p:cNvPr id="139" name="Google Shape;139;p17"/>
          <p:cNvPicPr preferRelativeResize="0"/>
          <p:nvPr/>
        </p:nvPicPr>
        <p:blipFill rotWithShape="1">
          <a:blip r:embed="rId3">
            <a:alphaModFix/>
          </a:blip>
          <a:srcRect l="83397" t="65895"/>
          <a:stretch/>
        </p:blipFill>
        <p:spPr>
          <a:xfrm>
            <a:off x="7680000" y="1953188"/>
            <a:ext cx="1340479" cy="1817350"/>
          </a:xfrm>
          <a:prstGeom prst="rect">
            <a:avLst/>
          </a:prstGeom>
          <a:noFill/>
          <a:ln>
            <a:noFill/>
          </a:ln>
        </p:spPr>
      </p:pic>
      <p:sp>
        <p:nvSpPr>
          <p:cNvPr id="140" name="Google Shape;140;p17"/>
          <p:cNvSpPr txBox="1"/>
          <p:nvPr/>
        </p:nvSpPr>
        <p:spPr>
          <a:xfrm>
            <a:off x="5001725" y="2674850"/>
            <a:ext cx="2678400" cy="63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500" b="1">
                <a:solidFill>
                  <a:schemeClr val="dk1"/>
                </a:solidFill>
              </a:rPr>
              <a:t>Population Density of Asia</a:t>
            </a:r>
            <a:endParaRPr sz="1500" b="1">
              <a:solidFill>
                <a:schemeClr val="dk1"/>
              </a:solidFill>
            </a:endParaRPr>
          </a:p>
        </p:txBody>
      </p:sp>
      <p:sp>
        <p:nvSpPr>
          <p:cNvPr id="141" name="Google Shape;141;p17"/>
          <p:cNvSpPr txBox="1"/>
          <p:nvPr/>
        </p:nvSpPr>
        <p:spPr>
          <a:xfrm>
            <a:off x="397950" y="980675"/>
            <a:ext cx="8407722" cy="8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Continental collision and under thrusting of the India Plate beneath the Eurasia Plate generates numerous earthquakes and results in an extensive zone of seismic hazard across Asia. Although the Tibetan Plateau and many parts of Nepal are sparsely populated, </a:t>
            </a:r>
            <a:endParaRPr sz="1600" dirty="0">
              <a:solidFill>
                <a:schemeClr val="dk1"/>
              </a:solidFill>
            </a:endParaRPr>
          </a:p>
        </p:txBody>
      </p:sp>
      <p:sp>
        <p:nvSpPr>
          <p:cNvPr id="142" name="Google Shape;142;p17"/>
          <p:cNvSpPr txBox="1"/>
          <p:nvPr/>
        </p:nvSpPr>
        <p:spPr>
          <a:xfrm>
            <a:off x="5001725" y="6430800"/>
            <a:ext cx="3932700" cy="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sz="1300" i="1">
                <a:solidFill>
                  <a:schemeClr val="dk1"/>
                </a:solidFill>
              </a:rPr>
              <a:t>Image courtesy Strategic Forecasting, Inc.</a:t>
            </a:r>
            <a:endParaRPr sz="1300" i="1">
              <a:solidFill>
                <a:schemeClr val="dk1"/>
              </a:solidFill>
            </a:endParaRPr>
          </a:p>
        </p:txBody>
      </p:sp>
      <p:pic>
        <p:nvPicPr>
          <p:cNvPr id="143" name="Google Shape;143;p17"/>
          <p:cNvPicPr preferRelativeResize="0"/>
          <p:nvPr/>
        </p:nvPicPr>
        <p:blipFill>
          <a:blip r:embed="rId4">
            <a:alphaModFix/>
          </a:blip>
          <a:stretch>
            <a:fillRect/>
          </a:stretch>
        </p:blipFill>
        <p:spPr>
          <a:xfrm>
            <a:off x="397950" y="3065025"/>
            <a:ext cx="4018750" cy="3391274"/>
          </a:xfrm>
          <a:prstGeom prst="rect">
            <a:avLst/>
          </a:prstGeom>
          <a:noFill/>
          <a:ln>
            <a:noFill/>
          </a:ln>
        </p:spPr>
      </p:pic>
      <p:pic>
        <p:nvPicPr>
          <p:cNvPr id="144" name="Google Shape;144;p17"/>
          <p:cNvPicPr preferRelativeResize="0"/>
          <p:nvPr/>
        </p:nvPicPr>
        <p:blipFill>
          <a:blip r:embed="rId5">
            <a:alphaModFix/>
          </a:blip>
          <a:stretch>
            <a:fillRect/>
          </a:stretch>
        </p:blipFill>
        <p:spPr>
          <a:xfrm>
            <a:off x="330675" y="2143247"/>
            <a:ext cx="1672650" cy="1209178"/>
          </a:xfrm>
          <a:prstGeom prst="rect">
            <a:avLst/>
          </a:prstGeom>
          <a:noFill/>
          <a:ln>
            <a:noFill/>
          </a:ln>
        </p:spPr>
      </p:pic>
      <p:sp>
        <p:nvSpPr>
          <p:cNvPr id="145" name="Google Shape;145;p17"/>
          <p:cNvSpPr txBox="1"/>
          <p:nvPr/>
        </p:nvSpPr>
        <p:spPr>
          <a:xfrm>
            <a:off x="448575" y="6454850"/>
            <a:ext cx="4018800" cy="50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i="1">
                <a:solidFill>
                  <a:schemeClr val="dk1"/>
                </a:solidFill>
              </a:rPr>
              <a:t>Image courtesy the OCHA</a:t>
            </a:r>
            <a:endParaRPr sz="1300" i="1">
              <a:solidFill>
                <a:schemeClr val="dk1"/>
              </a:solidFill>
            </a:endParaRPr>
          </a:p>
        </p:txBody>
      </p:sp>
      <p:sp>
        <p:nvSpPr>
          <p:cNvPr id="146" name="Google Shape;146;p17"/>
          <p:cNvSpPr/>
          <p:nvPr/>
        </p:nvSpPr>
        <p:spPr>
          <a:xfrm>
            <a:off x="6507850" y="4395713"/>
            <a:ext cx="253200" cy="240600"/>
          </a:xfrm>
          <a:prstGeom prst="star5">
            <a:avLst>
              <a:gd name="adj" fmla="val 19098"/>
              <a:gd name="hf" fmla="val 105146"/>
              <a:gd name="vf" fmla="val 110557"/>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7" name="Google Shape;147;p17"/>
          <p:cNvSpPr txBox="1"/>
          <p:nvPr/>
        </p:nvSpPr>
        <p:spPr>
          <a:xfrm>
            <a:off x="6712225" y="4282488"/>
            <a:ext cx="1401900" cy="28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Earthquake</a:t>
            </a:r>
            <a:endParaRPr sz="1200" b="1">
              <a:solidFill>
                <a:schemeClr val="dk1"/>
              </a:solidFill>
            </a:endParaRPr>
          </a:p>
        </p:txBody>
      </p:sp>
      <p:sp>
        <p:nvSpPr>
          <p:cNvPr id="148" name="Google Shape;148;p17"/>
          <p:cNvSpPr txBox="1"/>
          <p:nvPr/>
        </p:nvSpPr>
        <p:spPr>
          <a:xfrm>
            <a:off x="2072512" y="1731432"/>
            <a:ext cx="5538300" cy="8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Its populations are vulnerable due to the especially high seismic hazard. Remote villages, as well as larger towns farther from the earthquake, were impacted on January 7.</a:t>
            </a:r>
            <a:endParaRPr sz="1600" dirty="0">
              <a:solidFill>
                <a:schemeClr val="dk1"/>
              </a:solidFill>
            </a:endParaRPr>
          </a:p>
        </p:txBody>
      </p:sp>
      <p:sp>
        <p:nvSpPr>
          <p:cNvPr id="3" name="Title 1">
            <a:extLst>
              <a:ext uri="{FF2B5EF4-FFF2-40B4-BE49-F238E27FC236}">
                <a16:creationId xmlns:a16="http://schemas.microsoft.com/office/drawing/2014/main" id="{8756B308-DB59-3F56-62AC-ADFF73D8E1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4" name="Google Shape;156;p18">
            <a:extLst>
              <a:ext uri="{FF2B5EF4-FFF2-40B4-BE49-F238E27FC236}">
                <a16:creationId xmlns:a16="http://schemas.microsoft.com/office/drawing/2014/main" id="{4026B0D9-48EC-87C5-3676-5100C01A2B52}"/>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HS</a:t>
            </a:r>
            <a:endParaRPr sz="3000" b="1" dirty="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18"/>
          <p:cNvPicPr preferRelativeResize="0"/>
          <p:nvPr/>
        </p:nvPicPr>
        <p:blipFill>
          <a:blip r:embed="rId3">
            <a:alphaModFix/>
          </a:blip>
          <a:stretch>
            <a:fillRect/>
          </a:stretch>
        </p:blipFill>
        <p:spPr>
          <a:xfrm>
            <a:off x="465600" y="3528975"/>
            <a:ext cx="2846250" cy="3119275"/>
          </a:xfrm>
          <a:prstGeom prst="rect">
            <a:avLst/>
          </a:prstGeom>
          <a:noFill/>
          <a:ln>
            <a:noFill/>
          </a:ln>
        </p:spPr>
      </p:pic>
      <p:sp>
        <p:nvSpPr>
          <p:cNvPr id="155" name="Google Shape;155;p18"/>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156" name="Google Shape;156;p1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57" name="Google Shape;157;p18"/>
          <p:cNvPicPr preferRelativeResize="0"/>
          <p:nvPr/>
        </p:nvPicPr>
        <p:blipFill rotWithShape="1">
          <a:blip r:embed="rId4">
            <a:alphaModFix/>
          </a:blip>
          <a:srcRect t="5419" r="2305" b="17598"/>
          <a:stretch/>
        </p:blipFill>
        <p:spPr>
          <a:xfrm>
            <a:off x="4366300" y="1491753"/>
            <a:ext cx="4572000" cy="4695671"/>
          </a:xfrm>
          <a:prstGeom prst="rect">
            <a:avLst/>
          </a:prstGeom>
          <a:noFill/>
          <a:ln>
            <a:noFill/>
          </a:ln>
        </p:spPr>
      </p:pic>
      <p:sp>
        <p:nvSpPr>
          <p:cNvPr id="3" name="Title 1">
            <a:extLst>
              <a:ext uri="{FF2B5EF4-FFF2-40B4-BE49-F238E27FC236}">
                <a16:creationId xmlns:a16="http://schemas.microsoft.com/office/drawing/2014/main" id="{BCB192BF-25A0-BE93-A9EC-74B827B27A9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p:nvPr/>
        </p:nvSpPr>
        <p:spPr>
          <a:xfrm>
            <a:off x="502325" y="1007900"/>
            <a:ext cx="8525400" cy="99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USGS PAGER map shows the population exposed to different Modified Mercalli Intensity (MMI) levels.  The USGS estimates that approximately 7,000 people felt severe shaking from this earthquake.</a:t>
            </a:r>
            <a:endParaRPr sz="1600">
              <a:solidFill>
                <a:schemeClr val="dk1"/>
              </a:solidFill>
            </a:endParaRPr>
          </a:p>
        </p:txBody>
      </p:sp>
      <p:sp>
        <p:nvSpPr>
          <p:cNvPr id="164" name="Google Shape;164;p19"/>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a:solidFill>
                  <a:schemeClr val="dk1"/>
                </a:solidFill>
              </a:rPr>
              <a:t>Image courtesy of the US Geological Survey</a:t>
            </a:r>
            <a:endParaRPr sz="1100" b="1" i="1">
              <a:solidFill>
                <a:schemeClr val="dk1"/>
              </a:solidFill>
            </a:endParaRPr>
          </a:p>
          <a:p>
            <a:pPr marL="0" lvl="0" indent="0" algn="l" rtl="0">
              <a:spcBef>
                <a:spcPts val="0"/>
              </a:spcBef>
              <a:spcAft>
                <a:spcPts val="0"/>
              </a:spcAft>
              <a:buNone/>
            </a:pPr>
            <a:endParaRPr sz="3100">
              <a:solidFill>
                <a:schemeClr val="dk1"/>
              </a:solidFill>
              <a:latin typeface="Calibri"/>
              <a:ea typeface="Calibri"/>
              <a:cs typeface="Calibri"/>
              <a:sym typeface="Calibri"/>
            </a:endParaRPr>
          </a:p>
        </p:txBody>
      </p:sp>
      <p:sp>
        <p:nvSpPr>
          <p:cNvPr id="165" name="Google Shape;165;p1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66" name="Google Shape;166;p19"/>
          <p:cNvPicPr preferRelativeResize="0"/>
          <p:nvPr/>
        </p:nvPicPr>
        <p:blipFill>
          <a:blip r:embed="rId3">
            <a:alphaModFix/>
          </a:blip>
          <a:stretch>
            <a:fillRect/>
          </a:stretch>
        </p:blipFill>
        <p:spPr>
          <a:xfrm>
            <a:off x="4723588" y="1772725"/>
            <a:ext cx="3828424" cy="3828424"/>
          </a:xfrm>
          <a:prstGeom prst="rect">
            <a:avLst/>
          </a:prstGeom>
          <a:noFill/>
          <a:ln>
            <a:noFill/>
          </a:ln>
        </p:spPr>
      </p:pic>
      <p:pic>
        <p:nvPicPr>
          <p:cNvPr id="167" name="Google Shape;167;p19"/>
          <p:cNvPicPr preferRelativeResize="0"/>
          <p:nvPr/>
        </p:nvPicPr>
        <p:blipFill rotWithShape="1">
          <a:blip r:embed="rId4">
            <a:alphaModFix/>
          </a:blip>
          <a:srcRect r="40458"/>
          <a:stretch/>
        </p:blipFill>
        <p:spPr>
          <a:xfrm>
            <a:off x="222925" y="2101675"/>
            <a:ext cx="2902576" cy="4554150"/>
          </a:xfrm>
          <a:prstGeom prst="rect">
            <a:avLst/>
          </a:prstGeom>
          <a:noFill/>
          <a:ln>
            <a:noFill/>
          </a:ln>
        </p:spPr>
      </p:pic>
      <p:pic>
        <p:nvPicPr>
          <p:cNvPr id="168" name="Google Shape;168;p19"/>
          <p:cNvPicPr preferRelativeResize="0"/>
          <p:nvPr/>
        </p:nvPicPr>
        <p:blipFill rotWithShape="1">
          <a:blip r:embed="rId4">
            <a:alphaModFix/>
          </a:blip>
          <a:srcRect l="75553"/>
          <a:stretch/>
        </p:blipFill>
        <p:spPr>
          <a:xfrm>
            <a:off x="3125496" y="2101675"/>
            <a:ext cx="1191776" cy="4554150"/>
          </a:xfrm>
          <a:prstGeom prst="rect">
            <a:avLst/>
          </a:prstGeom>
          <a:noFill/>
          <a:ln>
            <a:noFill/>
          </a:ln>
        </p:spPr>
      </p:pic>
      <p:sp>
        <p:nvSpPr>
          <p:cNvPr id="3" name="Title 1">
            <a:extLst>
              <a:ext uri="{FF2B5EF4-FFF2-40B4-BE49-F238E27FC236}">
                <a16:creationId xmlns:a16="http://schemas.microsoft.com/office/drawing/2014/main" id="{FB78B987-8724-DF3E-BB53-99065E77805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0"/>
          <p:cNvSpPr txBox="1"/>
          <p:nvPr/>
        </p:nvSpPr>
        <p:spPr>
          <a:xfrm>
            <a:off x="3938975" y="6196575"/>
            <a:ext cx="5052600" cy="61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100">
                <a:solidFill>
                  <a:schemeClr val="dk1"/>
                </a:solidFill>
              </a:rPr>
              <a:t>Credit: @mihujun/Douyin, sourced from</a:t>
            </a:r>
            <a:r>
              <a:rPr lang="en-US" sz="1100">
                <a:solidFill>
                  <a:schemeClr val="dk1"/>
                </a:solidFill>
                <a:uFill>
                  <a:noFill/>
                </a:uFill>
                <a:hlinkClick r:id="rId3">
                  <a:extLst>
                    <a:ext uri="{A12FA001-AC4F-418D-AE19-62706E023703}">
                      <ahyp:hlinkClr xmlns:ahyp="http://schemas.microsoft.com/office/drawing/2018/hyperlinkcolor" val="tx"/>
                    </a:ext>
                  </a:extLst>
                </a:hlinkClick>
              </a:rPr>
              <a:t> </a:t>
            </a:r>
            <a:r>
              <a:rPr lang="en-US" sz="1100" u="sng">
                <a:solidFill>
                  <a:schemeClr val="hlink"/>
                </a:solidFill>
                <a:hlinkClick r:id="rId3"/>
              </a:rPr>
              <a:t>https://www.cnn.com/2025/01/06/china/china-tibet-earthquake-intl-hnk/index.html</a:t>
            </a:r>
            <a:endParaRPr sz="1300" i="1">
              <a:solidFill>
                <a:schemeClr val="dk1"/>
              </a:solidFill>
            </a:endParaRPr>
          </a:p>
        </p:txBody>
      </p:sp>
      <p:sp>
        <p:nvSpPr>
          <p:cNvPr id="176" name="Google Shape;176;p20"/>
          <p:cNvSpPr txBox="1"/>
          <p:nvPr/>
        </p:nvSpPr>
        <p:spPr>
          <a:xfrm>
            <a:off x="344375" y="1275000"/>
            <a:ext cx="3442200" cy="4802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t>The USGS PAGER rating system automatically calculates estimated fatality and economic loss numbers for large earthquakes within minutes of their occurrence anywhere on Earth.  This information can be useful for the US and other countries in determining whether and how large of a relief response to undertake.</a:t>
            </a:r>
            <a:endParaRPr sz="1500" dirty="0"/>
          </a:p>
          <a:p>
            <a:pPr marL="0" lvl="0" indent="0" algn="l" rtl="0">
              <a:spcBef>
                <a:spcPts val="0"/>
              </a:spcBef>
              <a:spcAft>
                <a:spcPts val="0"/>
              </a:spcAft>
              <a:buNone/>
            </a:pPr>
            <a:endParaRPr sz="1500" dirty="0"/>
          </a:p>
          <a:p>
            <a:pPr marL="0" lvl="0" indent="0" algn="l" rtl="0">
              <a:spcBef>
                <a:spcPts val="0"/>
              </a:spcBef>
              <a:spcAft>
                <a:spcPts val="0"/>
              </a:spcAft>
              <a:buNone/>
            </a:pPr>
            <a:r>
              <a:rPr lang="en-US" sz="1500" dirty="0"/>
              <a:t>In the case of the M7.1 quake, estimated economic losses were significant (~$1 billion or more). The rugged terrain and shallow earthquake source likely contributed to many rock falls and landslides, which will be costly to address and may significantly hamper transportation and trade in the affected region, thus negatively impacting the local economy.</a:t>
            </a:r>
            <a:endParaRPr sz="1500" dirty="0"/>
          </a:p>
        </p:txBody>
      </p:sp>
      <p:pic>
        <p:nvPicPr>
          <p:cNvPr id="177" name="Google Shape;177;p20"/>
          <p:cNvPicPr preferRelativeResize="0"/>
          <p:nvPr/>
        </p:nvPicPr>
        <p:blipFill>
          <a:blip r:embed="rId4">
            <a:alphaModFix/>
          </a:blip>
          <a:stretch>
            <a:fillRect/>
          </a:stretch>
        </p:blipFill>
        <p:spPr>
          <a:xfrm>
            <a:off x="3938975" y="2832700"/>
            <a:ext cx="5052626" cy="3363865"/>
          </a:xfrm>
          <a:prstGeom prst="rect">
            <a:avLst/>
          </a:prstGeom>
          <a:noFill/>
          <a:ln>
            <a:noFill/>
          </a:ln>
        </p:spPr>
      </p:pic>
      <p:pic>
        <p:nvPicPr>
          <p:cNvPr id="178" name="Google Shape;178;p20"/>
          <p:cNvPicPr preferRelativeResize="0"/>
          <p:nvPr/>
        </p:nvPicPr>
        <p:blipFill>
          <a:blip r:embed="rId5">
            <a:alphaModFix/>
          </a:blip>
          <a:stretch>
            <a:fillRect/>
          </a:stretch>
        </p:blipFill>
        <p:spPr>
          <a:xfrm>
            <a:off x="5200512" y="654200"/>
            <a:ext cx="2761780" cy="1663825"/>
          </a:xfrm>
          <a:prstGeom prst="rect">
            <a:avLst/>
          </a:prstGeom>
          <a:noFill/>
          <a:ln>
            <a:noFill/>
          </a:ln>
        </p:spPr>
      </p:pic>
      <p:sp>
        <p:nvSpPr>
          <p:cNvPr id="179" name="Google Shape;179;p20"/>
          <p:cNvSpPr txBox="1"/>
          <p:nvPr/>
        </p:nvSpPr>
        <p:spPr>
          <a:xfrm>
            <a:off x="4571988" y="2285125"/>
            <a:ext cx="40188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i="1" u="sng">
                <a:solidFill>
                  <a:schemeClr val="hlink"/>
                </a:solidFill>
                <a:hlinkClick r:id="rId6"/>
              </a:rPr>
              <a:t>USGS PAGER</a:t>
            </a:r>
            <a:r>
              <a:rPr lang="en-US" sz="1300" i="1">
                <a:solidFill>
                  <a:schemeClr val="dk1"/>
                </a:solidFill>
              </a:rPr>
              <a:t> economic loss estimate</a:t>
            </a:r>
            <a:endParaRPr sz="1300" i="1">
              <a:solidFill>
                <a:schemeClr val="dk1"/>
              </a:solidFill>
            </a:endParaRPr>
          </a:p>
        </p:txBody>
      </p:sp>
      <p:sp>
        <p:nvSpPr>
          <p:cNvPr id="3" name="Title 1">
            <a:extLst>
              <a:ext uri="{FF2B5EF4-FFF2-40B4-BE49-F238E27FC236}">
                <a16:creationId xmlns:a16="http://schemas.microsoft.com/office/drawing/2014/main" id="{D7CE4F99-99F8-6E9E-36B6-0A55C7ECDE3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SOUTHERN TIBETAN PLATEAU</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Tuesday,  January 7, 2025 at 01:05:16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4" name="Google Shape;156;p18">
            <a:extLst>
              <a:ext uri="{FF2B5EF4-FFF2-40B4-BE49-F238E27FC236}">
                <a16:creationId xmlns:a16="http://schemas.microsoft.com/office/drawing/2014/main" id="{8BBFDC47-279E-4216-C723-D87F4A87071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5156</Words>
  <Application>Microsoft Office PowerPoint</Application>
  <PresentationFormat>On-screen Show (4:3)</PresentationFormat>
  <Paragraphs>302</Paragraphs>
  <Slides>27</Slides>
  <Notes>27</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MS PGothic</vt:lpstr>
      <vt:lpstr>AP Font</vt:lpstr>
      <vt:lpstr>-apple-system</vt: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5</cp:revision>
  <dcterms:modified xsi:type="dcterms:W3CDTF">2025-01-13T21:12:55Z</dcterms:modified>
</cp:coreProperties>
</file>