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70" r:id="rId4"/>
  </p:sldMasterIdLst>
  <p:notesMasterIdLst>
    <p:notesMasterId r:id="rId39"/>
  </p:notesMasterIdLst>
  <p:sldIdLst>
    <p:sldId id="257" r:id="rId5"/>
    <p:sldId id="256" r:id="rId6"/>
    <p:sldId id="274" r:id="rId7"/>
    <p:sldId id="360" r:id="rId8"/>
    <p:sldId id="264" r:id="rId9"/>
    <p:sldId id="268" r:id="rId10"/>
    <p:sldId id="322" r:id="rId11"/>
    <p:sldId id="359" r:id="rId12"/>
    <p:sldId id="318" r:id="rId13"/>
    <p:sldId id="358" r:id="rId14"/>
    <p:sldId id="357" r:id="rId15"/>
    <p:sldId id="349" r:id="rId16"/>
    <p:sldId id="350" r:id="rId17"/>
    <p:sldId id="327" r:id="rId18"/>
    <p:sldId id="351" r:id="rId19"/>
    <p:sldId id="352" r:id="rId20"/>
    <p:sldId id="353" r:id="rId21"/>
    <p:sldId id="265" r:id="rId22"/>
    <p:sldId id="259" r:id="rId23"/>
    <p:sldId id="260" r:id="rId24"/>
    <p:sldId id="261" r:id="rId25"/>
    <p:sldId id="262" r:id="rId26"/>
    <p:sldId id="266" r:id="rId27"/>
    <p:sldId id="354" r:id="rId28"/>
    <p:sldId id="355" r:id="rId29"/>
    <p:sldId id="263" r:id="rId30"/>
    <p:sldId id="356" r:id="rId31"/>
    <p:sldId id="267" r:id="rId32"/>
    <p:sldId id="269" r:id="rId33"/>
    <p:sldId id="275" r:id="rId34"/>
    <p:sldId id="270" r:id="rId35"/>
    <p:sldId id="271" r:id="rId36"/>
    <p:sldId id="272" r:id="rId37"/>
    <p:sldId id="273" r:id="rId38"/>
  </p:sldIdLst>
  <p:sldSz cx="9144000" cy="6858000" type="screen4x3"/>
  <p:notesSz cx="7315200" cy="96012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E4C1472-170F-F846-2344-57B600F9FB44}" name="Beth Pratt-Sitaula" initials="" userId="S::beth.pratt-sitaula@earthscope.org::77181c8b-e37b-48d8-a00d-2d5270f7c672"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Beth Pratt-Sitaula" initials=""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0896" autoAdjust="0"/>
  </p:normalViewPr>
  <p:slideViewPr>
    <p:cSldViewPr snapToGrid="0">
      <p:cViewPr varScale="1">
        <p:scale>
          <a:sx n="67" d="100"/>
          <a:sy n="67" d="100"/>
        </p:scale>
        <p:origin x="2874" y="7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notesMaster" Target="notesMasters/notesMaster1.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commentAuthors" Target="commentAuthors.xml"/><Relationship Id="rId45"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heme" Target="theme/theme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20" Type="http://schemas.openxmlformats.org/officeDocument/2006/relationships/slide" Target="slides/slide16.xml"/><Relationship Id="rId41"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3170238" cy="479425"/>
          </a:xfrm>
          <a:prstGeom prst="rect">
            <a:avLst/>
          </a:prstGeom>
          <a:noFill/>
          <a:ln>
            <a:noFill/>
          </a:ln>
        </p:spPr>
        <p:txBody>
          <a:bodyPr spcFirstLastPara="1" wrap="square" lIns="96650" tIns="48325" rIns="96650" bIns="48325" anchor="t" anchorCtr="0">
            <a:noAutofit/>
          </a:bodyPr>
          <a:lstStyle>
            <a:lvl1pPr marR="0" lvl="0" algn="l" rtl="0">
              <a:spcBef>
                <a:spcPts val="0"/>
              </a:spcBef>
              <a:spcAft>
                <a:spcPts val="0"/>
              </a:spcAft>
              <a:buSzPts val="1400"/>
              <a:buNone/>
              <a:defRPr sz="13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4143375" y="0"/>
            <a:ext cx="3170238" cy="479425"/>
          </a:xfrm>
          <a:prstGeom prst="rect">
            <a:avLst/>
          </a:prstGeom>
          <a:noFill/>
          <a:ln>
            <a:noFill/>
          </a:ln>
        </p:spPr>
        <p:txBody>
          <a:bodyPr spcFirstLastPara="1" wrap="square" lIns="96650" tIns="48325" rIns="96650" bIns="48325" anchor="t" anchorCtr="0">
            <a:noAutofit/>
          </a:bodyPr>
          <a:lstStyle>
            <a:lvl1pPr marR="0" lvl="0" algn="r" rtl="0">
              <a:spcBef>
                <a:spcPts val="0"/>
              </a:spcBef>
              <a:spcAft>
                <a:spcPts val="0"/>
              </a:spcAft>
              <a:buSzPts val="1400"/>
              <a:buNone/>
              <a:defRPr sz="13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731838" y="4560888"/>
            <a:ext cx="5851525" cy="4319587"/>
          </a:xfrm>
          <a:prstGeom prst="rect">
            <a:avLst/>
          </a:prstGeom>
          <a:noFill/>
          <a:ln>
            <a:noFill/>
          </a:ln>
        </p:spPr>
        <p:txBody>
          <a:bodyPr spcFirstLastPara="1" wrap="square" lIns="96650" tIns="48325" rIns="96650" bIns="48325" anchor="t" anchorCtr="0">
            <a:noAutofit/>
          </a:bodyPr>
          <a:lstStyle>
            <a:lvl1pPr marL="457200" marR="0" lvl="0"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9120188"/>
            <a:ext cx="3170238" cy="479425"/>
          </a:xfrm>
          <a:prstGeom prst="rect">
            <a:avLst/>
          </a:prstGeom>
          <a:noFill/>
          <a:ln>
            <a:noFill/>
          </a:ln>
        </p:spPr>
        <p:txBody>
          <a:bodyPr spcFirstLastPara="1" wrap="square" lIns="96650" tIns="48325" rIns="96650" bIns="48325" anchor="b" anchorCtr="0">
            <a:noAutofit/>
          </a:bodyPr>
          <a:lstStyle>
            <a:lvl1pPr marR="0" lvl="0" algn="l" rtl="0">
              <a:spcBef>
                <a:spcPts val="0"/>
              </a:spcBef>
              <a:spcAft>
                <a:spcPts val="0"/>
              </a:spcAft>
              <a:buSzPts val="1400"/>
              <a:buNone/>
              <a:defRPr sz="13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8" name="Google Shape;8;n"/>
          <p:cNvSpPr txBox="1">
            <a:spLocks noGrp="1"/>
          </p:cNvSpPr>
          <p:nvPr>
            <p:ph type="sldNum" idx="12"/>
          </p:nvPr>
        </p:nvSpPr>
        <p:spPr>
          <a:xfrm>
            <a:off x="4143375" y="9120188"/>
            <a:ext cx="3170238" cy="479425"/>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300" b="0" i="0" u="none" strike="noStrike" cap="none">
                <a:solidFill>
                  <a:schemeClr val="dk1"/>
                </a:solidFill>
                <a:latin typeface="Calibri"/>
                <a:ea typeface="Calibri"/>
                <a:cs typeface="Calibri"/>
                <a:sym typeface="Calibri"/>
              </a:rPr>
              <a:t>‹#›</a:t>
            </a:fld>
            <a:endParaRPr sz="13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iris.edu/hq/inclass/activities/pacific_northwest_and_the_big_squeeze"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Google Shape;170;g315350e25af_0_6: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71" name="Google Shape;171;g315350e25af_0_6:notes"/>
          <p:cNvSpPr txBox="1">
            <a:spLocks noGrp="1"/>
          </p:cNvSpPr>
          <p:nvPr>
            <p:ph type="body" idx="1"/>
          </p:nvPr>
        </p:nvSpPr>
        <p:spPr>
          <a:xfrm>
            <a:off x="731838" y="4560888"/>
            <a:ext cx="5851500" cy="4319700"/>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r>
              <a:rPr lang="en-US" dirty="0"/>
              <a:t>If you are running this slide deck on a mac you may have trouble with the links, the full URLS are listed here:</a:t>
            </a:r>
            <a:br>
              <a:rPr lang="en-US" dirty="0"/>
            </a:br>
            <a:endParaRPr lang="en-US" dirty="0"/>
          </a:p>
          <a:p>
            <a:pPr marL="0" lvl="0" indent="0" algn="l" rtl="0">
              <a:spcBef>
                <a:spcPts val="0"/>
              </a:spcBef>
              <a:spcAft>
                <a:spcPts val="0"/>
              </a:spcAft>
              <a:buNone/>
            </a:pPr>
            <a:r>
              <a:rPr lang="en-US" dirty="0"/>
              <a:t>Color-coding for grade levels- Middle School: https://docs.google.com/document/d/1PcTLPrp1Dr1nc0jUGFi03Ni44FUhzdpY32YcFDXiM5s/edit?tab=t.0</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Color-coding for grade levels- High School: https://docs.google.com/document/d/1A9qCrAtOxL1sJrCkDwNCMBwBhRm9pw3lFP3C60hpqBE/edit?tab=t.0</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Color-coding for grade levels- College: https://docs.google.com/document/d/1YgDZjuXrINA-kcZ6mnDMXJgy3rp7xn-yuyl4Ef-_xw8/edit?tab=t.0</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Fill in the blank sub-plans: https://docs.google.com/document/d/1iURX9H_4q2hAIZ5dB4i4jKiyrjQ3g4YZzzMcd6Ki_uE/edit?tab=t.0</a:t>
            </a:r>
          </a:p>
        </p:txBody>
      </p:sp>
      <p:sp>
        <p:nvSpPr>
          <p:cNvPr id="172" name="Google Shape;172;g315350e25af_0_6:notes"/>
          <p:cNvSpPr txBox="1">
            <a:spLocks noGrp="1"/>
          </p:cNvSpPr>
          <p:nvPr>
            <p:ph type="sldNum" idx="12"/>
          </p:nvPr>
        </p:nvSpPr>
        <p:spPr>
          <a:xfrm>
            <a:off x="4143375" y="9120188"/>
            <a:ext cx="3170100" cy="479400"/>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300" b="0" i="0" u="none" strike="noStrike" cap="none">
                <a:solidFill>
                  <a:schemeClr val="dk1"/>
                </a:solidFill>
                <a:latin typeface="Calibri"/>
                <a:ea typeface="Calibri"/>
                <a:cs typeface="Calibri"/>
                <a:sym typeface="Calibri"/>
              </a:rPr>
              <a:t>1</a:t>
            </a:fld>
            <a:endParaRPr sz="13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D543A7-DF78-B470-F331-80064494250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CFAFB63-D014-3F5D-69B5-1F504B986E4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A221C42-0032-E3D5-E640-389EB151F63B}"/>
              </a:ext>
            </a:extLst>
          </p:cNvPr>
          <p:cNvSpPr>
            <a:spLocks noGrp="1"/>
          </p:cNvSpPr>
          <p:nvPr>
            <p:ph type="body" idx="1"/>
          </p:nvPr>
        </p:nvSpPr>
        <p:spPr/>
        <p:txBody>
          <a:bodyPr/>
          <a:lstStyle/>
          <a:p>
            <a:r>
              <a:rPr lang="en-US" b="1" dirty="0"/>
              <a:t>Explore the Seismicity:</a:t>
            </a:r>
            <a:br>
              <a:rPr lang="en-US" dirty="0"/>
            </a:br>
            <a:r>
              <a:rPr lang="en-US" dirty="0"/>
              <a:t>https://ds.iris.edu/ieb/index.html?format=text&amp;nodata=404&amp;starttime=2004-12-23&amp;endtime=2004-12-30&amp;orderby=mag-desc&amp;src=usgs&amp;limit=1000&amp;maxlat=18.855&amp;minlat=-4.345&amp;maxlon=103.099&amp;minlon=87.279&amp;sbl=1&amp;pbl=1&amp;zm=5&amp;mt=ter</a:t>
            </a:r>
          </a:p>
        </p:txBody>
      </p:sp>
      <p:sp>
        <p:nvSpPr>
          <p:cNvPr id="4" name="Slide Number Placeholder 3">
            <a:extLst>
              <a:ext uri="{FF2B5EF4-FFF2-40B4-BE49-F238E27FC236}">
                <a16:creationId xmlns:a16="http://schemas.microsoft.com/office/drawing/2014/main" id="{DB8EA3D8-7831-1242-379D-5A91EB42271A}"/>
              </a:ext>
            </a:extLst>
          </p:cNvPr>
          <p:cNvSpPr>
            <a:spLocks noGrp="1"/>
          </p:cNvSpPr>
          <p:nvPr>
            <p:ph type="sldNum" sz="quarter" idx="5"/>
          </p:nvPr>
        </p:nvSpPr>
        <p:spPr/>
        <p:txBody>
          <a:bodyPr/>
          <a:lstStyle/>
          <a:p>
            <a:fld id="{B390042E-9E99-204A-AF4D-702A68E8A7E1}" type="slidenum">
              <a:rPr lang="en-US" altLang="en-US" smtClean="0"/>
              <a:pPr/>
              <a:t>10</a:t>
            </a:fld>
            <a:endParaRPr lang="en-US" altLang="en-US"/>
          </a:p>
        </p:txBody>
      </p:sp>
    </p:spTree>
    <p:extLst>
      <p:ext uri="{BB962C8B-B14F-4D97-AF65-F5344CB8AC3E}">
        <p14:creationId xmlns:p14="http://schemas.microsoft.com/office/powerpoint/2010/main" val="8207245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AB695C-63C4-A093-C859-55DE740CD9D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DC1AB24-4735-0285-5C33-E25A9DAC892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BF15CB0-45B2-8BFD-095F-0F0E650664F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6998B7A3-6CB8-39E1-52F4-80E521E47F57}"/>
              </a:ext>
            </a:extLst>
          </p:cNvPr>
          <p:cNvSpPr>
            <a:spLocks noGrp="1"/>
          </p:cNvSpPr>
          <p:nvPr>
            <p:ph type="sldNum" sz="quarter" idx="5"/>
          </p:nvPr>
        </p:nvSpPr>
        <p:spPr/>
        <p:txBody>
          <a:bodyPr/>
          <a:lstStyle/>
          <a:p>
            <a:fld id="{B390042E-9E99-204A-AF4D-702A68E8A7E1}" type="slidenum">
              <a:rPr lang="en-US" altLang="en-US" smtClean="0"/>
              <a:pPr/>
              <a:t>11</a:t>
            </a:fld>
            <a:endParaRPr lang="en-US" altLang="en-US"/>
          </a:p>
        </p:txBody>
      </p:sp>
    </p:spTree>
    <p:extLst>
      <p:ext uri="{BB962C8B-B14F-4D97-AF65-F5344CB8AC3E}">
        <p14:creationId xmlns:p14="http://schemas.microsoft.com/office/powerpoint/2010/main" val="12800045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6183D6-6B81-06E7-2E3B-7498B7A34FD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44CE0D8-4CFA-E2A9-F99A-10F8BF9C487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EE056A8-1579-6085-5342-03CD6920B463}"/>
              </a:ext>
            </a:extLst>
          </p:cNvPr>
          <p:cNvSpPr>
            <a:spLocks noGrp="1"/>
          </p:cNvSpPr>
          <p:nvPr>
            <p:ph type="body" idx="1"/>
          </p:nvPr>
        </p:nvSpPr>
        <p:spPr/>
        <p:txBody>
          <a:bodyPr/>
          <a:lstStyle/>
          <a:p>
            <a:r>
              <a:rPr lang="en-US" dirty="0"/>
              <a:t>Observed GPS vectors are from </a:t>
            </a:r>
            <a:r>
              <a:rPr lang="en-US" dirty="0" err="1"/>
              <a:t>Rhie</a:t>
            </a:r>
            <a:r>
              <a:rPr lang="en-US" dirty="0"/>
              <a:t> et al 2007 Figure 5 c and 5d.</a:t>
            </a:r>
          </a:p>
          <a:p>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sz="1200" dirty="0">
                <a:solidFill>
                  <a:srgbClr val="000000"/>
                </a:solidFill>
                <a:latin typeface="Arial" panose="020B0604020202020204" pitchFamily="34" charset="0"/>
                <a:ea typeface="ＭＳ Ｐゴシック" panose="020B0600070205080204" pitchFamily="34" charset="-128"/>
              </a:rPr>
              <a:t>The 2004 magnitude 9.1 Sumatra – Andaman earthquake was the first magnitude 9 event recorded by modern broadband seismometers and GPS geodetic networks.  These instruments recorded earthquake ground motions over an unprecedented range of frequencies, including static offsets of GPS stations.  In principle, those observations can be analyzed to obtain a detailed fault-displacement model.  Although observed displacements of permanent GNSS stations on Malay Peninsula were immediately available, even the stations nearest the rupture zone measured displacements less than 30 cm.  A different style of GPS observations is provided by ”campaign mode” surveys wherein monuments that had been surveyed prior to the earthquake were reoccupied following the earthquake.  Purple arrows on this map show horizontal GPS displacements observed in northern Sumatra and the Nicobar and Andaman islands, near to and above the 2004 rupture zone.  These displacements ranging to over 6 meters provided critical data for fault-displacement modeling.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altLang="en-US" sz="1200" dirty="0">
              <a:solidFill>
                <a:srgbClr val="000000"/>
              </a:solidFill>
              <a:latin typeface="Arial" panose="020B0604020202020204" pitchFamily="34" charset="0"/>
              <a:ea typeface="ＭＳ Ｐゴシック" panose="020B0600070205080204" pitchFamily="34" charset="-128"/>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sz="1200" dirty="0">
                <a:solidFill>
                  <a:srgbClr val="000000"/>
                </a:solidFill>
                <a:latin typeface="Arial" panose="020B0604020202020204" pitchFamily="34" charset="0"/>
                <a:ea typeface="ＭＳ Ｐゴシック" panose="020B0600070205080204" pitchFamily="34" charset="-128"/>
              </a:rPr>
              <a:t>Photo: GPS station TRTK (Earth Observatory of Singapore) was installed on Sumatra after the 2004 earthquake.</a:t>
            </a:r>
          </a:p>
        </p:txBody>
      </p:sp>
      <p:sp>
        <p:nvSpPr>
          <p:cNvPr id="4" name="Slide Number Placeholder 3">
            <a:extLst>
              <a:ext uri="{FF2B5EF4-FFF2-40B4-BE49-F238E27FC236}">
                <a16:creationId xmlns:a16="http://schemas.microsoft.com/office/drawing/2014/main" id="{14866AE2-B974-828B-1D26-E829F3B1FD51}"/>
              </a:ext>
            </a:extLst>
          </p:cNvPr>
          <p:cNvSpPr>
            <a:spLocks noGrp="1"/>
          </p:cNvSpPr>
          <p:nvPr>
            <p:ph type="sldNum" sz="quarter" idx="5"/>
          </p:nvPr>
        </p:nvSpPr>
        <p:spPr/>
        <p:txBody>
          <a:bodyPr/>
          <a:lstStyle/>
          <a:p>
            <a:fld id="{B390042E-9E99-204A-AF4D-702A68E8A7E1}" type="slidenum">
              <a:rPr lang="en-US" altLang="en-US" smtClean="0"/>
              <a:pPr/>
              <a:t>12</a:t>
            </a:fld>
            <a:endParaRPr lang="en-US" altLang="en-US"/>
          </a:p>
        </p:txBody>
      </p:sp>
    </p:spTree>
    <p:extLst>
      <p:ext uri="{BB962C8B-B14F-4D97-AF65-F5344CB8AC3E}">
        <p14:creationId xmlns:p14="http://schemas.microsoft.com/office/powerpoint/2010/main" val="14352379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7B7F85-A6DC-4071-EC8D-1EC7D27606C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5C26F90-3E4E-5C4D-9699-A2B427D7BDA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3755659-52C8-7453-CAFC-5E3E5EE307AF}"/>
              </a:ext>
            </a:extLst>
          </p:cNvPr>
          <p:cNvSpPr>
            <a:spLocks noGrp="1"/>
          </p:cNvSpPr>
          <p:nvPr>
            <p:ph type="body" idx="1"/>
          </p:nvPr>
        </p:nvSpPr>
        <p:spPr/>
        <p:txBody>
          <a:bodyPr/>
          <a:lstStyle/>
          <a:p>
            <a:r>
              <a:rPr lang="en-US" dirty="0"/>
              <a:t>Observed GPS vectors are from </a:t>
            </a:r>
            <a:r>
              <a:rPr lang="en-US" dirty="0" err="1"/>
              <a:t>Rhie</a:t>
            </a:r>
            <a:r>
              <a:rPr lang="en-US" dirty="0"/>
              <a:t> et al 2007 Figure 5 c and 5d.</a:t>
            </a:r>
          </a:p>
          <a:p>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sz="1200" dirty="0">
                <a:solidFill>
                  <a:srgbClr val="000000"/>
                </a:solidFill>
                <a:latin typeface="Arial" panose="020B0604020202020204" pitchFamily="34" charset="0"/>
                <a:ea typeface="ＭＳ Ｐゴシック" panose="020B0600070205080204" pitchFamily="34" charset="-128"/>
              </a:rPr>
              <a:t>The 2004 magnitude 9.1 Sumatra – Andaman earthquake was the first magnitude 9 event recorded by modern broadband seismometers and GPS geodetic networks.  These instruments recorded earthquake ground motions over an unprecedented range of frequencies, including static offsets of GPS stations.  In principle, those observations can be analyzed to obtain a detailed fault-displacement model.  Although observed displacements of permanent GNSS stations on Malay Peninsula were immediately available, even the stations nearest the rupture zone measured displacements less than 30 cm.  A different style of GPS observations is provided by ”campaign mode” surveys wherein monuments that had been surveyed prior to the earthquake were reoccupied following the earthquake.  Purple arrows on this map show horizontal GPS displacements observed in northern Sumatra and the Nicobar and Andaman islands, near to and above the 2004 rupture zone.  These displacements ranging to over 6 meters provided critical data for fault-displacement modeling. </a:t>
            </a:r>
          </a:p>
          <a:p>
            <a:endParaRPr lang="en-US" dirty="0"/>
          </a:p>
        </p:txBody>
      </p:sp>
      <p:sp>
        <p:nvSpPr>
          <p:cNvPr id="4" name="Slide Number Placeholder 3">
            <a:extLst>
              <a:ext uri="{FF2B5EF4-FFF2-40B4-BE49-F238E27FC236}">
                <a16:creationId xmlns:a16="http://schemas.microsoft.com/office/drawing/2014/main" id="{4C70491F-8655-A158-3DD7-674701EFC7D4}"/>
              </a:ext>
            </a:extLst>
          </p:cNvPr>
          <p:cNvSpPr>
            <a:spLocks noGrp="1"/>
          </p:cNvSpPr>
          <p:nvPr>
            <p:ph type="sldNum" sz="quarter" idx="5"/>
          </p:nvPr>
        </p:nvSpPr>
        <p:spPr/>
        <p:txBody>
          <a:bodyPr/>
          <a:lstStyle/>
          <a:p>
            <a:fld id="{B390042E-9E99-204A-AF4D-702A68E8A7E1}" type="slidenum">
              <a:rPr lang="en-US" altLang="en-US" smtClean="0"/>
              <a:pPr/>
              <a:t>13</a:t>
            </a:fld>
            <a:endParaRPr lang="en-US" altLang="en-US"/>
          </a:p>
        </p:txBody>
      </p:sp>
    </p:spTree>
    <p:extLst>
      <p:ext uri="{BB962C8B-B14F-4D97-AF65-F5344CB8AC3E}">
        <p14:creationId xmlns:p14="http://schemas.microsoft.com/office/powerpoint/2010/main" val="268382293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Adapted and modified from </a:t>
            </a:r>
            <a:r>
              <a:rPr lang="en-US" dirty="0" err="1"/>
              <a:t>Rhie</a:t>
            </a:r>
            <a:r>
              <a:rPr lang="en-US" dirty="0"/>
              <a:t> et al 2007 Figure 9. </a:t>
            </a:r>
          </a:p>
          <a:p>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sz="1200" dirty="0">
                <a:solidFill>
                  <a:srgbClr val="000000"/>
                </a:solidFill>
                <a:latin typeface="Arial" panose="020B0604020202020204" pitchFamily="34" charset="0"/>
                <a:ea typeface="ＭＳ Ｐゴシック" panose="020B0600070205080204" pitchFamily="34" charset="-128"/>
              </a:rPr>
              <a:t>An example fault-displacement model for the 2004 magnitude 9.1 Sumatra – Andaman earthquake is shown on this map.  The star indicates the epicenter while the rupture zone is shown in salmon color.  Seismic data from 10 stations distributed around the earthquake and GPS data from 38 stations nearest the rupture zone were analyzed.  The megathrust rupture zone between the subducting India and overriding Burma plates was divided into six segments and red dashed lines show boundaries between the those segments.  Dip angles are 11°and 15°for the two southern segments  west and northwest of Sumatra and 18°for the four northern segments.  Colored circles indicate the displacement of each  30 km X 30 km patch of the rupture zone and white block arrows indicate the direction of slip of the Burma microplate with respect to the underlying India Plate.  Fault displacement reached over 30 meters near 4</a:t>
            </a:r>
            <a:r>
              <a:rPr lang="en-US" altLang="en-US" sz="1200" spc="-300" dirty="0">
                <a:solidFill>
                  <a:srgbClr val="000000"/>
                </a:solidFill>
                <a:latin typeface="Arial" panose="020B0604020202020204" pitchFamily="34" charset="0"/>
                <a:ea typeface="ＭＳ Ｐゴシック" panose="020B0600070205080204" pitchFamily="34" charset="-128"/>
              </a:rPr>
              <a:t>°</a:t>
            </a:r>
            <a:r>
              <a:rPr lang="en-US" altLang="en-US" sz="1200" dirty="0">
                <a:solidFill>
                  <a:srgbClr val="000000"/>
                </a:solidFill>
                <a:latin typeface="Arial" panose="020B0604020202020204" pitchFamily="34" charset="0"/>
                <a:ea typeface="ＭＳ Ｐゴシック" panose="020B0600070205080204" pitchFamily="34" charset="-128"/>
              </a:rPr>
              <a:t>N, 94</a:t>
            </a:r>
            <a:r>
              <a:rPr lang="en-US" altLang="en-US" sz="1200" spc="-300" dirty="0">
                <a:solidFill>
                  <a:srgbClr val="000000"/>
                </a:solidFill>
                <a:latin typeface="Arial" panose="020B0604020202020204" pitchFamily="34" charset="0"/>
                <a:ea typeface="ＭＳ Ｐゴシック" panose="020B0600070205080204" pitchFamily="34" charset="-128"/>
              </a:rPr>
              <a:t>°</a:t>
            </a:r>
            <a:r>
              <a:rPr lang="en-US" altLang="en-US" sz="1200" dirty="0">
                <a:solidFill>
                  <a:srgbClr val="000000"/>
                </a:solidFill>
                <a:latin typeface="Arial" panose="020B0604020202020204" pitchFamily="34" charset="0"/>
                <a:ea typeface="ＭＳ Ｐゴシック" panose="020B0600070205080204" pitchFamily="34" charset="-128"/>
              </a:rPr>
              <a:t>E and over 20 meters near 8</a:t>
            </a:r>
            <a:r>
              <a:rPr lang="en-US" altLang="en-US" sz="1200" spc="-300" dirty="0">
                <a:solidFill>
                  <a:srgbClr val="000000"/>
                </a:solidFill>
                <a:latin typeface="Arial" panose="020B0604020202020204" pitchFamily="34" charset="0"/>
                <a:ea typeface="ＭＳ Ｐゴシック" panose="020B0600070205080204" pitchFamily="34" charset="-128"/>
              </a:rPr>
              <a:t>°</a:t>
            </a:r>
            <a:r>
              <a:rPr lang="en-US" altLang="en-US" sz="1200" dirty="0">
                <a:solidFill>
                  <a:srgbClr val="000000"/>
                </a:solidFill>
                <a:latin typeface="Arial" panose="020B0604020202020204" pitchFamily="34" charset="0"/>
                <a:ea typeface="ＭＳ Ｐゴシック" panose="020B0600070205080204" pitchFamily="34" charset="-128"/>
              </a:rPr>
              <a:t>N, 93</a:t>
            </a:r>
            <a:r>
              <a:rPr lang="en-US" altLang="en-US" sz="1200" spc="-300" dirty="0">
                <a:solidFill>
                  <a:srgbClr val="000000"/>
                </a:solidFill>
                <a:latin typeface="Arial" panose="020B0604020202020204" pitchFamily="34" charset="0"/>
                <a:ea typeface="ＭＳ Ｐゴシック" panose="020B0600070205080204" pitchFamily="34" charset="-128"/>
              </a:rPr>
              <a:t>°</a:t>
            </a:r>
            <a:r>
              <a:rPr lang="en-US" altLang="en-US" sz="1200" dirty="0">
                <a:solidFill>
                  <a:srgbClr val="000000"/>
                </a:solidFill>
                <a:latin typeface="Arial" panose="020B0604020202020204" pitchFamily="34" charset="0"/>
                <a:ea typeface="ＭＳ Ｐゴシック" panose="020B0600070205080204" pitchFamily="34" charset="-128"/>
              </a:rPr>
              <a:t>E.</a:t>
            </a:r>
          </a:p>
          <a:p>
            <a:endParaRPr lang="en-US" dirty="0"/>
          </a:p>
        </p:txBody>
      </p:sp>
      <p:sp>
        <p:nvSpPr>
          <p:cNvPr id="4" name="Slide Number Placeholder 3"/>
          <p:cNvSpPr>
            <a:spLocks noGrp="1"/>
          </p:cNvSpPr>
          <p:nvPr>
            <p:ph type="sldNum" sz="quarter" idx="5"/>
          </p:nvPr>
        </p:nvSpPr>
        <p:spPr/>
        <p:txBody>
          <a:bodyPr/>
          <a:lstStyle/>
          <a:p>
            <a:fld id="{B390042E-9E99-204A-AF4D-702A68E8A7E1}" type="slidenum">
              <a:rPr lang="en-US" altLang="en-US" smtClean="0"/>
              <a:pPr/>
              <a:t>14</a:t>
            </a:fld>
            <a:endParaRPr lang="en-US" altLang="en-US"/>
          </a:p>
        </p:txBody>
      </p:sp>
    </p:spTree>
    <p:extLst>
      <p:ext uri="{BB962C8B-B14F-4D97-AF65-F5344CB8AC3E}">
        <p14:creationId xmlns:p14="http://schemas.microsoft.com/office/powerpoint/2010/main" val="25999559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198261-9C78-E16D-2FC9-C23A98DE693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69ED455-E39F-4E18-9023-55650866557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70FD2DE-D753-0461-89A1-AF2FB3C5EE58}"/>
              </a:ext>
            </a:extLst>
          </p:cNvPr>
          <p:cNvSpPr>
            <a:spLocks noGrp="1"/>
          </p:cNvSpPr>
          <p:nvPr>
            <p:ph type="body" idx="1"/>
          </p:nvPr>
        </p:nvSpPr>
        <p:spPr/>
        <p:txBody>
          <a:bodyPr/>
          <a:lstStyle/>
          <a:p>
            <a:r>
              <a:rPr lang="en-US" dirty="0"/>
              <a:t>Adapted from Newcomb and McCann (1987), Bilham et al. (2005), </a:t>
            </a:r>
            <a:r>
              <a:rPr lang="en-US" sz="1800" dirty="0" err="1">
                <a:effectLst/>
                <a:latin typeface="Arial" panose="020B0604020202020204" pitchFamily="34" charset="0"/>
                <a:ea typeface="Aptos" panose="020B0004020202020204" pitchFamily="34" charset="0"/>
              </a:rPr>
              <a:t>Natawidjaja</a:t>
            </a:r>
            <a:r>
              <a:rPr lang="en-US" sz="1800" dirty="0">
                <a:effectLst/>
                <a:latin typeface="Arial" panose="020B0604020202020204" pitchFamily="34" charset="0"/>
                <a:ea typeface="Aptos" panose="020B0004020202020204" pitchFamily="34" charset="0"/>
              </a:rPr>
              <a:t>, et al. (2006), </a:t>
            </a:r>
            <a:r>
              <a:rPr lang="en-US" sz="1800" dirty="0" err="1">
                <a:effectLst/>
                <a:latin typeface="Arial" panose="020B0604020202020204" pitchFamily="34" charset="0"/>
                <a:ea typeface="Aptos" panose="020B0004020202020204" pitchFamily="34" charset="0"/>
              </a:rPr>
              <a:t>Satake</a:t>
            </a:r>
            <a:r>
              <a:rPr lang="en-US" sz="1800" dirty="0">
                <a:effectLst/>
                <a:latin typeface="Arial" panose="020B0604020202020204" pitchFamily="34" charset="0"/>
                <a:ea typeface="Aptos" panose="020B0004020202020204" pitchFamily="34" charset="0"/>
              </a:rPr>
              <a:t> and Atwater (2007), </a:t>
            </a:r>
            <a:r>
              <a:rPr lang="en-US" dirty="0"/>
              <a:t>McCaffrey (2009), and Shearer and Burgmann (2010).</a:t>
            </a:r>
          </a:p>
          <a:p>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sz="1200" dirty="0">
                <a:solidFill>
                  <a:srgbClr val="000000"/>
                </a:solidFill>
                <a:latin typeface="Arial" panose="020B0604020202020204" pitchFamily="34" charset="0"/>
                <a:ea typeface="ＭＳ Ｐゴシック" panose="020B0600070205080204" pitchFamily="34" charset="-128"/>
              </a:rPr>
              <a:t>Earthquake history from 1797 through 2004 is summarized on this map.  The red star indicates the epicenter and the salmon color is the rupture zone of the 2004 M9.1 earthquake.  Rupture zones of M </a:t>
            </a:r>
            <a:r>
              <a:rPr lang="en-US" altLang="en-US" sz="1200" u="sng" dirty="0">
                <a:solidFill>
                  <a:srgbClr val="000000"/>
                </a:solidFill>
                <a:latin typeface="Arial" panose="020B0604020202020204" pitchFamily="34" charset="0"/>
                <a:ea typeface="ＭＳ Ｐゴシック" panose="020B0600070205080204" pitchFamily="34" charset="-128"/>
              </a:rPr>
              <a:t>&gt;</a:t>
            </a:r>
            <a:r>
              <a:rPr lang="en-US" altLang="en-US" sz="1200" dirty="0">
                <a:solidFill>
                  <a:srgbClr val="000000"/>
                </a:solidFill>
                <a:latin typeface="Arial" panose="020B0604020202020204" pitchFamily="34" charset="0"/>
                <a:ea typeface="ＭＳ Ｐゴシック" panose="020B0600070205080204" pitchFamily="34" charset="-128"/>
              </a:rPr>
              <a:t> 7.7 earthquakes from 1797 to 2004 are shown in red.  Rupture zones of three great M </a:t>
            </a:r>
            <a:r>
              <a:rPr lang="en-US" altLang="en-US" sz="1200" u="sng" dirty="0">
                <a:solidFill>
                  <a:srgbClr val="000000"/>
                </a:solidFill>
                <a:latin typeface="Arial" panose="020B0604020202020204" pitchFamily="34" charset="0"/>
                <a:ea typeface="ＭＳ Ｐゴシック" panose="020B0600070205080204" pitchFamily="34" charset="-128"/>
              </a:rPr>
              <a:t>&gt;</a:t>
            </a:r>
            <a:r>
              <a:rPr lang="en-US" altLang="en-US" sz="1200" dirty="0">
                <a:solidFill>
                  <a:srgbClr val="000000"/>
                </a:solidFill>
                <a:latin typeface="Arial" panose="020B0604020202020204" pitchFamily="34" charset="0"/>
                <a:ea typeface="ＭＳ Ｐゴシック" panose="020B0600070205080204" pitchFamily="34" charset="-128"/>
              </a:rPr>
              <a:t> 8 megathrust earthquakes west of Sumatra from 1797 to 1861 were determined from historic records.  In addition, three earthquakes west of Sumatra with magnitudes of 7.7 to 7.9 were recorded by seismometers between 1907 and 2000.  So, the ~200-year earthquake record prior to 2004 provided clear evidence that the Sunda subduction zone between the Australia and Sunda plates west of Sumatra is a region where great megathrust earthquakes are expected.  In contrast, only two M </a:t>
            </a:r>
            <a:r>
              <a:rPr lang="en-US" altLang="en-US" sz="1200" u="sng" dirty="0">
                <a:solidFill>
                  <a:srgbClr val="000000"/>
                </a:solidFill>
                <a:latin typeface="Arial" panose="020B0604020202020204" pitchFamily="34" charset="0"/>
                <a:ea typeface="ＭＳ Ｐゴシック" panose="020B0600070205080204" pitchFamily="34" charset="-128"/>
              </a:rPr>
              <a:t>&gt;</a:t>
            </a:r>
            <a:r>
              <a:rPr lang="en-US" altLang="en-US" sz="1200" dirty="0">
                <a:solidFill>
                  <a:srgbClr val="000000"/>
                </a:solidFill>
                <a:latin typeface="Arial" panose="020B0604020202020204" pitchFamily="34" charset="0"/>
                <a:ea typeface="ＭＳ Ｐゴシック" panose="020B0600070205080204" pitchFamily="34" charset="-128"/>
              </a:rPr>
              <a:t> 7.7 strong earthquakes and no great M </a:t>
            </a:r>
            <a:r>
              <a:rPr lang="en-US" altLang="en-US" sz="1200" u="sng" dirty="0">
                <a:solidFill>
                  <a:srgbClr val="000000"/>
                </a:solidFill>
                <a:latin typeface="Arial" panose="020B0604020202020204" pitchFamily="34" charset="0"/>
                <a:ea typeface="ＭＳ Ｐゴシック" panose="020B0600070205080204" pitchFamily="34" charset="-128"/>
              </a:rPr>
              <a:t>&gt;</a:t>
            </a:r>
            <a:r>
              <a:rPr lang="en-US" altLang="en-US" sz="1200" dirty="0">
                <a:solidFill>
                  <a:srgbClr val="000000"/>
                </a:solidFill>
                <a:latin typeface="Arial" panose="020B0604020202020204" pitchFamily="34" charset="0"/>
                <a:ea typeface="ＭＳ Ｐゴシック" panose="020B0600070205080204" pitchFamily="34" charset="-128"/>
              </a:rPr>
              <a:t> 8 megathrust earthquakes were known along the Sunda subduction zone between the India and Burma plates .... until the 2004 magnitude 9.1 Sumatra – Andaman earthquake.  This earthquake history delivers the humbling message that a few centuries is not a sufficient time span to indicate the maximum earthquake size that can occur along a megathrust plate boundary.</a:t>
            </a:r>
          </a:p>
          <a:p>
            <a:endParaRPr lang="en-US" dirty="0"/>
          </a:p>
        </p:txBody>
      </p:sp>
      <p:sp>
        <p:nvSpPr>
          <p:cNvPr id="4" name="Slide Number Placeholder 3">
            <a:extLst>
              <a:ext uri="{FF2B5EF4-FFF2-40B4-BE49-F238E27FC236}">
                <a16:creationId xmlns:a16="http://schemas.microsoft.com/office/drawing/2014/main" id="{6EBB3C03-5F38-6ECD-4E50-14D60E17AAE5}"/>
              </a:ext>
            </a:extLst>
          </p:cNvPr>
          <p:cNvSpPr>
            <a:spLocks noGrp="1"/>
          </p:cNvSpPr>
          <p:nvPr>
            <p:ph type="sldNum" sz="quarter" idx="5"/>
          </p:nvPr>
        </p:nvSpPr>
        <p:spPr/>
        <p:txBody>
          <a:bodyPr/>
          <a:lstStyle/>
          <a:p>
            <a:fld id="{B390042E-9E99-204A-AF4D-702A68E8A7E1}" type="slidenum">
              <a:rPr lang="en-US" altLang="en-US" smtClean="0"/>
              <a:pPr/>
              <a:t>15</a:t>
            </a:fld>
            <a:endParaRPr lang="en-US" altLang="en-US"/>
          </a:p>
        </p:txBody>
      </p:sp>
    </p:spTree>
    <p:extLst>
      <p:ext uri="{BB962C8B-B14F-4D97-AF65-F5344CB8AC3E}">
        <p14:creationId xmlns:p14="http://schemas.microsoft.com/office/powerpoint/2010/main" val="360263596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A3C802-BACF-DE07-81DC-66601A69A45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F3CE4A0-51EE-E8D8-2230-C5D8CEFA986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4C9972F-9009-1626-C7D0-D25074CC5A3B}"/>
              </a:ext>
            </a:extLst>
          </p:cNvPr>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Adapted from </a:t>
            </a:r>
            <a:r>
              <a:rPr lang="en-US" sz="1800" dirty="0" err="1">
                <a:effectLst/>
                <a:latin typeface="Arial" panose="020B0604020202020204" pitchFamily="34" charset="0"/>
                <a:ea typeface="Aptos" panose="020B0004020202020204" pitchFamily="34" charset="0"/>
              </a:rPr>
              <a:t>Natawidjaja</a:t>
            </a:r>
            <a:r>
              <a:rPr lang="en-US" sz="1800" dirty="0">
                <a:effectLst/>
                <a:latin typeface="Arial" panose="020B0604020202020204" pitchFamily="34" charset="0"/>
                <a:ea typeface="Aptos" panose="020B0004020202020204" pitchFamily="34" charset="0"/>
              </a:rPr>
              <a:t>, et al. (2006) </a:t>
            </a:r>
            <a:r>
              <a:rPr lang="en-US" dirty="0"/>
              <a:t>and finite fault models from NEIC archive.</a:t>
            </a:r>
          </a:p>
          <a:p>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sz="1200" dirty="0">
                <a:solidFill>
                  <a:srgbClr val="000000"/>
                </a:solidFill>
                <a:latin typeface="Arial" panose="020B0604020202020204" pitchFamily="34" charset="0"/>
                <a:ea typeface="ＭＳ Ｐゴシック" panose="020B0600070205080204" pitchFamily="34" charset="-128"/>
              </a:rPr>
              <a:t>Epicenters and rupture zones of M </a:t>
            </a:r>
            <a:r>
              <a:rPr lang="en-US" altLang="en-US" sz="1200" u="sng" dirty="0">
                <a:solidFill>
                  <a:srgbClr val="000000"/>
                </a:solidFill>
                <a:latin typeface="Arial" panose="020B0604020202020204" pitchFamily="34" charset="0"/>
                <a:ea typeface="ＭＳ Ｐゴシック" panose="020B0600070205080204" pitchFamily="34" charset="-128"/>
              </a:rPr>
              <a:t>&gt;</a:t>
            </a:r>
            <a:r>
              <a:rPr lang="en-US" altLang="en-US" sz="1200" dirty="0">
                <a:solidFill>
                  <a:srgbClr val="000000"/>
                </a:solidFill>
                <a:latin typeface="Arial" panose="020B0604020202020204" pitchFamily="34" charset="0"/>
                <a:ea typeface="ＭＳ Ｐゴシック" panose="020B0600070205080204" pitchFamily="34" charset="-128"/>
              </a:rPr>
              <a:t> 7.7 earthquakes from 2004 are shown on this map.  Two M &gt; 8 great earthquakes and three M </a:t>
            </a:r>
            <a:r>
              <a:rPr lang="en-US" altLang="en-US" sz="1200" u="sng" dirty="0">
                <a:solidFill>
                  <a:srgbClr val="000000"/>
                </a:solidFill>
                <a:latin typeface="Arial" panose="020B0604020202020204" pitchFamily="34" charset="0"/>
                <a:ea typeface="ＭＳ Ｐゴシック" panose="020B0600070205080204" pitchFamily="34" charset="-128"/>
              </a:rPr>
              <a:t>&gt;</a:t>
            </a:r>
            <a:r>
              <a:rPr lang="en-US" altLang="en-US" sz="1200" dirty="0">
                <a:solidFill>
                  <a:srgbClr val="000000"/>
                </a:solidFill>
                <a:latin typeface="Arial" panose="020B0604020202020204" pitchFamily="34" charset="0"/>
                <a:ea typeface="ＭＳ Ｐゴシック" panose="020B0600070205080204" pitchFamily="34" charset="-128"/>
              </a:rPr>
              <a:t> 7.8 major earthquakes occurred on the Australia – Sunda megathrust boundary from 2005 through 2010. </a:t>
            </a:r>
            <a:r>
              <a:rPr lang="en-US" altLang="en-US" sz="1200" dirty="0">
                <a:solidFill>
                  <a:srgbClr val="1B1B1B"/>
                </a:solidFill>
                <a:latin typeface="Arial" panose="020B0604020202020204" pitchFamily="34" charset="0"/>
                <a:ea typeface="ＭＳ Ｐゴシック" panose="020B0600070205080204" pitchFamily="34" charset="-128"/>
              </a:rPr>
              <a:t> S</a:t>
            </a:r>
            <a:r>
              <a:rPr lang="en-US" sz="1200" dirty="0">
                <a:solidFill>
                  <a:srgbClr val="1B1B1B"/>
                </a:solidFill>
                <a:latin typeface="Arial" panose="020B0604020202020204" pitchFamily="34" charset="0"/>
              </a:rPr>
              <a:t>tress changes caused by the </a:t>
            </a:r>
            <a:r>
              <a:rPr lang="en-US" altLang="en-US" sz="1200" dirty="0">
                <a:solidFill>
                  <a:srgbClr val="000000"/>
                </a:solidFill>
                <a:latin typeface="Arial" panose="020B0604020202020204" pitchFamily="34" charset="0"/>
                <a:ea typeface="ＭＳ Ｐゴシック" panose="020B0600070205080204" pitchFamily="34" charset="-128"/>
              </a:rPr>
              <a:t>2004 M9.1 Sumatra – Andaman earthquake </a:t>
            </a:r>
            <a:r>
              <a:rPr lang="en-US" sz="1200" dirty="0">
                <a:solidFill>
                  <a:srgbClr val="1B1B1B"/>
                </a:solidFill>
                <a:latin typeface="Arial" panose="020B0604020202020204" pitchFamily="34" charset="0"/>
              </a:rPr>
              <a:t>likely triggered the </a:t>
            </a:r>
            <a:r>
              <a:rPr lang="en-US" sz="1200" b="0" i="0" u="none" strike="noStrike" dirty="0">
                <a:solidFill>
                  <a:srgbClr val="1B1B1B"/>
                </a:solidFill>
                <a:effectLst/>
                <a:latin typeface="Arial" panose="020B0604020202020204" pitchFamily="34" charset="0"/>
              </a:rPr>
              <a:t>2005 M8.6 </a:t>
            </a:r>
            <a:r>
              <a:rPr lang="en-US" sz="1200" i="0" u="none" strike="noStrike" dirty="0" err="1">
                <a:solidFill>
                  <a:srgbClr val="202122"/>
                </a:solidFill>
                <a:effectLst/>
                <a:latin typeface="Arial" panose="020B0604020202020204" pitchFamily="34" charset="0"/>
              </a:rPr>
              <a:t>Nias</a:t>
            </a:r>
            <a:r>
              <a:rPr lang="en-US" sz="1200" i="0" u="none" strike="noStrike" dirty="0">
                <a:solidFill>
                  <a:srgbClr val="202122"/>
                </a:solidFill>
                <a:effectLst/>
                <a:latin typeface="Arial" panose="020B0604020202020204" pitchFamily="34" charset="0"/>
              </a:rPr>
              <a:t> - </a:t>
            </a:r>
            <a:r>
              <a:rPr lang="en-US" sz="1200" i="0" u="none" strike="noStrike" dirty="0" err="1">
                <a:solidFill>
                  <a:srgbClr val="202122"/>
                </a:solidFill>
                <a:effectLst/>
                <a:latin typeface="Arial" panose="020B0604020202020204" pitchFamily="34" charset="0"/>
              </a:rPr>
              <a:t>Simeulue</a:t>
            </a:r>
            <a:r>
              <a:rPr lang="en-US" sz="1200" i="0" u="none" strike="noStrike" dirty="0">
                <a:solidFill>
                  <a:srgbClr val="202122"/>
                </a:solidFill>
                <a:effectLst/>
                <a:latin typeface="Arial" panose="020B0604020202020204" pitchFamily="34" charset="0"/>
              </a:rPr>
              <a:t> </a:t>
            </a:r>
            <a:r>
              <a:rPr lang="en-US" sz="1200" i="0" u="none" strike="noStrike" dirty="0">
                <a:solidFill>
                  <a:srgbClr val="1B1B1B"/>
                </a:solidFill>
                <a:effectLst/>
                <a:latin typeface="Arial" panose="020B0604020202020204" pitchFamily="34" charset="0"/>
              </a:rPr>
              <a:t>earthquake </a:t>
            </a:r>
            <a:r>
              <a:rPr lang="en-US" sz="1200" dirty="0">
                <a:solidFill>
                  <a:srgbClr val="1B1B1B"/>
                </a:solidFill>
                <a:latin typeface="Arial" panose="020B0604020202020204" pitchFamily="34" charset="0"/>
              </a:rPr>
              <a:t>immediately south of the 2004 rupture zone</a:t>
            </a:r>
            <a:r>
              <a:rPr lang="en-US" sz="1200" b="0" i="0" u="none" strike="noStrike" dirty="0">
                <a:solidFill>
                  <a:srgbClr val="1B1B1B"/>
                </a:solidFill>
                <a:effectLst/>
                <a:latin typeface="Arial" panose="020B0604020202020204" pitchFamily="34" charset="0"/>
              </a:rPr>
              <a:t>.  More than 1,000 fatalities resulted from the 2005 earthquake that produced a tsunami up to 3 meters wave height.  The </a:t>
            </a:r>
            <a:r>
              <a:rPr lang="en-US" sz="1200" dirty="0">
                <a:solidFill>
                  <a:srgbClr val="1B1B1B"/>
                </a:solidFill>
                <a:latin typeface="Arial" panose="020B0604020202020204" pitchFamily="34" charset="0"/>
              </a:rPr>
              <a:t>September 12, 2007 M8.4 </a:t>
            </a:r>
            <a:r>
              <a:rPr lang="en-US" sz="1200" b="0" i="0" u="none" strike="noStrike" dirty="0">
                <a:solidFill>
                  <a:srgbClr val="1B1B1B"/>
                </a:solidFill>
                <a:effectLst/>
                <a:latin typeface="Arial" panose="020B0604020202020204" pitchFamily="34" charset="0"/>
              </a:rPr>
              <a:t>earthquake occurred just north of the rupture zone of the June 4, 2000 M7.9 earthquake (see previous slide)  and resulted in 25 fatalities.  The September 12, 2007 M7.9 event </a:t>
            </a:r>
            <a:r>
              <a:rPr lang="en-US" sz="1200" dirty="0">
                <a:solidFill>
                  <a:srgbClr val="1B1B1B"/>
                </a:solidFill>
                <a:latin typeface="Arial" panose="020B0604020202020204" pitchFamily="34" charset="0"/>
              </a:rPr>
              <a:t>occurred at the northern edge of the aftershock zone of the M</a:t>
            </a:r>
            <a:r>
              <a:rPr lang="en-US" sz="1200" b="0" i="0" u="none" strike="noStrike" dirty="0">
                <a:solidFill>
                  <a:srgbClr val="1B1B1B"/>
                </a:solidFill>
                <a:effectLst/>
                <a:latin typeface="Arial" panose="020B0604020202020204" pitchFamily="34" charset="0"/>
              </a:rPr>
              <a:t>8.4 earthquake </a:t>
            </a:r>
            <a:r>
              <a:rPr lang="en-US" sz="1200" dirty="0">
                <a:solidFill>
                  <a:srgbClr val="1B1B1B"/>
                </a:solidFill>
                <a:latin typeface="Arial" panose="020B0604020202020204" pitchFamily="34" charset="0"/>
              </a:rPr>
              <a:t>that occurred earlier that day</a:t>
            </a:r>
            <a:r>
              <a:rPr lang="en-US" sz="1200" b="0" i="0" u="none" strike="noStrike" dirty="0">
                <a:solidFill>
                  <a:srgbClr val="1B1B1B"/>
                </a:solidFill>
                <a:effectLst/>
                <a:latin typeface="Arial" panose="020B0604020202020204" pitchFamily="34" charset="0"/>
              </a:rPr>
              <a:t>.  Compared to historic seismicity prior to the </a:t>
            </a:r>
            <a:r>
              <a:rPr lang="en-US" altLang="en-US" sz="1200" dirty="0">
                <a:solidFill>
                  <a:srgbClr val="000000"/>
                </a:solidFill>
                <a:latin typeface="Arial" panose="020B0604020202020204" pitchFamily="34" charset="0"/>
                <a:ea typeface="ＭＳ Ｐゴシック" panose="020B0600070205080204" pitchFamily="34" charset="-128"/>
              </a:rPr>
              <a:t>2004 M9.1 Sumatra – Andaman earthquake, the Australia – Sunda megathrust boundary west of Sumatra has “lit up” with major and great earthquakes in the two decades since that devastating event on “Boxing Day” 2004.</a:t>
            </a:r>
            <a:endParaRPr lang="en-US" sz="1200" b="0" i="0" u="none" strike="noStrike" dirty="0">
              <a:solidFill>
                <a:srgbClr val="1B1B1B"/>
              </a:solidFill>
              <a:effectLst/>
              <a:latin typeface="Arial" panose="020B0604020202020204" pitchFamily="34" charset="0"/>
            </a:endParaRPr>
          </a:p>
          <a:p>
            <a:endParaRPr lang="en-US" dirty="0"/>
          </a:p>
        </p:txBody>
      </p:sp>
      <p:sp>
        <p:nvSpPr>
          <p:cNvPr id="4" name="Slide Number Placeholder 3">
            <a:extLst>
              <a:ext uri="{FF2B5EF4-FFF2-40B4-BE49-F238E27FC236}">
                <a16:creationId xmlns:a16="http://schemas.microsoft.com/office/drawing/2014/main" id="{D9E88B79-C105-5751-8FF6-9DA62D482888}"/>
              </a:ext>
            </a:extLst>
          </p:cNvPr>
          <p:cNvSpPr>
            <a:spLocks noGrp="1"/>
          </p:cNvSpPr>
          <p:nvPr>
            <p:ph type="sldNum" sz="quarter" idx="5"/>
          </p:nvPr>
        </p:nvSpPr>
        <p:spPr/>
        <p:txBody>
          <a:bodyPr/>
          <a:lstStyle/>
          <a:p>
            <a:fld id="{B390042E-9E99-204A-AF4D-702A68E8A7E1}" type="slidenum">
              <a:rPr lang="en-US" altLang="en-US" smtClean="0"/>
              <a:pPr/>
              <a:t>16</a:t>
            </a:fld>
            <a:endParaRPr lang="en-US" altLang="en-US"/>
          </a:p>
        </p:txBody>
      </p:sp>
    </p:spTree>
    <p:extLst>
      <p:ext uri="{BB962C8B-B14F-4D97-AF65-F5344CB8AC3E}">
        <p14:creationId xmlns:p14="http://schemas.microsoft.com/office/powerpoint/2010/main" val="57797161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Background image from Google Maps</a:t>
            </a:r>
          </a:p>
          <a:p>
            <a:r>
              <a:rPr lang="en-US" dirty="0"/>
              <a:t>GPS velocities from GPS Velocity Viewer - https://</a:t>
            </a:r>
            <a:r>
              <a:rPr lang="en-US" dirty="0" err="1"/>
              <a:t>www.unavco.org</a:t>
            </a:r>
            <a:r>
              <a:rPr lang="en-US" dirty="0"/>
              <a:t>/software/visualization/GPS-Velocity-Viewer/GPS-Velocity-</a:t>
            </a:r>
            <a:r>
              <a:rPr lang="en-US" dirty="0" err="1"/>
              <a:t>Viewer.html</a:t>
            </a:r>
            <a:r>
              <a:rPr lang="en-US" dirty="0"/>
              <a:t> </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300" b="0" i="0" u="none" strike="noStrike" cap="none" smtClean="0">
                <a:solidFill>
                  <a:schemeClr val="dk1"/>
                </a:solidFill>
                <a:latin typeface="Calibri"/>
                <a:ea typeface="Calibri"/>
                <a:cs typeface="Calibri"/>
                <a:sym typeface="Calibri"/>
              </a:rPr>
              <a:t>17</a:t>
            </a:fld>
            <a:endParaRPr lang="en-US" sz="13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0074429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g311cb882b7d_0_23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8" name="Google Shape;248;g311cb882b7d_0_230: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lnSpc>
                <a:spcPct val="115000"/>
              </a:lnSpc>
              <a:spcBef>
                <a:spcPts val="400"/>
              </a:spcBef>
              <a:spcAft>
                <a:spcPts val="0"/>
              </a:spcAft>
              <a:buClr>
                <a:schemeClr val="dk1"/>
              </a:buClr>
              <a:buSzPts val="1100"/>
              <a:buFont typeface="Arial"/>
              <a:buNone/>
            </a:pPr>
            <a:r>
              <a:rPr lang="en-US" b="1"/>
              <a:t>Focal Mechanisms Explained:</a:t>
            </a:r>
            <a:endParaRPr b="1"/>
          </a:p>
          <a:p>
            <a:pPr marL="0" lvl="0" indent="0" algn="l" rtl="0">
              <a:lnSpc>
                <a:spcPct val="115000"/>
              </a:lnSpc>
              <a:spcBef>
                <a:spcPts val="400"/>
              </a:spcBef>
              <a:spcAft>
                <a:spcPts val="0"/>
              </a:spcAft>
              <a:buClr>
                <a:schemeClr val="dk1"/>
              </a:buClr>
              <a:buSzPts val="1100"/>
              <a:buFont typeface="Arial"/>
              <a:buNone/>
            </a:pPr>
            <a:r>
              <a:rPr lang="en-US"/>
              <a:t>https://www.iris.edu/hq/inclass/animation/focal_mechanisms_explained</a:t>
            </a:r>
            <a:endParaRPr/>
          </a:p>
          <a:p>
            <a:pPr marL="0" lvl="0" indent="0" algn="l" rtl="0">
              <a:spcBef>
                <a:spcPts val="360"/>
              </a:spcBef>
              <a:spcAft>
                <a:spcPts val="0"/>
              </a:spcAft>
              <a:buNone/>
            </a:pPr>
            <a:endParaRPr/>
          </a:p>
        </p:txBody>
      </p:sp>
      <p:sp>
        <p:nvSpPr>
          <p:cNvPr id="249" name="Google Shape;249;g311cb882b7d_0_230: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g317d7fd0b25_0_29: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89" name="Google Shape;189;g317d7fd0b25_0_29:notes"/>
          <p:cNvSpPr txBox="1">
            <a:spLocks noGrp="1"/>
          </p:cNvSpPr>
          <p:nvPr>
            <p:ph type="body" idx="1"/>
          </p:nvPr>
        </p:nvSpPr>
        <p:spPr>
          <a:xfrm>
            <a:off x="731838" y="4560888"/>
            <a:ext cx="5851500" cy="4319700"/>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endParaRPr/>
          </a:p>
        </p:txBody>
      </p:sp>
      <p:sp>
        <p:nvSpPr>
          <p:cNvPr id="190" name="Google Shape;190;g317d7fd0b25_0_29:notes"/>
          <p:cNvSpPr txBox="1">
            <a:spLocks noGrp="1"/>
          </p:cNvSpPr>
          <p:nvPr>
            <p:ph type="sldNum" idx="12"/>
          </p:nvPr>
        </p:nvSpPr>
        <p:spPr>
          <a:xfrm>
            <a:off x="4143375" y="9120188"/>
            <a:ext cx="3170100" cy="479400"/>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300" b="0" i="0" u="none" strike="noStrike" cap="none">
                <a:solidFill>
                  <a:schemeClr val="dk1"/>
                </a:solidFill>
                <a:latin typeface="Calibri"/>
                <a:ea typeface="Calibri"/>
                <a:cs typeface="Calibri"/>
                <a:sym typeface="Calibri"/>
              </a:rPr>
              <a:t>19</a:t>
            </a:fld>
            <a:endParaRPr sz="13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p1: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65" name="Google Shape;165;p1:notes"/>
          <p:cNvSpPr txBox="1">
            <a:spLocks noGrp="1"/>
          </p:cNvSpPr>
          <p:nvPr>
            <p:ph type="body" idx="1"/>
          </p:nvPr>
        </p:nvSpPr>
        <p:spPr>
          <a:xfrm>
            <a:off x="731838" y="4560888"/>
            <a:ext cx="5851525" cy="4319587"/>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r>
              <a:rPr lang="en-US" dirty="0"/>
              <a:t>Additional Information:  https://earthquake.usgs.gov/earthquakes/eventpage/official20041226005853450_30/executive</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66" name="Google Shape;166;p1:notes"/>
          <p:cNvSpPr txBox="1">
            <a:spLocks noGrp="1"/>
          </p:cNvSpPr>
          <p:nvPr>
            <p:ph type="sldNum" idx="12"/>
          </p:nvPr>
        </p:nvSpPr>
        <p:spPr>
          <a:xfrm>
            <a:off x="4143375" y="9120188"/>
            <a:ext cx="3170238" cy="479425"/>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300" b="0" i="0" u="none" strike="noStrike" cap="none">
                <a:solidFill>
                  <a:schemeClr val="dk1"/>
                </a:solidFill>
                <a:latin typeface="Calibri"/>
                <a:ea typeface="Calibri"/>
                <a:cs typeface="Calibri"/>
                <a:sym typeface="Calibri"/>
              </a:rPr>
              <a:t>2</a:t>
            </a:fld>
            <a:endParaRPr sz="13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Google Shape;197;g317d7fd0b25_0_8: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98" name="Google Shape;198;g317d7fd0b25_0_8:notes"/>
          <p:cNvSpPr txBox="1">
            <a:spLocks noGrp="1"/>
          </p:cNvSpPr>
          <p:nvPr>
            <p:ph type="body" idx="1"/>
          </p:nvPr>
        </p:nvSpPr>
        <p:spPr>
          <a:xfrm>
            <a:off x="731838" y="4560888"/>
            <a:ext cx="5851500" cy="4319700"/>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endParaRPr/>
          </a:p>
        </p:txBody>
      </p:sp>
      <p:sp>
        <p:nvSpPr>
          <p:cNvPr id="199" name="Google Shape;199;g317d7fd0b25_0_8:notes"/>
          <p:cNvSpPr txBox="1">
            <a:spLocks noGrp="1"/>
          </p:cNvSpPr>
          <p:nvPr>
            <p:ph type="sldNum" idx="12"/>
          </p:nvPr>
        </p:nvSpPr>
        <p:spPr>
          <a:xfrm>
            <a:off x="4143375" y="9120188"/>
            <a:ext cx="3170100" cy="479400"/>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300" b="0" i="0" u="none" strike="noStrike" cap="none">
                <a:solidFill>
                  <a:schemeClr val="dk1"/>
                </a:solidFill>
                <a:latin typeface="Calibri"/>
                <a:ea typeface="Calibri"/>
                <a:cs typeface="Calibri"/>
                <a:sym typeface="Calibri"/>
              </a:rPr>
              <a:t>20</a:t>
            </a:fld>
            <a:endParaRPr sz="13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g316a12080fd_0_25: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08" name="Google Shape;208;g316a12080fd_0_25:notes"/>
          <p:cNvSpPr txBox="1">
            <a:spLocks noGrp="1"/>
          </p:cNvSpPr>
          <p:nvPr>
            <p:ph type="body" idx="1"/>
          </p:nvPr>
        </p:nvSpPr>
        <p:spPr>
          <a:xfrm>
            <a:off x="731838" y="4560888"/>
            <a:ext cx="5851500" cy="4319700"/>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r>
              <a:rPr lang="en-US" dirty="0"/>
              <a:t>Satellite images can showcase the path of destruction the tsunami took. This </a:t>
            </a:r>
            <a:r>
              <a:rPr lang="en-US"/>
              <a:t>path coincides </a:t>
            </a:r>
            <a:r>
              <a:rPr lang="en-US" dirty="0"/>
              <a:t>with areas that were closer to sea level in </a:t>
            </a:r>
            <a:r>
              <a:rPr lang="en-US"/>
              <a:t>elevation (and </a:t>
            </a:r>
            <a:r>
              <a:rPr lang="en-US" dirty="0"/>
              <a:t>within the height of the tsunami) </a:t>
            </a:r>
            <a:endParaRPr dirty="0"/>
          </a:p>
        </p:txBody>
      </p:sp>
      <p:sp>
        <p:nvSpPr>
          <p:cNvPr id="209" name="Google Shape;209;g316a12080fd_0_25:notes"/>
          <p:cNvSpPr txBox="1">
            <a:spLocks noGrp="1"/>
          </p:cNvSpPr>
          <p:nvPr>
            <p:ph type="sldNum" idx="12"/>
          </p:nvPr>
        </p:nvSpPr>
        <p:spPr>
          <a:xfrm>
            <a:off x="4143375" y="9120188"/>
            <a:ext cx="3170100" cy="479400"/>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300" b="0" i="0" u="none" strike="noStrike" cap="none">
                <a:solidFill>
                  <a:schemeClr val="dk1"/>
                </a:solidFill>
                <a:latin typeface="Calibri"/>
                <a:ea typeface="Calibri"/>
                <a:cs typeface="Calibri"/>
                <a:sym typeface="Calibri"/>
              </a:rPr>
              <a:t>21</a:t>
            </a:fld>
            <a:endParaRPr sz="13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Google Shape;216;g316a12080fd_0_1: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17" name="Google Shape;217;g316a12080fd_0_1:notes"/>
          <p:cNvSpPr txBox="1">
            <a:spLocks noGrp="1"/>
          </p:cNvSpPr>
          <p:nvPr>
            <p:ph type="body" idx="1"/>
          </p:nvPr>
        </p:nvSpPr>
        <p:spPr>
          <a:xfrm>
            <a:off x="731838" y="4560888"/>
            <a:ext cx="5851500" cy="4319700"/>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endParaRPr/>
          </a:p>
        </p:txBody>
      </p:sp>
      <p:sp>
        <p:nvSpPr>
          <p:cNvPr id="218" name="Google Shape;218;g316a12080fd_0_1:notes"/>
          <p:cNvSpPr txBox="1">
            <a:spLocks noGrp="1"/>
          </p:cNvSpPr>
          <p:nvPr>
            <p:ph type="sldNum" idx="12"/>
          </p:nvPr>
        </p:nvSpPr>
        <p:spPr>
          <a:xfrm>
            <a:off x="4143375" y="9120188"/>
            <a:ext cx="3170100" cy="479400"/>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300" b="0" i="0" u="none" strike="noStrike" cap="none">
                <a:solidFill>
                  <a:schemeClr val="dk1"/>
                </a:solidFill>
                <a:latin typeface="Calibri"/>
                <a:ea typeface="Calibri"/>
                <a:cs typeface="Calibri"/>
                <a:sym typeface="Calibri"/>
              </a:rPr>
              <a:t>22</a:t>
            </a:fld>
            <a:endParaRPr sz="13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p:cNvGrpSpPr/>
        <p:nvPr/>
      </p:nvGrpSpPr>
      <p:grpSpPr>
        <a:xfrm>
          <a:off x="0" y="0"/>
          <a:ext cx="0" cy="0"/>
          <a:chOff x="0" y="0"/>
          <a:chExt cx="0" cy="0"/>
        </a:xfrm>
      </p:grpSpPr>
      <p:sp>
        <p:nvSpPr>
          <p:cNvPr id="261" name="Google Shape;261;g2bd3eaa297d_0_2: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2" name="Google Shape;262;g2bd3eaa297d_0_2: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lnSpc>
                <a:spcPct val="115000"/>
              </a:lnSpc>
              <a:spcBef>
                <a:spcPts val="600"/>
              </a:spcBef>
              <a:spcAft>
                <a:spcPts val="0"/>
              </a:spcAft>
              <a:buClr>
                <a:schemeClr val="dk1"/>
              </a:buClr>
              <a:buSzPts val="1100"/>
              <a:buFont typeface="Arial"/>
              <a:buNone/>
            </a:pPr>
            <a:r>
              <a:rPr lang="en-US" sz="1800">
                <a:latin typeface="Arial"/>
                <a:ea typeface="Arial"/>
                <a:cs typeface="Arial"/>
                <a:sym typeface="Arial"/>
              </a:rPr>
              <a:t>Satake, K., and B.F. Atwater, Long-term perspectives on giant earthquakes and tsunamis at subduction zones, Annu. Rev. Earth Planet. Sci., v.35, p.349–74, 2007.</a:t>
            </a:r>
            <a:endParaRPr sz="1800">
              <a:latin typeface="Arial"/>
              <a:ea typeface="Arial"/>
              <a:cs typeface="Arial"/>
              <a:sym typeface="Arial"/>
            </a:endParaRPr>
          </a:p>
          <a:p>
            <a:pPr marL="0" lvl="0" indent="0" algn="l" rtl="0">
              <a:lnSpc>
                <a:spcPct val="115000"/>
              </a:lnSpc>
              <a:spcBef>
                <a:spcPts val="600"/>
              </a:spcBef>
              <a:spcAft>
                <a:spcPts val="0"/>
              </a:spcAft>
              <a:buNone/>
            </a:pPr>
            <a:r>
              <a:rPr lang="en-US" sz="1800">
                <a:latin typeface="Arial"/>
                <a:ea typeface="Arial"/>
                <a:cs typeface="Arial"/>
                <a:sym typeface="Arial"/>
              </a:rPr>
              <a:t>Stein, S., and E.A. Okal, Ultralong Period Seismic Study of the December 2004 Indian Ocean Earthquake and Implications for Regional Tectonics and the Subduction Process, Bull. Seis. Soc. Amer., v. 97, p. S279–S295, 2007. </a:t>
            </a:r>
            <a:endParaRPr sz="1800">
              <a:latin typeface="Arial"/>
              <a:ea typeface="Arial"/>
              <a:cs typeface="Arial"/>
              <a:sym typeface="Arial"/>
            </a:endParaRPr>
          </a:p>
          <a:p>
            <a:pPr marL="0" lvl="0" indent="0" algn="l" rtl="0">
              <a:lnSpc>
                <a:spcPct val="115000"/>
              </a:lnSpc>
              <a:spcBef>
                <a:spcPts val="600"/>
              </a:spcBef>
              <a:spcAft>
                <a:spcPts val="0"/>
              </a:spcAft>
              <a:buNone/>
            </a:pPr>
            <a:endParaRPr sz="1800">
              <a:latin typeface="Arial"/>
              <a:ea typeface="Arial"/>
              <a:cs typeface="Arial"/>
              <a:sym typeface="Arial"/>
            </a:endParaRPr>
          </a:p>
          <a:p>
            <a:pPr marL="0" lvl="0" indent="0" algn="l" rtl="0">
              <a:lnSpc>
                <a:spcPct val="154545"/>
              </a:lnSpc>
              <a:spcBef>
                <a:spcPts val="0"/>
              </a:spcBef>
              <a:spcAft>
                <a:spcPts val="0"/>
              </a:spcAft>
              <a:buNone/>
            </a:pPr>
            <a:r>
              <a:rPr lang="en-US">
                <a:latin typeface="Arial"/>
                <a:ea typeface="Arial"/>
                <a:cs typeface="Arial"/>
                <a:sym typeface="Arial"/>
              </a:rPr>
              <a:t>Shallow great subduction zone megathrust earthquakes present hazards of damage from strong ground shaking and large tsunami that can cause destruction along shorelines of an entire ocean basin.  A 1980 analysis of M</a:t>
            </a:r>
            <a:r>
              <a:rPr lang="en-US" u="sng">
                <a:latin typeface="Arial"/>
                <a:ea typeface="Arial"/>
                <a:cs typeface="Arial"/>
                <a:sym typeface="Arial"/>
              </a:rPr>
              <a:t>&gt;</a:t>
            </a:r>
            <a:r>
              <a:rPr lang="en-US">
                <a:latin typeface="Arial"/>
                <a:ea typeface="Arial"/>
                <a:cs typeface="Arial"/>
                <a:sym typeface="Arial"/>
              </a:rPr>
              <a:t>8.7 megathrust earthquakes from 1952 through 1965 (see upper graph) suggested that immense megathrust earthquakes might only occur where relatively young oceanic plates are subducting at a fast rate.  The reasoning was that a young, and therefore warm and buoyant, subducting oceanic plate would push upward on the base of the overriding plate resulting in a plate boundary with high friction.  These plates would deform to store elastic energy that would be released in infrequent great megathrust earthquakes.  Old subducting plates, being cold and dense, might not be strongly coupled to the overriding plate.  So, subduction zones with an old subducting plate might not store sufficient elastic energy to produce a great megathrust earthquake.  The 1980 analysis also suggested that subduction zones with slow convergence rates might not produce M</a:t>
            </a:r>
            <a:r>
              <a:rPr lang="en-US" u="sng">
                <a:latin typeface="Arial"/>
                <a:ea typeface="Arial"/>
                <a:cs typeface="Arial"/>
                <a:sym typeface="Arial"/>
              </a:rPr>
              <a:t>&gt;</a:t>
            </a:r>
            <a:r>
              <a:rPr lang="en-US">
                <a:latin typeface="Arial"/>
                <a:ea typeface="Arial"/>
                <a:cs typeface="Arial"/>
                <a:sym typeface="Arial"/>
              </a:rPr>
              <a:t>8.7 megathrust earthquakes.</a:t>
            </a:r>
            <a:endParaRPr>
              <a:latin typeface="Arial"/>
              <a:ea typeface="Arial"/>
              <a:cs typeface="Arial"/>
              <a:sym typeface="Arial"/>
            </a:endParaRPr>
          </a:p>
          <a:p>
            <a:pPr marL="0" lvl="0" indent="0" algn="l" rtl="0">
              <a:lnSpc>
                <a:spcPct val="154545"/>
              </a:lnSpc>
              <a:spcBef>
                <a:spcPts val="0"/>
              </a:spcBef>
              <a:spcAft>
                <a:spcPts val="0"/>
              </a:spcAft>
              <a:buNone/>
            </a:pPr>
            <a:endParaRPr>
              <a:latin typeface="Arial"/>
              <a:ea typeface="Arial"/>
              <a:cs typeface="Arial"/>
              <a:sym typeface="Arial"/>
            </a:endParaRPr>
          </a:p>
          <a:p>
            <a:pPr marL="0" lvl="0" indent="0" algn="l" rtl="0">
              <a:lnSpc>
                <a:spcPct val="154545"/>
              </a:lnSpc>
              <a:spcBef>
                <a:spcPts val="0"/>
              </a:spcBef>
              <a:spcAft>
                <a:spcPts val="0"/>
              </a:spcAft>
              <a:buClr>
                <a:schemeClr val="dk1"/>
              </a:buClr>
              <a:buSzPts val="1100"/>
              <a:buFont typeface="Arial"/>
              <a:buNone/>
            </a:pPr>
            <a:r>
              <a:rPr lang="en-US">
                <a:latin typeface="Arial"/>
                <a:ea typeface="Arial"/>
                <a:cs typeface="Arial"/>
                <a:sym typeface="Arial"/>
              </a:rPr>
              <a:t>As shown on the lower graph, the 2004 M9.1 Sumatra – Andaman earthquake proved that a subduction zone with slow convergence rate can produce an immense megathrust earthquake.  Then the M9.1 2011 Japan earthquake, with its 130-million-year-old subducting plate, proved that immense megathrust earthquakes can also occur where old oceanic lithosphere is subducting.  So, we now understand that many more subduction zones than previously thought can produce extremely large megathrust earthquakes.</a:t>
            </a:r>
            <a:endParaRPr sz="1800">
              <a:latin typeface="Arial"/>
              <a:ea typeface="Arial"/>
              <a:cs typeface="Arial"/>
              <a:sym typeface="Arial"/>
            </a:endParaRPr>
          </a:p>
          <a:p>
            <a:pPr marL="0" lvl="0" indent="0" algn="l" rtl="0">
              <a:spcBef>
                <a:spcPts val="360"/>
              </a:spcBef>
              <a:spcAft>
                <a:spcPts val="0"/>
              </a:spcAft>
              <a:buNone/>
            </a:pPr>
            <a:endParaRPr/>
          </a:p>
        </p:txBody>
      </p:sp>
      <p:sp>
        <p:nvSpPr>
          <p:cNvPr id="263" name="Google Shape;263;g2bd3eaa297d_0_2: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23</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g3191e7527cf_1_11: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88" name="Google Shape;188;g3191e7527cf_1_11:notes"/>
          <p:cNvSpPr txBox="1">
            <a:spLocks noGrp="1"/>
          </p:cNvSpPr>
          <p:nvPr>
            <p:ph type="body" idx="1"/>
          </p:nvPr>
        </p:nvSpPr>
        <p:spPr>
          <a:xfrm>
            <a:off x="731838" y="4560888"/>
            <a:ext cx="5851500" cy="4319700"/>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endParaRPr/>
          </a:p>
        </p:txBody>
      </p:sp>
      <p:sp>
        <p:nvSpPr>
          <p:cNvPr id="189" name="Google Shape;189;g3191e7527cf_1_11:notes"/>
          <p:cNvSpPr txBox="1">
            <a:spLocks noGrp="1"/>
          </p:cNvSpPr>
          <p:nvPr>
            <p:ph type="sldNum" idx="12"/>
          </p:nvPr>
        </p:nvSpPr>
        <p:spPr>
          <a:xfrm>
            <a:off x="4143375" y="9120188"/>
            <a:ext cx="3170100" cy="479400"/>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300" b="0" i="0" u="none" strike="noStrike" cap="none">
                <a:solidFill>
                  <a:schemeClr val="dk1"/>
                </a:solidFill>
                <a:latin typeface="Calibri"/>
                <a:ea typeface="Calibri"/>
                <a:cs typeface="Calibri"/>
                <a:sym typeface="Calibri"/>
              </a:rPr>
              <a:t>24</a:t>
            </a:fld>
            <a:endParaRPr sz="13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
        <p:cNvGrpSpPr/>
        <p:nvPr/>
      </p:nvGrpSpPr>
      <p:grpSpPr>
        <a:xfrm>
          <a:off x="0" y="0"/>
          <a:ext cx="0" cy="0"/>
          <a:chOff x="0" y="0"/>
          <a:chExt cx="0" cy="0"/>
        </a:xfrm>
      </p:grpSpPr>
      <p:sp>
        <p:nvSpPr>
          <p:cNvPr id="198" name="Google Shape;198;g3191e7527cf_1_23: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99" name="Google Shape;199;g3191e7527cf_1_23:notes"/>
          <p:cNvSpPr txBox="1">
            <a:spLocks noGrp="1"/>
          </p:cNvSpPr>
          <p:nvPr>
            <p:ph type="body" idx="1"/>
          </p:nvPr>
        </p:nvSpPr>
        <p:spPr>
          <a:xfrm>
            <a:off x="731838" y="4560888"/>
            <a:ext cx="5851500" cy="4319700"/>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r>
              <a:rPr lang="en-US" dirty="0"/>
              <a:t>What would you do if you visited the beach and suddenly the ocean disappeared? Many tourists choose to </a:t>
            </a:r>
            <a:r>
              <a:rPr lang="en-US"/>
              <a:t>pick up </a:t>
            </a:r>
            <a:r>
              <a:rPr lang="en-US" dirty="0"/>
              <a:t>the pretty newly exposed shells on </a:t>
            </a:r>
            <a:r>
              <a:rPr lang="en-US"/>
              <a:t>the beach!</a:t>
            </a:r>
            <a:endParaRPr dirty="0"/>
          </a:p>
        </p:txBody>
      </p:sp>
      <p:sp>
        <p:nvSpPr>
          <p:cNvPr id="200" name="Google Shape;200;g3191e7527cf_1_23:notes"/>
          <p:cNvSpPr txBox="1">
            <a:spLocks noGrp="1"/>
          </p:cNvSpPr>
          <p:nvPr>
            <p:ph type="sldNum" idx="12"/>
          </p:nvPr>
        </p:nvSpPr>
        <p:spPr>
          <a:xfrm>
            <a:off x="4143375" y="9120188"/>
            <a:ext cx="3170100" cy="479400"/>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300" b="0" i="0" u="none" strike="noStrike" cap="none">
                <a:solidFill>
                  <a:schemeClr val="dk1"/>
                </a:solidFill>
                <a:latin typeface="Calibri"/>
                <a:ea typeface="Calibri"/>
                <a:cs typeface="Calibri"/>
                <a:sym typeface="Calibri"/>
              </a:rPr>
              <a:t>25</a:t>
            </a:fld>
            <a:endParaRPr sz="13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g317d7fd0b25_0_17: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28" name="Google Shape;228;g317d7fd0b25_0_17:notes"/>
          <p:cNvSpPr txBox="1">
            <a:spLocks noGrp="1"/>
          </p:cNvSpPr>
          <p:nvPr>
            <p:ph type="body" idx="1"/>
          </p:nvPr>
        </p:nvSpPr>
        <p:spPr>
          <a:xfrm>
            <a:off x="731838" y="4560888"/>
            <a:ext cx="5851500" cy="4319700"/>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endParaRPr/>
          </a:p>
        </p:txBody>
      </p:sp>
      <p:sp>
        <p:nvSpPr>
          <p:cNvPr id="229" name="Google Shape;229;g317d7fd0b25_0_17:notes"/>
          <p:cNvSpPr txBox="1">
            <a:spLocks noGrp="1"/>
          </p:cNvSpPr>
          <p:nvPr>
            <p:ph type="sldNum" idx="12"/>
          </p:nvPr>
        </p:nvSpPr>
        <p:spPr>
          <a:xfrm>
            <a:off x="4143375" y="9120188"/>
            <a:ext cx="3170100" cy="479400"/>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300" b="0" i="0" u="none" strike="noStrike" cap="none">
                <a:solidFill>
                  <a:schemeClr val="dk1"/>
                </a:solidFill>
                <a:latin typeface="Calibri"/>
                <a:ea typeface="Calibri"/>
                <a:cs typeface="Calibri"/>
                <a:sym typeface="Calibri"/>
              </a:rPr>
              <a:t>26</a:t>
            </a:fld>
            <a:endParaRPr sz="13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g3191e7527cf_1_18: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10" name="Google Shape;210;g3191e7527cf_1_18:notes"/>
          <p:cNvSpPr txBox="1">
            <a:spLocks noGrp="1"/>
          </p:cNvSpPr>
          <p:nvPr>
            <p:ph type="body" idx="1"/>
          </p:nvPr>
        </p:nvSpPr>
        <p:spPr>
          <a:xfrm>
            <a:off x="731838" y="4560888"/>
            <a:ext cx="5851500" cy="4319700"/>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br>
              <a:rPr lang="en-US" dirty="0"/>
            </a:br>
            <a:endParaRPr dirty="0"/>
          </a:p>
        </p:txBody>
      </p:sp>
      <p:sp>
        <p:nvSpPr>
          <p:cNvPr id="211" name="Google Shape;211;g3191e7527cf_1_18:notes"/>
          <p:cNvSpPr txBox="1">
            <a:spLocks noGrp="1"/>
          </p:cNvSpPr>
          <p:nvPr>
            <p:ph type="sldNum" idx="12"/>
          </p:nvPr>
        </p:nvSpPr>
        <p:spPr>
          <a:xfrm>
            <a:off x="4143375" y="9120188"/>
            <a:ext cx="3170100" cy="479400"/>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300" b="0" i="0" u="none" strike="noStrike" cap="none">
                <a:solidFill>
                  <a:schemeClr val="dk1"/>
                </a:solidFill>
                <a:latin typeface="Calibri"/>
                <a:ea typeface="Calibri"/>
                <a:cs typeface="Calibri"/>
                <a:sym typeface="Calibri"/>
              </a:rPr>
              <a:t>27</a:t>
            </a:fld>
            <a:endParaRPr sz="13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8"/>
        <p:cNvGrpSpPr/>
        <p:nvPr/>
      </p:nvGrpSpPr>
      <p:grpSpPr>
        <a:xfrm>
          <a:off x="0" y="0"/>
          <a:ext cx="0" cy="0"/>
          <a:chOff x="0" y="0"/>
          <a:chExt cx="0" cy="0"/>
        </a:xfrm>
      </p:grpSpPr>
      <p:sp>
        <p:nvSpPr>
          <p:cNvPr id="269" name="Google Shape;269;g317b00c325c_0_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0" name="Google Shape;270;g317b00c325c_0_0: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lnSpc>
                <a:spcPct val="115000"/>
              </a:lnSpc>
              <a:spcBef>
                <a:spcPts val="400"/>
              </a:spcBef>
              <a:spcAft>
                <a:spcPts val="0"/>
              </a:spcAft>
              <a:buNone/>
            </a:pPr>
            <a:r>
              <a:rPr lang="en-US">
                <a:latin typeface="Arial"/>
                <a:ea typeface="Arial"/>
                <a:cs typeface="Arial"/>
                <a:sym typeface="Arial"/>
              </a:rPr>
              <a:t>Chlieh Et Al, Coseismic Slip and Afterslip of the Great M</a:t>
            </a:r>
            <a:r>
              <a:rPr lang="en-US" sz="2000" baseline="-25000">
                <a:latin typeface="Arial"/>
                <a:ea typeface="Arial"/>
                <a:cs typeface="Arial"/>
                <a:sym typeface="Arial"/>
              </a:rPr>
              <a:t>w</a:t>
            </a:r>
            <a:r>
              <a:rPr lang="en-US">
                <a:latin typeface="Arial"/>
                <a:ea typeface="Arial"/>
                <a:cs typeface="Arial"/>
                <a:sym typeface="Arial"/>
              </a:rPr>
              <a:t> 9.15 Sumatra–Andaman  Earthquake of 2004, Bulletin of the Seismological Society of America. 2007;97(1A):S152-S173. doi:10.1785/0120050631</a:t>
            </a:r>
            <a:endParaRPr>
              <a:latin typeface="Arial"/>
              <a:ea typeface="Arial"/>
              <a:cs typeface="Arial"/>
              <a:sym typeface="Arial"/>
            </a:endParaRPr>
          </a:p>
          <a:p>
            <a:pPr marL="0" lvl="0" indent="0" algn="l" rtl="0">
              <a:lnSpc>
                <a:spcPct val="115000"/>
              </a:lnSpc>
              <a:spcBef>
                <a:spcPts val="400"/>
              </a:spcBef>
              <a:spcAft>
                <a:spcPts val="0"/>
              </a:spcAft>
              <a:buNone/>
            </a:pPr>
            <a:r>
              <a:rPr lang="en-US">
                <a:latin typeface="Arial"/>
                <a:ea typeface="Arial"/>
                <a:cs typeface="Arial"/>
                <a:sym typeface="Arial"/>
              </a:rPr>
              <a:t>Islands within the rupture zone provided information about vertical motions of the seafloor caused by the earthquake. For the Andaman and Nicobar islands, before and after satellite images of coral reefs were used to determine where shorelines had uplifted or subsided. On shorelines of Simueulue and Sumatra, uplift and subsidence of coral heads (microatolls) were measured to provide estimates of uplift or subsidence. These shoreline uplift and subsidence data are shown respectively by the red and blue circles. GPS monuments on islands were reoccupied in the weeks after the earthquake to determine both horizontal and vertical displacements. Subsidence approaching 3 meters was observed in the Nicobar Islands while uplift of about 2 meters was observed in the western Andaman Islands and on Simueulue. Taken together, these data show that the seafloor subsided on the eastern side and uplifted on the western side of the rupture zone. The sea surface above the rupture zone experienced equivalent vertical offset with a rise on the west and a trough on the east. Given the 1300-km long and 200-km wide size of the rupture zone, the volume of seawater displaced was immense. The resulting tsunami was the deadliest in human history. </a:t>
            </a:r>
            <a:endParaRPr>
              <a:latin typeface="Arial"/>
              <a:ea typeface="Arial"/>
              <a:cs typeface="Arial"/>
              <a:sym typeface="Arial"/>
            </a:endParaRPr>
          </a:p>
          <a:p>
            <a:pPr marL="0" lvl="0" indent="0" algn="l" rtl="0">
              <a:lnSpc>
                <a:spcPct val="115000"/>
              </a:lnSpc>
              <a:spcBef>
                <a:spcPts val="400"/>
              </a:spcBef>
              <a:spcAft>
                <a:spcPts val="0"/>
              </a:spcAft>
              <a:buClr>
                <a:schemeClr val="dk1"/>
              </a:buClr>
              <a:buSzPts val="1100"/>
              <a:buFont typeface="Arial"/>
              <a:buNone/>
            </a:pPr>
            <a:endParaRPr>
              <a:latin typeface="Arial"/>
              <a:ea typeface="Arial"/>
              <a:cs typeface="Arial"/>
              <a:sym typeface="Arial"/>
            </a:endParaRPr>
          </a:p>
          <a:p>
            <a:pPr marL="0" lvl="0" indent="0" algn="l" rtl="0">
              <a:spcBef>
                <a:spcPts val="360"/>
              </a:spcBef>
              <a:spcAft>
                <a:spcPts val="0"/>
              </a:spcAft>
              <a:buNone/>
            </a:pPr>
            <a:endParaRPr/>
          </a:p>
        </p:txBody>
      </p:sp>
      <p:sp>
        <p:nvSpPr>
          <p:cNvPr id="271" name="Google Shape;271;g317b00c325c_0_0: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28</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5"/>
        <p:cNvGrpSpPr/>
        <p:nvPr/>
      </p:nvGrpSpPr>
      <p:grpSpPr>
        <a:xfrm>
          <a:off x="0" y="0"/>
          <a:ext cx="0" cy="0"/>
          <a:chOff x="0" y="0"/>
          <a:chExt cx="0" cy="0"/>
        </a:xfrm>
      </p:grpSpPr>
      <p:sp>
        <p:nvSpPr>
          <p:cNvPr id="286" name="Google Shape;286;g311e1e93243_1_13: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7" name="Google Shape;287;g311e1e93243_1_13: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spcBef>
                <a:spcPts val="360"/>
              </a:spcBef>
              <a:spcAft>
                <a:spcPts val="0"/>
              </a:spcAft>
              <a:buNone/>
            </a:pPr>
            <a:endParaRPr/>
          </a:p>
        </p:txBody>
      </p:sp>
      <p:sp>
        <p:nvSpPr>
          <p:cNvPr id="288" name="Google Shape;288;g311e1e93243_1_13:notes"/>
          <p:cNvSpPr txBox="1">
            <a:spLocks noGrp="1"/>
          </p:cNvSpPr>
          <p:nvPr>
            <p:ph type="sldNum" idx="12"/>
          </p:nvPr>
        </p:nvSpPr>
        <p:spPr>
          <a:xfrm>
            <a:off x="4143375" y="9120188"/>
            <a:ext cx="3170100" cy="479400"/>
          </a:xfrm>
          <a:prstGeom prst="rect">
            <a:avLst/>
          </a:prstGeom>
        </p:spPr>
        <p:txBody>
          <a:bodyPr spcFirstLastPara="1" wrap="square" lIns="91475" tIns="91475" rIns="91475" bIns="9147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sz="1400"/>
              <a:t>29</a:t>
            </a:fld>
            <a:endParaRPr sz="14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a:extLst>
            <a:ext uri="{FF2B5EF4-FFF2-40B4-BE49-F238E27FC236}">
              <a16:creationId xmlns:a16="http://schemas.microsoft.com/office/drawing/2014/main" id="{1B730687-DCC9-61CC-703F-0F751C6EBAE5}"/>
            </a:ext>
          </a:extLst>
        </p:cNvPr>
        <p:cNvGrpSpPr/>
        <p:nvPr/>
      </p:nvGrpSpPr>
      <p:grpSpPr>
        <a:xfrm>
          <a:off x="0" y="0"/>
          <a:ext cx="0" cy="0"/>
          <a:chOff x="0" y="0"/>
          <a:chExt cx="0" cy="0"/>
        </a:xfrm>
      </p:grpSpPr>
      <p:sp>
        <p:nvSpPr>
          <p:cNvPr id="164" name="Google Shape;164;p1:notes">
            <a:extLst>
              <a:ext uri="{FF2B5EF4-FFF2-40B4-BE49-F238E27FC236}">
                <a16:creationId xmlns:a16="http://schemas.microsoft.com/office/drawing/2014/main" id="{1AC2D779-F1A8-54E3-A6B8-23C8F114F4FE}"/>
              </a:ext>
            </a:extLst>
          </p:cNvPr>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65" name="Google Shape;165;p1:notes">
            <a:extLst>
              <a:ext uri="{FF2B5EF4-FFF2-40B4-BE49-F238E27FC236}">
                <a16:creationId xmlns:a16="http://schemas.microsoft.com/office/drawing/2014/main" id="{4545D6C6-5BE8-DAD2-BE37-3A574428CCFD}"/>
              </a:ext>
            </a:extLst>
          </p:cNvPr>
          <p:cNvSpPr txBox="1">
            <a:spLocks noGrp="1"/>
          </p:cNvSpPr>
          <p:nvPr>
            <p:ph type="body" idx="1"/>
          </p:nvPr>
        </p:nvSpPr>
        <p:spPr>
          <a:xfrm>
            <a:off x="731838" y="4560888"/>
            <a:ext cx="5851525" cy="4319587"/>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r>
              <a:rPr lang="en-US" dirty="0"/>
              <a:t>Interview with tsunami survivor: Thomas Alvarez Belon </a:t>
            </a:r>
            <a:r>
              <a:rPr lang="en-US"/>
              <a:t>(The 2012 film The Impossible </a:t>
            </a:r>
            <a:r>
              <a:rPr lang="en-US" dirty="0"/>
              <a:t>was based on his experience): https://www.youtube.com/watch?v=25SQnW4ok-Y (Trigger warnings- please watch before showing students to determine if content is appropriate for age range)</a:t>
            </a:r>
            <a:endParaRPr dirty="0"/>
          </a:p>
        </p:txBody>
      </p:sp>
      <p:sp>
        <p:nvSpPr>
          <p:cNvPr id="166" name="Google Shape;166;p1:notes">
            <a:extLst>
              <a:ext uri="{FF2B5EF4-FFF2-40B4-BE49-F238E27FC236}">
                <a16:creationId xmlns:a16="http://schemas.microsoft.com/office/drawing/2014/main" id="{73857F44-E237-D61A-7106-08E5457666A3}"/>
              </a:ext>
            </a:extLst>
          </p:cNvPr>
          <p:cNvSpPr txBox="1">
            <a:spLocks noGrp="1"/>
          </p:cNvSpPr>
          <p:nvPr>
            <p:ph type="sldNum" idx="12"/>
          </p:nvPr>
        </p:nvSpPr>
        <p:spPr>
          <a:xfrm>
            <a:off x="4143375" y="9120188"/>
            <a:ext cx="3170238" cy="479425"/>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300" b="0" i="0" u="none" strike="noStrike" cap="none">
                <a:solidFill>
                  <a:schemeClr val="dk1"/>
                </a:solidFill>
                <a:latin typeface="Calibri"/>
                <a:ea typeface="Calibri"/>
                <a:cs typeface="Calibri"/>
                <a:sym typeface="Calibri"/>
              </a:rPr>
              <a:t>3</a:t>
            </a:fld>
            <a:endParaRPr sz="13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954651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a:extLst>
            <a:ext uri="{FF2B5EF4-FFF2-40B4-BE49-F238E27FC236}">
              <a16:creationId xmlns:a16="http://schemas.microsoft.com/office/drawing/2014/main" id="{9139ADE6-BFA2-52EB-0995-E3A814DBB7DF}"/>
            </a:ext>
          </a:extLst>
        </p:cNvPr>
        <p:cNvGrpSpPr/>
        <p:nvPr/>
      </p:nvGrpSpPr>
      <p:grpSpPr>
        <a:xfrm>
          <a:off x="0" y="0"/>
          <a:ext cx="0" cy="0"/>
          <a:chOff x="0" y="0"/>
          <a:chExt cx="0" cy="0"/>
        </a:xfrm>
      </p:grpSpPr>
      <p:sp>
        <p:nvSpPr>
          <p:cNvPr id="164" name="Google Shape;164;p1:notes">
            <a:extLst>
              <a:ext uri="{FF2B5EF4-FFF2-40B4-BE49-F238E27FC236}">
                <a16:creationId xmlns:a16="http://schemas.microsoft.com/office/drawing/2014/main" id="{7148A9A0-0223-9018-7850-49CAEAD2D9AF}"/>
              </a:ext>
            </a:extLst>
          </p:cNvPr>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65" name="Google Shape;165;p1:notes">
            <a:extLst>
              <a:ext uri="{FF2B5EF4-FFF2-40B4-BE49-F238E27FC236}">
                <a16:creationId xmlns:a16="http://schemas.microsoft.com/office/drawing/2014/main" id="{EC698274-F9A1-6A03-3A2E-824C912E3F68}"/>
              </a:ext>
            </a:extLst>
          </p:cNvPr>
          <p:cNvSpPr txBox="1">
            <a:spLocks noGrp="1"/>
          </p:cNvSpPr>
          <p:nvPr>
            <p:ph type="body" idx="1"/>
          </p:nvPr>
        </p:nvSpPr>
        <p:spPr>
          <a:xfrm>
            <a:off x="731838" y="4560888"/>
            <a:ext cx="5851525" cy="4319587"/>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endParaRPr/>
          </a:p>
        </p:txBody>
      </p:sp>
      <p:sp>
        <p:nvSpPr>
          <p:cNvPr id="166" name="Google Shape;166;p1:notes">
            <a:extLst>
              <a:ext uri="{FF2B5EF4-FFF2-40B4-BE49-F238E27FC236}">
                <a16:creationId xmlns:a16="http://schemas.microsoft.com/office/drawing/2014/main" id="{EA57411B-6B2C-1CD1-EB16-8C03F0D8DAFB}"/>
              </a:ext>
            </a:extLst>
          </p:cNvPr>
          <p:cNvSpPr txBox="1">
            <a:spLocks noGrp="1"/>
          </p:cNvSpPr>
          <p:nvPr>
            <p:ph type="sldNum" idx="12"/>
          </p:nvPr>
        </p:nvSpPr>
        <p:spPr>
          <a:xfrm>
            <a:off x="4143375" y="9120188"/>
            <a:ext cx="3170238" cy="479425"/>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300" b="0" i="0" u="none" strike="noStrike" cap="none">
                <a:solidFill>
                  <a:schemeClr val="dk1"/>
                </a:solidFill>
                <a:latin typeface="Calibri"/>
                <a:ea typeface="Calibri"/>
                <a:cs typeface="Calibri"/>
                <a:sym typeface="Calibri"/>
              </a:rPr>
              <a:t>30</a:t>
            </a:fld>
            <a:endParaRPr sz="13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6759833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5"/>
        <p:cNvGrpSpPr/>
        <p:nvPr/>
      </p:nvGrpSpPr>
      <p:grpSpPr>
        <a:xfrm>
          <a:off x="0" y="0"/>
          <a:ext cx="0" cy="0"/>
          <a:chOff x="0" y="0"/>
          <a:chExt cx="0" cy="0"/>
        </a:xfrm>
      </p:grpSpPr>
      <p:sp>
        <p:nvSpPr>
          <p:cNvPr id="296" name="Google Shape;296;g311e1e93243_0_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7" name="Google Shape;297;g311e1e93243_0_0: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lnSpc>
                <a:spcPct val="115000"/>
              </a:lnSpc>
              <a:spcBef>
                <a:spcPts val="0"/>
              </a:spcBef>
              <a:spcAft>
                <a:spcPts val="0"/>
              </a:spcAft>
              <a:buNone/>
            </a:pPr>
            <a:r>
              <a:rPr lang="en-US" sz="1100" b="1" dirty="0">
                <a:solidFill>
                  <a:srgbClr val="434343"/>
                </a:solidFill>
                <a:latin typeface="Arial"/>
                <a:ea typeface="Arial"/>
                <a:cs typeface="Arial"/>
                <a:sym typeface="Arial"/>
              </a:rPr>
              <a:t>#1,2,3:</a:t>
            </a:r>
            <a:r>
              <a:rPr lang="en-US" sz="1100" dirty="0">
                <a:solidFill>
                  <a:srgbClr val="434343"/>
                </a:solidFill>
                <a:latin typeface="Arial"/>
                <a:ea typeface="Arial"/>
                <a:cs typeface="Arial"/>
                <a:sym typeface="Arial"/>
              </a:rPr>
              <a:t> </a:t>
            </a:r>
            <a:r>
              <a:rPr lang="en-US" sz="1100" b="1" dirty="0">
                <a:solidFill>
                  <a:srgbClr val="434343"/>
                </a:solidFill>
                <a:latin typeface="Arial"/>
                <a:ea typeface="Arial"/>
                <a:cs typeface="Arial"/>
                <a:sym typeface="Arial"/>
              </a:rPr>
              <a:t>4-ESS2-2. Analyze and interpret data from maps to describe patterns of Earth’s features. </a:t>
            </a:r>
            <a:endParaRPr sz="1100" b="1" dirty="0">
              <a:solidFill>
                <a:srgbClr val="434343"/>
              </a:solidFill>
              <a:latin typeface="Arial"/>
              <a:ea typeface="Arial"/>
              <a:cs typeface="Arial"/>
              <a:sym typeface="Arial"/>
            </a:endParaRPr>
          </a:p>
          <a:p>
            <a:pPr marL="457200" lvl="0" indent="-298450" algn="l" rtl="0">
              <a:lnSpc>
                <a:spcPct val="115000"/>
              </a:lnSpc>
              <a:spcBef>
                <a:spcPts val="0"/>
              </a:spcBef>
              <a:spcAft>
                <a:spcPts val="0"/>
              </a:spcAft>
              <a:buClr>
                <a:srgbClr val="434343"/>
              </a:buClr>
              <a:buSzPts val="1100"/>
              <a:buChar char="●"/>
            </a:pPr>
            <a:r>
              <a:rPr lang="en-US" sz="1100" dirty="0">
                <a:solidFill>
                  <a:srgbClr val="434343"/>
                </a:solidFill>
                <a:latin typeface="Arial"/>
                <a:ea typeface="Arial"/>
                <a:cs typeface="Arial"/>
                <a:sym typeface="Arial"/>
              </a:rPr>
              <a:t>ESS2.B: Plate Tectonics and Large-Scale System Interactions  The locations of mountain ranges, deep ocean trenches, ocean floor structures, earthquakes, and volcanoes occur in patterns. Most earthquakes and volcanoes occur in bands that are often along the boundaries between continents and oceans. Major mountain chains form inside continents or near their edges. Maps can help locate the different land and water features areas of Earth. (4-ESS2-2) </a:t>
            </a:r>
            <a:endParaRPr sz="1100" dirty="0">
              <a:solidFill>
                <a:srgbClr val="434343"/>
              </a:solidFill>
              <a:latin typeface="Arial"/>
              <a:ea typeface="Arial"/>
              <a:cs typeface="Arial"/>
              <a:sym typeface="Arial"/>
            </a:endParaRPr>
          </a:p>
          <a:p>
            <a:pPr marL="457200" lvl="0" indent="-298450" algn="l" rtl="0">
              <a:lnSpc>
                <a:spcPct val="115000"/>
              </a:lnSpc>
              <a:spcBef>
                <a:spcPts val="0"/>
              </a:spcBef>
              <a:spcAft>
                <a:spcPts val="0"/>
              </a:spcAft>
              <a:buClr>
                <a:srgbClr val="434343"/>
              </a:buClr>
              <a:buSzPts val="1100"/>
              <a:buChar char="●"/>
            </a:pPr>
            <a:r>
              <a:rPr lang="en-US" sz="1100" dirty="0">
                <a:solidFill>
                  <a:srgbClr val="434343"/>
                </a:solidFill>
                <a:latin typeface="Arial"/>
                <a:ea typeface="Arial"/>
                <a:cs typeface="Arial"/>
                <a:sym typeface="Arial"/>
              </a:rPr>
              <a:t>ESS3.B: Natural Hazards  A variety of hazards result from natural processes (e.g., earthquakes, tsunamis, volcanic eruptions). Humans cannot eliminate the hazards but can take steps to reduce their impacts. (4-ESS3-2)</a:t>
            </a:r>
            <a:endParaRPr sz="1100" dirty="0">
              <a:solidFill>
                <a:srgbClr val="434343"/>
              </a:solidFill>
              <a:latin typeface="Arial"/>
              <a:ea typeface="Arial"/>
              <a:cs typeface="Arial"/>
              <a:sym typeface="Arial"/>
            </a:endParaRPr>
          </a:p>
          <a:p>
            <a:pPr marL="1828800" lvl="0" indent="0" algn="l" rtl="0">
              <a:lnSpc>
                <a:spcPct val="115000"/>
              </a:lnSpc>
              <a:spcBef>
                <a:spcPts val="0"/>
              </a:spcBef>
              <a:spcAft>
                <a:spcPts val="0"/>
              </a:spcAft>
              <a:buNone/>
            </a:pPr>
            <a:endParaRPr sz="1100" dirty="0">
              <a:solidFill>
                <a:srgbClr val="434343"/>
              </a:solidFill>
              <a:latin typeface="Arial"/>
              <a:ea typeface="Arial"/>
              <a:cs typeface="Arial"/>
              <a:sym typeface="Arial"/>
            </a:endParaRPr>
          </a:p>
          <a:p>
            <a:pPr marL="1828800" lvl="0" indent="0" algn="l" rtl="0">
              <a:lnSpc>
                <a:spcPct val="115000"/>
              </a:lnSpc>
              <a:spcBef>
                <a:spcPts val="0"/>
              </a:spcBef>
              <a:spcAft>
                <a:spcPts val="0"/>
              </a:spcAft>
              <a:buNone/>
            </a:pPr>
            <a:endParaRPr sz="1100" dirty="0">
              <a:solidFill>
                <a:srgbClr val="434343"/>
              </a:solidFill>
              <a:latin typeface="Arial"/>
              <a:ea typeface="Arial"/>
              <a:cs typeface="Arial"/>
              <a:sym typeface="Arial"/>
            </a:endParaRPr>
          </a:p>
          <a:p>
            <a:pPr marL="0" lvl="0" indent="0" algn="l" rtl="0">
              <a:lnSpc>
                <a:spcPct val="115000"/>
              </a:lnSpc>
              <a:spcBef>
                <a:spcPts val="0"/>
              </a:spcBef>
              <a:spcAft>
                <a:spcPts val="0"/>
              </a:spcAft>
              <a:buNone/>
            </a:pPr>
            <a:r>
              <a:rPr lang="en-US" sz="1100" b="1" dirty="0">
                <a:solidFill>
                  <a:srgbClr val="595959"/>
                </a:solidFill>
                <a:latin typeface="Arial"/>
                <a:ea typeface="Arial"/>
                <a:cs typeface="Arial"/>
                <a:sym typeface="Arial"/>
              </a:rPr>
              <a:t>#4: HS-ESS3-1. Construct an explanation based on evidence for how the availability of natural resources, occurrence of natural hazards, and changes in climate have influenced human activity. </a:t>
            </a:r>
            <a:endParaRPr sz="1100" b="1" dirty="0">
              <a:solidFill>
                <a:srgbClr val="595959"/>
              </a:solidFill>
              <a:latin typeface="Arial"/>
              <a:ea typeface="Arial"/>
              <a:cs typeface="Arial"/>
              <a:sym typeface="Arial"/>
            </a:endParaRPr>
          </a:p>
          <a:p>
            <a:pPr marL="457200" lvl="0" indent="-298450" algn="l" rtl="0">
              <a:lnSpc>
                <a:spcPct val="115000"/>
              </a:lnSpc>
              <a:spcBef>
                <a:spcPts val="1200"/>
              </a:spcBef>
              <a:spcAft>
                <a:spcPts val="0"/>
              </a:spcAft>
              <a:buClr>
                <a:srgbClr val="595959"/>
              </a:buClr>
              <a:buSzPts val="1100"/>
              <a:buChar char="●"/>
            </a:pPr>
            <a:r>
              <a:rPr lang="en-US" sz="1100" dirty="0">
                <a:solidFill>
                  <a:srgbClr val="595959"/>
                </a:solidFill>
                <a:latin typeface="Arial"/>
                <a:ea typeface="Arial"/>
                <a:cs typeface="Arial"/>
                <a:sym typeface="Arial"/>
              </a:rPr>
              <a:t>ESS3.B: Natural Hazards Natural hazards and other geologic events have shaped the course of human history; [they] have significantly altered the sizes of human populations and have driven human migrations.(HS-ESS3-1)</a:t>
            </a:r>
            <a:endParaRPr sz="1100" dirty="0">
              <a:solidFill>
                <a:srgbClr val="595959"/>
              </a:solidFill>
              <a:latin typeface="Arial"/>
              <a:ea typeface="Arial"/>
              <a:cs typeface="Arial"/>
              <a:sym typeface="Arial"/>
            </a:endParaRPr>
          </a:p>
          <a:p>
            <a:pPr marL="0" lvl="0" indent="0" algn="l" rtl="0">
              <a:lnSpc>
                <a:spcPct val="115000"/>
              </a:lnSpc>
              <a:spcBef>
                <a:spcPts val="1200"/>
              </a:spcBef>
              <a:spcAft>
                <a:spcPts val="0"/>
              </a:spcAft>
              <a:buNone/>
            </a:pPr>
            <a:r>
              <a:rPr lang="en-US" sz="1100" b="1" dirty="0">
                <a:solidFill>
                  <a:srgbClr val="595959"/>
                </a:solidFill>
                <a:latin typeface="Arial"/>
                <a:ea typeface="Arial"/>
                <a:cs typeface="Arial"/>
                <a:sym typeface="Arial"/>
              </a:rPr>
              <a:t>#5: </a:t>
            </a:r>
            <a:r>
              <a:rPr lang="en-US" sz="1100" b="1" dirty="0">
                <a:solidFill>
                  <a:srgbClr val="434343"/>
                </a:solidFill>
                <a:latin typeface="Arial"/>
                <a:ea typeface="Arial"/>
                <a:cs typeface="Arial"/>
                <a:sym typeface="Arial"/>
              </a:rPr>
              <a:t>MS-ESS2.A: Earth’s Materials and Systems  The planet’s systems interact over scales that range from microscopic to global in size, and they operate over fractions of a second to billions of years. These interactions have shaped Earth’s history and will determine its future.</a:t>
            </a:r>
            <a:r>
              <a:rPr lang="en-US" sz="1100" dirty="0">
                <a:solidFill>
                  <a:srgbClr val="434343"/>
                </a:solidFill>
                <a:latin typeface="Arial"/>
                <a:ea typeface="Arial"/>
                <a:cs typeface="Arial"/>
                <a:sym typeface="Arial"/>
              </a:rPr>
              <a:t>  &amp; </a:t>
            </a:r>
            <a:r>
              <a:rPr lang="en-US" sz="1100" b="1" dirty="0">
                <a:solidFill>
                  <a:srgbClr val="434343"/>
                </a:solidFill>
                <a:latin typeface="Arial"/>
                <a:ea typeface="Arial"/>
                <a:cs typeface="Arial"/>
                <a:sym typeface="Arial"/>
              </a:rPr>
              <a:t>HS-ESS2-2. Analyze geoscience data to make the claim that one change to Earth’s surface can create feedbacks that cause changes to other Earth systems.</a:t>
            </a:r>
            <a:endParaRPr sz="1100" b="1" dirty="0">
              <a:solidFill>
                <a:srgbClr val="434343"/>
              </a:solidFill>
              <a:latin typeface="Arial"/>
              <a:ea typeface="Arial"/>
              <a:cs typeface="Arial"/>
              <a:sym typeface="Arial"/>
            </a:endParaRPr>
          </a:p>
          <a:p>
            <a:pPr marL="457200" lvl="0" indent="-298450" algn="l" rtl="0">
              <a:lnSpc>
                <a:spcPct val="115000"/>
              </a:lnSpc>
              <a:spcBef>
                <a:spcPts val="1200"/>
              </a:spcBef>
              <a:spcAft>
                <a:spcPts val="0"/>
              </a:spcAft>
              <a:buClr>
                <a:srgbClr val="434343"/>
              </a:buClr>
              <a:buSzPts val="1100"/>
              <a:buChar char="●"/>
            </a:pPr>
            <a:r>
              <a:rPr lang="en-US" sz="1100" dirty="0">
                <a:solidFill>
                  <a:srgbClr val="434343"/>
                </a:solidFill>
                <a:latin typeface="Arial"/>
                <a:ea typeface="Arial"/>
                <a:cs typeface="Arial"/>
                <a:sym typeface="Arial"/>
              </a:rPr>
              <a:t>ESS2.A: Earth Materials and Systems  Earth’s systems, being dynamic and interacting, cause feedback effects that can increase or decrease the original changes. (HS-ESS2-1) (Note: This Disciplinary Core Idea is also addressed by HS-ESS2-2.) </a:t>
            </a:r>
            <a:endParaRPr sz="1100" dirty="0">
              <a:solidFill>
                <a:srgbClr val="434343"/>
              </a:solidFill>
              <a:latin typeface="Arial"/>
              <a:ea typeface="Arial"/>
              <a:cs typeface="Arial"/>
              <a:sym typeface="Arial"/>
            </a:endParaRPr>
          </a:p>
          <a:p>
            <a:pPr marL="457200" lvl="0" indent="-298450" algn="l" rtl="0">
              <a:lnSpc>
                <a:spcPct val="115000"/>
              </a:lnSpc>
              <a:spcBef>
                <a:spcPts val="0"/>
              </a:spcBef>
              <a:spcAft>
                <a:spcPts val="0"/>
              </a:spcAft>
              <a:buClr>
                <a:srgbClr val="434343"/>
              </a:buClr>
              <a:buSzPts val="1100"/>
              <a:buChar char="●"/>
            </a:pPr>
            <a:r>
              <a:rPr lang="en-US" sz="1100" dirty="0">
                <a:solidFill>
                  <a:srgbClr val="434343"/>
                </a:solidFill>
                <a:latin typeface="Arial"/>
                <a:ea typeface="Arial"/>
                <a:cs typeface="Arial"/>
                <a:sym typeface="Arial"/>
              </a:rPr>
              <a:t>ESS2.B: Plate Tectonics and Large-Scale System Interactions  Plate tectonics is the unifying theory that explains the past and current movements of the rocks at Earth’s surface and provides a framework for understanding its geologic history. (ESS2.B Grade 8 GBE) (secondary to HS-ESS1-5),(HS-ESS2-1)  </a:t>
            </a:r>
            <a:endParaRPr sz="1100" dirty="0">
              <a:solidFill>
                <a:srgbClr val="434343"/>
              </a:solidFill>
              <a:latin typeface="Arial"/>
              <a:ea typeface="Arial"/>
              <a:cs typeface="Arial"/>
              <a:sym typeface="Arial"/>
            </a:endParaRPr>
          </a:p>
          <a:p>
            <a:pPr marL="457200" lvl="0" indent="-298450" algn="l" rtl="0">
              <a:lnSpc>
                <a:spcPct val="115000"/>
              </a:lnSpc>
              <a:spcBef>
                <a:spcPts val="0"/>
              </a:spcBef>
              <a:spcAft>
                <a:spcPts val="0"/>
              </a:spcAft>
              <a:buClr>
                <a:srgbClr val="434343"/>
              </a:buClr>
              <a:buSzPts val="1100"/>
              <a:buChar char="●"/>
            </a:pPr>
            <a:r>
              <a:rPr lang="en-US" sz="1100" dirty="0">
                <a:solidFill>
                  <a:srgbClr val="434343"/>
                </a:solidFill>
                <a:latin typeface="Arial"/>
                <a:ea typeface="Arial"/>
                <a:cs typeface="Arial"/>
                <a:sym typeface="Arial"/>
              </a:rPr>
              <a:t>Plate movements are responsible for most continental and ocean-floor features and for the distribution of most rocks and minerals within Earth’s crust. (ESS2.B Grade 8 GBE) (HS-ESS2-1) </a:t>
            </a:r>
            <a:endParaRPr sz="1100" dirty="0">
              <a:solidFill>
                <a:srgbClr val="434343"/>
              </a:solidFill>
              <a:latin typeface="Arial"/>
              <a:ea typeface="Arial"/>
              <a:cs typeface="Arial"/>
              <a:sym typeface="Arial"/>
            </a:endParaRPr>
          </a:p>
          <a:p>
            <a:pPr marL="0" lvl="0" indent="0" algn="l" rtl="0">
              <a:lnSpc>
                <a:spcPct val="115000"/>
              </a:lnSpc>
              <a:spcBef>
                <a:spcPts val="0"/>
              </a:spcBef>
              <a:spcAft>
                <a:spcPts val="0"/>
              </a:spcAft>
              <a:buNone/>
            </a:pPr>
            <a:endParaRPr sz="1100" dirty="0">
              <a:solidFill>
                <a:srgbClr val="434343"/>
              </a:solidFill>
              <a:latin typeface="Arial"/>
              <a:ea typeface="Arial"/>
              <a:cs typeface="Arial"/>
              <a:sym typeface="Arial"/>
            </a:endParaRPr>
          </a:p>
          <a:p>
            <a:pPr marL="0" lvl="0" indent="0" algn="l" rtl="0">
              <a:lnSpc>
                <a:spcPct val="115000"/>
              </a:lnSpc>
              <a:spcBef>
                <a:spcPts val="0"/>
              </a:spcBef>
              <a:spcAft>
                <a:spcPts val="0"/>
              </a:spcAft>
              <a:buNone/>
            </a:pPr>
            <a:r>
              <a:rPr lang="en-US" sz="1100" b="1" dirty="0">
                <a:solidFill>
                  <a:srgbClr val="434343"/>
                </a:solidFill>
                <a:latin typeface="Arial"/>
                <a:ea typeface="Arial"/>
                <a:cs typeface="Arial"/>
                <a:sym typeface="Arial"/>
              </a:rPr>
              <a:t>#6 &amp; Ext.1: PS4.A: Wave Properties Geologists use seismic waves and their reflection at interfaces between layers to probe structures deep in the planet. (secondary to HS-ESS2-3) &amp; MS-PS4-2. Develop and use a model to describe that waves are reflected, absorbed, or transmitted through various materials</a:t>
            </a:r>
            <a:r>
              <a:rPr lang="en-US" sz="1100" dirty="0">
                <a:solidFill>
                  <a:srgbClr val="434343"/>
                </a:solidFill>
                <a:latin typeface="Arial"/>
                <a:ea typeface="Arial"/>
                <a:cs typeface="Arial"/>
                <a:sym typeface="Arial"/>
              </a:rPr>
              <a:t>.</a:t>
            </a:r>
            <a:br>
              <a:rPr lang="en-US" sz="1100" dirty="0">
                <a:solidFill>
                  <a:srgbClr val="434343"/>
                </a:solidFill>
                <a:latin typeface="Arial"/>
                <a:ea typeface="Arial"/>
                <a:cs typeface="Arial"/>
                <a:sym typeface="Arial"/>
              </a:rPr>
            </a:br>
            <a:br>
              <a:rPr lang="en-US" sz="1100" dirty="0">
                <a:solidFill>
                  <a:srgbClr val="434343"/>
                </a:solidFill>
                <a:latin typeface="Arial"/>
                <a:ea typeface="Arial"/>
                <a:cs typeface="Arial"/>
                <a:sym typeface="Arial"/>
              </a:rPr>
            </a:br>
            <a:r>
              <a:rPr lang="en-US" sz="1100" b="1" dirty="0">
                <a:solidFill>
                  <a:srgbClr val="434343"/>
                </a:solidFill>
                <a:latin typeface="Arial"/>
                <a:ea typeface="Arial"/>
                <a:cs typeface="Arial"/>
                <a:sym typeface="Arial"/>
              </a:rPr>
              <a:t>Feel free to use EarthScope’s Interactive Earthquake Browser to help your students further explore the data: https://ds.iris.edu/ieb/index.html?format=text&amp;nodata=404&amp;starttime=2004-12-23&amp;endtime=2004-12-30&amp;orderby=mag-desc&amp;src=usgs&amp;limit=1000&amp;maxlat=18.855&amp;minlat=-4.345&amp;maxlon=103.099&amp;minlon=87.279&amp;sbl=1&amp;pbl=1&amp;zm=5&amp;mt=ter</a:t>
            </a:r>
            <a:endParaRPr b="1" dirty="0"/>
          </a:p>
        </p:txBody>
      </p:sp>
      <p:sp>
        <p:nvSpPr>
          <p:cNvPr id="298" name="Google Shape;298;g311e1e93243_0_0: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31</a:t>
            </a:fl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4"/>
        <p:cNvGrpSpPr/>
        <p:nvPr/>
      </p:nvGrpSpPr>
      <p:grpSpPr>
        <a:xfrm>
          <a:off x="0" y="0"/>
          <a:ext cx="0" cy="0"/>
          <a:chOff x="0" y="0"/>
          <a:chExt cx="0" cy="0"/>
        </a:xfrm>
      </p:grpSpPr>
      <p:sp>
        <p:nvSpPr>
          <p:cNvPr id="305" name="Google Shape;305;g311e1e93243_0_8: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6" name="Google Shape;306;g311e1e93243_0_8: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lnSpc>
                <a:spcPct val="115000"/>
              </a:lnSpc>
              <a:spcBef>
                <a:spcPts val="0"/>
              </a:spcBef>
              <a:spcAft>
                <a:spcPts val="0"/>
              </a:spcAft>
              <a:buNone/>
            </a:pPr>
            <a:r>
              <a:rPr lang="en-US" sz="1100" b="1" dirty="0">
                <a:solidFill>
                  <a:srgbClr val="434343"/>
                </a:solidFill>
                <a:latin typeface="Arial"/>
                <a:ea typeface="Arial"/>
                <a:cs typeface="Arial"/>
                <a:sym typeface="Arial"/>
              </a:rPr>
              <a:t>#1,2:</a:t>
            </a:r>
            <a:r>
              <a:rPr lang="en-US" sz="1100" dirty="0">
                <a:solidFill>
                  <a:srgbClr val="434343"/>
                </a:solidFill>
                <a:latin typeface="Arial"/>
                <a:ea typeface="Arial"/>
                <a:cs typeface="Arial"/>
                <a:sym typeface="Arial"/>
              </a:rPr>
              <a:t> </a:t>
            </a:r>
            <a:r>
              <a:rPr lang="en-US" sz="1100" b="1" dirty="0">
                <a:solidFill>
                  <a:srgbClr val="434343"/>
                </a:solidFill>
                <a:latin typeface="Arial"/>
                <a:ea typeface="Arial"/>
                <a:cs typeface="Arial"/>
                <a:sym typeface="Arial"/>
              </a:rPr>
              <a:t>4-ESS2-2. Analyze and interpret data from maps to describe patterns of Earth’s features. </a:t>
            </a:r>
            <a:endParaRPr sz="1100" b="1" dirty="0">
              <a:solidFill>
                <a:srgbClr val="434343"/>
              </a:solidFill>
              <a:latin typeface="Arial"/>
              <a:ea typeface="Arial"/>
              <a:cs typeface="Arial"/>
              <a:sym typeface="Arial"/>
            </a:endParaRPr>
          </a:p>
          <a:p>
            <a:pPr marL="457200" lvl="0" indent="-298450" algn="l" rtl="0">
              <a:lnSpc>
                <a:spcPct val="115000"/>
              </a:lnSpc>
              <a:spcBef>
                <a:spcPts val="0"/>
              </a:spcBef>
              <a:spcAft>
                <a:spcPts val="0"/>
              </a:spcAft>
              <a:buClr>
                <a:srgbClr val="434343"/>
              </a:buClr>
              <a:buSzPts val="1100"/>
              <a:buChar char="●"/>
            </a:pPr>
            <a:r>
              <a:rPr lang="en-US" sz="1100" dirty="0">
                <a:solidFill>
                  <a:srgbClr val="434343"/>
                </a:solidFill>
                <a:latin typeface="Arial"/>
                <a:ea typeface="Arial"/>
                <a:cs typeface="Arial"/>
                <a:sym typeface="Arial"/>
              </a:rPr>
              <a:t>ESS2.B: Plate Tectonics and Large-Scale System Interactions  The locations of mountain ranges, deep ocean trenches, ocean floor structures, earthquakes, and volcanoes occur in patterns. Most earthquakes and volcanoes occur in bands that are often along the boundaries between continents and oceans. Major mountain chains form inside continents or near their edges. Maps can help locate the different land and water features areas of Earth. (4-ESS2-2) </a:t>
            </a:r>
            <a:endParaRPr sz="1100" dirty="0">
              <a:solidFill>
                <a:srgbClr val="434343"/>
              </a:solidFill>
              <a:latin typeface="Arial"/>
              <a:ea typeface="Arial"/>
              <a:cs typeface="Arial"/>
              <a:sym typeface="Arial"/>
            </a:endParaRPr>
          </a:p>
          <a:p>
            <a:pPr marL="457200" lvl="0" indent="-298450" algn="l" rtl="0">
              <a:lnSpc>
                <a:spcPct val="115000"/>
              </a:lnSpc>
              <a:spcBef>
                <a:spcPts val="0"/>
              </a:spcBef>
              <a:spcAft>
                <a:spcPts val="0"/>
              </a:spcAft>
              <a:buClr>
                <a:srgbClr val="434343"/>
              </a:buClr>
              <a:buSzPts val="1100"/>
              <a:buChar char="●"/>
            </a:pPr>
            <a:r>
              <a:rPr lang="en-US" sz="1100" dirty="0">
                <a:solidFill>
                  <a:srgbClr val="434343"/>
                </a:solidFill>
                <a:latin typeface="Arial"/>
                <a:ea typeface="Arial"/>
                <a:cs typeface="Arial"/>
                <a:sym typeface="Arial"/>
              </a:rPr>
              <a:t>ESS3.B: Natural Hazards  A variety of hazards result from natural processes (e.g., earthquakes, tsunamis, volcanic eruptions). Humans cannot eliminate the hazards but can take steps to reduce their impacts. (4-ESS3-2)</a:t>
            </a:r>
            <a:endParaRPr sz="1100" dirty="0">
              <a:solidFill>
                <a:srgbClr val="434343"/>
              </a:solidFill>
              <a:latin typeface="Arial"/>
              <a:ea typeface="Arial"/>
              <a:cs typeface="Arial"/>
              <a:sym typeface="Arial"/>
            </a:endParaRPr>
          </a:p>
          <a:p>
            <a:pPr marL="1828800" lvl="0" indent="0" algn="l" rtl="0">
              <a:lnSpc>
                <a:spcPct val="115000"/>
              </a:lnSpc>
              <a:spcBef>
                <a:spcPts val="0"/>
              </a:spcBef>
              <a:spcAft>
                <a:spcPts val="0"/>
              </a:spcAft>
              <a:buNone/>
            </a:pPr>
            <a:endParaRPr sz="1100" dirty="0">
              <a:solidFill>
                <a:srgbClr val="434343"/>
              </a:solidFill>
              <a:latin typeface="Arial"/>
              <a:ea typeface="Arial"/>
              <a:cs typeface="Arial"/>
              <a:sym typeface="Arial"/>
            </a:endParaRPr>
          </a:p>
          <a:p>
            <a:pPr marL="1828800" lvl="0" indent="0" algn="l" rtl="0">
              <a:lnSpc>
                <a:spcPct val="115000"/>
              </a:lnSpc>
              <a:spcBef>
                <a:spcPts val="0"/>
              </a:spcBef>
              <a:spcAft>
                <a:spcPts val="0"/>
              </a:spcAft>
              <a:buNone/>
            </a:pPr>
            <a:endParaRPr sz="1100" dirty="0">
              <a:solidFill>
                <a:srgbClr val="434343"/>
              </a:solidFill>
              <a:latin typeface="Arial"/>
              <a:ea typeface="Arial"/>
              <a:cs typeface="Arial"/>
              <a:sym typeface="Arial"/>
            </a:endParaRPr>
          </a:p>
          <a:p>
            <a:pPr marL="0" lvl="0" indent="0" algn="l" rtl="0">
              <a:lnSpc>
                <a:spcPct val="115000"/>
              </a:lnSpc>
              <a:spcBef>
                <a:spcPts val="0"/>
              </a:spcBef>
              <a:spcAft>
                <a:spcPts val="0"/>
              </a:spcAft>
              <a:buNone/>
            </a:pPr>
            <a:r>
              <a:rPr lang="en-US" sz="1100" b="1" dirty="0">
                <a:solidFill>
                  <a:srgbClr val="595959"/>
                </a:solidFill>
                <a:latin typeface="Arial"/>
                <a:ea typeface="Arial"/>
                <a:cs typeface="Arial"/>
                <a:sym typeface="Arial"/>
              </a:rPr>
              <a:t>#3, 5: HS-ESS3-1. Construct an explanation based on evidence for how the availability of natural resources, occurrence of natural hazards, and changes in climate have influenced human activity. </a:t>
            </a:r>
            <a:endParaRPr sz="1100" b="1" dirty="0">
              <a:solidFill>
                <a:srgbClr val="595959"/>
              </a:solidFill>
              <a:latin typeface="Arial"/>
              <a:ea typeface="Arial"/>
              <a:cs typeface="Arial"/>
              <a:sym typeface="Arial"/>
            </a:endParaRPr>
          </a:p>
          <a:p>
            <a:pPr marL="457200" lvl="0" indent="-298450" algn="l" rtl="0">
              <a:lnSpc>
                <a:spcPct val="115000"/>
              </a:lnSpc>
              <a:spcBef>
                <a:spcPts val="1200"/>
              </a:spcBef>
              <a:spcAft>
                <a:spcPts val="0"/>
              </a:spcAft>
              <a:buClr>
                <a:srgbClr val="595959"/>
              </a:buClr>
              <a:buSzPts val="1100"/>
              <a:buFont typeface="Arial"/>
              <a:buChar char="●"/>
            </a:pPr>
            <a:r>
              <a:rPr lang="en-US" sz="1100" dirty="0">
                <a:solidFill>
                  <a:srgbClr val="595959"/>
                </a:solidFill>
                <a:latin typeface="Arial"/>
                <a:ea typeface="Arial"/>
                <a:cs typeface="Arial"/>
                <a:sym typeface="Arial"/>
              </a:rPr>
              <a:t>ESS3.B: Natural Hazards Natural hazards and other geologic events have shaped the course of human history; [they] have significantly altered the sizes of human populations and have driven human migrations.(HS-ESS3-1)</a:t>
            </a:r>
            <a:endParaRPr sz="1100" dirty="0">
              <a:solidFill>
                <a:srgbClr val="595959"/>
              </a:solidFill>
              <a:latin typeface="Arial"/>
              <a:ea typeface="Arial"/>
              <a:cs typeface="Arial"/>
              <a:sym typeface="Arial"/>
            </a:endParaRPr>
          </a:p>
          <a:p>
            <a:pPr marL="0" lvl="0" indent="0" algn="l" rtl="0">
              <a:lnSpc>
                <a:spcPct val="115000"/>
              </a:lnSpc>
              <a:spcBef>
                <a:spcPts val="1200"/>
              </a:spcBef>
              <a:spcAft>
                <a:spcPts val="0"/>
              </a:spcAft>
              <a:buNone/>
            </a:pPr>
            <a:r>
              <a:rPr lang="en-US" sz="1100" b="1" dirty="0">
                <a:solidFill>
                  <a:srgbClr val="595959"/>
                </a:solidFill>
                <a:latin typeface="Arial"/>
                <a:ea typeface="Arial"/>
                <a:cs typeface="Arial"/>
                <a:sym typeface="Arial"/>
              </a:rPr>
              <a:t>#4,6: </a:t>
            </a:r>
            <a:r>
              <a:rPr lang="en-US" sz="1100" b="1" dirty="0">
                <a:solidFill>
                  <a:srgbClr val="434343"/>
                </a:solidFill>
                <a:latin typeface="Arial"/>
                <a:ea typeface="Arial"/>
                <a:cs typeface="Arial"/>
                <a:sym typeface="Arial"/>
              </a:rPr>
              <a:t>MS-ESS2.A: Earth’s Materials and Systems  The planet’s systems interact over scales that range from microscopic to global in size, and they operate over fractions of a second to billions of years. These interactions have shaped Earth’s history and will determine its future.</a:t>
            </a:r>
            <a:r>
              <a:rPr lang="en-US" sz="1100" dirty="0">
                <a:solidFill>
                  <a:srgbClr val="434343"/>
                </a:solidFill>
                <a:latin typeface="Arial"/>
                <a:ea typeface="Arial"/>
                <a:cs typeface="Arial"/>
                <a:sym typeface="Arial"/>
              </a:rPr>
              <a:t>  &amp; </a:t>
            </a:r>
            <a:r>
              <a:rPr lang="en-US" sz="1100" b="1" dirty="0">
                <a:solidFill>
                  <a:srgbClr val="434343"/>
                </a:solidFill>
                <a:latin typeface="Arial"/>
                <a:ea typeface="Arial"/>
                <a:cs typeface="Arial"/>
                <a:sym typeface="Arial"/>
              </a:rPr>
              <a:t>HS-ESS2-2. Analyze geoscience data to make the claim that one change to Earth’s surface can create feedbacks that cause changes to other Earth systems.</a:t>
            </a:r>
            <a:endParaRPr sz="1100" b="1" dirty="0">
              <a:solidFill>
                <a:srgbClr val="434343"/>
              </a:solidFill>
              <a:latin typeface="Arial"/>
              <a:ea typeface="Arial"/>
              <a:cs typeface="Arial"/>
              <a:sym typeface="Arial"/>
            </a:endParaRPr>
          </a:p>
          <a:p>
            <a:pPr marL="457200" lvl="0" indent="-298450" algn="l" rtl="0">
              <a:lnSpc>
                <a:spcPct val="115000"/>
              </a:lnSpc>
              <a:spcBef>
                <a:spcPts val="1200"/>
              </a:spcBef>
              <a:spcAft>
                <a:spcPts val="0"/>
              </a:spcAft>
              <a:buClr>
                <a:srgbClr val="434343"/>
              </a:buClr>
              <a:buSzPts val="1100"/>
              <a:buChar char="●"/>
            </a:pPr>
            <a:r>
              <a:rPr lang="en-US" sz="1100" dirty="0">
                <a:solidFill>
                  <a:srgbClr val="434343"/>
                </a:solidFill>
                <a:latin typeface="Arial"/>
                <a:ea typeface="Arial"/>
                <a:cs typeface="Arial"/>
                <a:sym typeface="Arial"/>
              </a:rPr>
              <a:t>ESS2.A: Earth Materials and Systems  Earth’s systems, being dynamic and interacting, cause feedback effects that can increase or decrease the original changes. (HS-ESS2-1) (Note: This Disciplinary Core Idea is also addressed by HS-ESS2-2.) </a:t>
            </a:r>
            <a:endParaRPr sz="1100" dirty="0">
              <a:solidFill>
                <a:srgbClr val="434343"/>
              </a:solidFill>
              <a:latin typeface="Arial"/>
              <a:ea typeface="Arial"/>
              <a:cs typeface="Arial"/>
              <a:sym typeface="Arial"/>
            </a:endParaRPr>
          </a:p>
          <a:p>
            <a:pPr marL="457200" lvl="0" indent="-298450" algn="l" rtl="0">
              <a:lnSpc>
                <a:spcPct val="115000"/>
              </a:lnSpc>
              <a:spcBef>
                <a:spcPts val="0"/>
              </a:spcBef>
              <a:spcAft>
                <a:spcPts val="0"/>
              </a:spcAft>
              <a:buClr>
                <a:srgbClr val="434343"/>
              </a:buClr>
              <a:buSzPts val="1100"/>
              <a:buChar char="●"/>
            </a:pPr>
            <a:r>
              <a:rPr lang="en-US" sz="1100" dirty="0">
                <a:solidFill>
                  <a:srgbClr val="434343"/>
                </a:solidFill>
                <a:latin typeface="Arial"/>
                <a:ea typeface="Arial"/>
                <a:cs typeface="Arial"/>
                <a:sym typeface="Arial"/>
              </a:rPr>
              <a:t>ESS2.B: Plate Tectonics and Large-Scale System Interactions  Plate tectonics is the unifying theory that explains the past and current movements of the rocks at Earth’s surface and provides a framework for understanding its geologic history. (ESS2.B Grade 8 GBE) (secondary to HS-ESS1-5),(HS-ESS2-1)  </a:t>
            </a:r>
            <a:endParaRPr sz="1100" dirty="0">
              <a:solidFill>
                <a:srgbClr val="434343"/>
              </a:solidFill>
              <a:latin typeface="Arial"/>
              <a:ea typeface="Arial"/>
              <a:cs typeface="Arial"/>
              <a:sym typeface="Arial"/>
            </a:endParaRPr>
          </a:p>
          <a:p>
            <a:pPr marL="457200" lvl="0" indent="-298450" algn="l" rtl="0">
              <a:lnSpc>
                <a:spcPct val="115000"/>
              </a:lnSpc>
              <a:spcBef>
                <a:spcPts val="0"/>
              </a:spcBef>
              <a:spcAft>
                <a:spcPts val="0"/>
              </a:spcAft>
              <a:buClr>
                <a:srgbClr val="434343"/>
              </a:buClr>
              <a:buSzPts val="1100"/>
              <a:buChar char="●"/>
            </a:pPr>
            <a:r>
              <a:rPr lang="en-US" sz="1100" dirty="0">
                <a:solidFill>
                  <a:srgbClr val="434343"/>
                </a:solidFill>
                <a:latin typeface="Arial"/>
                <a:ea typeface="Arial"/>
                <a:cs typeface="Arial"/>
                <a:sym typeface="Arial"/>
              </a:rPr>
              <a:t>Plate movements are responsible for most continental and ocean-floor features and for the distribution of most rocks and minerals within Earth’s crust. (ESS2.B Grade 8 GBE) (HS-ESS2-1) </a:t>
            </a:r>
            <a:endParaRPr sz="1100" dirty="0">
              <a:solidFill>
                <a:srgbClr val="434343"/>
              </a:solidFill>
              <a:latin typeface="Arial"/>
              <a:ea typeface="Arial"/>
              <a:cs typeface="Arial"/>
              <a:sym typeface="Arial"/>
            </a:endParaRPr>
          </a:p>
          <a:p>
            <a:pPr marL="0" lvl="0" indent="0" algn="l" rtl="0">
              <a:lnSpc>
                <a:spcPct val="115000"/>
              </a:lnSpc>
              <a:spcBef>
                <a:spcPts val="0"/>
              </a:spcBef>
              <a:spcAft>
                <a:spcPts val="0"/>
              </a:spcAft>
              <a:buNone/>
            </a:pPr>
            <a:endParaRPr sz="1100" dirty="0">
              <a:solidFill>
                <a:srgbClr val="434343"/>
              </a:solidFill>
              <a:latin typeface="Arial"/>
              <a:ea typeface="Arial"/>
              <a:cs typeface="Arial"/>
              <a:sym typeface="Arial"/>
            </a:endParaRPr>
          </a:p>
          <a:p>
            <a:pPr marL="0" lvl="0" indent="0" algn="l" rtl="0">
              <a:lnSpc>
                <a:spcPct val="115000"/>
              </a:lnSpc>
              <a:spcBef>
                <a:spcPts val="0"/>
              </a:spcBef>
              <a:spcAft>
                <a:spcPts val="0"/>
              </a:spcAft>
              <a:buNone/>
            </a:pPr>
            <a:r>
              <a:rPr lang="en-US" sz="1100" b="1" dirty="0">
                <a:solidFill>
                  <a:srgbClr val="434343"/>
                </a:solidFill>
                <a:latin typeface="Arial"/>
                <a:ea typeface="Arial"/>
                <a:cs typeface="Arial"/>
                <a:sym typeface="Arial"/>
              </a:rPr>
              <a:t>#7 &amp; Ext.1: PS4.A: Wave Properties Geologists use seismic waves and their reflection at interfaces between layers to probe structures deep in the planet. (secondary to HS-ESS2-3) &amp; MS-PS4-2. Develop and use a model to describe that waves are reflected, absorbed, or transmitted through various materials</a:t>
            </a:r>
            <a:r>
              <a:rPr lang="en-US" sz="1100" dirty="0">
                <a:solidFill>
                  <a:srgbClr val="434343"/>
                </a:solidFill>
                <a:latin typeface="Arial"/>
                <a:ea typeface="Arial"/>
                <a:cs typeface="Arial"/>
                <a:sym typeface="Arial"/>
              </a:rPr>
              <a:t>.</a:t>
            </a:r>
          </a:p>
          <a:p>
            <a:pPr marL="0" lvl="0" indent="0" algn="l" rtl="0">
              <a:lnSpc>
                <a:spcPct val="115000"/>
              </a:lnSpc>
              <a:spcBef>
                <a:spcPts val="0"/>
              </a:spcBef>
              <a:spcAft>
                <a:spcPts val="0"/>
              </a:spcAft>
              <a:buNone/>
            </a:pPr>
            <a:endParaRPr lang="en-US" sz="1100" dirty="0">
              <a:solidFill>
                <a:srgbClr val="434343"/>
              </a:solidFill>
              <a:latin typeface="Arial"/>
              <a:ea typeface="Arial"/>
              <a:cs typeface="Arial"/>
              <a:sym typeface="Arial"/>
            </a:endParaRPr>
          </a:p>
          <a:p>
            <a:pPr marL="0" lvl="0" indent="0" algn="l" rtl="0">
              <a:lnSpc>
                <a:spcPct val="115000"/>
              </a:lnSpc>
              <a:spcBef>
                <a:spcPts val="0"/>
              </a:spcBef>
              <a:spcAft>
                <a:spcPts val="0"/>
              </a:spcAft>
              <a:buNone/>
            </a:pPr>
            <a:r>
              <a:rPr lang="en-US" sz="1100" b="1" dirty="0">
                <a:solidFill>
                  <a:srgbClr val="434343"/>
                </a:solidFill>
                <a:latin typeface="Arial"/>
                <a:ea typeface="Arial"/>
                <a:cs typeface="Arial"/>
                <a:sym typeface="Arial"/>
              </a:rPr>
              <a:t>Feel free to use EarthScope’s Interactive Earthquake Browser to help your students further explore the data: https://ds.iris.edu/ieb/index.html?format=text&amp;nodata=404&amp;starttime=2004-12-23&amp;endtime=2004-12-30&amp;orderby=mag-desc&amp;src=usgs&amp;limit=1000&amp;maxlat=18.855&amp;minlat=-4.345&amp;maxlon=103.099&amp;minlon=87.279&amp;sbl=1&amp;pbl=1&amp;zm=5&amp;mt=ter</a:t>
            </a:r>
            <a:endParaRPr sz="1100" dirty="0">
              <a:solidFill>
                <a:srgbClr val="434343"/>
              </a:solidFill>
              <a:latin typeface="Arial"/>
              <a:ea typeface="Arial"/>
              <a:cs typeface="Arial"/>
              <a:sym typeface="Arial"/>
            </a:endParaRPr>
          </a:p>
        </p:txBody>
      </p:sp>
      <p:sp>
        <p:nvSpPr>
          <p:cNvPr id="307" name="Google Shape;307;g311e1e93243_0_8: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32</a:t>
            </a:fld>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3"/>
        <p:cNvGrpSpPr/>
        <p:nvPr/>
      </p:nvGrpSpPr>
      <p:grpSpPr>
        <a:xfrm>
          <a:off x="0" y="0"/>
          <a:ext cx="0" cy="0"/>
          <a:chOff x="0" y="0"/>
          <a:chExt cx="0" cy="0"/>
        </a:xfrm>
      </p:grpSpPr>
      <p:sp>
        <p:nvSpPr>
          <p:cNvPr id="314" name="Google Shape;314;g311e1e93243_0_16: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5" name="Google Shape;315;g311e1e93243_0_16: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spcBef>
                <a:spcPts val="360"/>
              </a:spcBef>
              <a:spcAft>
                <a:spcPts val="0"/>
              </a:spcAft>
              <a:buNone/>
            </a:pPr>
            <a:r>
              <a:rPr lang="en-US" sz="1200" b="1" dirty="0">
                <a:solidFill>
                  <a:srgbClr val="434343"/>
                </a:solidFill>
                <a:latin typeface="Arial"/>
                <a:ea typeface="Arial"/>
                <a:cs typeface="Arial"/>
                <a:sym typeface="Arial"/>
              </a:rPr>
              <a:t>Explore the data with the Interactive Earthquake Browser:</a:t>
            </a:r>
          </a:p>
          <a:p>
            <a:pPr marL="0" lvl="0" indent="0" algn="l" rtl="0">
              <a:spcBef>
                <a:spcPts val="360"/>
              </a:spcBef>
              <a:spcAft>
                <a:spcPts val="0"/>
              </a:spcAft>
              <a:buNone/>
            </a:pPr>
            <a:r>
              <a:rPr lang="en-US" sz="1200" b="0" dirty="0">
                <a:solidFill>
                  <a:srgbClr val="434343"/>
                </a:solidFill>
                <a:latin typeface="Arial"/>
                <a:ea typeface="Arial"/>
                <a:cs typeface="Arial"/>
                <a:sym typeface="Arial"/>
              </a:rPr>
              <a:t>https://ds.iris.edu/ieb/index.html?format=text&amp;nodata=404&amp;starttime=2004-12-23&amp;endtime=2004-12-30&amp;orderby=mag-desc&amp;src=usgs&amp;limit=1000&amp;maxlat=18.855&amp;minlat=-4.345&amp;maxlon=103.099&amp;minlon=87.279&amp;sbl=1&amp;pbl=1&amp;zm=5&amp;mt=ter</a:t>
            </a:r>
            <a:endParaRPr b="0" dirty="0"/>
          </a:p>
        </p:txBody>
      </p:sp>
      <p:sp>
        <p:nvSpPr>
          <p:cNvPr id="316" name="Google Shape;316;g311e1e93243_0_16: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33</a:t>
            </a:fld>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2"/>
        <p:cNvGrpSpPr/>
        <p:nvPr/>
      </p:nvGrpSpPr>
      <p:grpSpPr>
        <a:xfrm>
          <a:off x="0" y="0"/>
          <a:ext cx="0" cy="0"/>
          <a:chOff x="0" y="0"/>
          <a:chExt cx="0" cy="0"/>
        </a:xfrm>
      </p:grpSpPr>
      <p:sp>
        <p:nvSpPr>
          <p:cNvPr id="323" name="Google Shape;323;g2bd3eaa297d_0_8: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4" name="Google Shape;324;g2bd3eaa297d_0_8: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spcBef>
                <a:spcPts val="360"/>
              </a:spcBef>
              <a:spcAft>
                <a:spcPts val="0"/>
              </a:spcAft>
              <a:buNone/>
            </a:pPr>
            <a:endParaRPr/>
          </a:p>
        </p:txBody>
      </p:sp>
      <p:sp>
        <p:nvSpPr>
          <p:cNvPr id="325" name="Google Shape;325;g2bd3eaa297d_0_8: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34</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360"/>
              </a:spcBef>
              <a:spcAft>
                <a:spcPts val="0"/>
              </a:spcAft>
              <a:buClr>
                <a:srgbClr val="000000"/>
              </a:buClr>
              <a:buSzPts val="1400"/>
              <a:buFont typeface="Arial"/>
              <a:buNone/>
              <a:tabLst/>
              <a:defRPr/>
            </a:pPr>
            <a:r>
              <a:rPr lang="en-US" dirty="0"/>
              <a:t>Video overview of the Sumatra earthquake and the impact on indigenous populations (possible trigger warning – please watch first to assess if this is a good fit for your classroom)</a:t>
            </a:r>
          </a:p>
          <a:p>
            <a:pPr marL="457200" marR="0" lvl="0" indent="-228600" algn="l" defTabSz="914400" rtl="0" eaLnBrk="1" fontAlgn="auto" latinLnBrk="0" hangingPunct="1">
              <a:lnSpc>
                <a:spcPct val="100000"/>
              </a:lnSpc>
              <a:spcBef>
                <a:spcPts val="360"/>
              </a:spcBef>
              <a:spcAft>
                <a:spcPts val="0"/>
              </a:spcAft>
              <a:buClr>
                <a:srgbClr val="000000"/>
              </a:buClr>
              <a:buSzPts val="1400"/>
              <a:buFont typeface="Arial"/>
              <a:buNone/>
              <a:tabLst/>
              <a:defRPr/>
            </a:pPr>
            <a:r>
              <a:rPr lang="en-US" dirty="0"/>
              <a:t>The video is almost 6 minutes long, a captioned version is available in the additional content provided by EarthScope. </a:t>
            </a:r>
          </a:p>
          <a:p>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300" b="0" i="0" u="none" strike="noStrike" cap="none" smtClean="0">
                <a:solidFill>
                  <a:schemeClr val="dk1"/>
                </a:solidFill>
                <a:latin typeface="Calibri"/>
                <a:ea typeface="Calibri"/>
                <a:cs typeface="Calibri"/>
                <a:sym typeface="Calibri"/>
              </a:rPr>
              <a:t>4</a:t>
            </a:fld>
            <a:endParaRPr lang="en-US" sz="13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371055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g311cb882b7d_0_12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8" name="Google Shape;238;g311cb882b7d_0_120: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lnSpc>
                <a:spcPct val="115000"/>
              </a:lnSpc>
              <a:spcBef>
                <a:spcPts val="0"/>
              </a:spcBef>
              <a:spcAft>
                <a:spcPts val="0"/>
              </a:spcAft>
              <a:buClr>
                <a:schemeClr val="dk1"/>
              </a:buClr>
              <a:buSzPts val="1100"/>
              <a:buFont typeface="Arial"/>
              <a:buNone/>
            </a:pPr>
            <a:r>
              <a:rPr lang="en-US" dirty="0"/>
              <a:t>Shaking intensity scales were developed to standardize the measurements and ease comparison of different earthquakes. The Modified-Mercalli Intensity scale is a ten-stage scale, from I to X.  Lower numbers represent imperceptible shaking while X represents extreme shaking.</a:t>
            </a:r>
            <a:endParaRPr dirty="0"/>
          </a:p>
          <a:p>
            <a:pPr marL="0" lvl="0" indent="0" algn="l" rtl="0">
              <a:lnSpc>
                <a:spcPct val="115000"/>
              </a:lnSpc>
              <a:spcBef>
                <a:spcPts val="0"/>
              </a:spcBef>
              <a:spcAft>
                <a:spcPts val="0"/>
              </a:spcAft>
              <a:buClr>
                <a:schemeClr val="dk1"/>
              </a:buClr>
              <a:buSzPts val="1100"/>
              <a:buFont typeface="Arial"/>
              <a:buNone/>
            </a:pPr>
            <a:r>
              <a:rPr lang="en-US" b="1" dirty="0"/>
              <a:t>Relevant animation: </a:t>
            </a:r>
            <a:endParaRPr b="1" dirty="0"/>
          </a:p>
          <a:p>
            <a:pPr marL="0" lvl="0" indent="0" algn="l" rtl="0">
              <a:lnSpc>
                <a:spcPct val="115000"/>
              </a:lnSpc>
              <a:spcBef>
                <a:spcPts val="0"/>
              </a:spcBef>
              <a:spcAft>
                <a:spcPts val="0"/>
              </a:spcAft>
              <a:buClr>
                <a:schemeClr val="dk1"/>
              </a:buClr>
              <a:buSzPts val="1100"/>
              <a:buFont typeface="Arial"/>
              <a:buNone/>
            </a:pPr>
            <a:r>
              <a:rPr lang="en-US" dirty="0"/>
              <a:t>Earthquake Intensity https://www.iris.edu/hq/inclass/animation/earthquake_intensity </a:t>
            </a:r>
            <a:endParaRPr dirty="0"/>
          </a:p>
          <a:p>
            <a:pPr marL="0" lvl="0" indent="0" algn="l" rtl="0">
              <a:lnSpc>
                <a:spcPct val="115000"/>
              </a:lnSpc>
              <a:spcBef>
                <a:spcPts val="0"/>
              </a:spcBef>
              <a:spcAft>
                <a:spcPts val="0"/>
              </a:spcAft>
              <a:buClr>
                <a:schemeClr val="dk1"/>
              </a:buClr>
              <a:buSzPts val="1100"/>
              <a:buFont typeface="Arial"/>
              <a:buNone/>
            </a:pPr>
            <a:endParaRPr dirty="0"/>
          </a:p>
          <a:p>
            <a:pPr marL="0" lvl="0" indent="0" algn="l" rtl="0">
              <a:lnSpc>
                <a:spcPct val="115000"/>
              </a:lnSpc>
              <a:spcBef>
                <a:spcPts val="0"/>
              </a:spcBef>
              <a:spcAft>
                <a:spcPts val="1200"/>
              </a:spcAft>
              <a:buClr>
                <a:schemeClr val="dk1"/>
              </a:buClr>
              <a:buSzPts val="1100"/>
              <a:buFont typeface="Arial"/>
              <a:buNone/>
            </a:pPr>
            <a:r>
              <a:rPr lang="en-US" sz="800" b="1" dirty="0">
                <a:solidFill>
                  <a:srgbClr val="595959"/>
                </a:solidFill>
                <a:latin typeface="Arial"/>
                <a:ea typeface="Arial"/>
                <a:cs typeface="Arial"/>
                <a:sym typeface="Arial"/>
              </a:rPr>
              <a:t>HS-ESS3-1. Construct an explanation based on evidence for how the availability of natural resources, occurrence of natural hazards, and changes in climate have influenced human activity. </a:t>
            </a:r>
            <a:r>
              <a:rPr lang="en-US" sz="800" i="1" dirty="0">
                <a:solidFill>
                  <a:srgbClr val="595959"/>
                </a:solidFill>
                <a:latin typeface="Arial"/>
                <a:ea typeface="Arial"/>
                <a:cs typeface="Arial"/>
                <a:sym typeface="Arial"/>
              </a:rPr>
              <a:t>ESS3.B: Natural Hazards Natural hazards and other geologic events have shaped the course of human history; [they] have significantly altered the sizes of human populations and have driven human migrations.(HS-ESS3-1)</a:t>
            </a:r>
            <a:endParaRPr sz="800" dirty="0"/>
          </a:p>
        </p:txBody>
      </p:sp>
      <p:sp>
        <p:nvSpPr>
          <p:cNvPr id="239" name="Google Shape;239;g311cb882b7d_0_120: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Google Shape;277;g311e1e93243_1_5: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8" name="Google Shape;278;g311e1e93243_1_5: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spcBef>
                <a:spcPts val="360"/>
              </a:spcBef>
              <a:spcAft>
                <a:spcPts val="0"/>
              </a:spcAft>
              <a:buNone/>
            </a:pPr>
            <a:endParaRPr/>
          </a:p>
        </p:txBody>
      </p:sp>
      <p:sp>
        <p:nvSpPr>
          <p:cNvPr id="279" name="Google Shape;279;g311e1e93243_1_5:notes"/>
          <p:cNvSpPr txBox="1">
            <a:spLocks noGrp="1"/>
          </p:cNvSpPr>
          <p:nvPr>
            <p:ph type="sldNum" idx="12"/>
          </p:nvPr>
        </p:nvSpPr>
        <p:spPr>
          <a:xfrm>
            <a:off x="4143375" y="9120188"/>
            <a:ext cx="3170100" cy="479400"/>
          </a:xfrm>
          <a:prstGeom prst="rect">
            <a:avLst/>
          </a:prstGeom>
        </p:spPr>
        <p:txBody>
          <a:bodyPr spcFirstLastPara="1" wrap="square" lIns="91475" tIns="91475" rIns="91475" bIns="9147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sz="1400"/>
              <a:t>6</a:t>
            </a:fld>
            <a:endParaRPr sz="140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Plate boundaries and faults modified from Bird (2003) and Shearer and Burgmann (2010).</a:t>
            </a:r>
          </a:p>
          <a:p>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sz="1200" dirty="0">
                <a:solidFill>
                  <a:srgbClr val="000000"/>
                </a:solidFill>
                <a:latin typeface="Arial" panose="020B0604020202020204" pitchFamily="34" charset="0"/>
                <a:ea typeface="ＭＳ Ｐゴシック" panose="020B0600070205080204" pitchFamily="34" charset="-128"/>
              </a:rPr>
              <a:t>The map on the right shows Sumatra, Java, and Borneo, major islands of the Sunda Plate.  On the south side of the Sunda Plate, the Australia Plate subducts into the Sunda Trench at 59 mm/yr.  On the northwest margin of the Sunda Plate, the India Plate subducts at 45 mm/yr beneath the Burma microplate, a portion of the Sunda Plate between the Sunda Trench and Andaman Sea.   A zone of diffuse compression separates the Australia and India plates.  Volcanoes of the Sunda subduction zone, including Krakatoa and Toba, are indicated by red triangles.</a:t>
            </a:r>
          </a:p>
          <a:p>
            <a:endParaRPr lang="en-US" dirty="0"/>
          </a:p>
        </p:txBody>
      </p:sp>
      <p:sp>
        <p:nvSpPr>
          <p:cNvPr id="4" name="Slide Number Placeholder 3"/>
          <p:cNvSpPr>
            <a:spLocks noGrp="1"/>
          </p:cNvSpPr>
          <p:nvPr>
            <p:ph type="sldNum" sz="quarter" idx="5"/>
          </p:nvPr>
        </p:nvSpPr>
        <p:spPr/>
        <p:txBody>
          <a:bodyPr/>
          <a:lstStyle/>
          <a:p>
            <a:fld id="{B390042E-9E99-204A-AF4D-702A68E8A7E1}" type="slidenum">
              <a:rPr lang="en-US" altLang="en-US" smtClean="0"/>
              <a:pPr/>
              <a:t>7</a:t>
            </a:fld>
            <a:endParaRPr lang="en-US" altLang="en-US"/>
          </a:p>
        </p:txBody>
      </p:sp>
    </p:spTree>
    <p:extLst>
      <p:ext uri="{BB962C8B-B14F-4D97-AF65-F5344CB8AC3E}">
        <p14:creationId xmlns:p14="http://schemas.microsoft.com/office/powerpoint/2010/main" val="19972357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DB67F3-9B9F-B6B5-ACC7-45F0B346A51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D50CA67-2A9B-E211-221F-86B9AD11924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B79D56E-B4F3-DA3D-4065-501386511DD2}"/>
              </a:ext>
            </a:extLst>
          </p:cNvPr>
          <p:cNvSpPr>
            <a:spLocks noGrp="1"/>
          </p:cNvSpPr>
          <p:nvPr>
            <p:ph type="body" idx="1"/>
          </p:nvPr>
        </p:nvSpPr>
        <p:spPr/>
        <p:txBody>
          <a:bodyPr/>
          <a:lstStyle/>
          <a:p>
            <a:pPr rtl="0"/>
            <a:r>
              <a:rPr lang="en-US" sz="1800" b="0" i="0" u="none" strike="noStrike" dirty="0">
                <a:solidFill>
                  <a:srgbClr val="000000"/>
                </a:solidFill>
                <a:effectLst/>
                <a:latin typeface="Calibri" panose="020F0502020204030204" pitchFamily="34" charset="0"/>
              </a:rPr>
              <a:t>Refer to the activities in this </a:t>
            </a:r>
            <a:r>
              <a:rPr lang="en-US" sz="1800" b="0" i="0" u="none" strike="noStrike" dirty="0" err="1">
                <a:solidFill>
                  <a:srgbClr val="000000"/>
                </a:solidFill>
                <a:effectLst/>
                <a:latin typeface="Calibri" panose="020F0502020204030204" pitchFamily="34" charset="0"/>
              </a:rPr>
              <a:t>ShakeAlert</a:t>
            </a:r>
            <a:r>
              <a:rPr lang="en-US" sz="1800" b="0" i="0" u="none" strike="noStrike" dirty="0">
                <a:solidFill>
                  <a:srgbClr val="000000"/>
                </a:solidFill>
                <a:effectLst/>
                <a:latin typeface="Calibri" panose="020F0502020204030204" pitchFamily="34" charset="0"/>
              </a:rPr>
              <a:t> lesson (</a:t>
            </a:r>
            <a:r>
              <a:rPr lang="en-US" sz="1800" b="0" i="0" u="none" strike="noStrike" dirty="0" err="1">
                <a:solidFill>
                  <a:srgbClr val="000000"/>
                </a:solidFill>
                <a:effectLst/>
                <a:latin typeface="Calibri" panose="020F0502020204030204" pitchFamily="34" charset="0"/>
              </a:rPr>
              <a:t>ShakeAlert</a:t>
            </a:r>
            <a:r>
              <a:rPr lang="en-US" sz="1800" b="0" i="0" u="none" strike="noStrike" dirty="0">
                <a:solidFill>
                  <a:srgbClr val="000000"/>
                </a:solidFill>
                <a:effectLst/>
                <a:latin typeface="Calibri" panose="020F0502020204030204" pitchFamily="34" charset="0"/>
              </a:rPr>
              <a:t>: Pacific Northwest and the Big Squeeze) to help explain the concept of rebound. </a:t>
            </a:r>
            <a:r>
              <a:rPr lang="en-US" sz="1800" b="0" i="0" u="sng" strike="noStrike" dirty="0">
                <a:solidFill>
                  <a:srgbClr val="0000FF"/>
                </a:solidFill>
                <a:effectLst/>
                <a:latin typeface="Calibri" panose="020F0502020204030204" pitchFamily="34" charset="0"/>
                <a:hlinkClick r:id="rId3"/>
              </a:rPr>
              <a:t>https://www.iris.edu/hq/inclass/activities/pacific_northwest_and_the_big_squeeze</a:t>
            </a:r>
            <a:endParaRPr lang="en-US" sz="2400" b="0" dirty="0">
              <a:effectLst/>
            </a:endParaRPr>
          </a:p>
          <a:p>
            <a:pPr rtl="0"/>
            <a:r>
              <a:rPr lang="en-US" sz="1800" b="0" i="0" u="none" strike="noStrike" dirty="0">
                <a:solidFill>
                  <a:srgbClr val="000000"/>
                </a:solidFill>
                <a:effectLst/>
                <a:latin typeface="Calibri" panose="020F0502020204030204" pitchFamily="34" charset="0"/>
              </a:rPr>
              <a:t>There are multiple resources available within this lesson to help you.</a:t>
            </a:r>
            <a:endParaRPr lang="en-US" sz="2400" b="0" dirty="0">
              <a:effectLst/>
            </a:endParaRPr>
          </a:p>
          <a:p>
            <a:endParaRPr lang="en-US" sz="1600" b="1" dirty="0"/>
          </a:p>
          <a:p>
            <a:pPr>
              <a:buNone/>
            </a:pPr>
            <a:r>
              <a:rPr lang="en-US" sz="1600" b="1" dirty="0"/>
              <a:t>Before the Earthquake:</a:t>
            </a:r>
            <a:endParaRPr lang="en-US" sz="1600" dirty="0"/>
          </a:p>
          <a:p>
            <a:pPr marL="285750" indent="-285750"/>
            <a:r>
              <a:rPr lang="en-US" sz="1600" dirty="0"/>
              <a:t>The </a:t>
            </a:r>
            <a:r>
              <a:rPr lang="en-US" sz="1600" b="1" dirty="0"/>
              <a:t>India and Australia Plates</a:t>
            </a:r>
            <a:r>
              <a:rPr lang="en-US" sz="1600" dirty="0"/>
              <a:t> were slowly sliding northeast underneath the </a:t>
            </a:r>
            <a:r>
              <a:rPr lang="en-US" sz="1600" b="1" dirty="0"/>
              <a:t>Burma Microplate</a:t>
            </a:r>
            <a:r>
              <a:rPr lang="en-US" sz="1600" dirty="0"/>
              <a:t> and </a:t>
            </a:r>
            <a:r>
              <a:rPr lang="en-US" sz="1600" b="1" dirty="0"/>
              <a:t>Sunda Plate</a:t>
            </a:r>
            <a:r>
              <a:rPr lang="en-US" sz="1600" dirty="0"/>
              <a:t> (a process called subduction).</a:t>
            </a:r>
          </a:p>
          <a:p>
            <a:pPr marL="285750" indent="-285750"/>
            <a:r>
              <a:rPr lang="en-US" sz="1600" dirty="0"/>
              <a:t>As the plates pushed together, they occasionally got stuck, halting their forward movement.</a:t>
            </a:r>
          </a:p>
          <a:p>
            <a:pPr marL="285750" indent="-285750"/>
            <a:r>
              <a:rPr lang="en-US" sz="1600" dirty="0"/>
              <a:t>This buildup of pressure caused parts of the ground above to gradually lift and be pushed northeast.</a:t>
            </a:r>
          </a:p>
          <a:p>
            <a:pPr>
              <a:buNone/>
            </a:pPr>
            <a:r>
              <a:rPr lang="en-US" sz="1600" b="1" dirty="0"/>
              <a:t>During the Earthquake:</a:t>
            </a:r>
            <a:endParaRPr lang="en-US" sz="1600" dirty="0"/>
          </a:p>
          <a:p>
            <a:pPr marL="285750" indent="-285750"/>
            <a:r>
              <a:rPr lang="en-US" sz="1600" dirty="0"/>
              <a:t>The plates under the </a:t>
            </a:r>
            <a:r>
              <a:rPr lang="en-US" sz="1600" b="1" dirty="0"/>
              <a:t>Burma Microplate</a:t>
            </a:r>
            <a:r>
              <a:rPr lang="en-US" sz="1600" dirty="0"/>
              <a:t> and </a:t>
            </a:r>
            <a:r>
              <a:rPr lang="en-US" sz="1600" b="1" dirty="0"/>
              <a:t>Sunda Plate</a:t>
            </a:r>
            <a:r>
              <a:rPr lang="en-US" sz="1600" dirty="0"/>
              <a:t> suddenly slipped past each other along a fault line, releasing the built-up pressure.</a:t>
            </a:r>
          </a:p>
          <a:p>
            <a:pPr marL="285750" indent="-285750"/>
            <a:r>
              <a:rPr lang="en-US" sz="1600" dirty="0"/>
              <a:t>The land on top of the </a:t>
            </a:r>
            <a:r>
              <a:rPr lang="en-US" sz="1600" b="1" dirty="0"/>
              <a:t>Burma Microplate</a:t>
            </a:r>
            <a:r>
              <a:rPr lang="en-US" sz="1600" dirty="0"/>
              <a:t> shifted </a:t>
            </a:r>
            <a:r>
              <a:rPr lang="en-US" sz="1600" b="1" dirty="0"/>
              <a:t>west-southwest by about 10 meters</a:t>
            </a:r>
            <a:r>
              <a:rPr lang="en-US" sz="1600" dirty="0"/>
              <a:t> (approximately 30 feet) in an instant.</a:t>
            </a:r>
          </a:p>
          <a:p>
            <a:pPr marL="285750" indent="-285750"/>
            <a:r>
              <a:rPr lang="en-US" sz="1600" dirty="0"/>
              <a:t>Some areas of the ocean floor were </a:t>
            </a:r>
            <a:r>
              <a:rPr lang="en-US" sz="1600" b="1" dirty="0"/>
              <a:t>pushed upward by several meters</a:t>
            </a:r>
            <a:r>
              <a:rPr lang="en-US" sz="1600" dirty="0"/>
              <a:t>, while others </a:t>
            </a:r>
            <a:r>
              <a:rPr lang="en-US" sz="1600" b="1" dirty="0"/>
              <a:t>sank downward</a:t>
            </a:r>
            <a:r>
              <a:rPr lang="en-US" sz="1600" dirty="0"/>
              <a:t>, causing massive displacement of water and triggering the tsunami.</a:t>
            </a:r>
          </a:p>
          <a:p>
            <a:pPr>
              <a:buNone/>
            </a:pPr>
            <a:r>
              <a:rPr lang="en-US" sz="1600" b="1" dirty="0"/>
              <a:t>After the Earthquake:</a:t>
            </a:r>
            <a:endParaRPr lang="en-US" sz="1600" dirty="0"/>
          </a:p>
          <a:p>
            <a:pPr marL="285750" indent="-285750"/>
            <a:r>
              <a:rPr lang="en-US" sz="1600" dirty="0"/>
              <a:t>The immense forces caused by the earthquake permanently shifted some landmasses:</a:t>
            </a:r>
          </a:p>
          <a:p>
            <a:pPr lvl="1"/>
            <a:r>
              <a:rPr lang="en-US" sz="1600" dirty="0"/>
              <a:t>Certain islands southwest of Sumatra moved </a:t>
            </a:r>
            <a:r>
              <a:rPr lang="en-US" sz="1600" b="1" dirty="0"/>
              <a:t>southwestward by about 20 centimeters</a:t>
            </a:r>
            <a:r>
              <a:rPr lang="en-US" sz="1600" dirty="0"/>
              <a:t>.</a:t>
            </a:r>
          </a:p>
          <a:p>
            <a:pPr lvl="1"/>
            <a:r>
              <a:rPr lang="en-US" sz="1600" dirty="0"/>
              <a:t>Some coastal regions sank, with parts of the land becoming submerged below sea level.</a:t>
            </a:r>
          </a:p>
          <a:p>
            <a:pPr marL="285750" indent="-285750"/>
            <a:r>
              <a:rPr lang="en-US" sz="1600" dirty="0"/>
              <a:t>These changes left the land and seabed in new positions, marking a lasting impact on the region's geography.</a:t>
            </a:r>
          </a:p>
          <a:p>
            <a:endParaRPr lang="en-US" dirty="0"/>
          </a:p>
        </p:txBody>
      </p:sp>
      <p:sp>
        <p:nvSpPr>
          <p:cNvPr id="4" name="Slide Number Placeholder 3">
            <a:extLst>
              <a:ext uri="{FF2B5EF4-FFF2-40B4-BE49-F238E27FC236}">
                <a16:creationId xmlns:a16="http://schemas.microsoft.com/office/drawing/2014/main" id="{3883706A-8DE0-97EC-C01B-BF5885AD269A}"/>
              </a:ext>
            </a:extLst>
          </p:cNvPr>
          <p:cNvSpPr>
            <a:spLocks noGrp="1"/>
          </p:cNvSpPr>
          <p:nvPr>
            <p:ph type="sldNum" sz="quarter" idx="5"/>
          </p:nvPr>
        </p:nvSpPr>
        <p:spPr/>
        <p:txBody>
          <a:bodyPr/>
          <a:lstStyle/>
          <a:p>
            <a:fld id="{B390042E-9E99-204A-AF4D-702A68E8A7E1}" type="slidenum">
              <a:rPr lang="en-US" altLang="en-US" smtClean="0"/>
              <a:pPr/>
              <a:t>8</a:t>
            </a:fld>
            <a:endParaRPr lang="en-US" altLang="en-US"/>
          </a:p>
        </p:txBody>
      </p:sp>
    </p:spTree>
    <p:extLst>
      <p:ext uri="{BB962C8B-B14F-4D97-AF65-F5344CB8AC3E}">
        <p14:creationId xmlns:p14="http://schemas.microsoft.com/office/powerpoint/2010/main" val="8397287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rupture zone is from </a:t>
            </a:r>
            <a:r>
              <a:rPr lang="en-US" dirty="0" err="1"/>
              <a:t>Rhie</a:t>
            </a:r>
            <a:r>
              <a:rPr lang="en-US" dirty="0"/>
              <a:t> et al. 2007.  Time lines modified from NEIC Finite Fault Model https://earthquake.usgs.gov/earthquakes/eventpage/official20041226005853450_30/finite-fault </a:t>
            </a:r>
          </a:p>
          <a:p>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sz="1200" dirty="0">
                <a:solidFill>
                  <a:srgbClr val="000000"/>
                </a:solidFill>
                <a:latin typeface="Arial" panose="020B0604020202020204" pitchFamily="34" charset="0"/>
                <a:ea typeface="ＭＳ Ｐゴシック" panose="020B0600070205080204" pitchFamily="34" charset="-128"/>
              </a:rPr>
              <a:t>The red star on this map shows the epicenter of the 2004 magnitude 9.1 Sumatra – Andaman earthquake while the rupture zone is shown in orange.  This earthquake ruptured at a velocity of 2.5 km/sec along the megathrust plate boundary where the India Plate subducts beneath the Burma microplate.  Near the epicenter, that boundary dips toward the east at a shallow angle of about 10°.  The angle of dip steepens to 18°in the central and northern portions of the rupture zone.  An extraordinary feature of this great earthquake was the length of the rupture zone at almost 1300 km or about the length of the State of California.  Dashed contours show the locations of the rupture front at one-minute intervals.  The rupture front passed the Nicobar Islands between three and six minutes and the Andaman Islands between six and nine minutes after initial rupture off the northwest coast of Sumatra. </a:t>
            </a:r>
          </a:p>
          <a:p>
            <a:endParaRPr lang="en-US" dirty="0"/>
          </a:p>
        </p:txBody>
      </p:sp>
      <p:sp>
        <p:nvSpPr>
          <p:cNvPr id="4" name="Slide Number Placeholder 3"/>
          <p:cNvSpPr>
            <a:spLocks noGrp="1"/>
          </p:cNvSpPr>
          <p:nvPr>
            <p:ph type="sldNum" sz="quarter" idx="5"/>
          </p:nvPr>
        </p:nvSpPr>
        <p:spPr/>
        <p:txBody>
          <a:bodyPr/>
          <a:lstStyle/>
          <a:p>
            <a:fld id="{B390042E-9E99-204A-AF4D-702A68E8A7E1}" type="slidenum">
              <a:rPr lang="en-US" altLang="en-US" smtClean="0"/>
              <a:pPr/>
              <a:t>9</a:t>
            </a:fld>
            <a:endParaRPr lang="en-US" altLang="en-US"/>
          </a:p>
        </p:txBody>
      </p:sp>
    </p:spTree>
    <p:extLst>
      <p:ext uri="{BB962C8B-B14F-4D97-AF65-F5344CB8AC3E}">
        <p14:creationId xmlns:p14="http://schemas.microsoft.com/office/powerpoint/2010/main" val="28073054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7"/>
        <p:cNvGrpSpPr/>
        <p:nvPr/>
      </p:nvGrpSpPr>
      <p:grpSpPr>
        <a:xfrm>
          <a:off x="0" y="0"/>
          <a:ext cx="0" cy="0"/>
          <a:chOff x="0" y="0"/>
          <a:chExt cx="0" cy="0"/>
        </a:xfrm>
      </p:grpSpPr>
      <p:sp>
        <p:nvSpPr>
          <p:cNvPr id="18" name="Google Shape;18;p2"/>
          <p:cNvSpPr txBox="1">
            <a:spLocks noGrp="1"/>
          </p:cNvSpPr>
          <p:nvPr>
            <p:ph type="ctrTitle"/>
          </p:nvPr>
        </p:nvSpPr>
        <p:spPr>
          <a:xfrm>
            <a:off x="685800" y="2130425"/>
            <a:ext cx="7772400" cy="14700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19" name="Google Shape;19;p2"/>
          <p:cNvSpPr txBox="1">
            <a:spLocks noGrp="1"/>
          </p:cNvSpPr>
          <p:nvPr>
            <p:ph type="subTitle" idx="1"/>
          </p:nvPr>
        </p:nvSpPr>
        <p:spPr>
          <a:xfrm>
            <a:off x="1371600" y="3886200"/>
            <a:ext cx="6400800" cy="1752600"/>
          </a:xfrm>
          <a:prstGeom prst="rect">
            <a:avLst/>
          </a:prstGeom>
          <a:noFill/>
          <a:ln>
            <a:noFill/>
          </a:ln>
        </p:spPr>
        <p:txBody>
          <a:bodyPr spcFirstLastPara="1" wrap="square" lIns="91425" tIns="45700" rIns="91425" bIns="45700" anchor="t" anchorCtr="0">
            <a:no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20" name="Google Shape;20;p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 name="Google Shape;21;p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 name="Google Shape;22;p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b="0" i="0" u="none" strike="noStrike" cap="none">
                <a:solidFill>
                  <a:srgbClr val="898989"/>
                </a:solidFill>
                <a:latin typeface="Calibri"/>
                <a:ea typeface="Calibri"/>
                <a:cs typeface="Calibri"/>
                <a:sym typeface="Calibri"/>
              </a:defRPr>
            </a:lvl1pPr>
            <a:lvl2pPr marL="0" marR="0" lvl="1" indent="0" algn="r">
              <a:spcBef>
                <a:spcPts val="0"/>
              </a:spcBef>
              <a:spcAft>
                <a:spcPts val="0"/>
              </a:spcAft>
              <a:buNone/>
              <a:defRPr sz="1200" b="0" i="0" u="none" strike="noStrike" cap="none">
                <a:solidFill>
                  <a:srgbClr val="898989"/>
                </a:solidFill>
                <a:latin typeface="Calibri"/>
                <a:ea typeface="Calibri"/>
                <a:cs typeface="Calibri"/>
                <a:sym typeface="Calibri"/>
              </a:defRPr>
            </a:lvl2pPr>
            <a:lvl3pPr marL="0" marR="0" lvl="2" indent="0" algn="r">
              <a:spcBef>
                <a:spcPts val="0"/>
              </a:spcBef>
              <a:spcAft>
                <a:spcPts val="0"/>
              </a:spcAft>
              <a:buNone/>
              <a:defRPr sz="1200" b="0" i="0" u="none" strike="noStrike" cap="none">
                <a:solidFill>
                  <a:srgbClr val="898989"/>
                </a:solidFill>
                <a:latin typeface="Calibri"/>
                <a:ea typeface="Calibri"/>
                <a:cs typeface="Calibri"/>
                <a:sym typeface="Calibri"/>
              </a:defRPr>
            </a:lvl3pPr>
            <a:lvl4pPr marL="0" marR="0" lvl="3" indent="0" algn="r">
              <a:spcBef>
                <a:spcPts val="0"/>
              </a:spcBef>
              <a:spcAft>
                <a:spcPts val="0"/>
              </a:spcAft>
              <a:buNone/>
              <a:defRPr sz="1200" b="0" i="0" u="none" strike="noStrike" cap="none">
                <a:solidFill>
                  <a:srgbClr val="898989"/>
                </a:solidFill>
                <a:latin typeface="Calibri"/>
                <a:ea typeface="Calibri"/>
                <a:cs typeface="Calibri"/>
                <a:sym typeface="Calibri"/>
              </a:defRPr>
            </a:lvl4pPr>
            <a:lvl5pPr marL="0" marR="0" lvl="4" indent="0" algn="r">
              <a:spcBef>
                <a:spcPts val="0"/>
              </a:spcBef>
              <a:spcAft>
                <a:spcPts val="0"/>
              </a:spcAft>
              <a:buNone/>
              <a:defRPr sz="1200" b="0" i="0" u="none" strike="noStrike" cap="none">
                <a:solidFill>
                  <a:srgbClr val="898989"/>
                </a:solidFill>
                <a:latin typeface="Calibri"/>
                <a:ea typeface="Calibri"/>
                <a:cs typeface="Calibri"/>
                <a:sym typeface="Calibri"/>
              </a:defRPr>
            </a:lvl5pPr>
            <a:lvl6pPr marL="0" marR="0" lvl="5" indent="0" algn="r">
              <a:spcBef>
                <a:spcPts val="0"/>
              </a:spcBef>
              <a:spcAft>
                <a:spcPts val="0"/>
              </a:spcAft>
              <a:buNone/>
              <a:defRPr sz="1200" b="0" i="0" u="none" strike="noStrike" cap="none">
                <a:solidFill>
                  <a:srgbClr val="898989"/>
                </a:solidFill>
                <a:latin typeface="Calibri"/>
                <a:ea typeface="Calibri"/>
                <a:cs typeface="Calibri"/>
                <a:sym typeface="Calibri"/>
              </a:defRPr>
            </a:lvl6pPr>
            <a:lvl7pPr marL="0" marR="0" lvl="6" indent="0" algn="r">
              <a:spcBef>
                <a:spcPts val="0"/>
              </a:spcBef>
              <a:spcAft>
                <a:spcPts val="0"/>
              </a:spcAft>
              <a:buNone/>
              <a:defRPr sz="1200" b="0" i="0" u="none" strike="noStrike" cap="none">
                <a:solidFill>
                  <a:srgbClr val="898989"/>
                </a:solidFill>
                <a:latin typeface="Calibri"/>
                <a:ea typeface="Calibri"/>
                <a:cs typeface="Calibri"/>
                <a:sym typeface="Calibri"/>
              </a:defRPr>
            </a:lvl7pPr>
            <a:lvl8pPr marL="0" marR="0" lvl="7" indent="0" algn="r">
              <a:spcBef>
                <a:spcPts val="0"/>
              </a:spcBef>
              <a:spcAft>
                <a:spcPts val="0"/>
              </a:spcAft>
              <a:buNone/>
              <a:defRPr sz="1200" b="0" i="0" u="none" strike="noStrike" cap="none">
                <a:solidFill>
                  <a:srgbClr val="898989"/>
                </a:solidFill>
                <a:latin typeface="Calibri"/>
                <a:ea typeface="Calibri"/>
                <a:cs typeface="Calibri"/>
                <a:sym typeface="Calibri"/>
              </a:defRPr>
            </a:lvl8pPr>
            <a:lvl9pPr marL="0" marR="0" lvl="8" indent="0" algn="r">
              <a:spcBef>
                <a:spcPts val="0"/>
              </a:spcBef>
              <a:spcAft>
                <a:spcPts val="0"/>
              </a:spcAft>
              <a:buNone/>
              <a:defRPr sz="1200" b="0" i="0" u="none" strike="noStrike" cap="none">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4732338" y="2171701"/>
            <a:ext cx="5851525" cy="20574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82" name="Google Shape;82;p12"/>
          <p:cNvSpPr txBox="1">
            <a:spLocks noGrp="1"/>
          </p:cNvSpPr>
          <p:nvPr>
            <p:ph type="body" idx="1"/>
          </p:nvPr>
        </p:nvSpPr>
        <p:spPr>
          <a:xfrm rot="5400000">
            <a:off x="541338" y="190500"/>
            <a:ext cx="5851525" cy="6019800"/>
          </a:xfrm>
          <a:prstGeom prst="rect">
            <a:avLst/>
          </a:prstGeom>
          <a:noFill/>
          <a:ln>
            <a:noFill/>
          </a:ln>
        </p:spPr>
        <p:txBody>
          <a:bodyPr spcFirstLastPara="1" wrap="square" lIns="91425" tIns="45700" rIns="91425" bIns="45700" anchor="t" anchorCtr="0">
            <a:no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83" name="Google Shape;83;p1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4" name="Google Shape;84;p1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5" name="Google Shape;85;p1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25" name="Google Shape;25;p3"/>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6" name="Google Shape;26;p3"/>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 name="Google Shape;27;p3"/>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8" name="Google Shape;28;p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34502196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722313" y="4406900"/>
            <a:ext cx="7772400" cy="1362075"/>
          </a:xfrm>
          <a:prstGeom prst="rect">
            <a:avLst/>
          </a:prstGeom>
          <a:noFill/>
          <a:ln>
            <a:noFill/>
          </a:ln>
        </p:spPr>
        <p:txBody>
          <a:bodyPr spcFirstLastPara="1" wrap="square" lIns="91425" tIns="45700" rIns="91425" bIns="45700" anchor="t" anchorCtr="0">
            <a:noAutofit/>
          </a:bodyPr>
          <a:lstStyle>
            <a:lvl1pPr lvl="0" algn="l">
              <a:spcBef>
                <a:spcPts val="0"/>
              </a:spcBef>
              <a:spcAft>
                <a:spcPts val="0"/>
              </a:spcAft>
              <a:buSzPts val="1400"/>
              <a:buNone/>
              <a:defRPr sz="4000" b="1" cap="none"/>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31" name="Google Shape;31;p4"/>
          <p:cNvSpPr txBox="1">
            <a:spLocks noGrp="1"/>
          </p:cNvSpPr>
          <p:nvPr>
            <p:ph type="body" idx="1"/>
          </p:nvPr>
        </p:nvSpPr>
        <p:spPr>
          <a:xfrm>
            <a:off x="722313" y="2906713"/>
            <a:ext cx="7772400" cy="1500187"/>
          </a:xfrm>
          <a:prstGeom prst="rect">
            <a:avLst/>
          </a:prstGeom>
          <a:noFill/>
          <a:ln>
            <a:noFill/>
          </a:ln>
        </p:spPr>
        <p:txBody>
          <a:bodyPr spcFirstLastPara="1" wrap="square" lIns="91425" tIns="45700" rIns="91425" bIns="45700" anchor="b" anchorCtr="0">
            <a:noAutofit/>
          </a:bodyPr>
          <a:lstStyle>
            <a:lvl1pPr marL="457200" lvl="0" indent="-228600" algn="l">
              <a:spcBef>
                <a:spcPts val="400"/>
              </a:spcBef>
              <a:spcAft>
                <a:spcPts val="0"/>
              </a:spcAft>
              <a:buClr>
                <a:srgbClr val="888888"/>
              </a:buClr>
              <a:buSzPts val="2000"/>
              <a:buNone/>
              <a:defRPr sz="2000">
                <a:solidFill>
                  <a:srgbClr val="888888"/>
                </a:solidFill>
              </a:defRPr>
            </a:lvl1pPr>
            <a:lvl2pPr marL="914400" lvl="1" indent="-228600" algn="l">
              <a:spcBef>
                <a:spcPts val="360"/>
              </a:spcBef>
              <a:spcAft>
                <a:spcPts val="0"/>
              </a:spcAft>
              <a:buClr>
                <a:srgbClr val="888888"/>
              </a:buClr>
              <a:buSzPts val="1800"/>
              <a:buNone/>
              <a:defRPr sz="1800">
                <a:solidFill>
                  <a:srgbClr val="888888"/>
                </a:solidFill>
              </a:defRPr>
            </a:lvl2pPr>
            <a:lvl3pPr marL="1371600" lvl="2" indent="-228600" algn="l">
              <a:spcBef>
                <a:spcPts val="320"/>
              </a:spcBef>
              <a:spcAft>
                <a:spcPts val="0"/>
              </a:spcAft>
              <a:buClr>
                <a:srgbClr val="888888"/>
              </a:buClr>
              <a:buSzPts val="1600"/>
              <a:buNone/>
              <a:defRPr sz="1600">
                <a:solidFill>
                  <a:srgbClr val="888888"/>
                </a:solidFill>
              </a:defRPr>
            </a:lvl3pPr>
            <a:lvl4pPr marL="1828800" lvl="3" indent="-228600" algn="l">
              <a:spcBef>
                <a:spcPts val="280"/>
              </a:spcBef>
              <a:spcAft>
                <a:spcPts val="0"/>
              </a:spcAft>
              <a:buClr>
                <a:srgbClr val="888888"/>
              </a:buClr>
              <a:buSzPts val="1400"/>
              <a:buNone/>
              <a:defRPr sz="1400">
                <a:solidFill>
                  <a:srgbClr val="888888"/>
                </a:solidFill>
              </a:defRPr>
            </a:lvl4pPr>
            <a:lvl5pPr marL="2286000" lvl="4" indent="-228600" algn="l">
              <a:spcBef>
                <a:spcPts val="280"/>
              </a:spcBef>
              <a:spcAft>
                <a:spcPts val="0"/>
              </a:spcAft>
              <a:buClr>
                <a:srgbClr val="888888"/>
              </a:buClr>
              <a:buSzPts val="1400"/>
              <a:buNone/>
              <a:defRPr sz="1400">
                <a:solidFill>
                  <a:srgbClr val="888888"/>
                </a:solidFill>
              </a:defRPr>
            </a:lvl5pPr>
            <a:lvl6pPr marL="2743200" lvl="5" indent="-228600" algn="l">
              <a:spcBef>
                <a:spcPts val="280"/>
              </a:spcBef>
              <a:spcAft>
                <a:spcPts val="0"/>
              </a:spcAft>
              <a:buClr>
                <a:srgbClr val="888888"/>
              </a:buClr>
              <a:buSzPts val="1400"/>
              <a:buNone/>
              <a:defRPr sz="1400">
                <a:solidFill>
                  <a:srgbClr val="888888"/>
                </a:solidFill>
              </a:defRPr>
            </a:lvl6pPr>
            <a:lvl7pPr marL="3200400" lvl="6" indent="-228600" algn="l">
              <a:spcBef>
                <a:spcPts val="280"/>
              </a:spcBef>
              <a:spcAft>
                <a:spcPts val="0"/>
              </a:spcAft>
              <a:buClr>
                <a:srgbClr val="888888"/>
              </a:buClr>
              <a:buSzPts val="1400"/>
              <a:buNone/>
              <a:defRPr sz="1400">
                <a:solidFill>
                  <a:srgbClr val="888888"/>
                </a:solidFill>
              </a:defRPr>
            </a:lvl7pPr>
            <a:lvl8pPr marL="3657600" lvl="7" indent="-228600" algn="l">
              <a:spcBef>
                <a:spcPts val="280"/>
              </a:spcBef>
              <a:spcAft>
                <a:spcPts val="0"/>
              </a:spcAft>
              <a:buClr>
                <a:srgbClr val="888888"/>
              </a:buClr>
              <a:buSzPts val="1400"/>
              <a:buNone/>
              <a:defRPr sz="1400">
                <a:solidFill>
                  <a:srgbClr val="888888"/>
                </a:solidFill>
              </a:defRPr>
            </a:lvl8pPr>
            <a:lvl9pPr marL="4114800" lvl="8" indent="-228600" algn="l">
              <a:spcBef>
                <a:spcPts val="280"/>
              </a:spcBef>
              <a:spcAft>
                <a:spcPts val="0"/>
              </a:spcAft>
              <a:buClr>
                <a:srgbClr val="888888"/>
              </a:buClr>
              <a:buSzPts val="1400"/>
              <a:buNone/>
              <a:defRPr sz="1400">
                <a:solidFill>
                  <a:srgbClr val="888888"/>
                </a:solidFill>
              </a:defRPr>
            </a:lvl9pPr>
          </a:lstStyle>
          <a:p>
            <a:endParaRPr/>
          </a:p>
        </p:txBody>
      </p:sp>
      <p:sp>
        <p:nvSpPr>
          <p:cNvPr id="32" name="Google Shape;32;p4"/>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3" name="Google Shape;33;p4"/>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4" name="Google Shape;34;p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37" name="Google Shape;37;p5"/>
          <p:cNvSpPr txBox="1">
            <a:spLocks noGrp="1"/>
          </p:cNvSpPr>
          <p:nvPr>
            <p:ph type="body" idx="1"/>
          </p:nvPr>
        </p:nvSpPr>
        <p:spPr>
          <a:xfrm>
            <a:off x="457200" y="1600200"/>
            <a:ext cx="4038600" cy="4525963"/>
          </a:xfrm>
          <a:prstGeom prst="rect">
            <a:avLst/>
          </a:prstGeom>
          <a:noFill/>
          <a:ln>
            <a:noFill/>
          </a:ln>
        </p:spPr>
        <p:txBody>
          <a:bodyPr spcFirstLastPara="1" wrap="square" lIns="91425" tIns="45700" rIns="91425" bIns="45700" anchor="t" anchorCtr="0">
            <a:noAutofit/>
          </a:bodyPr>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38" name="Google Shape;38;p5"/>
          <p:cNvSpPr txBox="1">
            <a:spLocks noGrp="1"/>
          </p:cNvSpPr>
          <p:nvPr>
            <p:ph type="body" idx="2"/>
          </p:nvPr>
        </p:nvSpPr>
        <p:spPr>
          <a:xfrm>
            <a:off x="4648200" y="1600200"/>
            <a:ext cx="4038600" cy="4525963"/>
          </a:xfrm>
          <a:prstGeom prst="rect">
            <a:avLst/>
          </a:prstGeom>
          <a:noFill/>
          <a:ln>
            <a:noFill/>
          </a:ln>
        </p:spPr>
        <p:txBody>
          <a:bodyPr spcFirstLastPara="1" wrap="square" lIns="91425" tIns="45700" rIns="91425" bIns="45700" anchor="t" anchorCtr="0">
            <a:noAutofit/>
          </a:bodyPr>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39" name="Google Shape;39;p5"/>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0" name="Google Shape;40;p5"/>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1" name="Google Shape;41;p5"/>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44" name="Google Shape;44;p6"/>
          <p:cNvSpPr txBox="1">
            <a:spLocks noGrp="1"/>
          </p:cNvSpPr>
          <p:nvPr>
            <p:ph type="body" idx="1"/>
          </p:nvPr>
        </p:nvSpPr>
        <p:spPr>
          <a:xfrm>
            <a:off x="457200" y="1535113"/>
            <a:ext cx="4040188" cy="639762"/>
          </a:xfrm>
          <a:prstGeom prst="rect">
            <a:avLst/>
          </a:prstGeom>
          <a:noFill/>
          <a:ln>
            <a:noFill/>
          </a:ln>
        </p:spPr>
        <p:txBody>
          <a:bodyPr spcFirstLastPara="1" wrap="square" lIns="91425" tIns="45700" rIns="91425" bIns="45700" anchor="b" anchorCtr="0">
            <a:noAutofit/>
          </a:bodyPr>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45" name="Google Shape;45;p6"/>
          <p:cNvSpPr txBox="1">
            <a:spLocks noGrp="1"/>
          </p:cNvSpPr>
          <p:nvPr>
            <p:ph type="body" idx="2"/>
          </p:nvPr>
        </p:nvSpPr>
        <p:spPr>
          <a:xfrm>
            <a:off x="457200" y="2174875"/>
            <a:ext cx="4040188" cy="3951288"/>
          </a:xfrm>
          <a:prstGeom prst="rect">
            <a:avLst/>
          </a:prstGeom>
          <a:noFill/>
          <a:ln>
            <a:noFill/>
          </a:ln>
        </p:spPr>
        <p:txBody>
          <a:bodyPr spcFirstLastPara="1" wrap="square" lIns="91425" tIns="45700" rIns="91425" bIns="45700" anchor="t" anchorCtr="0">
            <a:noAutofit/>
          </a:bodyPr>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46" name="Google Shape;46;p6"/>
          <p:cNvSpPr txBox="1">
            <a:spLocks noGrp="1"/>
          </p:cNvSpPr>
          <p:nvPr>
            <p:ph type="body" idx="3"/>
          </p:nvPr>
        </p:nvSpPr>
        <p:spPr>
          <a:xfrm>
            <a:off x="4645025" y="1535113"/>
            <a:ext cx="4041775" cy="639762"/>
          </a:xfrm>
          <a:prstGeom prst="rect">
            <a:avLst/>
          </a:prstGeom>
          <a:noFill/>
          <a:ln>
            <a:noFill/>
          </a:ln>
        </p:spPr>
        <p:txBody>
          <a:bodyPr spcFirstLastPara="1" wrap="square" lIns="91425" tIns="45700" rIns="91425" bIns="45700" anchor="b" anchorCtr="0">
            <a:noAutofit/>
          </a:bodyPr>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47" name="Google Shape;47;p6"/>
          <p:cNvSpPr txBox="1">
            <a:spLocks noGrp="1"/>
          </p:cNvSpPr>
          <p:nvPr>
            <p:ph type="body" idx="4"/>
          </p:nvPr>
        </p:nvSpPr>
        <p:spPr>
          <a:xfrm>
            <a:off x="4645025" y="2174875"/>
            <a:ext cx="4041775" cy="3951288"/>
          </a:xfrm>
          <a:prstGeom prst="rect">
            <a:avLst/>
          </a:prstGeom>
          <a:noFill/>
          <a:ln>
            <a:noFill/>
          </a:ln>
        </p:spPr>
        <p:txBody>
          <a:bodyPr spcFirstLastPara="1" wrap="square" lIns="91425" tIns="45700" rIns="91425" bIns="45700" anchor="t" anchorCtr="0">
            <a:noAutofit/>
          </a:bodyPr>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48" name="Google Shape;48;p6"/>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9" name="Google Shape;49;p6"/>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0" name="Google Shape;50;p6"/>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53" name="Google Shape;53;p7"/>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4" name="Google Shape;54;p7"/>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5" name="Google Shape;55;p7"/>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8" name="Google Shape;58;p8"/>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457200" y="273050"/>
            <a:ext cx="3008313" cy="1162050"/>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sz="2000" b="1"/>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62" name="Google Shape;62;p9"/>
          <p:cNvSpPr txBox="1">
            <a:spLocks noGrp="1"/>
          </p:cNvSpPr>
          <p:nvPr>
            <p:ph type="body" idx="1"/>
          </p:nvPr>
        </p:nvSpPr>
        <p:spPr>
          <a:xfrm>
            <a:off x="3575050" y="273050"/>
            <a:ext cx="5111750" cy="5853113"/>
          </a:xfrm>
          <a:prstGeom prst="rect">
            <a:avLst/>
          </a:prstGeom>
          <a:noFill/>
          <a:ln>
            <a:noFill/>
          </a:ln>
        </p:spPr>
        <p:txBody>
          <a:bodyPr spcFirstLastPara="1" wrap="square" lIns="91425" tIns="45700" rIns="91425" bIns="45700" anchor="t" anchorCtr="0">
            <a:noAutofit/>
          </a:bodyPr>
          <a:lstStyle>
            <a:lvl1pPr marL="457200" lvl="0" indent="-431800" algn="l">
              <a:spcBef>
                <a:spcPts val="640"/>
              </a:spcBef>
              <a:spcAft>
                <a:spcPts val="0"/>
              </a:spcAft>
              <a:buClr>
                <a:schemeClr val="dk1"/>
              </a:buClr>
              <a:buSzPts val="3200"/>
              <a:buChar char="•"/>
              <a:defRPr sz="3200"/>
            </a:lvl1pPr>
            <a:lvl2pPr marL="914400" lvl="1" indent="-406400" algn="l">
              <a:spcBef>
                <a:spcPts val="560"/>
              </a:spcBef>
              <a:spcAft>
                <a:spcPts val="0"/>
              </a:spcAft>
              <a:buClr>
                <a:schemeClr val="dk1"/>
              </a:buClr>
              <a:buSzPts val="2800"/>
              <a:buChar char="–"/>
              <a:defRPr sz="2800"/>
            </a:lvl2pPr>
            <a:lvl3pPr marL="1371600" lvl="2" indent="-381000" algn="l">
              <a:spcBef>
                <a:spcPts val="480"/>
              </a:spcBef>
              <a:spcAft>
                <a:spcPts val="0"/>
              </a:spcAft>
              <a:buClr>
                <a:schemeClr val="dk1"/>
              </a:buClr>
              <a:buSzPts val="2400"/>
              <a:buChar char="•"/>
              <a:defRPr sz="2400"/>
            </a:lvl3pPr>
            <a:lvl4pPr marL="1828800" lvl="3" indent="-355600" algn="l">
              <a:spcBef>
                <a:spcPts val="400"/>
              </a:spcBef>
              <a:spcAft>
                <a:spcPts val="0"/>
              </a:spcAft>
              <a:buClr>
                <a:schemeClr val="dk1"/>
              </a:buClr>
              <a:buSzPts val="2000"/>
              <a:buChar char="–"/>
              <a:defRPr sz="2000"/>
            </a:lvl4pPr>
            <a:lvl5pPr marL="2286000" lvl="4" indent="-355600" algn="l">
              <a:spcBef>
                <a:spcPts val="400"/>
              </a:spcBef>
              <a:spcAft>
                <a:spcPts val="0"/>
              </a:spcAft>
              <a:buClr>
                <a:schemeClr val="dk1"/>
              </a:buClr>
              <a:buSzPts val="2000"/>
              <a:buChar char="»"/>
              <a:defRPr sz="2000"/>
            </a:lvl5pPr>
            <a:lvl6pPr marL="2743200" lvl="5" indent="-355600" algn="l">
              <a:spcBef>
                <a:spcPts val="400"/>
              </a:spcBef>
              <a:spcAft>
                <a:spcPts val="0"/>
              </a:spcAft>
              <a:buClr>
                <a:schemeClr val="dk1"/>
              </a:buClr>
              <a:buSzPts val="2000"/>
              <a:buChar char="•"/>
              <a:defRPr sz="2000"/>
            </a:lvl6pPr>
            <a:lvl7pPr marL="3200400" lvl="6" indent="-355600" algn="l">
              <a:spcBef>
                <a:spcPts val="400"/>
              </a:spcBef>
              <a:spcAft>
                <a:spcPts val="0"/>
              </a:spcAft>
              <a:buClr>
                <a:schemeClr val="dk1"/>
              </a:buClr>
              <a:buSzPts val="2000"/>
              <a:buChar char="•"/>
              <a:defRPr sz="2000"/>
            </a:lvl7pPr>
            <a:lvl8pPr marL="3657600" lvl="7" indent="-355600" algn="l">
              <a:spcBef>
                <a:spcPts val="400"/>
              </a:spcBef>
              <a:spcAft>
                <a:spcPts val="0"/>
              </a:spcAft>
              <a:buClr>
                <a:schemeClr val="dk1"/>
              </a:buClr>
              <a:buSzPts val="2000"/>
              <a:buChar char="•"/>
              <a:defRPr sz="2000"/>
            </a:lvl8pPr>
            <a:lvl9pPr marL="4114800" lvl="8" indent="-355600" algn="l">
              <a:spcBef>
                <a:spcPts val="400"/>
              </a:spcBef>
              <a:spcAft>
                <a:spcPts val="0"/>
              </a:spcAft>
              <a:buClr>
                <a:schemeClr val="dk1"/>
              </a:buClr>
              <a:buSzPts val="2000"/>
              <a:buChar char="•"/>
              <a:defRPr sz="2000"/>
            </a:lvl9pPr>
          </a:lstStyle>
          <a:p>
            <a:endParaRPr/>
          </a:p>
        </p:txBody>
      </p:sp>
      <p:sp>
        <p:nvSpPr>
          <p:cNvPr id="63" name="Google Shape;63;p9"/>
          <p:cNvSpPr txBox="1">
            <a:spLocks noGrp="1"/>
          </p:cNvSpPr>
          <p:nvPr>
            <p:ph type="body" idx="2"/>
          </p:nvPr>
        </p:nvSpPr>
        <p:spPr>
          <a:xfrm>
            <a:off x="457200" y="1435100"/>
            <a:ext cx="3008313" cy="4691063"/>
          </a:xfrm>
          <a:prstGeom prst="rect">
            <a:avLst/>
          </a:prstGeom>
          <a:noFill/>
          <a:ln>
            <a:noFill/>
          </a:ln>
        </p:spPr>
        <p:txBody>
          <a:bodyPr spcFirstLastPara="1" wrap="square" lIns="91425" tIns="45700" rIns="91425" bIns="45700" anchor="t" anchorCtr="0">
            <a:noAutofit/>
          </a:bodyPr>
          <a:lstStyle>
            <a:lvl1pPr marL="457200" lvl="0" indent="-228600" algn="l">
              <a:spcBef>
                <a:spcPts val="280"/>
              </a:spcBef>
              <a:spcAft>
                <a:spcPts val="0"/>
              </a:spcAft>
              <a:buClr>
                <a:schemeClr val="dk1"/>
              </a:buClr>
              <a:buSzPts val="1400"/>
              <a:buNone/>
              <a:defRPr sz="14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sp>
        <p:nvSpPr>
          <p:cNvPr id="64" name="Google Shape;64;p9"/>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5" name="Google Shape;65;p9"/>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6" name="Google Shape;66;p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1792288" y="4800600"/>
            <a:ext cx="5486400" cy="5667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sz="2000" b="1"/>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69" name="Google Shape;69;p10"/>
          <p:cNvSpPr>
            <a:spLocks noGrp="1"/>
          </p:cNvSpPr>
          <p:nvPr>
            <p:ph type="pic" idx="2"/>
          </p:nvPr>
        </p:nvSpPr>
        <p:spPr>
          <a:xfrm>
            <a:off x="1792288" y="612775"/>
            <a:ext cx="5486400" cy="4114800"/>
          </a:xfrm>
          <a:prstGeom prst="rect">
            <a:avLst/>
          </a:prstGeom>
          <a:noFill/>
          <a:ln>
            <a:noFill/>
          </a:ln>
        </p:spPr>
      </p:sp>
      <p:sp>
        <p:nvSpPr>
          <p:cNvPr id="70" name="Google Shape;70;p10"/>
          <p:cNvSpPr txBox="1">
            <a:spLocks noGrp="1"/>
          </p:cNvSpPr>
          <p:nvPr>
            <p:ph type="body" idx="1"/>
          </p:nvPr>
        </p:nvSpPr>
        <p:spPr>
          <a:xfrm>
            <a:off x="1792288" y="5367338"/>
            <a:ext cx="5486400" cy="804862"/>
          </a:xfrm>
          <a:prstGeom prst="rect">
            <a:avLst/>
          </a:prstGeom>
          <a:noFill/>
          <a:ln>
            <a:noFill/>
          </a:ln>
        </p:spPr>
        <p:txBody>
          <a:bodyPr spcFirstLastPara="1" wrap="square" lIns="91425" tIns="45700" rIns="91425" bIns="45700" anchor="t" anchorCtr="0">
            <a:noAutofit/>
          </a:bodyPr>
          <a:lstStyle>
            <a:lvl1pPr marL="457200" lvl="0" indent="-228600" algn="l">
              <a:spcBef>
                <a:spcPts val="280"/>
              </a:spcBef>
              <a:spcAft>
                <a:spcPts val="0"/>
              </a:spcAft>
              <a:buClr>
                <a:schemeClr val="dk1"/>
              </a:buClr>
              <a:buSzPts val="1400"/>
              <a:buNone/>
              <a:defRPr sz="14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sp>
        <p:nvSpPr>
          <p:cNvPr id="71" name="Google Shape;71;p10"/>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 name="Google Shape;72;p10"/>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 name="Google Shape;73;p10"/>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76" name="Google Shape;76;p11"/>
          <p:cNvSpPr txBox="1">
            <a:spLocks noGrp="1"/>
          </p:cNvSpPr>
          <p:nvPr>
            <p:ph type="body" idx="1"/>
          </p:nvPr>
        </p:nvSpPr>
        <p:spPr>
          <a:xfrm rot="5400000">
            <a:off x="2309019" y="-251618"/>
            <a:ext cx="4525963" cy="8229600"/>
          </a:xfrm>
          <a:prstGeom prst="rect">
            <a:avLst/>
          </a:prstGeom>
          <a:noFill/>
          <a:ln>
            <a:noFill/>
          </a:ln>
        </p:spPr>
        <p:txBody>
          <a:bodyPr spcFirstLastPara="1" wrap="square" lIns="91425" tIns="45700" rIns="91425" bIns="45700" anchor="t" anchorCtr="0">
            <a:no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7" name="Google Shape;77;p1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11"/>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 name="Google Shape;79;p1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1pPr>
            <a:lvl2pPr marR="0" lvl="1"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9pPr>
          </a:lstStyle>
          <a:p>
            <a:endParaRPr/>
          </a:p>
        </p:txBody>
      </p:sp>
      <p:sp>
        <p:nvSpPr>
          <p:cNvPr id="11" name="Google Shape;11;p1"/>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Autofit/>
          </a:bodyPr>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2" name="Google Shape;12;p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98989"/>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3" name="Google Shape;13;p1"/>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4" name="Google Shape;14;p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b="0" i="0" u="none" strike="noStrike" cap="none">
                <a:solidFill>
                  <a:srgbClr val="898989"/>
                </a:solidFill>
                <a:latin typeface="Calibri"/>
                <a:ea typeface="Calibri"/>
                <a:cs typeface="Calibri"/>
                <a:sym typeface="Calibri"/>
              </a:defRPr>
            </a:lvl1pPr>
            <a:lvl2pPr marL="0" marR="0" lvl="1" indent="0" algn="r" rtl="0">
              <a:spcBef>
                <a:spcPts val="0"/>
              </a:spcBef>
              <a:spcAft>
                <a:spcPts val="0"/>
              </a:spcAft>
              <a:buNone/>
              <a:defRPr sz="1200" b="0" i="0" u="none" strike="noStrike" cap="none">
                <a:solidFill>
                  <a:srgbClr val="898989"/>
                </a:solidFill>
                <a:latin typeface="Calibri"/>
                <a:ea typeface="Calibri"/>
                <a:cs typeface="Calibri"/>
                <a:sym typeface="Calibri"/>
              </a:defRPr>
            </a:lvl2pPr>
            <a:lvl3pPr marL="0" marR="0" lvl="2" indent="0" algn="r" rtl="0">
              <a:spcBef>
                <a:spcPts val="0"/>
              </a:spcBef>
              <a:spcAft>
                <a:spcPts val="0"/>
              </a:spcAft>
              <a:buNone/>
              <a:defRPr sz="1200" b="0" i="0" u="none" strike="noStrike" cap="none">
                <a:solidFill>
                  <a:srgbClr val="898989"/>
                </a:solidFill>
                <a:latin typeface="Calibri"/>
                <a:ea typeface="Calibri"/>
                <a:cs typeface="Calibri"/>
                <a:sym typeface="Calibri"/>
              </a:defRPr>
            </a:lvl3pPr>
            <a:lvl4pPr marL="0" marR="0" lvl="3" indent="0" algn="r" rtl="0">
              <a:spcBef>
                <a:spcPts val="0"/>
              </a:spcBef>
              <a:spcAft>
                <a:spcPts val="0"/>
              </a:spcAft>
              <a:buNone/>
              <a:defRPr sz="1200" b="0" i="0" u="none" strike="noStrike" cap="none">
                <a:solidFill>
                  <a:srgbClr val="898989"/>
                </a:solidFill>
                <a:latin typeface="Calibri"/>
                <a:ea typeface="Calibri"/>
                <a:cs typeface="Calibri"/>
                <a:sym typeface="Calibri"/>
              </a:defRPr>
            </a:lvl4pPr>
            <a:lvl5pPr marL="0" marR="0" lvl="4" indent="0" algn="r" rtl="0">
              <a:spcBef>
                <a:spcPts val="0"/>
              </a:spcBef>
              <a:spcAft>
                <a:spcPts val="0"/>
              </a:spcAft>
              <a:buNone/>
              <a:defRPr sz="1200" b="0" i="0" u="none" strike="noStrike" cap="none">
                <a:solidFill>
                  <a:srgbClr val="898989"/>
                </a:solidFill>
                <a:latin typeface="Calibri"/>
                <a:ea typeface="Calibri"/>
                <a:cs typeface="Calibri"/>
                <a:sym typeface="Calibri"/>
              </a:defRPr>
            </a:lvl5pPr>
            <a:lvl6pPr marL="0" marR="0" lvl="5" indent="0" algn="r" rtl="0">
              <a:spcBef>
                <a:spcPts val="0"/>
              </a:spcBef>
              <a:spcAft>
                <a:spcPts val="0"/>
              </a:spcAft>
              <a:buNone/>
              <a:defRPr sz="1200" b="0" i="0" u="none" strike="noStrike" cap="none">
                <a:solidFill>
                  <a:srgbClr val="898989"/>
                </a:solidFill>
                <a:latin typeface="Calibri"/>
                <a:ea typeface="Calibri"/>
                <a:cs typeface="Calibri"/>
                <a:sym typeface="Calibri"/>
              </a:defRPr>
            </a:lvl6pPr>
            <a:lvl7pPr marL="0" marR="0" lvl="6" indent="0" algn="r" rtl="0">
              <a:spcBef>
                <a:spcPts val="0"/>
              </a:spcBef>
              <a:spcAft>
                <a:spcPts val="0"/>
              </a:spcAft>
              <a:buNone/>
              <a:defRPr sz="1200" b="0" i="0" u="none" strike="noStrike" cap="none">
                <a:solidFill>
                  <a:srgbClr val="898989"/>
                </a:solidFill>
                <a:latin typeface="Calibri"/>
                <a:ea typeface="Calibri"/>
                <a:cs typeface="Calibri"/>
                <a:sym typeface="Calibri"/>
              </a:defRPr>
            </a:lvl7pPr>
            <a:lvl8pPr marL="0" marR="0" lvl="7" indent="0" algn="r" rtl="0">
              <a:spcBef>
                <a:spcPts val="0"/>
              </a:spcBef>
              <a:spcAft>
                <a:spcPts val="0"/>
              </a:spcAft>
              <a:buNone/>
              <a:defRPr sz="1200" b="0" i="0" u="none" strike="noStrike" cap="none">
                <a:solidFill>
                  <a:srgbClr val="898989"/>
                </a:solidFill>
                <a:latin typeface="Calibri"/>
                <a:ea typeface="Calibri"/>
                <a:cs typeface="Calibri"/>
                <a:sym typeface="Calibri"/>
              </a:defRPr>
            </a:lvl8pPr>
            <a:lvl9pPr marL="0" marR="0" lvl="8" indent="0" algn="r" rtl="0">
              <a:spcBef>
                <a:spcPts val="0"/>
              </a:spcBef>
              <a:spcAft>
                <a:spcPts val="0"/>
              </a:spcAft>
              <a:buNone/>
              <a:defRPr sz="1200" b="0" i="0" u="none" strike="noStrike" cap="none">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5" name="Google Shape;15;p1"/>
          <p:cNvSpPr/>
          <p:nvPr/>
        </p:nvSpPr>
        <p:spPr>
          <a:xfrm>
            <a:off x="0" y="0"/>
            <a:ext cx="152400" cy="6858000"/>
          </a:xfrm>
          <a:prstGeom prst="rect">
            <a:avLst/>
          </a:prstGeom>
          <a:gradFill>
            <a:gsLst>
              <a:gs pos="0">
                <a:srgbClr val="373583"/>
              </a:gs>
              <a:gs pos="100000">
                <a:srgbClr val="CC2929"/>
              </a:gs>
            </a:gsLst>
            <a:lin ang="5400012"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16" name="Google Shape;16;p1" descr="A picture containing candelabrum, fan, grate&#10;&#10;Description automatically generated"/>
          <p:cNvPicPr preferRelativeResize="0"/>
          <p:nvPr/>
        </p:nvPicPr>
        <p:blipFill rotWithShape="1">
          <a:blip r:embed="rId13">
            <a:alphaModFix/>
          </a:blip>
          <a:srcRect/>
          <a:stretch/>
        </p:blipFill>
        <p:spPr>
          <a:xfrm>
            <a:off x="233865" y="70487"/>
            <a:ext cx="954378" cy="954378"/>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71"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hyperlink" Target="https://docs.google.com/document/d/1PcTLPrp1Dr1nc0jUGFi03Ni44FUhzdpY32YcFDXiM5s/edit?usp=sharing" TargetMode="External"/><Relationship Id="rId7"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https://docs.google.com/document/u/0/d/1iURX9H_4q2hAIZ5dB4i4jKiyrjQ3g4YZzzMcd6Ki_uE/edit" TargetMode="External"/><Relationship Id="rId5" Type="http://schemas.openxmlformats.org/officeDocument/2006/relationships/hyperlink" Target="https://docs.google.com/document/d/1YgDZjuXrINA-kcZ6mnDMXJgy3rp7xn-yuyl4Ef-_xw8/edit?usp=sharing" TargetMode="External"/><Relationship Id="rId4" Type="http://schemas.openxmlformats.org/officeDocument/2006/relationships/hyperlink" Target="https://docs.google.com/document/d/1A9qCrAtOxL1sJrCkDwNCMBwBhRm9pw3lFP3C60hpqBE/edit?usp=sharing" TargetMode="External"/><Relationship Id="rId9"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video" Target="../media/media3.mp4"/><Relationship Id="rId1" Type="http://schemas.microsoft.com/office/2007/relationships/media" Target="../media/media3.mp4"/><Relationship Id="rId5" Type="http://schemas.openxmlformats.org/officeDocument/2006/relationships/image" Target="../media/image16.png"/><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11.xml"/><Relationship Id="rId5" Type="http://schemas.openxmlformats.org/officeDocument/2006/relationships/image" Target="../media/image19.png"/><Relationship Id="rId4" Type="http://schemas.openxmlformats.org/officeDocument/2006/relationships/image" Target="../media/image18.jpeg"/></Relationships>
</file>

<file path=ppt/slides/_rels/slide13.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3.xml"/><Relationship Id="rId1" Type="http://schemas.openxmlformats.org/officeDocument/2006/relationships/slideLayout" Target="../slideLayouts/slideLayout11.xml"/><Relationship Id="rId5" Type="http://schemas.openxmlformats.org/officeDocument/2006/relationships/image" Target="../media/image18.jpeg"/><Relationship Id="rId4" Type="http://schemas.openxmlformats.org/officeDocument/2006/relationships/image" Target="../media/image20.jpg"/></Relationships>
</file>

<file path=ppt/slides/_rels/slide14.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4.xml"/><Relationship Id="rId1" Type="http://schemas.openxmlformats.org/officeDocument/2006/relationships/slideLayout" Target="../slideLayouts/slideLayout11.xml"/><Relationship Id="rId4" Type="http://schemas.openxmlformats.org/officeDocument/2006/relationships/image" Target="../media/image21.png"/></Relationships>
</file>

<file path=ppt/slides/_rels/slide15.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26.png"/><Relationship Id="rId2" Type="http://schemas.openxmlformats.org/officeDocument/2006/relationships/video" Target="../media/media4.mp4"/><Relationship Id="rId1" Type="http://schemas.microsoft.com/office/2007/relationships/media" Target="../media/media4.mp4"/><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5.mp4"/><Relationship Id="rId1" Type="http://schemas.microsoft.com/office/2007/relationships/media" Target="../media/media5.mp4"/><Relationship Id="rId6" Type="http://schemas.openxmlformats.org/officeDocument/2006/relationships/image" Target="../media/image27.png"/><Relationship Id="rId5" Type="http://schemas.openxmlformats.org/officeDocument/2006/relationships/hyperlink" Target="https://www.iris.edu/hq/inclass/animation/sumatra_a_tale_of_two_earthquakes" TargetMode="External"/><Relationship Id="rId4"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33.jpg"/></Relationships>
</file>

<file path=ppt/slides/_rels/slide25.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35.png"/></Relationships>
</file>

<file path=ppt/slides/_rels/slide2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6.mp4"/><Relationship Id="rId1" Type="http://schemas.microsoft.com/office/2007/relationships/media" Target="../media/media6.mp4"/><Relationship Id="rId6" Type="http://schemas.openxmlformats.org/officeDocument/2006/relationships/image" Target="../media/image37.png"/><Relationship Id="rId5" Type="http://schemas.openxmlformats.org/officeDocument/2006/relationships/hyperlink" Target="https://www.youtube.com/watch?v=V0s2i7Cc7wA" TargetMode="External"/><Relationship Id="rId4"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8.xml"/><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29.xml"/><Relationship Id="rId1" Type="http://schemas.openxmlformats.org/officeDocument/2006/relationships/slideLayout" Target="../slideLayouts/slideLayout1.xml"/><Relationship Id="rId4" Type="http://schemas.openxmlformats.org/officeDocument/2006/relationships/image" Target="../media/image40.jpg"/></Relationships>
</file>

<file path=ppt/slides/_rels/slide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hyperlink" Target="https://www.iris.edu/app/station_monitor" TargetMode="External"/><Relationship Id="rId2" Type="http://schemas.openxmlformats.org/officeDocument/2006/relationships/notesSlide" Target="../notesSlides/notesSlide30.xml"/><Relationship Id="rId1" Type="http://schemas.openxmlformats.org/officeDocument/2006/relationships/slideLayout" Target="../slideLayouts/slideLayout1.xml"/><Relationship Id="rId5" Type="http://schemas.openxmlformats.org/officeDocument/2006/relationships/image" Target="../media/image42.png"/><Relationship Id="rId4" Type="http://schemas.openxmlformats.org/officeDocument/2006/relationships/image" Target="../media/image41.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1.xml"/></Relationships>
</file>

<file path=ppt/slides/_rels/slide3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4.xml"/><Relationship Id="rId1" Type="http://schemas.openxmlformats.org/officeDocument/2006/relationships/slideLayout" Target="../slideLayouts/slideLayout1.xml"/><Relationship Id="rId5" Type="http://schemas.openxmlformats.org/officeDocument/2006/relationships/image" Target="../media/image44.jpeg"/><Relationship Id="rId4" Type="http://schemas.openxmlformats.org/officeDocument/2006/relationships/hyperlink" Target="mailto:tammy.bravo@earthscope.org" TargetMode="Externa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7.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1.jpg"/></Relationships>
</file>

<file path=ppt/slides/_rels/slide7.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13.pn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Google Shape;174;p26"/>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n-US" sz="2000" b="1">
                <a:solidFill>
                  <a:srgbClr val="10478B"/>
                </a:solidFill>
                <a:latin typeface="Calibri"/>
                <a:ea typeface="Calibri"/>
                <a:cs typeface="Calibri"/>
                <a:sym typeface="Calibri"/>
              </a:rPr>
            </a:br>
            <a:r>
              <a:rPr lang="en-US" sz="2400" b="1">
                <a:solidFill>
                  <a:srgbClr val="10478B"/>
                </a:solidFill>
                <a:latin typeface="Arial"/>
                <a:ea typeface="Arial"/>
                <a:cs typeface="Arial"/>
                <a:sym typeface="Arial"/>
              </a:rPr>
              <a:t>Magnitude </a:t>
            </a:r>
            <a:r>
              <a:rPr lang="en-US" sz="2400" b="1">
                <a:solidFill>
                  <a:srgbClr val="10478B"/>
                </a:solidFill>
              </a:rPr>
              <a:t>9.1</a:t>
            </a:r>
            <a:r>
              <a:rPr lang="en-US" sz="2400" b="1">
                <a:solidFill>
                  <a:srgbClr val="10478B"/>
                </a:solidFill>
                <a:latin typeface="Arial"/>
                <a:ea typeface="Arial"/>
                <a:cs typeface="Arial"/>
                <a:sym typeface="Arial"/>
              </a:rPr>
              <a:t> </a:t>
            </a:r>
            <a:r>
              <a:rPr lang="en-US" sz="2400" b="1">
                <a:solidFill>
                  <a:srgbClr val="10478B"/>
                </a:solidFill>
              </a:rPr>
              <a:t>SUMATRA</a:t>
            </a:r>
            <a:br>
              <a:rPr lang="en-US" sz="4300" b="1">
                <a:solidFill>
                  <a:srgbClr val="10478B"/>
                </a:solidFill>
                <a:latin typeface="Arial"/>
                <a:ea typeface="Arial"/>
                <a:cs typeface="Arial"/>
                <a:sym typeface="Arial"/>
              </a:rPr>
            </a:br>
            <a:r>
              <a:rPr lang="en-US" sz="1800" b="1">
                <a:solidFill>
                  <a:srgbClr val="10478B"/>
                </a:solidFill>
              </a:rPr>
              <a:t>Sunday</a:t>
            </a:r>
            <a:r>
              <a:rPr lang="en-US" sz="1800" b="1">
                <a:solidFill>
                  <a:srgbClr val="10478B"/>
                </a:solidFill>
                <a:latin typeface="Arial"/>
                <a:ea typeface="Arial"/>
                <a:cs typeface="Arial"/>
                <a:sym typeface="Arial"/>
              </a:rPr>
              <a:t>,  </a:t>
            </a:r>
            <a:r>
              <a:rPr lang="en-US" sz="1800" b="1">
                <a:solidFill>
                  <a:srgbClr val="10478B"/>
                </a:solidFill>
              </a:rPr>
              <a:t>December</a:t>
            </a:r>
            <a:r>
              <a:rPr lang="en-US" sz="1800" b="1">
                <a:solidFill>
                  <a:srgbClr val="10478B"/>
                </a:solidFill>
                <a:latin typeface="Arial"/>
                <a:ea typeface="Arial"/>
                <a:cs typeface="Arial"/>
                <a:sym typeface="Arial"/>
              </a:rPr>
              <a:t> 2</a:t>
            </a:r>
            <a:r>
              <a:rPr lang="en-US" sz="1800" b="1">
                <a:solidFill>
                  <a:srgbClr val="10478B"/>
                </a:solidFill>
              </a:rPr>
              <a:t>6</a:t>
            </a:r>
            <a:r>
              <a:rPr lang="en-US" sz="1800" b="1">
                <a:solidFill>
                  <a:srgbClr val="10478B"/>
                </a:solidFill>
                <a:latin typeface="Arial"/>
                <a:ea typeface="Arial"/>
                <a:cs typeface="Arial"/>
                <a:sym typeface="Arial"/>
              </a:rPr>
              <a:t>, </a:t>
            </a:r>
            <a:r>
              <a:rPr lang="en-US" sz="1800" b="1">
                <a:solidFill>
                  <a:srgbClr val="10478B"/>
                </a:solidFill>
              </a:rPr>
              <a:t>2004</a:t>
            </a:r>
            <a:r>
              <a:rPr lang="en-US" sz="1800" b="1">
                <a:solidFill>
                  <a:srgbClr val="10478B"/>
                </a:solidFill>
                <a:latin typeface="Arial"/>
                <a:ea typeface="Arial"/>
                <a:cs typeface="Arial"/>
                <a:sym typeface="Arial"/>
              </a:rPr>
              <a:t> at </a:t>
            </a:r>
            <a:r>
              <a:rPr lang="en-US" sz="1800" b="1">
                <a:solidFill>
                  <a:srgbClr val="10478B"/>
                </a:solidFill>
              </a:rPr>
              <a:t>00:58:53</a:t>
            </a:r>
            <a:r>
              <a:rPr lang="en-US" sz="1800" b="1">
                <a:solidFill>
                  <a:srgbClr val="10478B"/>
                </a:solidFill>
                <a:latin typeface="Arial"/>
                <a:ea typeface="Arial"/>
                <a:cs typeface="Arial"/>
                <a:sym typeface="Arial"/>
              </a:rPr>
              <a:t> UTC </a:t>
            </a:r>
            <a:endParaRPr sz="1800">
              <a:solidFill>
                <a:srgbClr val="10478B"/>
              </a:solidFill>
              <a:latin typeface="Arial"/>
              <a:ea typeface="Arial"/>
              <a:cs typeface="Arial"/>
              <a:sym typeface="Arial"/>
            </a:endParaRPr>
          </a:p>
        </p:txBody>
      </p:sp>
      <p:sp>
        <p:nvSpPr>
          <p:cNvPr id="175" name="Google Shape;175;p26"/>
          <p:cNvSpPr txBox="1"/>
          <p:nvPr/>
        </p:nvSpPr>
        <p:spPr>
          <a:xfrm>
            <a:off x="6243675" y="100525"/>
            <a:ext cx="2826000" cy="661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3200" b="1">
                <a:solidFill>
                  <a:schemeClr val="dk1"/>
                </a:solidFill>
                <a:latin typeface="Calibri"/>
                <a:ea typeface="Calibri"/>
                <a:cs typeface="Calibri"/>
                <a:sym typeface="Calibri"/>
              </a:rPr>
              <a:t>Teacher Guide</a:t>
            </a:r>
            <a:endParaRPr sz="3200" b="1">
              <a:solidFill>
                <a:schemeClr val="dk1"/>
              </a:solidFill>
              <a:latin typeface="Calibri"/>
              <a:ea typeface="Calibri"/>
              <a:cs typeface="Calibri"/>
              <a:sym typeface="Calibri"/>
            </a:endParaRPr>
          </a:p>
        </p:txBody>
      </p:sp>
      <p:sp>
        <p:nvSpPr>
          <p:cNvPr id="176" name="Google Shape;176;p26"/>
          <p:cNvSpPr txBox="1"/>
          <p:nvPr/>
        </p:nvSpPr>
        <p:spPr>
          <a:xfrm>
            <a:off x="413275" y="1049925"/>
            <a:ext cx="8410500" cy="5461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b="1" dirty="0">
                <a:solidFill>
                  <a:schemeClr val="dk1"/>
                </a:solidFill>
                <a:latin typeface="Arial" panose="020B0604020202020204" pitchFamily="34" charset="0"/>
                <a:cs typeface="Arial" panose="020B0604020202020204" pitchFamily="34" charset="0"/>
              </a:rPr>
              <a:t>Welcome to Teachable Moments! Our goal is to provide timely and accurate information to develop knowledge about a newsworthy earthquake for audiences from middle school through college.</a:t>
            </a:r>
            <a:r>
              <a:rPr lang="en-US" b="1" dirty="0">
                <a:solidFill>
                  <a:schemeClr val="dk1"/>
                </a:solidFill>
                <a:latin typeface="Arial" panose="020B0604020202020204" pitchFamily="34" charset="0"/>
                <a:ea typeface="Calibri"/>
                <a:cs typeface="Arial" panose="020B0604020202020204" pitchFamily="34" charset="0"/>
                <a:sym typeface="Calibri"/>
              </a:rPr>
              <a:t> </a:t>
            </a:r>
            <a:r>
              <a:rPr lang="en-US" b="1" dirty="0">
                <a:solidFill>
                  <a:schemeClr val="dk1"/>
                </a:solidFill>
                <a:latin typeface="Arial" panose="020B0604020202020204" pitchFamily="34" charset="0"/>
                <a:cs typeface="Arial" panose="020B0604020202020204" pitchFamily="34" charset="0"/>
              </a:rPr>
              <a:t>Please use the slides to get a concise, but thorough overview of this historical earthquake and then use them as is or customize it for your students and curriculum. </a:t>
            </a:r>
            <a:endParaRPr b="1" dirty="0">
              <a:solidFill>
                <a:schemeClr val="dk1"/>
              </a:solidFill>
              <a:latin typeface="Arial" panose="020B0604020202020204" pitchFamily="34" charset="0"/>
              <a:cs typeface="Arial" panose="020B0604020202020204" pitchFamily="34" charset="0"/>
            </a:endParaRPr>
          </a:p>
          <a:p>
            <a:pPr marL="0" lvl="0" indent="0" algn="l" rtl="0">
              <a:lnSpc>
                <a:spcPct val="115000"/>
              </a:lnSpc>
              <a:spcBef>
                <a:spcPts val="0"/>
              </a:spcBef>
              <a:spcAft>
                <a:spcPts val="0"/>
              </a:spcAft>
              <a:buNone/>
            </a:pPr>
            <a:endParaRPr lang="en-US" dirty="0">
              <a:solidFill>
                <a:schemeClr val="dk1"/>
              </a:solidFill>
              <a:latin typeface="Arial" panose="020B0604020202020204" pitchFamily="34" charset="0"/>
              <a:cs typeface="Arial" panose="020B0604020202020204" pitchFamily="34" charset="0"/>
            </a:endParaRPr>
          </a:p>
          <a:p>
            <a:pPr marL="0" lvl="0" indent="0" algn="l" rtl="0">
              <a:lnSpc>
                <a:spcPct val="115000"/>
              </a:lnSpc>
              <a:spcBef>
                <a:spcPts val="0"/>
              </a:spcBef>
              <a:spcAft>
                <a:spcPts val="0"/>
              </a:spcAft>
              <a:buNone/>
            </a:pPr>
            <a:r>
              <a:rPr lang="en-US" dirty="0">
                <a:solidFill>
                  <a:schemeClr val="dk1"/>
                </a:solidFill>
                <a:latin typeface="Arial" panose="020B0604020202020204" pitchFamily="34" charset="0"/>
                <a:cs typeface="Arial" panose="020B0604020202020204" pitchFamily="34" charset="0"/>
              </a:rPr>
              <a:t>New for the 2024-25 school year: </a:t>
            </a:r>
            <a:endParaRPr dirty="0">
              <a:solidFill>
                <a:schemeClr val="dk1"/>
              </a:solidFill>
              <a:latin typeface="Arial" panose="020B0604020202020204" pitchFamily="34" charset="0"/>
              <a:cs typeface="Arial" panose="020B0604020202020204" pitchFamily="34" charset="0"/>
            </a:endParaRPr>
          </a:p>
          <a:p>
            <a:pPr marL="457200" lvl="0" indent="-317500" algn="l" rtl="0">
              <a:lnSpc>
                <a:spcPct val="115000"/>
              </a:lnSpc>
              <a:spcBef>
                <a:spcPts val="1600"/>
              </a:spcBef>
              <a:spcAft>
                <a:spcPts val="0"/>
              </a:spcAft>
              <a:buSzPts val="1400"/>
              <a:buAutoNum type="arabicPeriod"/>
            </a:pPr>
            <a:r>
              <a:rPr lang="en-US" b="1" dirty="0">
                <a:solidFill>
                  <a:schemeClr val="dk1"/>
                </a:solidFill>
                <a:latin typeface="Arial" panose="020B0604020202020204" pitchFamily="34" charset="0"/>
                <a:cs typeface="Arial" panose="020B0604020202020204" pitchFamily="34" charset="0"/>
              </a:rPr>
              <a:t>Color-coding for grade levels.</a:t>
            </a:r>
            <a:r>
              <a:rPr lang="en-US" b="1" dirty="0">
                <a:solidFill>
                  <a:srgbClr val="434343"/>
                </a:solidFill>
                <a:latin typeface="Arial" panose="020B0604020202020204" pitchFamily="34" charset="0"/>
                <a:cs typeface="Arial" panose="020B0604020202020204" pitchFamily="34" charset="0"/>
              </a:rPr>
              <a:t>                    middle school +                   high school +  </a:t>
            </a:r>
            <a:endParaRPr b="1" dirty="0">
              <a:solidFill>
                <a:srgbClr val="434343"/>
              </a:solidFill>
              <a:latin typeface="Arial" panose="020B0604020202020204" pitchFamily="34" charset="0"/>
              <a:cs typeface="Arial" panose="020B0604020202020204" pitchFamily="34" charset="0"/>
            </a:endParaRPr>
          </a:p>
          <a:p>
            <a:pPr marL="457200" lvl="0" indent="0" algn="l" rtl="0">
              <a:lnSpc>
                <a:spcPct val="115000"/>
              </a:lnSpc>
              <a:spcBef>
                <a:spcPts val="1600"/>
              </a:spcBef>
              <a:spcAft>
                <a:spcPts val="0"/>
              </a:spcAft>
              <a:buNone/>
            </a:pPr>
            <a:r>
              <a:rPr lang="en-US" b="1" dirty="0">
                <a:solidFill>
                  <a:srgbClr val="434343"/>
                </a:solidFill>
                <a:latin typeface="Arial" panose="020B0604020202020204" pitchFamily="34" charset="0"/>
                <a:cs typeface="Arial" panose="020B0604020202020204" pitchFamily="34" charset="0"/>
              </a:rPr>
              <a:t>                                                                                                 college                                              </a:t>
            </a:r>
            <a:endParaRPr b="1" dirty="0">
              <a:solidFill>
                <a:srgbClr val="434343"/>
              </a:solidFill>
              <a:latin typeface="Arial" panose="020B0604020202020204" pitchFamily="34" charset="0"/>
              <a:cs typeface="Arial" panose="020B0604020202020204" pitchFamily="34" charset="0"/>
            </a:endParaRPr>
          </a:p>
          <a:p>
            <a:pPr marL="457200" lvl="0" indent="-317500" algn="l" rtl="0">
              <a:lnSpc>
                <a:spcPct val="115000"/>
              </a:lnSpc>
              <a:spcBef>
                <a:spcPts val="1600"/>
              </a:spcBef>
              <a:spcAft>
                <a:spcPts val="0"/>
              </a:spcAft>
              <a:buClr>
                <a:schemeClr val="dk1"/>
              </a:buClr>
              <a:buSzPts val="1400"/>
              <a:buAutoNum type="arabicPeriod"/>
            </a:pPr>
            <a:r>
              <a:rPr lang="en-US" b="1" dirty="0">
                <a:solidFill>
                  <a:schemeClr val="dk1"/>
                </a:solidFill>
                <a:latin typeface="Arial" panose="020B0604020202020204" pitchFamily="34" charset="0"/>
                <a:cs typeface="Arial" panose="020B0604020202020204" pitchFamily="34" charset="0"/>
              </a:rPr>
              <a:t>Check out the new Slide Guide: Slides or pdf that will guide your students through the slide deck:       </a:t>
            </a:r>
            <a:r>
              <a:rPr lang="en-US" u="sng" dirty="0">
                <a:solidFill>
                  <a:schemeClr val="hlink"/>
                </a:solidFill>
                <a:latin typeface="Arial" panose="020B0604020202020204" pitchFamily="34" charset="0"/>
                <a:cs typeface="Arial" panose="020B0604020202020204" pitchFamily="34" charset="0"/>
                <a:hlinkClick r:id="rId3"/>
              </a:rPr>
              <a:t>middle school pdf  </a:t>
            </a:r>
            <a:r>
              <a:rPr lang="en-US" dirty="0">
                <a:solidFill>
                  <a:schemeClr val="dk1"/>
                </a:solidFill>
                <a:latin typeface="Arial" panose="020B0604020202020204" pitchFamily="34" charset="0"/>
                <a:cs typeface="Arial" panose="020B0604020202020204" pitchFamily="34" charset="0"/>
              </a:rPr>
              <a:t>         </a:t>
            </a:r>
            <a:r>
              <a:rPr lang="en-US" u="sng" dirty="0">
                <a:solidFill>
                  <a:schemeClr val="hlink"/>
                </a:solidFill>
                <a:latin typeface="Arial" panose="020B0604020202020204" pitchFamily="34" charset="0"/>
                <a:cs typeface="Arial" panose="020B0604020202020204" pitchFamily="34" charset="0"/>
                <a:hlinkClick r:id="rId4"/>
              </a:rPr>
              <a:t>high school pdf </a:t>
            </a:r>
            <a:r>
              <a:rPr lang="en-US" dirty="0">
                <a:solidFill>
                  <a:schemeClr val="dk1"/>
                </a:solidFill>
                <a:latin typeface="Arial" panose="020B0604020202020204" pitchFamily="34" charset="0"/>
                <a:cs typeface="Arial" panose="020B0604020202020204" pitchFamily="34" charset="0"/>
              </a:rPr>
              <a:t>                 </a:t>
            </a:r>
            <a:r>
              <a:rPr lang="en-US" u="sng" dirty="0">
                <a:solidFill>
                  <a:schemeClr val="hlink"/>
                </a:solidFill>
                <a:latin typeface="Arial" panose="020B0604020202020204" pitchFamily="34" charset="0"/>
                <a:cs typeface="Arial" panose="020B0604020202020204" pitchFamily="34" charset="0"/>
                <a:hlinkClick r:id="rId5"/>
              </a:rPr>
              <a:t> college pdf</a:t>
            </a:r>
            <a:endParaRPr dirty="0">
              <a:solidFill>
                <a:schemeClr val="dk1"/>
              </a:solidFill>
              <a:latin typeface="Arial" panose="020B0604020202020204" pitchFamily="34" charset="0"/>
              <a:cs typeface="Arial" panose="020B0604020202020204" pitchFamily="34" charset="0"/>
            </a:endParaRPr>
          </a:p>
          <a:p>
            <a:pPr marL="457200" lvl="0" indent="-317500" algn="l" rtl="0">
              <a:lnSpc>
                <a:spcPct val="115000"/>
              </a:lnSpc>
              <a:spcBef>
                <a:spcPts val="1000"/>
              </a:spcBef>
              <a:spcAft>
                <a:spcPts val="0"/>
              </a:spcAft>
              <a:buClr>
                <a:schemeClr val="dk1"/>
              </a:buClr>
              <a:buSzPts val="1400"/>
              <a:buAutoNum type="arabicPeriod"/>
            </a:pPr>
            <a:r>
              <a:rPr lang="en-US" b="1" dirty="0">
                <a:solidFill>
                  <a:schemeClr val="dk1"/>
                </a:solidFill>
                <a:latin typeface="Arial" panose="020B0604020202020204" pitchFamily="34" charset="0"/>
                <a:cs typeface="Arial" panose="020B0604020202020204" pitchFamily="34" charset="0"/>
              </a:rPr>
              <a:t>New Geography slide(s): An additional slide about the city or area that gives you cross-curricular connections: </a:t>
            </a:r>
            <a:r>
              <a:rPr lang="en-US" dirty="0">
                <a:solidFill>
                  <a:schemeClr val="dk1"/>
                </a:solidFill>
                <a:latin typeface="Arial" panose="020B0604020202020204" pitchFamily="34" charset="0"/>
                <a:cs typeface="Arial" panose="020B0604020202020204" pitchFamily="34" charset="0"/>
              </a:rPr>
              <a:t>geography, physics, chemistry, biology, environmental science or even history.</a:t>
            </a:r>
            <a:endParaRPr dirty="0">
              <a:solidFill>
                <a:schemeClr val="dk1"/>
              </a:solidFill>
              <a:latin typeface="Arial" panose="020B0604020202020204" pitchFamily="34" charset="0"/>
              <a:cs typeface="Arial" panose="020B0604020202020204" pitchFamily="34" charset="0"/>
            </a:endParaRPr>
          </a:p>
          <a:p>
            <a:pPr marL="457200" lvl="0" indent="-317500" algn="l" rtl="0">
              <a:lnSpc>
                <a:spcPct val="115000"/>
              </a:lnSpc>
              <a:spcBef>
                <a:spcPts val="1000"/>
              </a:spcBef>
              <a:spcAft>
                <a:spcPts val="0"/>
              </a:spcAft>
              <a:buClr>
                <a:schemeClr val="dk1"/>
              </a:buClr>
              <a:buSzPts val="1400"/>
              <a:buAutoNum type="arabicPeriod"/>
            </a:pPr>
            <a:r>
              <a:rPr lang="en-US" b="1" dirty="0">
                <a:solidFill>
                  <a:schemeClr val="dk1"/>
                </a:solidFill>
                <a:latin typeface="Arial" panose="020B0604020202020204" pitchFamily="34" charset="0"/>
                <a:cs typeface="Arial" panose="020B0604020202020204" pitchFamily="34" charset="0"/>
              </a:rPr>
              <a:t>NGSS Connections for questions in the Slide Guide are located in the notes sections below each slide guide.</a:t>
            </a:r>
            <a:endParaRPr b="1" dirty="0">
              <a:solidFill>
                <a:schemeClr val="dk1"/>
              </a:solidFill>
              <a:latin typeface="Arial" panose="020B0604020202020204" pitchFamily="34" charset="0"/>
              <a:cs typeface="Arial" panose="020B0604020202020204" pitchFamily="34" charset="0"/>
            </a:endParaRPr>
          </a:p>
          <a:p>
            <a:pPr marL="457200" lvl="0" indent="-317500" algn="l" rtl="0">
              <a:lnSpc>
                <a:spcPct val="115000"/>
              </a:lnSpc>
              <a:spcBef>
                <a:spcPts val="1600"/>
              </a:spcBef>
              <a:spcAft>
                <a:spcPts val="1000"/>
              </a:spcAft>
              <a:buClr>
                <a:schemeClr val="dk1"/>
              </a:buClr>
              <a:buSzPts val="1400"/>
              <a:buAutoNum type="arabicPeriod"/>
            </a:pPr>
            <a:r>
              <a:rPr lang="en-US" b="1" dirty="0">
                <a:solidFill>
                  <a:schemeClr val="dk1"/>
                </a:solidFill>
                <a:latin typeface="Arial" panose="020B0604020202020204" pitchFamily="34" charset="0"/>
                <a:cs typeface="Arial" panose="020B0604020202020204" pitchFamily="34" charset="0"/>
              </a:rPr>
              <a:t>Fill in the blank</a:t>
            </a:r>
            <a:r>
              <a:rPr lang="en-US" b="1" u="sng" dirty="0">
                <a:solidFill>
                  <a:schemeClr val="hlink"/>
                </a:solidFill>
                <a:latin typeface="Arial" panose="020B0604020202020204" pitchFamily="34" charset="0"/>
                <a:cs typeface="Arial" panose="020B0604020202020204" pitchFamily="34" charset="0"/>
                <a:hlinkClick r:id="rId6"/>
              </a:rPr>
              <a:t> sub-plans</a:t>
            </a:r>
            <a:r>
              <a:rPr lang="en-US" b="1" dirty="0">
                <a:solidFill>
                  <a:schemeClr val="dk1"/>
                </a:solidFill>
                <a:latin typeface="Arial" panose="020B0604020202020204" pitchFamily="34" charset="0"/>
                <a:cs typeface="Arial" panose="020B0604020202020204" pitchFamily="34" charset="0"/>
              </a:rPr>
              <a:t>: </a:t>
            </a:r>
            <a:r>
              <a:rPr lang="en-US" dirty="0">
                <a:solidFill>
                  <a:schemeClr val="dk1"/>
                </a:solidFill>
                <a:latin typeface="Arial" panose="020B0604020202020204" pitchFamily="34" charset="0"/>
                <a:cs typeface="Arial" panose="020B0604020202020204" pitchFamily="34" charset="0"/>
              </a:rPr>
              <a:t>The first two pages can be completed and used all year (hint: sheet protector) The rest are for you to modify or fill-in to customize your sub-plans to fit what you’re doing.</a:t>
            </a:r>
            <a:endParaRPr dirty="0">
              <a:solidFill>
                <a:schemeClr val="dk1"/>
              </a:solidFill>
              <a:latin typeface="Arial" panose="020B0604020202020204" pitchFamily="34" charset="0"/>
              <a:cs typeface="Arial" panose="020B0604020202020204" pitchFamily="34" charset="0"/>
            </a:endParaRPr>
          </a:p>
        </p:txBody>
      </p:sp>
      <p:pic>
        <p:nvPicPr>
          <p:cNvPr id="177" name="Google Shape;177;p26"/>
          <p:cNvPicPr preferRelativeResize="0"/>
          <p:nvPr/>
        </p:nvPicPr>
        <p:blipFill>
          <a:blip r:embed="rId7">
            <a:alphaModFix/>
          </a:blip>
          <a:stretch>
            <a:fillRect/>
          </a:stretch>
        </p:blipFill>
        <p:spPr>
          <a:xfrm>
            <a:off x="3704237" y="2694321"/>
            <a:ext cx="676275" cy="381000"/>
          </a:xfrm>
          <a:prstGeom prst="rect">
            <a:avLst/>
          </a:prstGeom>
          <a:noFill/>
          <a:ln>
            <a:noFill/>
          </a:ln>
        </p:spPr>
      </p:pic>
      <p:pic>
        <p:nvPicPr>
          <p:cNvPr id="178" name="Google Shape;178;p26"/>
          <p:cNvPicPr preferRelativeResize="0"/>
          <p:nvPr/>
        </p:nvPicPr>
        <p:blipFill>
          <a:blip r:embed="rId8">
            <a:alphaModFix/>
          </a:blip>
          <a:stretch>
            <a:fillRect/>
          </a:stretch>
        </p:blipFill>
        <p:spPr>
          <a:xfrm>
            <a:off x="5959735" y="2694333"/>
            <a:ext cx="695325" cy="381000"/>
          </a:xfrm>
          <a:prstGeom prst="rect">
            <a:avLst/>
          </a:prstGeom>
          <a:noFill/>
          <a:ln>
            <a:noFill/>
          </a:ln>
        </p:spPr>
      </p:pic>
      <p:pic>
        <p:nvPicPr>
          <p:cNvPr id="179" name="Google Shape;179;p26"/>
          <p:cNvPicPr preferRelativeResize="0"/>
          <p:nvPr/>
        </p:nvPicPr>
        <p:blipFill>
          <a:blip r:embed="rId9">
            <a:alphaModFix/>
          </a:blip>
          <a:stretch>
            <a:fillRect/>
          </a:stretch>
        </p:blipFill>
        <p:spPr>
          <a:xfrm>
            <a:off x="4988480" y="3116992"/>
            <a:ext cx="676275" cy="39052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17F9C9-4968-CDF5-C2D3-20952A00A1F4}"/>
            </a:ext>
          </a:extLst>
        </p:cNvPr>
        <p:cNvGrpSpPr/>
        <p:nvPr/>
      </p:nvGrpSpPr>
      <p:grpSpPr>
        <a:xfrm>
          <a:off x="0" y="0"/>
          <a:ext cx="0" cy="0"/>
          <a:chOff x="0" y="0"/>
          <a:chExt cx="0" cy="0"/>
        </a:xfrm>
      </p:grpSpPr>
      <p:sp>
        <p:nvSpPr>
          <p:cNvPr id="3" name="Google Shape;275;p36">
            <a:extLst>
              <a:ext uri="{FF2B5EF4-FFF2-40B4-BE49-F238E27FC236}">
                <a16:creationId xmlns:a16="http://schemas.microsoft.com/office/drawing/2014/main" id="{1ECCDCEF-DAC6-40D4-2CCE-19A29930B434}"/>
              </a:ext>
            </a:extLst>
          </p:cNvPr>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n-US" sz="2000" b="1">
                <a:solidFill>
                  <a:srgbClr val="10478B"/>
                </a:solidFill>
                <a:latin typeface="Calibri"/>
                <a:ea typeface="Calibri"/>
                <a:cs typeface="Calibri"/>
                <a:sym typeface="Calibri"/>
              </a:rPr>
            </a:br>
            <a:r>
              <a:rPr lang="en-US" sz="2400" b="1">
                <a:solidFill>
                  <a:srgbClr val="10478B"/>
                </a:solidFill>
                <a:latin typeface="Arial"/>
                <a:ea typeface="Arial"/>
                <a:cs typeface="Arial"/>
                <a:sym typeface="Arial"/>
              </a:rPr>
              <a:t>Magnitude </a:t>
            </a:r>
            <a:r>
              <a:rPr lang="en-US" sz="2400" b="1">
                <a:solidFill>
                  <a:srgbClr val="10478B"/>
                </a:solidFill>
              </a:rPr>
              <a:t>9.1</a:t>
            </a:r>
            <a:r>
              <a:rPr lang="en-US" sz="2400" b="1">
                <a:solidFill>
                  <a:srgbClr val="10478B"/>
                </a:solidFill>
                <a:latin typeface="Arial"/>
                <a:ea typeface="Arial"/>
                <a:cs typeface="Arial"/>
                <a:sym typeface="Arial"/>
              </a:rPr>
              <a:t> </a:t>
            </a:r>
            <a:r>
              <a:rPr lang="en-US" sz="2400" b="1">
                <a:solidFill>
                  <a:srgbClr val="10478B"/>
                </a:solidFill>
              </a:rPr>
              <a:t>SUMATRA</a:t>
            </a:r>
            <a:br>
              <a:rPr lang="en-US" sz="4300" b="1">
                <a:solidFill>
                  <a:srgbClr val="10478B"/>
                </a:solidFill>
                <a:latin typeface="Arial"/>
                <a:ea typeface="Arial"/>
                <a:cs typeface="Arial"/>
                <a:sym typeface="Arial"/>
              </a:rPr>
            </a:br>
            <a:r>
              <a:rPr lang="en-US" sz="1800" b="1">
                <a:solidFill>
                  <a:srgbClr val="10478B"/>
                </a:solidFill>
              </a:rPr>
              <a:t>Sunday</a:t>
            </a:r>
            <a:r>
              <a:rPr lang="en-US" sz="1800" b="1">
                <a:solidFill>
                  <a:srgbClr val="10478B"/>
                </a:solidFill>
                <a:latin typeface="Arial"/>
                <a:ea typeface="Arial"/>
                <a:cs typeface="Arial"/>
                <a:sym typeface="Arial"/>
              </a:rPr>
              <a:t>,  </a:t>
            </a:r>
            <a:r>
              <a:rPr lang="en-US" sz="1800" b="1">
                <a:solidFill>
                  <a:srgbClr val="10478B"/>
                </a:solidFill>
              </a:rPr>
              <a:t>December</a:t>
            </a:r>
            <a:r>
              <a:rPr lang="en-US" sz="1800" b="1">
                <a:solidFill>
                  <a:srgbClr val="10478B"/>
                </a:solidFill>
                <a:latin typeface="Arial"/>
                <a:ea typeface="Arial"/>
                <a:cs typeface="Arial"/>
                <a:sym typeface="Arial"/>
              </a:rPr>
              <a:t> 2</a:t>
            </a:r>
            <a:r>
              <a:rPr lang="en-US" sz="1800" b="1">
                <a:solidFill>
                  <a:srgbClr val="10478B"/>
                </a:solidFill>
              </a:rPr>
              <a:t>6</a:t>
            </a:r>
            <a:r>
              <a:rPr lang="en-US" sz="1800" b="1">
                <a:solidFill>
                  <a:srgbClr val="10478B"/>
                </a:solidFill>
                <a:latin typeface="Arial"/>
                <a:ea typeface="Arial"/>
                <a:cs typeface="Arial"/>
                <a:sym typeface="Arial"/>
              </a:rPr>
              <a:t>, </a:t>
            </a:r>
            <a:r>
              <a:rPr lang="en-US" sz="1800" b="1">
                <a:solidFill>
                  <a:srgbClr val="10478B"/>
                </a:solidFill>
              </a:rPr>
              <a:t>2004</a:t>
            </a:r>
            <a:r>
              <a:rPr lang="en-US" sz="1800" b="1">
                <a:solidFill>
                  <a:srgbClr val="10478B"/>
                </a:solidFill>
                <a:latin typeface="Arial"/>
                <a:ea typeface="Arial"/>
                <a:cs typeface="Arial"/>
                <a:sym typeface="Arial"/>
              </a:rPr>
              <a:t> at </a:t>
            </a:r>
            <a:r>
              <a:rPr lang="en-US" sz="1800" b="1">
                <a:solidFill>
                  <a:srgbClr val="10478B"/>
                </a:solidFill>
              </a:rPr>
              <a:t>00:58:53</a:t>
            </a:r>
            <a:r>
              <a:rPr lang="en-US" sz="1800" b="1">
                <a:solidFill>
                  <a:srgbClr val="10478B"/>
                </a:solidFill>
                <a:latin typeface="Arial"/>
                <a:ea typeface="Arial"/>
                <a:cs typeface="Arial"/>
                <a:sym typeface="Arial"/>
              </a:rPr>
              <a:t> UTC </a:t>
            </a:r>
            <a:endParaRPr sz="1800">
              <a:solidFill>
                <a:srgbClr val="10478B"/>
              </a:solidFill>
              <a:latin typeface="Arial"/>
              <a:ea typeface="Arial"/>
              <a:cs typeface="Arial"/>
              <a:sym typeface="Arial"/>
            </a:endParaRPr>
          </a:p>
        </p:txBody>
      </p:sp>
      <p:sp>
        <p:nvSpPr>
          <p:cNvPr id="4" name="TextBox 3">
            <a:extLst>
              <a:ext uri="{FF2B5EF4-FFF2-40B4-BE49-F238E27FC236}">
                <a16:creationId xmlns:a16="http://schemas.microsoft.com/office/drawing/2014/main" id="{BD29B3A1-C15F-3B2F-AE2E-7B0DF001ABBE}"/>
              </a:ext>
            </a:extLst>
          </p:cNvPr>
          <p:cNvSpPr txBox="1"/>
          <p:nvPr/>
        </p:nvSpPr>
        <p:spPr>
          <a:xfrm>
            <a:off x="359923" y="1138137"/>
            <a:ext cx="3570052" cy="4770537"/>
          </a:xfrm>
          <a:prstGeom prst="rect">
            <a:avLst/>
          </a:prstGeom>
          <a:noFill/>
        </p:spPr>
        <p:txBody>
          <a:bodyPr wrap="square" rtlCol="0">
            <a:spAutoFit/>
          </a:bodyPr>
          <a:lstStyle/>
          <a:p>
            <a:r>
              <a:rPr lang="en-US" sz="1600" dirty="0"/>
              <a:t>While commonly plotted as points on maps, earthquakes of this size are more appropriately described as slip over a large fault area.</a:t>
            </a:r>
          </a:p>
          <a:p>
            <a:endParaRPr lang="en-US" sz="1600" dirty="0"/>
          </a:p>
          <a:p>
            <a:r>
              <a:rPr lang="en-US" sz="1600" dirty="0"/>
              <a:t>One week of aftershocks are plotted, sized by magnitude and colored by depth. </a:t>
            </a:r>
          </a:p>
          <a:p>
            <a:endParaRPr lang="en-US" sz="1600" dirty="0"/>
          </a:p>
          <a:p>
            <a:r>
              <a:rPr lang="en-US" sz="1600" dirty="0"/>
              <a:t>The slip wasn’t uniform across the fault. After an earthquake, the stress on the fault changes. Aftershocks occur due to these stress changes. </a:t>
            </a:r>
          </a:p>
          <a:p>
            <a:endParaRPr lang="en-US" sz="1600" dirty="0"/>
          </a:p>
          <a:p>
            <a:r>
              <a:rPr lang="en-US" sz="1600" dirty="0"/>
              <a:t>Since aftershocks occur on or near the main fault, their distribution allows visualization of the size of the rupture from this earthquake.</a:t>
            </a:r>
          </a:p>
          <a:p>
            <a:endParaRPr lang="en-US" sz="1600" dirty="0"/>
          </a:p>
        </p:txBody>
      </p:sp>
      <p:pic>
        <p:nvPicPr>
          <p:cNvPr id="8" name="Picture 7" descr="A map of the world&#10;&#10;Description automatically generated">
            <a:extLst>
              <a:ext uri="{FF2B5EF4-FFF2-40B4-BE49-F238E27FC236}">
                <a16:creationId xmlns:a16="http://schemas.microsoft.com/office/drawing/2014/main" id="{2C208970-1742-CE60-7F92-ECFACDD3C52F}"/>
              </a:ext>
            </a:extLst>
          </p:cNvPr>
          <p:cNvPicPr>
            <a:picLocks noChangeAspect="1"/>
          </p:cNvPicPr>
          <p:nvPr/>
        </p:nvPicPr>
        <p:blipFill>
          <a:blip r:embed="rId3"/>
          <a:stretch>
            <a:fillRect/>
          </a:stretch>
        </p:blipFill>
        <p:spPr>
          <a:xfrm>
            <a:off x="4256666" y="1138137"/>
            <a:ext cx="4685877" cy="5537264"/>
          </a:xfrm>
          <a:prstGeom prst="rect">
            <a:avLst/>
          </a:prstGeom>
        </p:spPr>
      </p:pic>
      <p:sp>
        <p:nvSpPr>
          <p:cNvPr id="2" name="Google Shape;358;p7">
            <a:extLst>
              <a:ext uri="{FF2B5EF4-FFF2-40B4-BE49-F238E27FC236}">
                <a16:creationId xmlns:a16="http://schemas.microsoft.com/office/drawing/2014/main" id="{BFA5F650-D942-9030-A9F1-220F449CBD6C}"/>
              </a:ext>
            </a:extLst>
          </p:cNvPr>
          <p:cNvSpPr/>
          <p:nvPr/>
        </p:nvSpPr>
        <p:spPr>
          <a:xfrm>
            <a:off x="7827264" y="0"/>
            <a:ext cx="905256" cy="475488"/>
          </a:xfrm>
          <a:prstGeom prst="flowChartOffpageConnector">
            <a:avLst/>
          </a:prstGeom>
          <a:solidFill>
            <a:srgbClr val="CC2929"/>
          </a:solidFill>
          <a:ln w="28575" cap="flat" cmpd="sng">
            <a:solidFill>
              <a:srgbClr val="373583"/>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3000"/>
              <a:buFont typeface="Arial"/>
              <a:buNone/>
            </a:pPr>
            <a:r>
              <a:rPr lang="en-US" sz="3000" b="1" i="0" u="none" strike="noStrike" cap="none" dirty="0">
                <a:solidFill>
                  <a:schemeClr val="lt1"/>
                </a:solidFill>
                <a:latin typeface="Calibri"/>
                <a:ea typeface="Calibri"/>
                <a:cs typeface="Calibri"/>
                <a:sym typeface="Calibri"/>
              </a:rPr>
              <a:t>HS</a:t>
            </a:r>
            <a:endParaRPr sz="3000" b="1" i="0" u="none" strike="noStrike" cap="none" dirty="0">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9771694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F19EF4-81EB-6939-4563-C49935F47275}"/>
            </a:ext>
          </a:extLst>
        </p:cNvPr>
        <p:cNvGrpSpPr/>
        <p:nvPr/>
      </p:nvGrpSpPr>
      <p:grpSpPr>
        <a:xfrm>
          <a:off x="0" y="0"/>
          <a:ext cx="0" cy="0"/>
          <a:chOff x="0" y="0"/>
          <a:chExt cx="0" cy="0"/>
        </a:xfrm>
      </p:grpSpPr>
      <p:sp>
        <p:nvSpPr>
          <p:cNvPr id="3" name="Google Shape;275;p36">
            <a:extLst>
              <a:ext uri="{FF2B5EF4-FFF2-40B4-BE49-F238E27FC236}">
                <a16:creationId xmlns:a16="http://schemas.microsoft.com/office/drawing/2014/main" id="{0988CFB6-E8F0-C9C9-7ACF-AB10E77CA42F}"/>
              </a:ext>
            </a:extLst>
          </p:cNvPr>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n-US" sz="2000" b="1">
                <a:solidFill>
                  <a:srgbClr val="10478B"/>
                </a:solidFill>
                <a:latin typeface="Calibri"/>
                <a:ea typeface="Calibri"/>
                <a:cs typeface="Calibri"/>
                <a:sym typeface="Calibri"/>
              </a:rPr>
            </a:br>
            <a:r>
              <a:rPr lang="en-US" sz="2400" b="1">
                <a:solidFill>
                  <a:srgbClr val="10478B"/>
                </a:solidFill>
                <a:latin typeface="Arial"/>
                <a:ea typeface="Arial"/>
                <a:cs typeface="Arial"/>
                <a:sym typeface="Arial"/>
              </a:rPr>
              <a:t>Magnitude </a:t>
            </a:r>
            <a:r>
              <a:rPr lang="en-US" sz="2400" b="1">
                <a:solidFill>
                  <a:srgbClr val="10478B"/>
                </a:solidFill>
              </a:rPr>
              <a:t>9.1</a:t>
            </a:r>
            <a:r>
              <a:rPr lang="en-US" sz="2400" b="1">
                <a:solidFill>
                  <a:srgbClr val="10478B"/>
                </a:solidFill>
                <a:latin typeface="Arial"/>
                <a:ea typeface="Arial"/>
                <a:cs typeface="Arial"/>
                <a:sym typeface="Arial"/>
              </a:rPr>
              <a:t> </a:t>
            </a:r>
            <a:r>
              <a:rPr lang="en-US" sz="2400" b="1">
                <a:solidFill>
                  <a:srgbClr val="10478B"/>
                </a:solidFill>
              </a:rPr>
              <a:t>SUMATRA</a:t>
            </a:r>
            <a:br>
              <a:rPr lang="en-US" sz="4300" b="1">
                <a:solidFill>
                  <a:srgbClr val="10478B"/>
                </a:solidFill>
                <a:latin typeface="Arial"/>
                <a:ea typeface="Arial"/>
                <a:cs typeface="Arial"/>
                <a:sym typeface="Arial"/>
              </a:rPr>
            </a:br>
            <a:r>
              <a:rPr lang="en-US" sz="1800" b="1">
                <a:solidFill>
                  <a:srgbClr val="10478B"/>
                </a:solidFill>
              </a:rPr>
              <a:t>Sunday</a:t>
            </a:r>
            <a:r>
              <a:rPr lang="en-US" sz="1800" b="1">
                <a:solidFill>
                  <a:srgbClr val="10478B"/>
                </a:solidFill>
                <a:latin typeface="Arial"/>
                <a:ea typeface="Arial"/>
                <a:cs typeface="Arial"/>
                <a:sym typeface="Arial"/>
              </a:rPr>
              <a:t>,  </a:t>
            </a:r>
            <a:r>
              <a:rPr lang="en-US" sz="1800" b="1">
                <a:solidFill>
                  <a:srgbClr val="10478B"/>
                </a:solidFill>
              </a:rPr>
              <a:t>December</a:t>
            </a:r>
            <a:r>
              <a:rPr lang="en-US" sz="1800" b="1">
                <a:solidFill>
                  <a:srgbClr val="10478B"/>
                </a:solidFill>
                <a:latin typeface="Arial"/>
                <a:ea typeface="Arial"/>
                <a:cs typeface="Arial"/>
                <a:sym typeface="Arial"/>
              </a:rPr>
              <a:t> 2</a:t>
            </a:r>
            <a:r>
              <a:rPr lang="en-US" sz="1800" b="1">
                <a:solidFill>
                  <a:srgbClr val="10478B"/>
                </a:solidFill>
              </a:rPr>
              <a:t>6</a:t>
            </a:r>
            <a:r>
              <a:rPr lang="en-US" sz="1800" b="1">
                <a:solidFill>
                  <a:srgbClr val="10478B"/>
                </a:solidFill>
                <a:latin typeface="Arial"/>
                <a:ea typeface="Arial"/>
                <a:cs typeface="Arial"/>
                <a:sym typeface="Arial"/>
              </a:rPr>
              <a:t>, </a:t>
            </a:r>
            <a:r>
              <a:rPr lang="en-US" sz="1800" b="1">
                <a:solidFill>
                  <a:srgbClr val="10478B"/>
                </a:solidFill>
              </a:rPr>
              <a:t>2004</a:t>
            </a:r>
            <a:r>
              <a:rPr lang="en-US" sz="1800" b="1">
                <a:solidFill>
                  <a:srgbClr val="10478B"/>
                </a:solidFill>
                <a:latin typeface="Arial"/>
                <a:ea typeface="Arial"/>
                <a:cs typeface="Arial"/>
                <a:sym typeface="Arial"/>
              </a:rPr>
              <a:t> at </a:t>
            </a:r>
            <a:r>
              <a:rPr lang="en-US" sz="1800" b="1">
                <a:solidFill>
                  <a:srgbClr val="10478B"/>
                </a:solidFill>
              </a:rPr>
              <a:t>00:58:53</a:t>
            </a:r>
            <a:r>
              <a:rPr lang="en-US" sz="1800" b="1">
                <a:solidFill>
                  <a:srgbClr val="10478B"/>
                </a:solidFill>
                <a:latin typeface="Arial"/>
                <a:ea typeface="Arial"/>
                <a:cs typeface="Arial"/>
                <a:sym typeface="Arial"/>
              </a:rPr>
              <a:t> UTC </a:t>
            </a:r>
            <a:endParaRPr sz="1800">
              <a:solidFill>
                <a:srgbClr val="10478B"/>
              </a:solidFill>
              <a:latin typeface="Arial"/>
              <a:ea typeface="Arial"/>
              <a:cs typeface="Arial"/>
              <a:sym typeface="Arial"/>
            </a:endParaRPr>
          </a:p>
        </p:txBody>
      </p:sp>
      <p:sp>
        <p:nvSpPr>
          <p:cNvPr id="4" name="TextBox 3">
            <a:extLst>
              <a:ext uri="{FF2B5EF4-FFF2-40B4-BE49-F238E27FC236}">
                <a16:creationId xmlns:a16="http://schemas.microsoft.com/office/drawing/2014/main" id="{AC0FF8BB-9000-5BB9-BCBC-A9518676A7B6}"/>
              </a:ext>
            </a:extLst>
          </p:cNvPr>
          <p:cNvSpPr txBox="1"/>
          <p:nvPr/>
        </p:nvSpPr>
        <p:spPr>
          <a:xfrm>
            <a:off x="379378" y="1138137"/>
            <a:ext cx="3307405" cy="4278094"/>
          </a:xfrm>
          <a:prstGeom prst="rect">
            <a:avLst/>
          </a:prstGeom>
          <a:noFill/>
        </p:spPr>
        <p:txBody>
          <a:bodyPr wrap="square" rtlCol="0">
            <a:spAutoFit/>
          </a:bodyPr>
          <a:lstStyle/>
          <a:p>
            <a:r>
              <a:rPr lang="en-US" sz="1600" dirty="0"/>
              <a:t>Back Projections are movies created from an automated data processing sequence that stacks up P wave energy recorded on many seismometers on a flat grid around the source region. This grid is meant to be a fault surface and creates a time and space history of the earthquake.</a:t>
            </a:r>
          </a:p>
          <a:p>
            <a:endParaRPr lang="en-US" sz="1600" dirty="0"/>
          </a:p>
          <a:p>
            <a:r>
              <a:rPr lang="en-US" sz="1600" dirty="0"/>
              <a:t>Warmer colors indicate greater beam power.</a:t>
            </a:r>
          </a:p>
          <a:p>
            <a:endParaRPr lang="en-US" sz="1600" dirty="0"/>
          </a:p>
          <a:p>
            <a:r>
              <a:rPr lang="en-US" sz="1600" dirty="0"/>
              <a:t>This event has an extremely complex source. The source-time function is about 600 seconds in duration.</a:t>
            </a:r>
          </a:p>
        </p:txBody>
      </p:sp>
      <p:pic>
        <p:nvPicPr>
          <p:cNvPr id="6" name="2004.12.26.00.58.BP.n2.0.25to1.0Hz.NA">
            <a:hlinkClick r:id="" action="ppaction://media"/>
            <a:extLst>
              <a:ext uri="{FF2B5EF4-FFF2-40B4-BE49-F238E27FC236}">
                <a16:creationId xmlns:a16="http://schemas.microsoft.com/office/drawing/2014/main" id="{7122ACE7-F85E-E4BC-225E-987FC825E2DB}"/>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3872420" y="1225684"/>
            <a:ext cx="4757636" cy="4757636"/>
          </a:xfrm>
          <a:prstGeom prst="rect">
            <a:avLst/>
          </a:prstGeom>
        </p:spPr>
      </p:pic>
      <p:sp>
        <p:nvSpPr>
          <p:cNvPr id="2" name="Google Shape;376;p9">
            <a:extLst>
              <a:ext uri="{FF2B5EF4-FFF2-40B4-BE49-F238E27FC236}">
                <a16:creationId xmlns:a16="http://schemas.microsoft.com/office/drawing/2014/main" id="{5AFC20AC-ECAE-C240-4060-6E2DF041ED74}"/>
              </a:ext>
            </a:extLst>
          </p:cNvPr>
          <p:cNvSpPr/>
          <p:nvPr/>
        </p:nvSpPr>
        <p:spPr>
          <a:xfrm>
            <a:off x="7827264" y="0"/>
            <a:ext cx="905256" cy="475488"/>
          </a:xfrm>
          <a:prstGeom prst="flowChartOffpageConnector">
            <a:avLst/>
          </a:prstGeom>
          <a:solidFill>
            <a:schemeClr val="dk1"/>
          </a:solidFill>
          <a:ln w="28575" cap="flat" cmpd="sng">
            <a:solidFill>
              <a:srgbClr val="CC2929"/>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3000"/>
              <a:buFont typeface="Arial"/>
              <a:buNone/>
            </a:pPr>
            <a:r>
              <a:rPr lang="en-US" sz="3000" b="1" i="0" u="none" strike="noStrike" cap="none" dirty="0">
                <a:solidFill>
                  <a:schemeClr val="lt1"/>
                </a:solidFill>
                <a:latin typeface="Calibri"/>
                <a:ea typeface="Calibri"/>
                <a:cs typeface="Calibri"/>
                <a:sym typeface="Calibri"/>
              </a:rPr>
              <a:t>C</a:t>
            </a:r>
            <a:endParaRPr sz="3000" b="1" i="0" u="none" strike="noStrike" cap="none" dirty="0">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3500034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8875"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C17CA1-647D-3DAA-02A3-860C515F2C72}"/>
            </a:ext>
          </a:extLst>
        </p:cNvPr>
        <p:cNvGrpSpPr/>
        <p:nvPr/>
      </p:nvGrpSpPr>
      <p:grpSpPr>
        <a:xfrm>
          <a:off x="0" y="0"/>
          <a:ext cx="0" cy="0"/>
          <a:chOff x="0" y="0"/>
          <a:chExt cx="0" cy="0"/>
        </a:xfrm>
      </p:grpSpPr>
      <p:sp>
        <p:nvSpPr>
          <p:cNvPr id="184" name="TextBox 183">
            <a:extLst>
              <a:ext uri="{FF2B5EF4-FFF2-40B4-BE49-F238E27FC236}">
                <a16:creationId xmlns:a16="http://schemas.microsoft.com/office/drawing/2014/main" id="{08FEF13B-5316-3D81-CA59-75E1F05A1765}"/>
              </a:ext>
            </a:extLst>
          </p:cNvPr>
          <p:cNvSpPr txBox="1">
            <a:spLocks noChangeArrowheads="1"/>
          </p:cNvSpPr>
          <p:nvPr/>
        </p:nvSpPr>
        <p:spPr bwMode="auto">
          <a:xfrm>
            <a:off x="214828" y="1082315"/>
            <a:ext cx="3420360" cy="5693866"/>
          </a:xfrm>
          <a:prstGeom prst="rect">
            <a:avLst/>
          </a:prstGeom>
          <a:noFill/>
          <a:ln>
            <a:noFill/>
          </a:ln>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400" dirty="0">
                <a:solidFill>
                  <a:srgbClr val="000000"/>
                </a:solidFill>
                <a:latin typeface="Arial" panose="020B0604020202020204" pitchFamily="34" charset="0"/>
                <a:ea typeface="ＭＳ Ｐゴシック" panose="020B0600070205080204" pitchFamily="34" charset="-128"/>
              </a:rPr>
              <a:t>One of the ways we measure ground motion is with GPS instruments. GPS stations receive signals from satellites and use the time offset between when the signal leaves the satellite and when it arrives at the station to determine distance. If a station receives signals from 4 or more stations, it can determine its location (6 or more satellites is much better).</a:t>
            </a:r>
          </a:p>
          <a:p>
            <a:pPr eaLnBrk="1" hangingPunct="1">
              <a:spcBef>
                <a:spcPct val="0"/>
              </a:spcBef>
              <a:buFontTx/>
              <a:buNone/>
            </a:pPr>
            <a:endParaRPr lang="en-US" altLang="en-US" sz="1400" dirty="0">
              <a:solidFill>
                <a:srgbClr val="000000"/>
              </a:solidFill>
              <a:latin typeface="Arial" panose="020B0604020202020204" pitchFamily="34" charset="0"/>
              <a:ea typeface="ＭＳ Ｐゴシック" panose="020B0600070205080204" pitchFamily="34" charset="-128"/>
            </a:endParaRPr>
          </a:p>
          <a:p>
            <a:pPr eaLnBrk="1" hangingPunct="1">
              <a:spcBef>
                <a:spcPct val="0"/>
              </a:spcBef>
              <a:buFontTx/>
              <a:buNone/>
            </a:pPr>
            <a:r>
              <a:rPr lang="en-US" altLang="en-US" sz="1400" dirty="0">
                <a:solidFill>
                  <a:srgbClr val="000000"/>
                </a:solidFill>
                <a:latin typeface="Arial" panose="020B0604020202020204" pitchFamily="34" charset="0"/>
                <a:ea typeface="ＭＳ Ｐゴシック" panose="020B0600070205080204" pitchFamily="34" charset="-128"/>
              </a:rPr>
              <a:t>This is the same way GPS works in phones and other devices, but the high-precision stations can determine location within millimeters (&lt;¼ inch) rather than 5-10 meters (15-30 feet).</a:t>
            </a:r>
          </a:p>
          <a:p>
            <a:pPr eaLnBrk="1" hangingPunct="1">
              <a:spcBef>
                <a:spcPct val="0"/>
              </a:spcBef>
              <a:buFontTx/>
              <a:buNone/>
            </a:pPr>
            <a:endParaRPr lang="en-US" altLang="en-US" sz="1400" dirty="0">
              <a:solidFill>
                <a:srgbClr val="000000"/>
              </a:solidFill>
              <a:latin typeface="Arial" panose="020B0604020202020204" pitchFamily="34" charset="0"/>
              <a:ea typeface="ＭＳ Ｐゴシック" panose="020B0600070205080204" pitchFamily="34" charset="-128"/>
            </a:endParaRPr>
          </a:p>
          <a:p>
            <a:pPr eaLnBrk="1" hangingPunct="1">
              <a:spcBef>
                <a:spcPct val="0"/>
              </a:spcBef>
              <a:buFontTx/>
              <a:buNone/>
            </a:pPr>
            <a:r>
              <a:rPr lang="en-US" altLang="en-US" sz="1400" dirty="0">
                <a:solidFill>
                  <a:srgbClr val="000000"/>
                </a:solidFill>
                <a:latin typeface="Arial" panose="020B0604020202020204" pitchFamily="34" charset="0"/>
                <a:ea typeface="ＭＳ Ｐゴシック" panose="020B0600070205080204" pitchFamily="34" charset="-128"/>
              </a:rPr>
              <a:t>The purple arrows on the map show horizontal GPS displacements.</a:t>
            </a:r>
          </a:p>
          <a:p>
            <a:pPr eaLnBrk="1" hangingPunct="1">
              <a:spcBef>
                <a:spcPct val="0"/>
              </a:spcBef>
              <a:buFontTx/>
              <a:buNone/>
            </a:pPr>
            <a:endParaRPr lang="en-US" altLang="en-US" sz="1400" dirty="0">
              <a:solidFill>
                <a:srgbClr val="000000"/>
              </a:solidFill>
              <a:latin typeface="Arial" panose="020B0604020202020204" pitchFamily="34" charset="0"/>
              <a:ea typeface="ＭＳ Ｐゴシック" panose="020B0600070205080204" pitchFamily="34" charset="-128"/>
            </a:endParaRPr>
          </a:p>
          <a:p>
            <a:pPr>
              <a:spcBef>
                <a:spcPct val="0"/>
              </a:spcBef>
              <a:buNone/>
            </a:pPr>
            <a:r>
              <a:rPr lang="en-US" altLang="en-US" sz="1400" dirty="0">
                <a:solidFill>
                  <a:srgbClr val="000000"/>
                </a:solidFill>
                <a:latin typeface="Arial" panose="020B0604020202020204" pitchFamily="34" charset="0"/>
                <a:ea typeface="ＭＳ Ｐゴシック" panose="020B0600070205080204" pitchFamily="34" charset="-128"/>
              </a:rPr>
              <a:t>The 2004 magnitude 9.1 Sumatra-Andaman earthquake was the first magnitude 9 event recorded by modern broadband seismometers and GPS networks. </a:t>
            </a:r>
          </a:p>
        </p:txBody>
      </p:sp>
      <p:sp>
        <p:nvSpPr>
          <p:cNvPr id="2" name="Google Shape;275;p36">
            <a:extLst>
              <a:ext uri="{FF2B5EF4-FFF2-40B4-BE49-F238E27FC236}">
                <a16:creationId xmlns:a16="http://schemas.microsoft.com/office/drawing/2014/main" id="{9C39B881-39C2-4EEE-CE2A-7C2E4BB42CAF}"/>
              </a:ext>
            </a:extLst>
          </p:cNvPr>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n-US" sz="2000" b="1">
                <a:solidFill>
                  <a:srgbClr val="10478B"/>
                </a:solidFill>
                <a:latin typeface="Calibri"/>
                <a:ea typeface="Calibri"/>
                <a:cs typeface="Calibri"/>
                <a:sym typeface="Calibri"/>
              </a:rPr>
            </a:br>
            <a:r>
              <a:rPr lang="en-US" sz="2400" b="1">
                <a:solidFill>
                  <a:srgbClr val="10478B"/>
                </a:solidFill>
                <a:latin typeface="Arial"/>
                <a:ea typeface="Arial"/>
                <a:cs typeface="Arial"/>
                <a:sym typeface="Arial"/>
              </a:rPr>
              <a:t>Magnitude </a:t>
            </a:r>
            <a:r>
              <a:rPr lang="en-US" sz="2400" b="1">
                <a:solidFill>
                  <a:srgbClr val="10478B"/>
                </a:solidFill>
              </a:rPr>
              <a:t>9.1</a:t>
            </a:r>
            <a:r>
              <a:rPr lang="en-US" sz="2400" b="1">
                <a:solidFill>
                  <a:srgbClr val="10478B"/>
                </a:solidFill>
                <a:latin typeface="Arial"/>
                <a:ea typeface="Arial"/>
                <a:cs typeface="Arial"/>
                <a:sym typeface="Arial"/>
              </a:rPr>
              <a:t> </a:t>
            </a:r>
            <a:r>
              <a:rPr lang="en-US" sz="2400" b="1">
                <a:solidFill>
                  <a:srgbClr val="10478B"/>
                </a:solidFill>
              </a:rPr>
              <a:t>SUMATRA</a:t>
            </a:r>
            <a:br>
              <a:rPr lang="en-US" sz="4300" b="1">
                <a:solidFill>
                  <a:srgbClr val="10478B"/>
                </a:solidFill>
                <a:latin typeface="Arial"/>
                <a:ea typeface="Arial"/>
                <a:cs typeface="Arial"/>
                <a:sym typeface="Arial"/>
              </a:rPr>
            </a:br>
            <a:r>
              <a:rPr lang="en-US" sz="1800" b="1">
                <a:solidFill>
                  <a:srgbClr val="10478B"/>
                </a:solidFill>
              </a:rPr>
              <a:t>Sunday</a:t>
            </a:r>
            <a:r>
              <a:rPr lang="en-US" sz="1800" b="1">
                <a:solidFill>
                  <a:srgbClr val="10478B"/>
                </a:solidFill>
                <a:latin typeface="Arial"/>
                <a:ea typeface="Arial"/>
                <a:cs typeface="Arial"/>
                <a:sym typeface="Arial"/>
              </a:rPr>
              <a:t>,  </a:t>
            </a:r>
            <a:r>
              <a:rPr lang="en-US" sz="1800" b="1">
                <a:solidFill>
                  <a:srgbClr val="10478B"/>
                </a:solidFill>
              </a:rPr>
              <a:t>December</a:t>
            </a:r>
            <a:r>
              <a:rPr lang="en-US" sz="1800" b="1">
                <a:solidFill>
                  <a:srgbClr val="10478B"/>
                </a:solidFill>
                <a:latin typeface="Arial"/>
                <a:ea typeface="Arial"/>
                <a:cs typeface="Arial"/>
                <a:sym typeface="Arial"/>
              </a:rPr>
              <a:t> 2</a:t>
            </a:r>
            <a:r>
              <a:rPr lang="en-US" sz="1800" b="1">
                <a:solidFill>
                  <a:srgbClr val="10478B"/>
                </a:solidFill>
              </a:rPr>
              <a:t>6</a:t>
            </a:r>
            <a:r>
              <a:rPr lang="en-US" sz="1800" b="1">
                <a:solidFill>
                  <a:srgbClr val="10478B"/>
                </a:solidFill>
                <a:latin typeface="Arial"/>
                <a:ea typeface="Arial"/>
                <a:cs typeface="Arial"/>
                <a:sym typeface="Arial"/>
              </a:rPr>
              <a:t>, </a:t>
            </a:r>
            <a:r>
              <a:rPr lang="en-US" sz="1800" b="1">
                <a:solidFill>
                  <a:srgbClr val="10478B"/>
                </a:solidFill>
              </a:rPr>
              <a:t>2004</a:t>
            </a:r>
            <a:r>
              <a:rPr lang="en-US" sz="1800" b="1">
                <a:solidFill>
                  <a:srgbClr val="10478B"/>
                </a:solidFill>
                <a:latin typeface="Arial"/>
                <a:ea typeface="Arial"/>
                <a:cs typeface="Arial"/>
                <a:sym typeface="Arial"/>
              </a:rPr>
              <a:t> at </a:t>
            </a:r>
            <a:r>
              <a:rPr lang="en-US" sz="1800" b="1">
                <a:solidFill>
                  <a:srgbClr val="10478B"/>
                </a:solidFill>
              </a:rPr>
              <a:t>00:58:53</a:t>
            </a:r>
            <a:r>
              <a:rPr lang="en-US" sz="1800" b="1">
                <a:solidFill>
                  <a:srgbClr val="10478B"/>
                </a:solidFill>
                <a:latin typeface="Arial"/>
                <a:ea typeface="Arial"/>
                <a:cs typeface="Arial"/>
                <a:sym typeface="Arial"/>
              </a:rPr>
              <a:t> UTC </a:t>
            </a:r>
            <a:endParaRPr sz="1800">
              <a:solidFill>
                <a:srgbClr val="10478B"/>
              </a:solidFill>
              <a:latin typeface="Arial"/>
              <a:ea typeface="Arial"/>
              <a:cs typeface="Arial"/>
              <a:sym typeface="Arial"/>
            </a:endParaRPr>
          </a:p>
        </p:txBody>
      </p:sp>
      <p:pic>
        <p:nvPicPr>
          <p:cNvPr id="6" name="Picture 5" descr="A map of the surface of the ocean&#10;&#10;Description automatically generated">
            <a:extLst>
              <a:ext uri="{FF2B5EF4-FFF2-40B4-BE49-F238E27FC236}">
                <a16:creationId xmlns:a16="http://schemas.microsoft.com/office/drawing/2014/main" id="{0824B025-F70D-E9C9-650D-D86ACBBBB393}"/>
              </a:ext>
            </a:extLst>
          </p:cNvPr>
          <p:cNvPicPr>
            <a:picLocks noChangeAspect="1"/>
          </p:cNvPicPr>
          <p:nvPr/>
        </p:nvPicPr>
        <p:blipFill>
          <a:blip r:embed="rId3"/>
          <a:stretch>
            <a:fillRect/>
          </a:stretch>
        </p:blipFill>
        <p:spPr>
          <a:xfrm>
            <a:off x="3627120" y="1195847"/>
            <a:ext cx="4083368" cy="5039271"/>
          </a:xfrm>
          <a:prstGeom prst="rect">
            <a:avLst/>
          </a:prstGeom>
        </p:spPr>
      </p:pic>
      <p:pic>
        <p:nvPicPr>
          <p:cNvPr id="8" name="Picture 7" descr="A close-up of a radar&#10;&#10;Description automatically generated">
            <a:extLst>
              <a:ext uri="{FF2B5EF4-FFF2-40B4-BE49-F238E27FC236}">
                <a16:creationId xmlns:a16="http://schemas.microsoft.com/office/drawing/2014/main" id="{DE2053D2-6F3D-36D6-CFC9-431F43F8FDBE}"/>
              </a:ext>
            </a:extLst>
          </p:cNvPr>
          <p:cNvPicPr>
            <a:picLocks noChangeAspect="1"/>
          </p:cNvPicPr>
          <p:nvPr/>
        </p:nvPicPr>
        <p:blipFill>
          <a:blip r:embed="rId4"/>
          <a:stretch>
            <a:fillRect/>
          </a:stretch>
        </p:blipFill>
        <p:spPr>
          <a:xfrm>
            <a:off x="6856063" y="1895784"/>
            <a:ext cx="2186206" cy="1639655"/>
          </a:xfrm>
          <a:prstGeom prst="rect">
            <a:avLst/>
          </a:prstGeom>
        </p:spPr>
      </p:pic>
      <p:pic>
        <p:nvPicPr>
          <p:cNvPr id="86" name="Google Shape;102;p14">
            <a:extLst>
              <a:ext uri="{FF2B5EF4-FFF2-40B4-BE49-F238E27FC236}">
                <a16:creationId xmlns:a16="http://schemas.microsoft.com/office/drawing/2014/main" id="{59B92E26-FA51-7412-95EF-355EA10699A6}"/>
              </a:ext>
            </a:extLst>
          </p:cNvPr>
          <p:cNvPicPr preferRelativeResize="0"/>
          <p:nvPr/>
        </p:nvPicPr>
        <p:blipFill>
          <a:blip r:embed="rId5">
            <a:alphaModFix/>
          </a:blip>
          <a:stretch>
            <a:fillRect/>
          </a:stretch>
        </p:blipFill>
        <p:spPr>
          <a:xfrm rot="20569009">
            <a:off x="8527299" y="419419"/>
            <a:ext cx="492312" cy="493995"/>
          </a:xfrm>
          <a:prstGeom prst="rect">
            <a:avLst/>
          </a:prstGeom>
          <a:noFill/>
          <a:ln>
            <a:noFill/>
          </a:ln>
        </p:spPr>
      </p:pic>
      <p:pic>
        <p:nvPicPr>
          <p:cNvPr id="87" name="Google Shape;103;p14">
            <a:extLst>
              <a:ext uri="{FF2B5EF4-FFF2-40B4-BE49-F238E27FC236}">
                <a16:creationId xmlns:a16="http://schemas.microsoft.com/office/drawing/2014/main" id="{8476E223-6CE5-4E25-971D-FB64A238F80A}"/>
              </a:ext>
            </a:extLst>
          </p:cNvPr>
          <p:cNvPicPr preferRelativeResize="0"/>
          <p:nvPr/>
        </p:nvPicPr>
        <p:blipFill>
          <a:blip r:embed="rId5">
            <a:alphaModFix/>
          </a:blip>
          <a:stretch>
            <a:fillRect/>
          </a:stretch>
        </p:blipFill>
        <p:spPr>
          <a:xfrm rot="16200000">
            <a:off x="6259591" y="641443"/>
            <a:ext cx="492309" cy="493997"/>
          </a:xfrm>
          <a:prstGeom prst="rect">
            <a:avLst/>
          </a:prstGeom>
          <a:noFill/>
          <a:ln>
            <a:noFill/>
          </a:ln>
        </p:spPr>
      </p:pic>
      <p:pic>
        <p:nvPicPr>
          <p:cNvPr id="88" name="Google Shape;104;p14">
            <a:extLst>
              <a:ext uri="{FF2B5EF4-FFF2-40B4-BE49-F238E27FC236}">
                <a16:creationId xmlns:a16="http://schemas.microsoft.com/office/drawing/2014/main" id="{1AE8D786-8B2A-2E41-3CA0-0A5F5EF851CA}"/>
              </a:ext>
            </a:extLst>
          </p:cNvPr>
          <p:cNvPicPr preferRelativeResize="0"/>
          <p:nvPr/>
        </p:nvPicPr>
        <p:blipFill>
          <a:blip r:embed="rId5">
            <a:alphaModFix/>
          </a:blip>
          <a:stretch>
            <a:fillRect/>
          </a:stretch>
        </p:blipFill>
        <p:spPr>
          <a:xfrm rot="17466843">
            <a:off x="7004248" y="-19961"/>
            <a:ext cx="492313" cy="493996"/>
          </a:xfrm>
          <a:prstGeom prst="rect">
            <a:avLst/>
          </a:prstGeom>
          <a:noFill/>
          <a:ln>
            <a:noFill/>
          </a:ln>
        </p:spPr>
      </p:pic>
      <p:pic>
        <p:nvPicPr>
          <p:cNvPr id="89" name="Google Shape;105;p14">
            <a:extLst>
              <a:ext uri="{FF2B5EF4-FFF2-40B4-BE49-F238E27FC236}">
                <a16:creationId xmlns:a16="http://schemas.microsoft.com/office/drawing/2014/main" id="{A8B4AE65-C6B5-A3A1-87E4-6F768256C074}"/>
              </a:ext>
            </a:extLst>
          </p:cNvPr>
          <p:cNvPicPr preferRelativeResize="0"/>
          <p:nvPr/>
        </p:nvPicPr>
        <p:blipFill>
          <a:blip r:embed="rId5">
            <a:alphaModFix/>
          </a:blip>
          <a:stretch>
            <a:fillRect/>
          </a:stretch>
        </p:blipFill>
        <p:spPr>
          <a:xfrm rot="19443892">
            <a:off x="7810256" y="699253"/>
            <a:ext cx="492310" cy="493995"/>
          </a:xfrm>
          <a:prstGeom prst="rect">
            <a:avLst/>
          </a:prstGeom>
          <a:noFill/>
          <a:ln>
            <a:noFill/>
          </a:ln>
        </p:spPr>
      </p:pic>
      <p:cxnSp>
        <p:nvCxnSpPr>
          <p:cNvPr id="90" name="Google Shape;106;p14">
            <a:extLst>
              <a:ext uri="{FF2B5EF4-FFF2-40B4-BE49-F238E27FC236}">
                <a16:creationId xmlns:a16="http://schemas.microsoft.com/office/drawing/2014/main" id="{84C4F352-172C-4F71-70A1-6E33EA76E5FC}"/>
              </a:ext>
            </a:extLst>
          </p:cNvPr>
          <p:cNvCxnSpPr>
            <a:cxnSpLocks/>
          </p:cNvCxnSpPr>
          <p:nvPr/>
        </p:nvCxnSpPr>
        <p:spPr>
          <a:xfrm>
            <a:off x="6739975" y="1113111"/>
            <a:ext cx="1044994" cy="912285"/>
          </a:xfrm>
          <a:prstGeom prst="straightConnector1">
            <a:avLst/>
          </a:prstGeom>
          <a:noFill/>
          <a:ln w="19050" cap="flat" cmpd="sng">
            <a:solidFill>
              <a:srgbClr val="1F497D"/>
            </a:solidFill>
            <a:prstDash val="dot"/>
            <a:round/>
            <a:headEnd type="none" w="med" len="med"/>
            <a:tailEnd type="none" w="med" len="med"/>
          </a:ln>
        </p:spPr>
      </p:cxnSp>
      <p:cxnSp>
        <p:nvCxnSpPr>
          <p:cNvPr id="91" name="Google Shape;107;p14">
            <a:extLst>
              <a:ext uri="{FF2B5EF4-FFF2-40B4-BE49-F238E27FC236}">
                <a16:creationId xmlns:a16="http://schemas.microsoft.com/office/drawing/2014/main" id="{219468B7-6BDE-955B-5F72-66A3C88EA87D}"/>
              </a:ext>
            </a:extLst>
          </p:cNvPr>
          <p:cNvCxnSpPr>
            <a:cxnSpLocks/>
          </p:cNvCxnSpPr>
          <p:nvPr/>
        </p:nvCxnSpPr>
        <p:spPr>
          <a:xfrm>
            <a:off x="7367588" y="520336"/>
            <a:ext cx="542915" cy="1505060"/>
          </a:xfrm>
          <a:prstGeom prst="straightConnector1">
            <a:avLst/>
          </a:prstGeom>
          <a:noFill/>
          <a:ln w="19050" cap="flat" cmpd="sng">
            <a:solidFill>
              <a:srgbClr val="1F497D"/>
            </a:solidFill>
            <a:prstDash val="dot"/>
            <a:round/>
            <a:headEnd type="none" w="med" len="med"/>
            <a:tailEnd type="none" w="med" len="med"/>
          </a:ln>
        </p:spPr>
      </p:cxnSp>
      <p:cxnSp>
        <p:nvCxnSpPr>
          <p:cNvPr id="92" name="Google Shape;108;p14">
            <a:extLst>
              <a:ext uri="{FF2B5EF4-FFF2-40B4-BE49-F238E27FC236}">
                <a16:creationId xmlns:a16="http://schemas.microsoft.com/office/drawing/2014/main" id="{314087E6-85FC-4F08-8FA3-47AB8B90D2FC}"/>
              </a:ext>
            </a:extLst>
          </p:cNvPr>
          <p:cNvCxnSpPr>
            <a:cxnSpLocks/>
          </p:cNvCxnSpPr>
          <p:nvPr/>
        </p:nvCxnSpPr>
        <p:spPr>
          <a:xfrm flipH="1">
            <a:off x="7949166" y="1320100"/>
            <a:ext cx="52034" cy="760160"/>
          </a:xfrm>
          <a:prstGeom prst="straightConnector1">
            <a:avLst/>
          </a:prstGeom>
          <a:noFill/>
          <a:ln w="19050" cap="flat" cmpd="sng">
            <a:solidFill>
              <a:srgbClr val="1F497D"/>
            </a:solidFill>
            <a:prstDash val="dot"/>
            <a:round/>
            <a:headEnd type="none" w="med" len="med"/>
            <a:tailEnd type="none" w="med" len="med"/>
          </a:ln>
        </p:spPr>
      </p:cxnSp>
      <p:cxnSp>
        <p:nvCxnSpPr>
          <p:cNvPr id="106" name="Google Shape;109;p14">
            <a:extLst>
              <a:ext uri="{FF2B5EF4-FFF2-40B4-BE49-F238E27FC236}">
                <a16:creationId xmlns:a16="http://schemas.microsoft.com/office/drawing/2014/main" id="{D685E09A-8890-C10B-C6A4-C1161A1D6AEC}"/>
              </a:ext>
            </a:extLst>
          </p:cNvPr>
          <p:cNvCxnSpPr>
            <a:cxnSpLocks/>
          </p:cNvCxnSpPr>
          <p:nvPr/>
        </p:nvCxnSpPr>
        <p:spPr>
          <a:xfrm flipH="1">
            <a:off x="8039863" y="945961"/>
            <a:ext cx="574262" cy="1079435"/>
          </a:xfrm>
          <a:prstGeom prst="straightConnector1">
            <a:avLst/>
          </a:prstGeom>
          <a:noFill/>
          <a:ln w="19050" cap="flat" cmpd="sng">
            <a:solidFill>
              <a:srgbClr val="1F497D"/>
            </a:solidFill>
            <a:prstDash val="dot"/>
            <a:round/>
            <a:headEnd type="none" w="med" len="med"/>
            <a:tailEnd type="none" w="med" len="med"/>
          </a:ln>
        </p:spPr>
      </p:cxnSp>
      <p:sp>
        <p:nvSpPr>
          <p:cNvPr id="122" name="TextBox 121">
            <a:extLst>
              <a:ext uri="{FF2B5EF4-FFF2-40B4-BE49-F238E27FC236}">
                <a16:creationId xmlns:a16="http://schemas.microsoft.com/office/drawing/2014/main" id="{72F0EAFD-A50D-ABB3-1752-013EE8C18E56}"/>
              </a:ext>
            </a:extLst>
          </p:cNvPr>
          <p:cNvSpPr txBox="1"/>
          <p:nvPr/>
        </p:nvSpPr>
        <p:spPr>
          <a:xfrm>
            <a:off x="5173009" y="5919287"/>
            <a:ext cx="4119749" cy="276999"/>
          </a:xfrm>
          <a:prstGeom prst="rect">
            <a:avLst/>
          </a:prstGeom>
          <a:noFill/>
        </p:spPr>
        <p:txBody>
          <a:bodyPr wrap="square">
            <a:spAutoFit/>
          </a:bodyPr>
          <a:lstStyle/>
          <a:p>
            <a:pPr rtl="0"/>
            <a:r>
              <a:rPr lang="en-US" sz="1200" b="0" i="1" u="none" strike="noStrike" dirty="0">
                <a:solidFill>
                  <a:srgbClr val="000000"/>
                </a:solidFill>
                <a:effectLst/>
                <a:latin typeface="Arial" panose="020B0604020202020204" pitchFamily="34" charset="0"/>
              </a:rPr>
              <a:t>Photo courtesy of Earth Observatory of Singapore</a:t>
            </a:r>
            <a:endParaRPr lang="en-US" sz="1200" dirty="0"/>
          </a:p>
        </p:txBody>
      </p:sp>
      <p:sp>
        <p:nvSpPr>
          <p:cNvPr id="3" name="Google Shape;395;p10">
            <a:extLst>
              <a:ext uri="{FF2B5EF4-FFF2-40B4-BE49-F238E27FC236}">
                <a16:creationId xmlns:a16="http://schemas.microsoft.com/office/drawing/2014/main" id="{E949E6CF-FA9C-4E62-3AB4-15B90641BB15}"/>
              </a:ext>
            </a:extLst>
          </p:cNvPr>
          <p:cNvSpPr/>
          <p:nvPr/>
        </p:nvSpPr>
        <p:spPr>
          <a:xfrm>
            <a:off x="7827264" y="0"/>
            <a:ext cx="905256" cy="475488"/>
          </a:xfrm>
          <a:prstGeom prst="flowChartOffpageConnector">
            <a:avLst/>
          </a:prstGeom>
          <a:solidFill>
            <a:srgbClr val="37358C"/>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3000"/>
              <a:buFont typeface="Arial"/>
              <a:buNone/>
            </a:pPr>
            <a:r>
              <a:rPr lang="en-US" sz="3000" b="1" i="0" u="none" strike="noStrike" cap="none">
                <a:solidFill>
                  <a:schemeClr val="lt1"/>
                </a:solidFill>
                <a:latin typeface="Calibri"/>
                <a:ea typeface="Calibri"/>
                <a:cs typeface="Calibri"/>
                <a:sym typeface="Calibri"/>
              </a:rPr>
              <a:t>ALL</a:t>
            </a:r>
            <a:endParaRPr sz="3000" b="1" i="0" u="none" strike="noStrike" cap="none">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380137429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DFB15F-735D-F035-97E3-695DD690A4B6}"/>
            </a:ext>
          </a:extLst>
        </p:cNvPr>
        <p:cNvGrpSpPr/>
        <p:nvPr/>
      </p:nvGrpSpPr>
      <p:grpSpPr>
        <a:xfrm>
          <a:off x="0" y="0"/>
          <a:ext cx="0" cy="0"/>
          <a:chOff x="0" y="0"/>
          <a:chExt cx="0" cy="0"/>
        </a:xfrm>
      </p:grpSpPr>
      <p:sp>
        <p:nvSpPr>
          <p:cNvPr id="184" name="TextBox 183">
            <a:extLst>
              <a:ext uri="{FF2B5EF4-FFF2-40B4-BE49-F238E27FC236}">
                <a16:creationId xmlns:a16="http://schemas.microsoft.com/office/drawing/2014/main" id="{ECF99AA9-A044-49F2-67D9-62345F5C5F0D}"/>
              </a:ext>
            </a:extLst>
          </p:cNvPr>
          <p:cNvSpPr txBox="1">
            <a:spLocks noChangeArrowheads="1"/>
          </p:cNvSpPr>
          <p:nvPr/>
        </p:nvSpPr>
        <p:spPr bwMode="auto">
          <a:xfrm>
            <a:off x="252311" y="1131164"/>
            <a:ext cx="3883186" cy="2246769"/>
          </a:xfrm>
          <a:prstGeom prst="rect">
            <a:avLst/>
          </a:prstGeom>
          <a:noFill/>
          <a:ln>
            <a:noFill/>
          </a:ln>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400" dirty="0">
                <a:solidFill>
                  <a:srgbClr val="000000"/>
                </a:solidFill>
                <a:latin typeface="Arial" panose="020B0604020202020204" pitchFamily="34" charset="0"/>
                <a:ea typeface="ＭＳ Ｐゴシック" panose="020B0600070205080204" pitchFamily="34" charset="-128"/>
              </a:rPr>
              <a:t>During the Magnitude 9.1 Sumatra-Andaman, the closest permanent GPS stations were on the Malay Peninsula and only moved 30 cm (~1 ft).</a:t>
            </a:r>
          </a:p>
          <a:p>
            <a:pPr eaLnBrk="1" hangingPunct="1">
              <a:spcBef>
                <a:spcPct val="0"/>
              </a:spcBef>
              <a:buFontTx/>
              <a:buNone/>
            </a:pPr>
            <a:endParaRPr lang="en-US" altLang="en-US" sz="1400" dirty="0">
              <a:solidFill>
                <a:srgbClr val="000000"/>
              </a:solidFill>
              <a:latin typeface="Arial" panose="020B0604020202020204" pitchFamily="34" charset="0"/>
              <a:ea typeface="ＭＳ Ｐゴシック" panose="020B0600070205080204" pitchFamily="34" charset="-128"/>
            </a:endParaRPr>
          </a:p>
          <a:p>
            <a:pPr eaLnBrk="1" hangingPunct="1">
              <a:spcBef>
                <a:spcPct val="0"/>
              </a:spcBef>
              <a:buFontTx/>
              <a:buNone/>
            </a:pPr>
            <a:r>
              <a:rPr lang="en-US" altLang="en-US" sz="1400" dirty="0">
                <a:solidFill>
                  <a:srgbClr val="000000"/>
                </a:solidFill>
                <a:latin typeface="Arial" panose="020B0604020202020204" pitchFamily="34" charset="0"/>
                <a:ea typeface="ＭＳ Ｐゴシック" panose="020B0600070205080204" pitchFamily="34" charset="-128"/>
              </a:rPr>
              <a:t>But after the earthquake, scientists remeasured benchmarks on in northern Sumatra, the Nicobar Islands, and the Andaman Islands and learned that the land had moved up to 6 meters to the southwest.</a:t>
            </a:r>
          </a:p>
        </p:txBody>
      </p:sp>
      <p:grpSp>
        <p:nvGrpSpPr>
          <p:cNvPr id="3" name="Group 2">
            <a:extLst>
              <a:ext uri="{FF2B5EF4-FFF2-40B4-BE49-F238E27FC236}">
                <a16:creationId xmlns:a16="http://schemas.microsoft.com/office/drawing/2014/main" id="{CB6135D4-EBB9-D66D-9DF9-0CB5DEF162BE}"/>
              </a:ext>
            </a:extLst>
          </p:cNvPr>
          <p:cNvGrpSpPr/>
          <p:nvPr/>
        </p:nvGrpSpPr>
        <p:grpSpPr>
          <a:xfrm>
            <a:off x="4222986" y="762000"/>
            <a:ext cx="4921014" cy="6059134"/>
            <a:chOff x="4222986" y="762000"/>
            <a:chExt cx="4921014" cy="6059134"/>
          </a:xfrm>
        </p:grpSpPr>
        <p:pic>
          <p:nvPicPr>
            <p:cNvPr id="5" name="Picture 4" descr="A map of the ocean&#10;&#10;Description automatically generated">
              <a:extLst>
                <a:ext uri="{FF2B5EF4-FFF2-40B4-BE49-F238E27FC236}">
                  <a16:creationId xmlns:a16="http://schemas.microsoft.com/office/drawing/2014/main" id="{6EBA2283-A084-3F84-D5D2-E972847F747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57294" y="762000"/>
              <a:ext cx="4886706" cy="5707888"/>
            </a:xfrm>
            <a:prstGeom prst="rect">
              <a:avLst/>
            </a:prstGeom>
          </p:spPr>
        </p:pic>
        <p:sp>
          <p:nvSpPr>
            <p:cNvPr id="12" name="Right Triangle 11">
              <a:extLst>
                <a:ext uri="{FF2B5EF4-FFF2-40B4-BE49-F238E27FC236}">
                  <a16:creationId xmlns:a16="http://schemas.microsoft.com/office/drawing/2014/main" id="{AF80CE52-9A95-9E8A-F3BF-CC6229459276}"/>
                </a:ext>
              </a:extLst>
            </p:cNvPr>
            <p:cNvSpPr>
              <a:spLocks noChangeAspect="1"/>
            </p:cNvSpPr>
            <p:nvPr/>
          </p:nvSpPr>
          <p:spPr>
            <a:xfrm rot="15854190">
              <a:off x="5688261" y="1073661"/>
              <a:ext cx="173551" cy="176694"/>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3" name="Freeform 102">
              <a:extLst>
                <a:ext uri="{FF2B5EF4-FFF2-40B4-BE49-F238E27FC236}">
                  <a16:creationId xmlns:a16="http://schemas.microsoft.com/office/drawing/2014/main" id="{6B11510A-A256-2E1C-EA6D-F7D40EA58C2A}"/>
                </a:ext>
              </a:extLst>
            </p:cNvPr>
            <p:cNvSpPr/>
            <p:nvPr/>
          </p:nvSpPr>
          <p:spPr>
            <a:xfrm>
              <a:off x="5190251" y="1470271"/>
              <a:ext cx="1755582" cy="4729720"/>
            </a:xfrm>
            <a:custGeom>
              <a:avLst/>
              <a:gdLst>
                <a:gd name="connsiteX0" fmla="*/ 1515349 w 1755582"/>
                <a:gd name="connsiteY0" fmla="*/ 4729638 h 4729720"/>
                <a:gd name="connsiteX1" fmla="*/ 1681604 w 1755582"/>
                <a:gd name="connsiteY1" fmla="*/ 4664984 h 4729720"/>
                <a:gd name="connsiteX2" fmla="*/ 1755494 w 1755582"/>
                <a:gd name="connsiteY2" fmla="*/ 4498729 h 4729720"/>
                <a:gd name="connsiteX3" fmla="*/ 1690840 w 1755582"/>
                <a:gd name="connsiteY3" fmla="*/ 4277056 h 4729720"/>
                <a:gd name="connsiteX4" fmla="*/ 1469167 w 1755582"/>
                <a:gd name="connsiteY4" fmla="*/ 3990729 h 4729720"/>
                <a:gd name="connsiteX5" fmla="*/ 1229022 w 1755582"/>
                <a:gd name="connsiteY5" fmla="*/ 3602802 h 4729720"/>
                <a:gd name="connsiteX6" fmla="*/ 1044294 w 1755582"/>
                <a:gd name="connsiteY6" fmla="*/ 3233347 h 4729720"/>
                <a:gd name="connsiteX7" fmla="*/ 868804 w 1755582"/>
                <a:gd name="connsiteY7" fmla="*/ 2762293 h 4729720"/>
                <a:gd name="connsiteX8" fmla="*/ 693313 w 1755582"/>
                <a:gd name="connsiteY8" fmla="*/ 2383602 h 4729720"/>
                <a:gd name="connsiteX9" fmla="*/ 564004 w 1755582"/>
                <a:gd name="connsiteY9" fmla="*/ 1912547 h 4729720"/>
                <a:gd name="connsiteX10" fmla="*/ 508585 w 1755582"/>
                <a:gd name="connsiteY10" fmla="*/ 1552329 h 4729720"/>
                <a:gd name="connsiteX11" fmla="*/ 517822 w 1755582"/>
                <a:gd name="connsiteY11" fmla="*/ 1238293 h 4729720"/>
                <a:gd name="connsiteX12" fmla="*/ 517822 w 1755582"/>
                <a:gd name="connsiteY12" fmla="*/ 961202 h 4729720"/>
                <a:gd name="connsiteX13" fmla="*/ 610185 w 1755582"/>
                <a:gd name="connsiteY13" fmla="*/ 739529 h 4729720"/>
                <a:gd name="connsiteX14" fmla="*/ 619422 w 1755582"/>
                <a:gd name="connsiteY14" fmla="*/ 527093 h 4729720"/>
                <a:gd name="connsiteX15" fmla="*/ 619422 w 1755582"/>
                <a:gd name="connsiteY15" fmla="*/ 342365 h 4729720"/>
                <a:gd name="connsiteX16" fmla="*/ 702549 w 1755582"/>
                <a:gd name="connsiteY16" fmla="*/ 185347 h 4729720"/>
                <a:gd name="connsiteX17" fmla="*/ 600949 w 1755582"/>
                <a:gd name="connsiteY17" fmla="*/ 9856 h 4729720"/>
                <a:gd name="connsiteX18" fmla="*/ 453167 w 1755582"/>
                <a:gd name="connsiteY18" fmla="*/ 37565 h 4729720"/>
                <a:gd name="connsiteX19" fmla="*/ 277676 w 1755582"/>
                <a:gd name="connsiteY19" fmla="*/ 166874 h 4729720"/>
                <a:gd name="connsiteX20" fmla="*/ 92949 w 1755582"/>
                <a:gd name="connsiteY20" fmla="*/ 462438 h 4729720"/>
                <a:gd name="connsiteX21" fmla="*/ 83713 w 1755582"/>
                <a:gd name="connsiteY21" fmla="*/ 748765 h 4729720"/>
                <a:gd name="connsiteX22" fmla="*/ 83713 w 1755582"/>
                <a:gd name="connsiteY22" fmla="*/ 1164402 h 4729720"/>
                <a:gd name="connsiteX23" fmla="*/ 9822 w 1755582"/>
                <a:gd name="connsiteY23" fmla="*/ 1552329 h 4729720"/>
                <a:gd name="connsiteX24" fmla="*/ 9822 w 1755582"/>
                <a:gd name="connsiteY24" fmla="*/ 1986438 h 4729720"/>
                <a:gd name="connsiteX25" fmla="*/ 92949 w 1755582"/>
                <a:gd name="connsiteY25" fmla="*/ 2337420 h 4729720"/>
                <a:gd name="connsiteX26" fmla="*/ 213022 w 1755582"/>
                <a:gd name="connsiteY26" fmla="*/ 2577565 h 4729720"/>
                <a:gd name="connsiteX27" fmla="*/ 240731 w 1755582"/>
                <a:gd name="connsiteY27" fmla="*/ 2817711 h 4729720"/>
                <a:gd name="connsiteX28" fmla="*/ 379276 w 1755582"/>
                <a:gd name="connsiteY28" fmla="*/ 2928547 h 4729720"/>
                <a:gd name="connsiteX29" fmla="*/ 471640 w 1755582"/>
                <a:gd name="connsiteY29" fmla="*/ 3214874 h 4729720"/>
                <a:gd name="connsiteX30" fmla="*/ 554767 w 1755582"/>
                <a:gd name="connsiteY30" fmla="*/ 3334947 h 4729720"/>
                <a:gd name="connsiteX31" fmla="*/ 582476 w 1755582"/>
                <a:gd name="connsiteY31" fmla="*/ 3528911 h 4729720"/>
                <a:gd name="connsiteX32" fmla="*/ 545531 w 1755582"/>
                <a:gd name="connsiteY32" fmla="*/ 3667456 h 4729720"/>
                <a:gd name="connsiteX33" fmla="*/ 554767 w 1755582"/>
                <a:gd name="connsiteY33" fmla="*/ 3889129 h 4729720"/>
                <a:gd name="connsiteX34" fmla="*/ 693313 w 1755582"/>
                <a:gd name="connsiteY34" fmla="*/ 4203165 h 4729720"/>
                <a:gd name="connsiteX35" fmla="*/ 914985 w 1755582"/>
                <a:gd name="connsiteY35" fmla="*/ 4498729 h 4729720"/>
                <a:gd name="connsiteX36" fmla="*/ 1238258 w 1755582"/>
                <a:gd name="connsiteY36" fmla="*/ 4674220 h 4729720"/>
                <a:gd name="connsiteX37" fmla="*/ 1515349 w 1755582"/>
                <a:gd name="connsiteY37" fmla="*/ 4729638 h 4729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755582" h="4729720">
                  <a:moveTo>
                    <a:pt x="1515349" y="4729638"/>
                  </a:moveTo>
                  <a:cubicBezTo>
                    <a:pt x="1589240" y="4728099"/>
                    <a:pt x="1641580" y="4703469"/>
                    <a:pt x="1681604" y="4664984"/>
                  </a:cubicBezTo>
                  <a:cubicBezTo>
                    <a:pt x="1721628" y="4626499"/>
                    <a:pt x="1753955" y="4563384"/>
                    <a:pt x="1755494" y="4498729"/>
                  </a:cubicBezTo>
                  <a:cubicBezTo>
                    <a:pt x="1757033" y="4434074"/>
                    <a:pt x="1738561" y="4361723"/>
                    <a:pt x="1690840" y="4277056"/>
                  </a:cubicBezTo>
                  <a:cubicBezTo>
                    <a:pt x="1643119" y="4192389"/>
                    <a:pt x="1546137" y="4103105"/>
                    <a:pt x="1469167" y="3990729"/>
                  </a:cubicBezTo>
                  <a:cubicBezTo>
                    <a:pt x="1392197" y="3878353"/>
                    <a:pt x="1299834" y="3729032"/>
                    <a:pt x="1229022" y="3602802"/>
                  </a:cubicBezTo>
                  <a:cubicBezTo>
                    <a:pt x="1158210" y="3476572"/>
                    <a:pt x="1104330" y="3373432"/>
                    <a:pt x="1044294" y="3233347"/>
                  </a:cubicBezTo>
                  <a:cubicBezTo>
                    <a:pt x="984258" y="3093262"/>
                    <a:pt x="927301" y="2903917"/>
                    <a:pt x="868804" y="2762293"/>
                  </a:cubicBezTo>
                  <a:cubicBezTo>
                    <a:pt x="810307" y="2620669"/>
                    <a:pt x="744113" y="2525226"/>
                    <a:pt x="693313" y="2383602"/>
                  </a:cubicBezTo>
                  <a:cubicBezTo>
                    <a:pt x="642513" y="2241978"/>
                    <a:pt x="594792" y="2051093"/>
                    <a:pt x="564004" y="1912547"/>
                  </a:cubicBezTo>
                  <a:cubicBezTo>
                    <a:pt x="533216" y="1774001"/>
                    <a:pt x="516282" y="1664705"/>
                    <a:pt x="508585" y="1552329"/>
                  </a:cubicBezTo>
                  <a:cubicBezTo>
                    <a:pt x="500888" y="1439953"/>
                    <a:pt x="516283" y="1336814"/>
                    <a:pt x="517822" y="1238293"/>
                  </a:cubicBezTo>
                  <a:cubicBezTo>
                    <a:pt x="519361" y="1139772"/>
                    <a:pt x="502428" y="1044329"/>
                    <a:pt x="517822" y="961202"/>
                  </a:cubicBezTo>
                  <a:cubicBezTo>
                    <a:pt x="533216" y="878075"/>
                    <a:pt x="593252" y="811880"/>
                    <a:pt x="610185" y="739529"/>
                  </a:cubicBezTo>
                  <a:cubicBezTo>
                    <a:pt x="627118" y="667178"/>
                    <a:pt x="617883" y="593287"/>
                    <a:pt x="619422" y="527093"/>
                  </a:cubicBezTo>
                  <a:cubicBezTo>
                    <a:pt x="620961" y="460899"/>
                    <a:pt x="605568" y="399323"/>
                    <a:pt x="619422" y="342365"/>
                  </a:cubicBezTo>
                  <a:cubicBezTo>
                    <a:pt x="633276" y="285407"/>
                    <a:pt x="705628" y="240765"/>
                    <a:pt x="702549" y="185347"/>
                  </a:cubicBezTo>
                  <a:cubicBezTo>
                    <a:pt x="699470" y="129929"/>
                    <a:pt x="642513" y="34486"/>
                    <a:pt x="600949" y="9856"/>
                  </a:cubicBezTo>
                  <a:cubicBezTo>
                    <a:pt x="559385" y="-14774"/>
                    <a:pt x="507046" y="11395"/>
                    <a:pt x="453167" y="37565"/>
                  </a:cubicBezTo>
                  <a:cubicBezTo>
                    <a:pt x="399288" y="63735"/>
                    <a:pt x="337712" y="96062"/>
                    <a:pt x="277676" y="166874"/>
                  </a:cubicBezTo>
                  <a:cubicBezTo>
                    <a:pt x="217640" y="237686"/>
                    <a:pt x="125276" y="365456"/>
                    <a:pt x="92949" y="462438"/>
                  </a:cubicBezTo>
                  <a:cubicBezTo>
                    <a:pt x="60622" y="559420"/>
                    <a:pt x="85252" y="631771"/>
                    <a:pt x="83713" y="748765"/>
                  </a:cubicBezTo>
                  <a:cubicBezTo>
                    <a:pt x="82174" y="865759"/>
                    <a:pt x="96028" y="1030475"/>
                    <a:pt x="83713" y="1164402"/>
                  </a:cubicBezTo>
                  <a:cubicBezTo>
                    <a:pt x="71398" y="1298329"/>
                    <a:pt x="22137" y="1415323"/>
                    <a:pt x="9822" y="1552329"/>
                  </a:cubicBezTo>
                  <a:cubicBezTo>
                    <a:pt x="-2493" y="1689335"/>
                    <a:pt x="-4033" y="1855589"/>
                    <a:pt x="9822" y="1986438"/>
                  </a:cubicBezTo>
                  <a:cubicBezTo>
                    <a:pt x="23676" y="2117286"/>
                    <a:pt x="59082" y="2238899"/>
                    <a:pt x="92949" y="2337420"/>
                  </a:cubicBezTo>
                  <a:cubicBezTo>
                    <a:pt x="126816" y="2435941"/>
                    <a:pt x="188392" y="2497517"/>
                    <a:pt x="213022" y="2577565"/>
                  </a:cubicBezTo>
                  <a:cubicBezTo>
                    <a:pt x="237652" y="2657613"/>
                    <a:pt x="213022" y="2759214"/>
                    <a:pt x="240731" y="2817711"/>
                  </a:cubicBezTo>
                  <a:cubicBezTo>
                    <a:pt x="268440" y="2876208"/>
                    <a:pt x="340791" y="2862353"/>
                    <a:pt x="379276" y="2928547"/>
                  </a:cubicBezTo>
                  <a:cubicBezTo>
                    <a:pt x="417761" y="2994741"/>
                    <a:pt x="442391" y="3147141"/>
                    <a:pt x="471640" y="3214874"/>
                  </a:cubicBezTo>
                  <a:cubicBezTo>
                    <a:pt x="500888" y="3282607"/>
                    <a:pt x="536294" y="3282608"/>
                    <a:pt x="554767" y="3334947"/>
                  </a:cubicBezTo>
                  <a:cubicBezTo>
                    <a:pt x="573240" y="3387286"/>
                    <a:pt x="584015" y="3473493"/>
                    <a:pt x="582476" y="3528911"/>
                  </a:cubicBezTo>
                  <a:cubicBezTo>
                    <a:pt x="580937" y="3584329"/>
                    <a:pt x="550149" y="3607420"/>
                    <a:pt x="545531" y="3667456"/>
                  </a:cubicBezTo>
                  <a:cubicBezTo>
                    <a:pt x="540913" y="3727492"/>
                    <a:pt x="530137" y="3799844"/>
                    <a:pt x="554767" y="3889129"/>
                  </a:cubicBezTo>
                  <a:cubicBezTo>
                    <a:pt x="579397" y="3978414"/>
                    <a:pt x="633277" y="4101565"/>
                    <a:pt x="693313" y="4203165"/>
                  </a:cubicBezTo>
                  <a:cubicBezTo>
                    <a:pt x="753349" y="4304765"/>
                    <a:pt x="824161" y="4420220"/>
                    <a:pt x="914985" y="4498729"/>
                  </a:cubicBezTo>
                  <a:cubicBezTo>
                    <a:pt x="1005809" y="4577238"/>
                    <a:pt x="1130500" y="4637275"/>
                    <a:pt x="1238258" y="4674220"/>
                  </a:cubicBezTo>
                  <a:cubicBezTo>
                    <a:pt x="1346016" y="4711165"/>
                    <a:pt x="1441458" y="4731177"/>
                    <a:pt x="1515349" y="4729638"/>
                  </a:cubicBezTo>
                  <a:close/>
                </a:path>
              </a:pathLst>
            </a:custGeom>
            <a:solidFill>
              <a:schemeClr val="accent6">
                <a:lumMod val="60000"/>
                <a:lumOff val="40000"/>
                <a:alpha val="60000"/>
              </a:schemeClr>
            </a:solidFill>
            <a:ln>
              <a:noFill/>
              <a:prstDash val="dash"/>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Freeform 12">
              <a:extLst>
                <a:ext uri="{FF2B5EF4-FFF2-40B4-BE49-F238E27FC236}">
                  <a16:creationId xmlns:a16="http://schemas.microsoft.com/office/drawing/2014/main" id="{990E44BC-A7C5-C349-5B0C-3BFBEC8B40E0}"/>
                </a:ext>
              </a:extLst>
            </p:cNvPr>
            <p:cNvSpPr/>
            <p:nvPr/>
          </p:nvSpPr>
          <p:spPr>
            <a:xfrm>
              <a:off x="5151654" y="796636"/>
              <a:ext cx="1553946" cy="5532582"/>
            </a:xfrm>
            <a:custGeom>
              <a:avLst/>
              <a:gdLst>
                <a:gd name="connsiteX0" fmla="*/ 907401 w 1553946"/>
                <a:gd name="connsiteY0" fmla="*/ 0 h 5532582"/>
                <a:gd name="connsiteX1" fmla="*/ 833510 w 1553946"/>
                <a:gd name="connsiteY1" fmla="*/ 147782 h 5532582"/>
                <a:gd name="connsiteX2" fmla="*/ 685728 w 1553946"/>
                <a:gd name="connsiteY2" fmla="*/ 304800 h 5532582"/>
                <a:gd name="connsiteX3" fmla="*/ 519473 w 1553946"/>
                <a:gd name="connsiteY3" fmla="*/ 489528 h 5532582"/>
                <a:gd name="connsiteX4" fmla="*/ 343982 w 1553946"/>
                <a:gd name="connsiteY4" fmla="*/ 711200 h 5532582"/>
                <a:gd name="connsiteX5" fmla="*/ 150019 w 1553946"/>
                <a:gd name="connsiteY5" fmla="*/ 969819 h 5532582"/>
                <a:gd name="connsiteX6" fmla="*/ 39182 w 1553946"/>
                <a:gd name="connsiteY6" fmla="*/ 1274619 h 5532582"/>
                <a:gd name="connsiteX7" fmla="*/ 76128 w 1553946"/>
                <a:gd name="connsiteY7" fmla="*/ 1542473 h 5532582"/>
                <a:gd name="connsiteX8" fmla="*/ 85364 w 1553946"/>
                <a:gd name="connsiteY8" fmla="*/ 1810328 h 5532582"/>
                <a:gd name="connsiteX9" fmla="*/ 48419 w 1553946"/>
                <a:gd name="connsiteY9" fmla="*/ 2041237 h 5532582"/>
                <a:gd name="connsiteX10" fmla="*/ 2237 w 1553946"/>
                <a:gd name="connsiteY10" fmla="*/ 2244437 h 5532582"/>
                <a:gd name="connsiteX11" fmla="*/ 11473 w 1553946"/>
                <a:gd name="connsiteY11" fmla="*/ 2521528 h 5532582"/>
                <a:gd name="connsiteX12" fmla="*/ 48419 w 1553946"/>
                <a:gd name="connsiteY12" fmla="*/ 2733964 h 5532582"/>
                <a:gd name="connsiteX13" fmla="*/ 94601 w 1553946"/>
                <a:gd name="connsiteY13" fmla="*/ 2964873 h 5532582"/>
                <a:gd name="connsiteX14" fmla="*/ 233146 w 1553946"/>
                <a:gd name="connsiteY14" fmla="*/ 3297382 h 5532582"/>
                <a:gd name="connsiteX15" fmla="*/ 288564 w 1553946"/>
                <a:gd name="connsiteY15" fmla="*/ 3537528 h 5532582"/>
                <a:gd name="connsiteX16" fmla="*/ 445582 w 1553946"/>
                <a:gd name="connsiteY16" fmla="*/ 3620655 h 5532582"/>
                <a:gd name="connsiteX17" fmla="*/ 464055 w 1553946"/>
                <a:gd name="connsiteY17" fmla="*/ 3759200 h 5532582"/>
                <a:gd name="connsiteX18" fmla="*/ 501001 w 1553946"/>
                <a:gd name="connsiteY18" fmla="*/ 4100946 h 5532582"/>
                <a:gd name="connsiteX19" fmla="*/ 574891 w 1553946"/>
                <a:gd name="connsiteY19" fmla="*/ 4516582 h 5532582"/>
                <a:gd name="connsiteX20" fmla="*/ 694964 w 1553946"/>
                <a:gd name="connsiteY20" fmla="*/ 4858328 h 5532582"/>
                <a:gd name="connsiteX21" fmla="*/ 888928 w 1553946"/>
                <a:gd name="connsiteY21" fmla="*/ 5098473 h 5532582"/>
                <a:gd name="connsiteX22" fmla="*/ 1156782 w 1553946"/>
                <a:gd name="connsiteY22" fmla="*/ 5301673 h 5532582"/>
                <a:gd name="connsiteX23" fmla="*/ 1350746 w 1553946"/>
                <a:gd name="connsiteY23" fmla="*/ 5421746 h 5532582"/>
                <a:gd name="connsiteX24" fmla="*/ 1553946 w 1553946"/>
                <a:gd name="connsiteY24" fmla="*/ 5532582 h 5532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553946" h="5532582">
                  <a:moveTo>
                    <a:pt x="907401" y="0"/>
                  </a:moveTo>
                  <a:cubicBezTo>
                    <a:pt x="888928" y="48491"/>
                    <a:pt x="870455" y="96982"/>
                    <a:pt x="833510" y="147782"/>
                  </a:cubicBezTo>
                  <a:cubicBezTo>
                    <a:pt x="796565" y="198582"/>
                    <a:pt x="738067" y="247842"/>
                    <a:pt x="685728" y="304800"/>
                  </a:cubicBezTo>
                  <a:cubicBezTo>
                    <a:pt x="633389" y="361758"/>
                    <a:pt x="576431" y="421795"/>
                    <a:pt x="519473" y="489528"/>
                  </a:cubicBezTo>
                  <a:cubicBezTo>
                    <a:pt x="462515" y="557261"/>
                    <a:pt x="405558" y="631152"/>
                    <a:pt x="343982" y="711200"/>
                  </a:cubicBezTo>
                  <a:cubicBezTo>
                    <a:pt x="282406" y="791248"/>
                    <a:pt x="200819" y="875916"/>
                    <a:pt x="150019" y="969819"/>
                  </a:cubicBezTo>
                  <a:cubicBezTo>
                    <a:pt x="99219" y="1063722"/>
                    <a:pt x="51497" y="1179177"/>
                    <a:pt x="39182" y="1274619"/>
                  </a:cubicBezTo>
                  <a:cubicBezTo>
                    <a:pt x="26867" y="1370061"/>
                    <a:pt x="68431" y="1453188"/>
                    <a:pt x="76128" y="1542473"/>
                  </a:cubicBezTo>
                  <a:cubicBezTo>
                    <a:pt x="83825" y="1631758"/>
                    <a:pt x="89982" y="1727201"/>
                    <a:pt x="85364" y="1810328"/>
                  </a:cubicBezTo>
                  <a:cubicBezTo>
                    <a:pt x="80746" y="1893455"/>
                    <a:pt x="62273" y="1968886"/>
                    <a:pt x="48419" y="2041237"/>
                  </a:cubicBezTo>
                  <a:cubicBezTo>
                    <a:pt x="34565" y="2113588"/>
                    <a:pt x="8395" y="2164389"/>
                    <a:pt x="2237" y="2244437"/>
                  </a:cubicBezTo>
                  <a:cubicBezTo>
                    <a:pt x="-3921" y="2324485"/>
                    <a:pt x="3776" y="2439940"/>
                    <a:pt x="11473" y="2521528"/>
                  </a:cubicBezTo>
                  <a:cubicBezTo>
                    <a:pt x="19170" y="2603116"/>
                    <a:pt x="34564" y="2660073"/>
                    <a:pt x="48419" y="2733964"/>
                  </a:cubicBezTo>
                  <a:cubicBezTo>
                    <a:pt x="62274" y="2807855"/>
                    <a:pt x="63813" y="2870970"/>
                    <a:pt x="94601" y="2964873"/>
                  </a:cubicBezTo>
                  <a:cubicBezTo>
                    <a:pt x="125389" y="3058776"/>
                    <a:pt x="200819" y="3201940"/>
                    <a:pt x="233146" y="3297382"/>
                  </a:cubicBezTo>
                  <a:cubicBezTo>
                    <a:pt x="265473" y="3392825"/>
                    <a:pt x="253158" y="3483649"/>
                    <a:pt x="288564" y="3537528"/>
                  </a:cubicBezTo>
                  <a:cubicBezTo>
                    <a:pt x="323970" y="3591407"/>
                    <a:pt x="416334" y="3583710"/>
                    <a:pt x="445582" y="3620655"/>
                  </a:cubicBezTo>
                  <a:cubicBezTo>
                    <a:pt x="474830" y="3657600"/>
                    <a:pt x="454819" y="3679152"/>
                    <a:pt x="464055" y="3759200"/>
                  </a:cubicBezTo>
                  <a:cubicBezTo>
                    <a:pt x="473291" y="3839248"/>
                    <a:pt x="482528" y="3974716"/>
                    <a:pt x="501001" y="4100946"/>
                  </a:cubicBezTo>
                  <a:cubicBezTo>
                    <a:pt x="519474" y="4227176"/>
                    <a:pt x="542564" y="4390352"/>
                    <a:pt x="574891" y="4516582"/>
                  </a:cubicBezTo>
                  <a:cubicBezTo>
                    <a:pt x="607218" y="4642812"/>
                    <a:pt x="642625" y="4761346"/>
                    <a:pt x="694964" y="4858328"/>
                  </a:cubicBezTo>
                  <a:cubicBezTo>
                    <a:pt x="747303" y="4955310"/>
                    <a:pt x="811958" y="5024582"/>
                    <a:pt x="888928" y="5098473"/>
                  </a:cubicBezTo>
                  <a:cubicBezTo>
                    <a:pt x="965898" y="5172364"/>
                    <a:pt x="1079812" y="5247794"/>
                    <a:pt x="1156782" y="5301673"/>
                  </a:cubicBezTo>
                  <a:cubicBezTo>
                    <a:pt x="1233752" y="5355552"/>
                    <a:pt x="1284552" y="5383261"/>
                    <a:pt x="1350746" y="5421746"/>
                  </a:cubicBezTo>
                  <a:cubicBezTo>
                    <a:pt x="1416940" y="5460231"/>
                    <a:pt x="1485443" y="5496406"/>
                    <a:pt x="1553946" y="5532582"/>
                  </a:cubicBezTo>
                </a:path>
              </a:pathLst>
            </a:cu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ight Triangle 13">
              <a:extLst>
                <a:ext uri="{FF2B5EF4-FFF2-40B4-BE49-F238E27FC236}">
                  <a16:creationId xmlns:a16="http://schemas.microsoft.com/office/drawing/2014/main" id="{A9FF5537-FB90-0CC0-99F1-69A515FEE105}"/>
                </a:ext>
              </a:extLst>
            </p:cNvPr>
            <p:cNvSpPr>
              <a:spLocks noChangeAspect="1"/>
            </p:cNvSpPr>
            <p:nvPr/>
          </p:nvSpPr>
          <p:spPr>
            <a:xfrm rot="15647139">
              <a:off x="5272401" y="1607061"/>
              <a:ext cx="173551" cy="176694"/>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5" name="Right Triangle 14">
              <a:extLst>
                <a:ext uri="{FF2B5EF4-FFF2-40B4-BE49-F238E27FC236}">
                  <a16:creationId xmlns:a16="http://schemas.microsoft.com/office/drawing/2014/main" id="{C1408BD7-2AB5-5D69-DF43-ED2BB3611AAB}"/>
                </a:ext>
              </a:extLst>
            </p:cNvPr>
            <p:cNvSpPr>
              <a:spLocks noChangeAspect="1"/>
            </p:cNvSpPr>
            <p:nvPr/>
          </p:nvSpPr>
          <p:spPr>
            <a:xfrm rot="13170100">
              <a:off x="5156456" y="2347495"/>
              <a:ext cx="173551" cy="176694"/>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6" name="Right Triangle 15">
              <a:extLst>
                <a:ext uri="{FF2B5EF4-FFF2-40B4-BE49-F238E27FC236}">
                  <a16:creationId xmlns:a16="http://schemas.microsoft.com/office/drawing/2014/main" id="{74B30CE0-B72C-16EF-51B3-CFFEFFCF49B1}"/>
                </a:ext>
              </a:extLst>
            </p:cNvPr>
            <p:cNvSpPr>
              <a:spLocks noChangeAspect="1"/>
            </p:cNvSpPr>
            <p:nvPr/>
          </p:nvSpPr>
          <p:spPr>
            <a:xfrm rot="13199346">
              <a:off x="5064878" y="3126848"/>
              <a:ext cx="173551" cy="176694"/>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7" name="Right Triangle 16">
              <a:extLst>
                <a:ext uri="{FF2B5EF4-FFF2-40B4-BE49-F238E27FC236}">
                  <a16:creationId xmlns:a16="http://schemas.microsoft.com/office/drawing/2014/main" id="{23D99EDC-6F1D-7576-54D2-4595D3B8A73E}"/>
                </a:ext>
              </a:extLst>
            </p:cNvPr>
            <p:cNvSpPr>
              <a:spLocks noChangeAspect="1"/>
            </p:cNvSpPr>
            <p:nvPr/>
          </p:nvSpPr>
          <p:spPr>
            <a:xfrm rot="11981259">
              <a:off x="5266890" y="3932866"/>
              <a:ext cx="173551" cy="176694"/>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8" name="Right Triangle 17">
              <a:extLst>
                <a:ext uri="{FF2B5EF4-FFF2-40B4-BE49-F238E27FC236}">
                  <a16:creationId xmlns:a16="http://schemas.microsoft.com/office/drawing/2014/main" id="{6B1A5AF3-DB51-8F12-BB2D-5947C6826C6C}"/>
                </a:ext>
              </a:extLst>
            </p:cNvPr>
            <p:cNvSpPr>
              <a:spLocks noChangeAspect="1"/>
            </p:cNvSpPr>
            <p:nvPr/>
          </p:nvSpPr>
          <p:spPr>
            <a:xfrm rot="13109727">
              <a:off x="5565354" y="4759756"/>
              <a:ext cx="173551" cy="176694"/>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9" name="Right Triangle 18">
              <a:extLst>
                <a:ext uri="{FF2B5EF4-FFF2-40B4-BE49-F238E27FC236}">
                  <a16:creationId xmlns:a16="http://schemas.microsoft.com/office/drawing/2014/main" id="{18A8D44D-136C-861D-1C7C-8A4D406E2EA3}"/>
                </a:ext>
              </a:extLst>
            </p:cNvPr>
            <p:cNvSpPr>
              <a:spLocks noChangeAspect="1"/>
            </p:cNvSpPr>
            <p:nvPr/>
          </p:nvSpPr>
          <p:spPr>
            <a:xfrm rot="11723712">
              <a:off x="5784876" y="5582466"/>
              <a:ext cx="173551" cy="176694"/>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0" name="Right Triangle 19">
              <a:extLst>
                <a:ext uri="{FF2B5EF4-FFF2-40B4-BE49-F238E27FC236}">
                  <a16:creationId xmlns:a16="http://schemas.microsoft.com/office/drawing/2014/main" id="{23BDB4B8-F4F3-4C7B-C222-D0F121734141}"/>
                </a:ext>
              </a:extLst>
            </p:cNvPr>
            <p:cNvSpPr>
              <a:spLocks noChangeAspect="1"/>
            </p:cNvSpPr>
            <p:nvPr/>
          </p:nvSpPr>
          <p:spPr>
            <a:xfrm rot="9764891">
              <a:off x="6504799" y="6175214"/>
              <a:ext cx="173551" cy="176694"/>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1" name="Freeform 20">
              <a:extLst>
                <a:ext uri="{FF2B5EF4-FFF2-40B4-BE49-F238E27FC236}">
                  <a16:creationId xmlns:a16="http://schemas.microsoft.com/office/drawing/2014/main" id="{49F23BFF-BFAE-4FC4-970B-9A14E0CB758A}"/>
                </a:ext>
              </a:extLst>
            </p:cNvPr>
            <p:cNvSpPr/>
            <p:nvPr/>
          </p:nvSpPr>
          <p:spPr>
            <a:xfrm>
              <a:off x="6002068" y="3087255"/>
              <a:ext cx="2033568" cy="3260436"/>
            </a:xfrm>
            <a:custGeom>
              <a:avLst/>
              <a:gdLst>
                <a:gd name="connsiteX0" fmla="*/ 2033568 w 2033568"/>
                <a:gd name="connsiteY0" fmla="*/ 3260436 h 3260436"/>
                <a:gd name="connsiteX1" fmla="*/ 1821132 w 2033568"/>
                <a:gd name="connsiteY1" fmla="*/ 2974109 h 3260436"/>
                <a:gd name="connsiteX2" fmla="*/ 1645641 w 2033568"/>
                <a:gd name="connsiteY2" fmla="*/ 2752436 h 3260436"/>
                <a:gd name="connsiteX3" fmla="*/ 1442441 w 2033568"/>
                <a:gd name="connsiteY3" fmla="*/ 2530763 h 3260436"/>
                <a:gd name="connsiteX4" fmla="*/ 1174587 w 2033568"/>
                <a:gd name="connsiteY4" fmla="*/ 2364509 h 3260436"/>
                <a:gd name="connsiteX5" fmla="*/ 971387 w 2033568"/>
                <a:gd name="connsiteY5" fmla="*/ 2179781 h 3260436"/>
                <a:gd name="connsiteX6" fmla="*/ 740477 w 2033568"/>
                <a:gd name="connsiteY6" fmla="*/ 1930400 h 3260436"/>
                <a:gd name="connsiteX7" fmla="*/ 592696 w 2033568"/>
                <a:gd name="connsiteY7" fmla="*/ 1671781 h 3260436"/>
                <a:gd name="connsiteX8" fmla="*/ 352550 w 2033568"/>
                <a:gd name="connsiteY8" fmla="*/ 1403927 h 3260436"/>
                <a:gd name="connsiteX9" fmla="*/ 186296 w 2033568"/>
                <a:gd name="connsiteY9" fmla="*/ 1173018 h 3260436"/>
                <a:gd name="connsiteX10" fmla="*/ 47750 w 2033568"/>
                <a:gd name="connsiteY10" fmla="*/ 812800 h 3260436"/>
                <a:gd name="connsiteX11" fmla="*/ 1568 w 2033568"/>
                <a:gd name="connsiteY11" fmla="*/ 526472 h 3260436"/>
                <a:gd name="connsiteX12" fmla="*/ 10805 w 2033568"/>
                <a:gd name="connsiteY12" fmla="*/ 332509 h 3260436"/>
                <a:gd name="connsiteX13" fmla="*/ 10805 w 2033568"/>
                <a:gd name="connsiteY13" fmla="*/ 0 h 3260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33568" h="3260436">
                  <a:moveTo>
                    <a:pt x="2033568" y="3260436"/>
                  </a:moveTo>
                  <a:cubicBezTo>
                    <a:pt x="1959677" y="3159606"/>
                    <a:pt x="1885786" y="3058776"/>
                    <a:pt x="1821132" y="2974109"/>
                  </a:cubicBezTo>
                  <a:cubicBezTo>
                    <a:pt x="1756478" y="2889442"/>
                    <a:pt x="1708756" y="2826327"/>
                    <a:pt x="1645641" y="2752436"/>
                  </a:cubicBezTo>
                  <a:cubicBezTo>
                    <a:pt x="1582526" y="2678545"/>
                    <a:pt x="1520950" y="2595417"/>
                    <a:pt x="1442441" y="2530763"/>
                  </a:cubicBezTo>
                  <a:cubicBezTo>
                    <a:pt x="1363932" y="2466109"/>
                    <a:pt x="1253096" y="2423006"/>
                    <a:pt x="1174587" y="2364509"/>
                  </a:cubicBezTo>
                  <a:cubicBezTo>
                    <a:pt x="1096078" y="2306012"/>
                    <a:pt x="1043739" y="2252132"/>
                    <a:pt x="971387" y="2179781"/>
                  </a:cubicBezTo>
                  <a:cubicBezTo>
                    <a:pt x="899035" y="2107430"/>
                    <a:pt x="803592" y="2015067"/>
                    <a:pt x="740477" y="1930400"/>
                  </a:cubicBezTo>
                  <a:cubicBezTo>
                    <a:pt x="677362" y="1845733"/>
                    <a:pt x="657351" y="1759527"/>
                    <a:pt x="592696" y="1671781"/>
                  </a:cubicBezTo>
                  <a:cubicBezTo>
                    <a:pt x="528041" y="1584035"/>
                    <a:pt x="420283" y="1487054"/>
                    <a:pt x="352550" y="1403927"/>
                  </a:cubicBezTo>
                  <a:cubicBezTo>
                    <a:pt x="284817" y="1320800"/>
                    <a:pt x="237096" y="1271539"/>
                    <a:pt x="186296" y="1173018"/>
                  </a:cubicBezTo>
                  <a:cubicBezTo>
                    <a:pt x="135496" y="1074497"/>
                    <a:pt x="78538" y="920558"/>
                    <a:pt x="47750" y="812800"/>
                  </a:cubicBezTo>
                  <a:cubicBezTo>
                    <a:pt x="16962" y="705042"/>
                    <a:pt x="7725" y="606520"/>
                    <a:pt x="1568" y="526472"/>
                  </a:cubicBezTo>
                  <a:cubicBezTo>
                    <a:pt x="-4589" y="446424"/>
                    <a:pt x="9266" y="420254"/>
                    <a:pt x="10805" y="332509"/>
                  </a:cubicBezTo>
                  <a:cubicBezTo>
                    <a:pt x="12344" y="244764"/>
                    <a:pt x="11574" y="122382"/>
                    <a:pt x="10805" y="0"/>
                  </a:cubicBezTo>
                </a:path>
              </a:pathLst>
            </a:custGeom>
            <a:noFill/>
            <a:ln w="158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3" name="Straight Connector 22">
              <a:extLst>
                <a:ext uri="{FF2B5EF4-FFF2-40B4-BE49-F238E27FC236}">
                  <a16:creationId xmlns:a16="http://schemas.microsoft.com/office/drawing/2014/main" id="{3EBB9A8E-0310-A286-D2D8-9467205C4913}"/>
                </a:ext>
              </a:extLst>
            </p:cNvPr>
            <p:cNvCxnSpPr>
              <a:cxnSpLocks/>
            </p:cNvCxnSpPr>
            <p:nvPr/>
          </p:nvCxnSpPr>
          <p:spPr>
            <a:xfrm flipV="1">
              <a:off x="6553200" y="2133600"/>
              <a:ext cx="0" cy="60960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AEB0B126-89A0-7AEB-3452-A868BE69D0B6}"/>
                </a:ext>
              </a:extLst>
            </p:cNvPr>
            <p:cNvCxnSpPr>
              <a:cxnSpLocks/>
            </p:cNvCxnSpPr>
            <p:nvPr/>
          </p:nvCxnSpPr>
          <p:spPr>
            <a:xfrm flipV="1">
              <a:off x="6700648" y="1595605"/>
              <a:ext cx="0" cy="525188"/>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Freeform 27">
              <a:extLst>
                <a:ext uri="{FF2B5EF4-FFF2-40B4-BE49-F238E27FC236}">
                  <a16:creationId xmlns:a16="http://schemas.microsoft.com/office/drawing/2014/main" id="{C6F43060-7CA5-DBBE-923A-C29B20B76190}"/>
                </a:ext>
              </a:extLst>
            </p:cNvPr>
            <p:cNvSpPr/>
            <p:nvPr/>
          </p:nvSpPr>
          <p:spPr>
            <a:xfrm>
              <a:off x="6973455" y="796636"/>
              <a:ext cx="101600" cy="535709"/>
            </a:xfrm>
            <a:custGeom>
              <a:avLst/>
              <a:gdLst>
                <a:gd name="connsiteX0" fmla="*/ 0 w 101600"/>
                <a:gd name="connsiteY0" fmla="*/ 535709 h 535709"/>
                <a:gd name="connsiteX1" fmla="*/ 46181 w 101600"/>
                <a:gd name="connsiteY1" fmla="*/ 258619 h 535709"/>
                <a:gd name="connsiteX2" fmla="*/ 83127 w 101600"/>
                <a:gd name="connsiteY2" fmla="*/ 120073 h 535709"/>
                <a:gd name="connsiteX3" fmla="*/ 101600 w 101600"/>
                <a:gd name="connsiteY3" fmla="*/ 0 h 535709"/>
              </a:gdLst>
              <a:ahLst/>
              <a:cxnLst>
                <a:cxn ang="0">
                  <a:pos x="connsiteX0" y="connsiteY0"/>
                </a:cxn>
                <a:cxn ang="0">
                  <a:pos x="connsiteX1" y="connsiteY1"/>
                </a:cxn>
                <a:cxn ang="0">
                  <a:pos x="connsiteX2" y="connsiteY2"/>
                </a:cxn>
                <a:cxn ang="0">
                  <a:pos x="connsiteX3" y="connsiteY3"/>
                </a:cxn>
              </a:cxnLst>
              <a:rect l="l" t="t" r="r" b="b"/>
              <a:pathLst>
                <a:path w="101600" h="535709">
                  <a:moveTo>
                    <a:pt x="0" y="535709"/>
                  </a:moveTo>
                  <a:cubicBezTo>
                    <a:pt x="16163" y="431800"/>
                    <a:pt x="32327" y="327892"/>
                    <a:pt x="46181" y="258619"/>
                  </a:cubicBezTo>
                  <a:cubicBezTo>
                    <a:pt x="60035" y="189346"/>
                    <a:pt x="73891" y="163176"/>
                    <a:pt x="83127" y="120073"/>
                  </a:cubicBezTo>
                  <a:cubicBezTo>
                    <a:pt x="92363" y="76970"/>
                    <a:pt x="96981" y="38485"/>
                    <a:pt x="101600" y="0"/>
                  </a:cubicBezTo>
                </a:path>
              </a:pathLst>
            </a:custGeom>
            <a:noFill/>
            <a:ln w="158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9" name="Group 28">
              <a:extLst>
                <a:ext uri="{FF2B5EF4-FFF2-40B4-BE49-F238E27FC236}">
                  <a16:creationId xmlns:a16="http://schemas.microsoft.com/office/drawing/2014/main" id="{1C0D14DE-0A6E-36F1-7AC3-3F05A08C3886}"/>
                </a:ext>
              </a:extLst>
            </p:cNvPr>
            <p:cNvGrpSpPr>
              <a:grpSpLocks noChangeAspect="1"/>
            </p:cNvGrpSpPr>
            <p:nvPr/>
          </p:nvGrpSpPr>
          <p:grpSpPr>
            <a:xfrm rot="6269355" flipV="1">
              <a:off x="6533869" y="1821689"/>
              <a:ext cx="304369" cy="137160"/>
              <a:chOff x="1540438" y="1147023"/>
              <a:chExt cx="679986" cy="511807"/>
            </a:xfrm>
            <a:effectLst/>
          </p:grpSpPr>
          <p:grpSp>
            <p:nvGrpSpPr>
              <p:cNvPr id="30" name="Group 29">
                <a:extLst>
                  <a:ext uri="{FF2B5EF4-FFF2-40B4-BE49-F238E27FC236}">
                    <a16:creationId xmlns:a16="http://schemas.microsoft.com/office/drawing/2014/main" id="{7796572B-977F-DE29-4BA9-39E36D5BD7FF}"/>
                  </a:ext>
                </a:extLst>
              </p:cNvPr>
              <p:cNvGrpSpPr/>
              <p:nvPr/>
            </p:nvGrpSpPr>
            <p:grpSpPr>
              <a:xfrm rot="1414823">
                <a:off x="1610822" y="1147023"/>
                <a:ext cx="609602" cy="180958"/>
                <a:chOff x="-762002" y="2486042"/>
                <a:chExt cx="609602" cy="180958"/>
              </a:xfrm>
            </p:grpSpPr>
            <p:cxnSp>
              <p:nvCxnSpPr>
                <p:cNvPr id="34" name="Straight Connector 33">
                  <a:extLst>
                    <a:ext uri="{FF2B5EF4-FFF2-40B4-BE49-F238E27FC236}">
                      <a16:creationId xmlns:a16="http://schemas.microsoft.com/office/drawing/2014/main" id="{77E5E3C1-F67E-8BEE-EAE4-9F3199BCCCAC}"/>
                    </a:ext>
                  </a:extLst>
                </p:cNvPr>
                <p:cNvCxnSpPr/>
                <p:nvPr/>
              </p:nvCxnSpPr>
              <p:spPr>
                <a:xfrm flipV="1">
                  <a:off x="-762000" y="2486042"/>
                  <a:ext cx="609600" cy="1809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67D754F3-BFAE-3AB2-B288-B153BF2E0D13}"/>
                    </a:ext>
                  </a:extLst>
                </p:cNvPr>
                <p:cNvCxnSpPr>
                  <a:cxnSpLocks/>
                </p:cNvCxnSpPr>
                <p:nvPr/>
              </p:nvCxnSpPr>
              <p:spPr>
                <a:xfrm flipV="1">
                  <a:off x="-762002" y="2514600"/>
                  <a:ext cx="73152"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31" name="Group 30">
                <a:extLst>
                  <a:ext uri="{FF2B5EF4-FFF2-40B4-BE49-F238E27FC236}">
                    <a16:creationId xmlns:a16="http://schemas.microsoft.com/office/drawing/2014/main" id="{46D3B81A-AE2F-9785-395B-90EDA05865F5}"/>
                  </a:ext>
                </a:extLst>
              </p:cNvPr>
              <p:cNvGrpSpPr/>
              <p:nvPr/>
            </p:nvGrpSpPr>
            <p:grpSpPr>
              <a:xfrm rot="12200306">
                <a:off x="1540438" y="1477872"/>
                <a:ext cx="609600" cy="180958"/>
                <a:chOff x="-762000" y="2486042"/>
                <a:chExt cx="609600" cy="180958"/>
              </a:xfrm>
            </p:grpSpPr>
            <p:cxnSp>
              <p:nvCxnSpPr>
                <p:cNvPr id="32" name="Straight Connector 31">
                  <a:extLst>
                    <a:ext uri="{FF2B5EF4-FFF2-40B4-BE49-F238E27FC236}">
                      <a16:creationId xmlns:a16="http://schemas.microsoft.com/office/drawing/2014/main" id="{181D1F1E-1B64-D0CA-1DEE-9F7468C76AF6}"/>
                    </a:ext>
                  </a:extLst>
                </p:cNvPr>
                <p:cNvCxnSpPr/>
                <p:nvPr/>
              </p:nvCxnSpPr>
              <p:spPr>
                <a:xfrm flipV="1">
                  <a:off x="-762000" y="2486042"/>
                  <a:ext cx="609600" cy="1809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40E3E7DA-7E0D-3D11-CB0C-CDFEE847A76D}"/>
                    </a:ext>
                  </a:extLst>
                </p:cNvPr>
                <p:cNvCxnSpPr>
                  <a:cxnSpLocks/>
                </p:cNvCxnSpPr>
                <p:nvPr/>
              </p:nvCxnSpPr>
              <p:spPr>
                <a:xfrm flipV="1">
                  <a:off x="-762000" y="2514600"/>
                  <a:ext cx="76200"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36" name="Group 35">
              <a:extLst>
                <a:ext uri="{FF2B5EF4-FFF2-40B4-BE49-F238E27FC236}">
                  <a16:creationId xmlns:a16="http://schemas.microsoft.com/office/drawing/2014/main" id="{98441A28-6F29-9584-2209-8F8CF02A4BFD}"/>
                </a:ext>
              </a:extLst>
            </p:cNvPr>
            <p:cNvGrpSpPr>
              <a:grpSpLocks noChangeAspect="1"/>
            </p:cNvGrpSpPr>
            <p:nvPr/>
          </p:nvGrpSpPr>
          <p:grpSpPr>
            <a:xfrm rot="6269355" flipV="1">
              <a:off x="6401015" y="2406713"/>
              <a:ext cx="304369" cy="137160"/>
              <a:chOff x="1540438" y="1147023"/>
              <a:chExt cx="679986" cy="511807"/>
            </a:xfrm>
            <a:effectLst/>
          </p:grpSpPr>
          <p:grpSp>
            <p:nvGrpSpPr>
              <p:cNvPr id="37" name="Group 36">
                <a:extLst>
                  <a:ext uri="{FF2B5EF4-FFF2-40B4-BE49-F238E27FC236}">
                    <a16:creationId xmlns:a16="http://schemas.microsoft.com/office/drawing/2014/main" id="{28192058-6F7D-35CB-7FD6-DA30999F6E98}"/>
                  </a:ext>
                </a:extLst>
              </p:cNvPr>
              <p:cNvGrpSpPr/>
              <p:nvPr/>
            </p:nvGrpSpPr>
            <p:grpSpPr>
              <a:xfrm rot="1414823">
                <a:off x="1610822" y="1147023"/>
                <a:ext cx="609602" cy="180958"/>
                <a:chOff x="-762002" y="2486042"/>
                <a:chExt cx="609602" cy="180958"/>
              </a:xfrm>
            </p:grpSpPr>
            <p:cxnSp>
              <p:nvCxnSpPr>
                <p:cNvPr id="41" name="Straight Connector 40">
                  <a:extLst>
                    <a:ext uri="{FF2B5EF4-FFF2-40B4-BE49-F238E27FC236}">
                      <a16:creationId xmlns:a16="http://schemas.microsoft.com/office/drawing/2014/main" id="{0EAB9306-8644-6093-6974-CCF37E3AAADB}"/>
                    </a:ext>
                  </a:extLst>
                </p:cNvPr>
                <p:cNvCxnSpPr/>
                <p:nvPr/>
              </p:nvCxnSpPr>
              <p:spPr>
                <a:xfrm flipV="1">
                  <a:off x="-762000" y="2486042"/>
                  <a:ext cx="609600" cy="1809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494891A-F35C-D74F-3197-EC81F5E2BC5C}"/>
                    </a:ext>
                  </a:extLst>
                </p:cNvPr>
                <p:cNvCxnSpPr>
                  <a:cxnSpLocks/>
                </p:cNvCxnSpPr>
                <p:nvPr/>
              </p:nvCxnSpPr>
              <p:spPr>
                <a:xfrm flipV="1">
                  <a:off x="-762002" y="2514600"/>
                  <a:ext cx="73152"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38" name="Group 37">
                <a:extLst>
                  <a:ext uri="{FF2B5EF4-FFF2-40B4-BE49-F238E27FC236}">
                    <a16:creationId xmlns:a16="http://schemas.microsoft.com/office/drawing/2014/main" id="{D12AB7AB-E701-5A82-03B7-4DD133DABDDE}"/>
                  </a:ext>
                </a:extLst>
              </p:cNvPr>
              <p:cNvGrpSpPr/>
              <p:nvPr/>
            </p:nvGrpSpPr>
            <p:grpSpPr>
              <a:xfrm rot="12200306">
                <a:off x="1540438" y="1477872"/>
                <a:ext cx="609600" cy="180958"/>
                <a:chOff x="-762000" y="2486042"/>
                <a:chExt cx="609600" cy="180958"/>
              </a:xfrm>
            </p:grpSpPr>
            <p:cxnSp>
              <p:nvCxnSpPr>
                <p:cNvPr id="39" name="Straight Connector 38">
                  <a:extLst>
                    <a:ext uri="{FF2B5EF4-FFF2-40B4-BE49-F238E27FC236}">
                      <a16:creationId xmlns:a16="http://schemas.microsoft.com/office/drawing/2014/main" id="{93AAADC0-34B3-6D7D-1BC1-EAE246BACA9C}"/>
                    </a:ext>
                  </a:extLst>
                </p:cNvPr>
                <p:cNvCxnSpPr/>
                <p:nvPr/>
              </p:nvCxnSpPr>
              <p:spPr>
                <a:xfrm flipV="1">
                  <a:off x="-762000" y="2486042"/>
                  <a:ext cx="609600" cy="1809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DA783FBB-8001-4333-B144-8D97C1EC13D2}"/>
                    </a:ext>
                  </a:extLst>
                </p:cNvPr>
                <p:cNvCxnSpPr>
                  <a:cxnSpLocks/>
                </p:cNvCxnSpPr>
                <p:nvPr/>
              </p:nvCxnSpPr>
              <p:spPr>
                <a:xfrm flipV="1">
                  <a:off x="-762000" y="2514600"/>
                  <a:ext cx="76200"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43" name="Group 42">
              <a:extLst>
                <a:ext uri="{FF2B5EF4-FFF2-40B4-BE49-F238E27FC236}">
                  <a16:creationId xmlns:a16="http://schemas.microsoft.com/office/drawing/2014/main" id="{19392B5A-358C-D08D-3BBD-1BF448B7E427}"/>
                </a:ext>
              </a:extLst>
            </p:cNvPr>
            <p:cNvGrpSpPr>
              <a:grpSpLocks noChangeAspect="1"/>
            </p:cNvGrpSpPr>
            <p:nvPr/>
          </p:nvGrpSpPr>
          <p:grpSpPr>
            <a:xfrm rot="6269355" flipV="1">
              <a:off x="5868669" y="3270070"/>
              <a:ext cx="304369" cy="137160"/>
              <a:chOff x="1540438" y="1147023"/>
              <a:chExt cx="679986" cy="511807"/>
            </a:xfrm>
            <a:effectLst/>
          </p:grpSpPr>
          <p:grpSp>
            <p:nvGrpSpPr>
              <p:cNvPr id="44" name="Group 43">
                <a:extLst>
                  <a:ext uri="{FF2B5EF4-FFF2-40B4-BE49-F238E27FC236}">
                    <a16:creationId xmlns:a16="http://schemas.microsoft.com/office/drawing/2014/main" id="{162DA9F2-16B9-53F7-1CB1-9FBCC8A65DA2}"/>
                  </a:ext>
                </a:extLst>
              </p:cNvPr>
              <p:cNvGrpSpPr/>
              <p:nvPr/>
            </p:nvGrpSpPr>
            <p:grpSpPr>
              <a:xfrm rot="1414823">
                <a:off x="1610822" y="1147023"/>
                <a:ext cx="609602" cy="180958"/>
                <a:chOff x="-762002" y="2486042"/>
                <a:chExt cx="609602" cy="180958"/>
              </a:xfrm>
            </p:grpSpPr>
            <p:cxnSp>
              <p:nvCxnSpPr>
                <p:cNvPr id="48" name="Straight Connector 47">
                  <a:extLst>
                    <a:ext uri="{FF2B5EF4-FFF2-40B4-BE49-F238E27FC236}">
                      <a16:creationId xmlns:a16="http://schemas.microsoft.com/office/drawing/2014/main" id="{4D102763-BF80-A4F5-0F44-D1C5C7287228}"/>
                    </a:ext>
                  </a:extLst>
                </p:cNvPr>
                <p:cNvCxnSpPr/>
                <p:nvPr/>
              </p:nvCxnSpPr>
              <p:spPr>
                <a:xfrm flipV="1">
                  <a:off x="-762000" y="2486042"/>
                  <a:ext cx="609600" cy="1809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1FA2DD50-0B57-8EEA-4341-49CD1754CDD5}"/>
                    </a:ext>
                  </a:extLst>
                </p:cNvPr>
                <p:cNvCxnSpPr>
                  <a:cxnSpLocks/>
                </p:cNvCxnSpPr>
                <p:nvPr/>
              </p:nvCxnSpPr>
              <p:spPr>
                <a:xfrm flipV="1">
                  <a:off x="-762002" y="2514600"/>
                  <a:ext cx="73152"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45" name="Group 44">
                <a:extLst>
                  <a:ext uri="{FF2B5EF4-FFF2-40B4-BE49-F238E27FC236}">
                    <a16:creationId xmlns:a16="http://schemas.microsoft.com/office/drawing/2014/main" id="{2629F29B-7F82-BB10-3310-FD91D5DC176B}"/>
                  </a:ext>
                </a:extLst>
              </p:cNvPr>
              <p:cNvGrpSpPr/>
              <p:nvPr/>
            </p:nvGrpSpPr>
            <p:grpSpPr>
              <a:xfrm rot="12200306">
                <a:off x="1540438" y="1477872"/>
                <a:ext cx="609600" cy="180958"/>
                <a:chOff x="-762000" y="2486042"/>
                <a:chExt cx="609600" cy="180958"/>
              </a:xfrm>
            </p:grpSpPr>
            <p:cxnSp>
              <p:nvCxnSpPr>
                <p:cNvPr id="46" name="Straight Connector 45">
                  <a:extLst>
                    <a:ext uri="{FF2B5EF4-FFF2-40B4-BE49-F238E27FC236}">
                      <a16:creationId xmlns:a16="http://schemas.microsoft.com/office/drawing/2014/main" id="{D1D9EA70-A4C8-90E0-B763-628A2526293C}"/>
                    </a:ext>
                  </a:extLst>
                </p:cNvPr>
                <p:cNvCxnSpPr/>
                <p:nvPr/>
              </p:nvCxnSpPr>
              <p:spPr>
                <a:xfrm flipV="1">
                  <a:off x="-762000" y="2486042"/>
                  <a:ext cx="609600" cy="1809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F9262DF7-3F22-AD79-969C-47CE3E7AD773}"/>
                    </a:ext>
                  </a:extLst>
                </p:cNvPr>
                <p:cNvCxnSpPr>
                  <a:cxnSpLocks/>
                </p:cNvCxnSpPr>
                <p:nvPr/>
              </p:nvCxnSpPr>
              <p:spPr>
                <a:xfrm flipV="1">
                  <a:off x="-762000" y="2514600"/>
                  <a:ext cx="76200"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50" name="Group 49">
              <a:extLst>
                <a:ext uri="{FF2B5EF4-FFF2-40B4-BE49-F238E27FC236}">
                  <a16:creationId xmlns:a16="http://schemas.microsoft.com/office/drawing/2014/main" id="{8FE61F7B-72C5-6FE6-EDBB-2624C1DB48F6}"/>
                </a:ext>
              </a:extLst>
            </p:cNvPr>
            <p:cNvGrpSpPr>
              <a:grpSpLocks noChangeAspect="1"/>
            </p:cNvGrpSpPr>
            <p:nvPr/>
          </p:nvGrpSpPr>
          <p:grpSpPr>
            <a:xfrm rot="3729048" flipV="1">
              <a:off x="6361096" y="4596126"/>
              <a:ext cx="304369" cy="137160"/>
              <a:chOff x="1540438" y="1147023"/>
              <a:chExt cx="679986" cy="511807"/>
            </a:xfrm>
            <a:effectLst/>
          </p:grpSpPr>
          <p:grpSp>
            <p:nvGrpSpPr>
              <p:cNvPr id="51" name="Group 50">
                <a:extLst>
                  <a:ext uri="{FF2B5EF4-FFF2-40B4-BE49-F238E27FC236}">
                    <a16:creationId xmlns:a16="http://schemas.microsoft.com/office/drawing/2014/main" id="{9DACD88A-288E-7BF5-25DC-4B9FDC0C208A}"/>
                  </a:ext>
                </a:extLst>
              </p:cNvPr>
              <p:cNvGrpSpPr/>
              <p:nvPr/>
            </p:nvGrpSpPr>
            <p:grpSpPr>
              <a:xfrm rot="1414823">
                <a:off x="1610822" y="1147023"/>
                <a:ext cx="609602" cy="180958"/>
                <a:chOff x="-762002" y="2486042"/>
                <a:chExt cx="609602" cy="180958"/>
              </a:xfrm>
            </p:grpSpPr>
            <p:cxnSp>
              <p:nvCxnSpPr>
                <p:cNvPr id="55" name="Straight Connector 54">
                  <a:extLst>
                    <a:ext uri="{FF2B5EF4-FFF2-40B4-BE49-F238E27FC236}">
                      <a16:creationId xmlns:a16="http://schemas.microsoft.com/office/drawing/2014/main" id="{E4F6D6FE-9355-309E-0A88-EE2A3F3EB3F9}"/>
                    </a:ext>
                  </a:extLst>
                </p:cNvPr>
                <p:cNvCxnSpPr/>
                <p:nvPr/>
              </p:nvCxnSpPr>
              <p:spPr>
                <a:xfrm flipV="1">
                  <a:off x="-762000" y="2486042"/>
                  <a:ext cx="609600" cy="1809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id="{A068D79F-D7BA-DCAE-B279-80CD53CF9799}"/>
                    </a:ext>
                  </a:extLst>
                </p:cNvPr>
                <p:cNvCxnSpPr>
                  <a:cxnSpLocks/>
                </p:cNvCxnSpPr>
                <p:nvPr/>
              </p:nvCxnSpPr>
              <p:spPr>
                <a:xfrm flipV="1">
                  <a:off x="-762002" y="2514600"/>
                  <a:ext cx="73152"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52" name="Group 51">
                <a:extLst>
                  <a:ext uri="{FF2B5EF4-FFF2-40B4-BE49-F238E27FC236}">
                    <a16:creationId xmlns:a16="http://schemas.microsoft.com/office/drawing/2014/main" id="{2644533A-2002-70E7-ECE2-39271609633E}"/>
                  </a:ext>
                </a:extLst>
              </p:cNvPr>
              <p:cNvGrpSpPr/>
              <p:nvPr/>
            </p:nvGrpSpPr>
            <p:grpSpPr>
              <a:xfrm rot="12200306">
                <a:off x="1540438" y="1477872"/>
                <a:ext cx="609600" cy="180958"/>
                <a:chOff x="-762000" y="2486042"/>
                <a:chExt cx="609600" cy="180958"/>
              </a:xfrm>
            </p:grpSpPr>
            <p:cxnSp>
              <p:nvCxnSpPr>
                <p:cNvPr id="53" name="Straight Connector 52">
                  <a:extLst>
                    <a:ext uri="{FF2B5EF4-FFF2-40B4-BE49-F238E27FC236}">
                      <a16:creationId xmlns:a16="http://schemas.microsoft.com/office/drawing/2014/main" id="{5CDB633B-D068-B5C5-9809-4D6CB5E6F19F}"/>
                    </a:ext>
                  </a:extLst>
                </p:cNvPr>
                <p:cNvCxnSpPr/>
                <p:nvPr/>
              </p:nvCxnSpPr>
              <p:spPr>
                <a:xfrm flipV="1">
                  <a:off x="-762000" y="2486042"/>
                  <a:ext cx="609600" cy="1809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E85A6555-5EA5-5A40-2E10-8D7A0C5FB908}"/>
                    </a:ext>
                  </a:extLst>
                </p:cNvPr>
                <p:cNvCxnSpPr>
                  <a:cxnSpLocks/>
                </p:cNvCxnSpPr>
                <p:nvPr/>
              </p:nvCxnSpPr>
              <p:spPr>
                <a:xfrm flipV="1">
                  <a:off x="-762000" y="2514600"/>
                  <a:ext cx="76200"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57" name="Group 56">
              <a:extLst>
                <a:ext uri="{FF2B5EF4-FFF2-40B4-BE49-F238E27FC236}">
                  <a16:creationId xmlns:a16="http://schemas.microsoft.com/office/drawing/2014/main" id="{E808D1C5-916B-9206-CEC8-06676AF0E07C}"/>
                </a:ext>
              </a:extLst>
            </p:cNvPr>
            <p:cNvGrpSpPr>
              <a:grpSpLocks noChangeAspect="1"/>
            </p:cNvGrpSpPr>
            <p:nvPr/>
          </p:nvGrpSpPr>
          <p:grpSpPr>
            <a:xfrm rot="4004317" flipV="1">
              <a:off x="7613659" y="5925116"/>
              <a:ext cx="304369" cy="137160"/>
              <a:chOff x="1540438" y="1147023"/>
              <a:chExt cx="679986" cy="511807"/>
            </a:xfrm>
            <a:effectLst/>
          </p:grpSpPr>
          <p:grpSp>
            <p:nvGrpSpPr>
              <p:cNvPr id="58" name="Group 57">
                <a:extLst>
                  <a:ext uri="{FF2B5EF4-FFF2-40B4-BE49-F238E27FC236}">
                    <a16:creationId xmlns:a16="http://schemas.microsoft.com/office/drawing/2014/main" id="{F82DB1B5-69BB-797C-F9F5-E370B9DF60AF}"/>
                  </a:ext>
                </a:extLst>
              </p:cNvPr>
              <p:cNvGrpSpPr/>
              <p:nvPr/>
            </p:nvGrpSpPr>
            <p:grpSpPr>
              <a:xfrm rot="1414823">
                <a:off x="1610822" y="1147023"/>
                <a:ext cx="609602" cy="180958"/>
                <a:chOff x="-762002" y="2486042"/>
                <a:chExt cx="609602" cy="180958"/>
              </a:xfrm>
            </p:grpSpPr>
            <p:cxnSp>
              <p:nvCxnSpPr>
                <p:cNvPr id="62" name="Straight Connector 61">
                  <a:extLst>
                    <a:ext uri="{FF2B5EF4-FFF2-40B4-BE49-F238E27FC236}">
                      <a16:creationId xmlns:a16="http://schemas.microsoft.com/office/drawing/2014/main" id="{C6486AB2-B61C-0ECB-259A-1CCFBE93E211}"/>
                    </a:ext>
                  </a:extLst>
                </p:cNvPr>
                <p:cNvCxnSpPr/>
                <p:nvPr/>
              </p:nvCxnSpPr>
              <p:spPr>
                <a:xfrm flipV="1">
                  <a:off x="-762000" y="2486042"/>
                  <a:ext cx="609600" cy="1809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Straight Connector 62">
                  <a:extLst>
                    <a:ext uri="{FF2B5EF4-FFF2-40B4-BE49-F238E27FC236}">
                      <a16:creationId xmlns:a16="http://schemas.microsoft.com/office/drawing/2014/main" id="{22F75B72-C7B2-839D-D500-407D3E366B85}"/>
                    </a:ext>
                  </a:extLst>
                </p:cNvPr>
                <p:cNvCxnSpPr>
                  <a:cxnSpLocks/>
                </p:cNvCxnSpPr>
                <p:nvPr/>
              </p:nvCxnSpPr>
              <p:spPr>
                <a:xfrm flipV="1">
                  <a:off x="-762002" y="2514600"/>
                  <a:ext cx="73152"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59" name="Group 58">
                <a:extLst>
                  <a:ext uri="{FF2B5EF4-FFF2-40B4-BE49-F238E27FC236}">
                    <a16:creationId xmlns:a16="http://schemas.microsoft.com/office/drawing/2014/main" id="{40719DFE-B2B9-5DD0-3D15-2A4E1763DC2E}"/>
                  </a:ext>
                </a:extLst>
              </p:cNvPr>
              <p:cNvGrpSpPr/>
              <p:nvPr/>
            </p:nvGrpSpPr>
            <p:grpSpPr>
              <a:xfrm rot="12200306">
                <a:off x="1540438" y="1477872"/>
                <a:ext cx="609600" cy="180958"/>
                <a:chOff x="-762000" y="2486042"/>
                <a:chExt cx="609600" cy="180958"/>
              </a:xfrm>
            </p:grpSpPr>
            <p:cxnSp>
              <p:nvCxnSpPr>
                <p:cNvPr id="60" name="Straight Connector 59">
                  <a:extLst>
                    <a:ext uri="{FF2B5EF4-FFF2-40B4-BE49-F238E27FC236}">
                      <a16:creationId xmlns:a16="http://schemas.microsoft.com/office/drawing/2014/main" id="{B1174578-6647-0598-E02A-B7DADA056CAA}"/>
                    </a:ext>
                  </a:extLst>
                </p:cNvPr>
                <p:cNvCxnSpPr/>
                <p:nvPr/>
              </p:nvCxnSpPr>
              <p:spPr>
                <a:xfrm flipV="1">
                  <a:off x="-762000" y="2486042"/>
                  <a:ext cx="609600" cy="1809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0B50872D-8F8E-3CBA-EE96-ACCBC5D099AE}"/>
                    </a:ext>
                  </a:extLst>
                </p:cNvPr>
                <p:cNvCxnSpPr>
                  <a:cxnSpLocks/>
                </p:cNvCxnSpPr>
                <p:nvPr/>
              </p:nvCxnSpPr>
              <p:spPr>
                <a:xfrm flipV="1">
                  <a:off x="-762000" y="2514600"/>
                  <a:ext cx="76200"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67" name="Freeform 66">
              <a:extLst>
                <a:ext uri="{FF2B5EF4-FFF2-40B4-BE49-F238E27FC236}">
                  <a16:creationId xmlns:a16="http://schemas.microsoft.com/office/drawing/2014/main" id="{9A004684-6E3B-1D4A-EABC-6B993EED6D5E}"/>
                </a:ext>
              </a:extLst>
            </p:cNvPr>
            <p:cNvSpPr>
              <a:spLocks noChangeAspect="1"/>
            </p:cNvSpPr>
            <p:nvPr/>
          </p:nvSpPr>
          <p:spPr>
            <a:xfrm>
              <a:off x="6682448" y="1321718"/>
              <a:ext cx="266464" cy="239815"/>
            </a:xfrm>
            <a:custGeom>
              <a:avLst/>
              <a:gdLst>
                <a:gd name="connsiteX0" fmla="*/ 0 w 95250"/>
                <a:gd name="connsiteY0" fmla="*/ 85725 h 85725"/>
                <a:gd name="connsiteX1" fmla="*/ 66675 w 95250"/>
                <a:gd name="connsiteY1" fmla="*/ 28575 h 85725"/>
                <a:gd name="connsiteX2" fmla="*/ 95250 w 95250"/>
                <a:gd name="connsiteY2" fmla="*/ 0 h 85725"/>
              </a:gdLst>
              <a:ahLst/>
              <a:cxnLst>
                <a:cxn ang="0">
                  <a:pos x="connsiteX0" y="connsiteY0"/>
                </a:cxn>
                <a:cxn ang="0">
                  <a:pos x="connsiteX1" y="connsiteY1"/>
                </a:cxn>
                <a:cxn ang="0">
                  <a:pos x="connsiteX2" y="connsiteY2"/>
                </a:cxn>
              </a:cxnLst>
              <a:rect l="l" t="t" r="r" b="b"/>
              <a:pathLst>
                <a:path w="95250" h="85725">
                  <a:moveTo>
                    <a:pt x="0" y="85725"/>
                  </a:moveTo>
                  <a:cubicBezTo>
                    <a:pt x="25400" y="64293"/>
                    <a:pt x="50800" y="42862"/>
                    <a:pt x="66675" y="28575"/>
                  </a:cubicBezTo>
                  <a:cubicBezTo>
                    <a:pt x="82550" y="14287"/>
                    <a:pt x="88900" y="7143"/>
                    <a:pt x="95250" y="0"/>
                  </a:cubicBezTo>
                </a:path>
              </a:pathLst>
            </a:cu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4" name="Group 93">
              <a:extLst>
                <a:ext uri="{FF2B5EF4-FFF2-40B4-BE49-F238E27FC236}">
                  <a16:creationId xmlns:a16="http://schemas.microsoft.com/office/drawing/2014/main" id="{38FD353D-DC91-EFEE-299A-71E23009BB58}"/>
                </a:ext>
              </a:extLst>
            </p:cNvPr>
            <p:cNvGrpSpPr>
              <a:grpSpLocks noChangeAspect="1"/>
            </p:cNvGrpSpPr>
            <p:nvPr/>
          </p:nvGrpSpPr>
          <p:grpSpPr>
            <a:xfrm>
              <a:off x="6555864" y="2046847"/>
              <a:ext cx="132105" cy="108001"/>
              <a:chOff x="7188546" y="2379129"/>
              <a:chExt cx="62908" cy="51429"/>
            </a:xfrm>
          </p:grpSpPr>
          <p:sp>
            <p:nvSpPr>
              <p:cNvPr id="69" name="Freeform 68">
                <a:extLst>
                  <a:ext uri="{FF2B5EF4-FFF2-40B4-BE49-F238E27FC236}">
                    <a16:creationId xmlns:a16="http://schemas.microsoft.com/office/drawing/2014/main" id="{F610CBCA-5835-A0A5-AD79-E9CA359EDBDA}"/>
                  </a:ext>
                </a:extLst>
              </p:cNvPr>
              <p:cNvSpPr/>
              <p:nvPr/>
            </p:nvSpPr>
            <p:spPr>
              <a:xfrm>
                <a:off x="7188546" y="2379129"/>
                <a:ext cx="57150" cy="28575"/>
              </a:xfrm>
              <a:custGeom>
                <a:avLst/>
                <a:gdLst>
                  <a:gd name="connsiteX0" fmla="*/ 0 w 57150"/>
                  <a:gd name="connsiteY0" fmla="*/ 28575 h 28575"/>
                  <a:gd name="connsiteX1" fmla="*/ 57150 w 57150"/>
                  <a:gd name="connsiteY1" fmla="*/ 0 h 28575"/>
                </a:gdLst>
                <a:ahLst/>
                <a:cxnLst>
                  <a:cxn ang="0">
                    <a:pos x="connsiteX0" y="connsiteY0"/>
                  </a:cxn>
                  <a:cxn ang="0">
                    <a:pos x="connsiteX1" y="connsiteY1"/>
                  </a:cxn>
                </a:cxnLst>
                <a:rect l="l" t="t" r="r" b="b"/>
                <a:pathLst>
                  <a:path w="57150" h="28575">
                    <a:moveTo>
                      <a:pt x="0" y="28575"/>
                    </a:moveTo>
                    <a:lnTo>
                      <a:pt x="57150" y="0"/>
                    </a:lnTo>
                  </a:path>
                </a:pathLst>
              </a:cu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Freeform 69">
                <a:extLst>
                  <a:ext uri="{FF2B5EF4-FFF2-40B4-BE49-F238E27FC236}">
                    <a16:creationId xmlns:a16="http://schemas.microsoft.com/office/drawing/2014/main" id="{D74CD40D-4DF3-A7EA-F950-BE43CDAF6FEA}"/>
                  </a:ext>
                </a:extLst>
              </p:cNvPr>
              <p:cNvSpPr/>
              <p:nvPr/>
            </p:nvSpPr>
            <p:spPr>
              <a:xfrm>
                <a:off x="7194304" y="2401983"/>
                <a:ext cx="57150" cy="28575"/>
              </a:xfrm>
              <a:custGeom>
                <a:avLst/>
                <a:gdLst>
                  <a:gd name="connsiteX0" fmla="*/ 0 w 57150"/>
                  <a:gd name="connsiteY0" fmla="*/ 28575 h 28575"/>
                  <a:gd name="connsiteX1" fmla="*/ 57150 w 57150"/>
                  <a:gd name="connsiteY1" fmla="*/ 0 h 28575"/>
                </a:gdLst>
                <a:ahLst/>
                <a:cxnLst>
                  <a:cxn ang="0">
                    <a:pos x="connsiteX0" y="connsiteY0"/>
                  </a:cxn>
                  <a:cxn ang="0">
                    <a:pos x="connsiteX1" y="connsiteY1"/>
                  </a:cxn>
                </a:cxnLst>
                <a:rect l="l" t="t" r="r" b="b"/>
                <a:pathLst>
                  <a:path w="57150" h="28575">
                    <a:moveTo>
                      <a:pt x="0" y="28575"/>
                    </a:moveTo>
                    <a:lnTo>
                      <a:pt x="57150" y="0"/>
                    </a:lnTo>
                  </a:path>
                </a:pathLst>
              </a:cu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93" name="Group 92">
              <a:extLst>
                <a:ext uri="{FF2B5EF4-FFF2-40B4-BE49-F238E27FC236}">
                  <a16:creationId xmlns:a16="http://schemas.microsoft.com/office/drawing/2014/main" id="{2AA3AC89-511F-7BE6-CF43-C0AF85299618}"/>
                </a:ext>
              </a:extLst>
            </p:cNvPr>
            <p:cNvGrpSpPr>
              <a:grpSpLocks noChangeAspect="1"/>
            </p:cNvGrpSpPr>
            <p:nvPr/>
          </p:nvGrpSpPr>
          <p:grpSpPr>
            <a:xfrm>
              <a:off x="5993170" y="2717491"/>
              <a:ext cx="567794" cy="383596"/>
              <a:chOff x="6988521" y="2633129"/>
              <a:chExt cx="207283" cy="140038"/>
            </a:xfrm>
          </p:grpSpPr>
          <p:sp>
            <p:nvSpPr>
              <p:cNvPr id="71" name="Freeform 70">
                <a:extLst>
                  <a:ext uri="{FF2B5EF4-FFF2-40B4-BE49-F238E27FC236}">
                    <a16:creationId xmlns:a16="http://schemas.microsoft.com/office/drawing/2014/main" id="{ADF1F022-E115-EE2F-894E-4BF3FBF418D4}"/>
                  </a:ext>
                </a:extLst>
              </p:cNvPr>
              <p:cNvSpPr/>
              <p:nvPr/>
            </p:nvSpPr>
            <p:spPr>
              <a:xfrm>
                <a:off x="6988521" y="2633129"/>
                <a:ext cx="196850" cy="117475"/>
              </a:xfrm>
              <a:custGeom>
                <a:avLst/>
                <a:gdLst>
                  <a:gd name="connsiteX0" fmla="*/ 0 w 196850"/>
                  <a:gd name="connsiteY0" fmla="*/ 117475 h 117475"/>
                  <a:gd name="connsiteX1" fmla="*/ 50800 w 196850"/>
                  <a:gd name="connsiteY1" fmla="*/ 104775 h 117475"/>
                  <a:gd name="connsiteX2" fmla="*/ 73025 w 196850"/>
                  <a:gd name="connsiteY2" fmla="*/ 69850 h 117475"/>
                  <a:gd name="connsiteX3" fmla="*/ 107950 w 196850"/>
                  <a:gd name="connsiteY3" fmla="*/ 44450 h 117475"/>
                  <a:gd name="connsiteX4" fmla="*/ 158750 w 196850"/>
                  <a:gd name="connsiteY4" fmla="*/ 28575 h 117475"/>
                  <a:gd name="connsiteX5" fmla="*/ 196850 w 196850"/>
                  <a:gd name="connsiteY5" fmla="*/ 0 h 117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6850" h="117475">
                    <a:moveTo>
                      <a:pt x="0" y="117475"/>
                    </a:moveTo>
                    <a:cubicBezTo>
                      <a:pt x="19314" y="115093"/>
                      <a:pt x="38629" y="112712"/>
                      <a:pt x="50800" y="104775"/>
                    </a:cubicBezTo>
                    <a:cubicBezTo>
                      <a:pt x="62971" y="96838"/>
                      <a:pt x="63500" y="79904"/>
                      <a:pt x="73025" y="69850"/>
                    </a:cubicBezTo>
                    <a:cubicBezTo>
                      <a:pt x="82550" y="59796"/>
                      <a:pt x="93663" y="51329"/>
                      <a:pt x="107950" y="44450"/>
                    </a:cubicBezTo>
                    <a:cubicBezTo>
                      <a:pt x="122238" y="37571"/>
                      <a:pt x="143933" y="35983"/>
                      <a:pt x="158750" y="28575"/>
                    </a:cubicBezTo>
                    <a:cubicBezTo>
                      <a:pt x="173567" y="21167"/>
                      <a:pt x="185208" y="10583"/>
                      <a:pt x="196850" y="0"/>
                    </a:cubicBezTo>
                  </a:path>
                </a:pathLst>
              </a:cu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Freeform 71">
                <a:extLst>
                  <a:ext uri="{FF2B5EF4-FFF2-40B4-BE49-F238E27FC236}">
                    <a16:creationId xmlns:a16="http://schemas.microsoft.com/office/drawing/2014/main" id="{F009C144-7898-1368-346A-8757D3F104FA}"/>
                  </a:ext>
                </a:extLst>
              </p:cNvPr>
              <p:cNvSpPr/>
              <p:nvPr/>
            </p:nvSpPr>
            <p:spPr>
              <a:xfrm>
                <a:off x="6998954" y="2655692"/>
                <a:ext cx="196850" cy="117475"/>
              </a:xfrm>
              <a:custGeom>
                <a:avLst/>
                <a:gdLst>
                  <a:gd name="connsiteX0" fmla="*/ 0 w 196850"/>
                  <a:gd name="connsiteY0" fmla="*/ 117475 h 117475"/>
                  <a:gd name="connsiteX1" fmla="*/ 50800 w 196850"/>
                  <a:gd name="connsiteY1" fmla="*/ 104775 h 117475"/>
                  <a:gd name="connsiteX2" fmla="*/ 73025 w 196850"/>
                  <a:gd name="connsiteY2" fmla="*/ 69850 h 117475"/>
                  <a:gd name="connsiteX3" fmla="*/ 107950 w 196850"/>
                  <a:gd name="connsiteY3" fmla="*/ 44450 h 117475"/>
                  <a:gd name="connsiteX4" fmla="*/ 158750 w 196850"/>
                  <a:gd name="connsiteY4" fmla="*/ 28575 h 117475"/>
                  <a:gd name="connsiteX5" fmla="*/ 196850 w 196850"/>
                  <a:gd name="connsiteY5" fmla="*/ 0 h 117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6850" h="117475">
                    <a:moveTo>
                      <a:pt x="0" y="117475"/>
                    </a:moveTo>
                    <a:cubicBezTo>
                      <a:pt x="19314" y="115093"/>
                      <a:pt x="38629" y="112712"/>
                      <a:pt x="50800" y="104775"/>
                    </a:cubicBezTo>
                    <a:cubicBezTo>
                      <a:pt x="62971" y="96838"/>
                      <a:pt x="63500" y="79904"/>
                      <a:pt x="73025" y="69850"/>
                    </a:cubicBezTo>
                    <a:cubicBezTo>
                      <a:pt x="82550" y="59796"/>
                      <a:pt x="93663" y="51329"/>
                      <a:pt x="107950" y="44450"/>
                    </a:cubicBezTo>
                    <a:cubicBezTo>
                      <a:pt x="122238" y="37571"/>
                      <a:pt x="143933" y="35983"/>
                      <a:pt x="158750" y="28575"/>
                    </a:cubicBezTo>
                    <a:cubicBezTo>
                      <a:pt x="173567" y="21167"/>
                      <a:pt x="185208" y="10583"/>
                      <a:pt x="196850" y="0"/>
                    </a:cubicBezTo>
                  </a:path>
                </a:pathLst>
              </a:cu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5" name="Freeform 94">
              <a:extLst>
                <a:ext uri="{FF2B5EF4-FFF2-40B4-BE49-F238E27FC236}">
                  <a16:creationId xmlns:a16="http://schemas.microsoft.com/office/drawing/2014/main" id="{F46F7A05-6E60-01BD-22D9-68D3032584F1}"/>
                </a:ext>
              </a:extLst>
            </p:cNvPr>
            <p:cNvSpPr>
              <a:spLocks noChangeAspect="1"/>
            </p:cNvSpPr>
            <p:nvPr/>
          </p:nvSpPr>
          <p:spPr>
            <a:xfrm>
              <a:off x="6721557" y="1363862"/>
              <a:ext cx="266464" cy="239815"/>
            </a:xfrm>
            <a:custGeom>
              <a:avLst/>
              <a:gdLst>
                <a:gd name="connsiteX0" fmla="*/ 0 w 95250"/>
                <a:gd name="connsiteY0" fmla="*/ 85725 h 85725"/>
                <a:gd name="connsiteX1" fmla="*/ 66675 w 95250"/>
                <a:gd name="connsiteY1" fmla="*/ 28575 h 85725"/>
                <a:gd name="connsiteX2" fmla="*/ 95250 w 95250"/>
                <a:gd name="connsiteY2" fmla="*/ 0 h 85725"/>
              </a:gdLst>
              <a:ahLst/>
              <a:cxnLst>
                <a:cxn ang="0">
                  <a:pos x="connsiteX0" y="connsiteY0"/>
                </a:cxn>
                <a:cxn ang="0">
                  <a:pos x="connsiteX1" y="connsiteY1"/>
                </a:cxn>
                <a:cxn ang="0">
                  <a:pos x="connsiteX2" y="connsiteY2"/>
                </a:cxn>
              </a:cxnLst>
              <a:rect l="l" t="t" r="r" b="b"/>
              <a:pathLst>
                <a:path w="95250" h="85725">
                  <a:moveTo>
                    <a:pt x="0" y="85725"/>
                  </a:moveTo>
                  <a:cubicBezTo>
                    <a:pt x="25400" y="64293"/>
                    <a:pt x="50800" y="42862"/>
                    <a:pt x="66675" y="28575"/>
                  </a:cubicBezTo>
                  <a:cubicBezTo>
                    <a:pt x="82550" y="14287"/>
                    <a:pt x="88900" y="7143"/>
                    <a:pt x="95250" y="0"/>
                  </a:cubicBezTo>
                </a:path>
              </a:pathLst>
            </a:cu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6" name="Group 95">
              <a:extLst>
                <a:ext uri="{FF2B5EF4-FFF2-40B4-BE49-F238E27FC236}">
                  <a16:creationId xmlns:a16="http://schemas.microsoft.com/office/drawing/2014/main" id="{4C831999-DD0B-77A2-E497-C48CA62BE6F4}"/>
                </a:ext>
              </a:extLst>
            </p:cNvPr>
            <p:cNvGrpSpPr>
              <a:grpSpLocks noChangeAspect="1"/>
            </p:cNvGrpSpPr>
            <p:nvPr/>
          </p:nvGrpSpPr>
          <p:grpSpPr>
            <a:xfrm rot="6686483" flipV="1">
              <a:off x="6865914" y="992473"/>
              <a:ext cx="304369" cy="137160"/>
              <a:chOff x="1540438" y="1147023"/>
              <a:chExt cx="679986" cy="511807"/>
            </a:xfrm>
            <a:effectLst/>
          </p:grpSpPr>
          <p:grpSp>
            <p:nvGrpSpPr>
              <p:cNvPr id="97" name="Group 96">
                <a:extLst>
                  <a:ext uri="{FF2B5EF4-FFF2-40B4-BE49-F238E27FC236}">
                    <a16:creationId xmlns:a16="http://schemas.microsoft.com/office/drawing/2014/main" id="{2C3B0577-2FF6-39A4-3103-9422AAD0A7AF}"/>
                  </a:ext>
                </a:extLst>
              </p:cNvPr>
              <p:cNvGrpSpPr/>
              <p:nvPr/>
            </p:nvGrpSpPr>
            <p:grpSpPr>
              <a:xfrm rot="1414823">
                <a:off x="1610822" y="1147023"/>
                <a:ext cx="609602" cy="180958"/>
                <a:chOff x="-762002" y="2486042"/>
                <a:chExt cx="609602" cy="180958"/>
              </a:xfrm>
            </p:grpSpPr>
            <p:cxnSp>
              <p:nvCxnSpPr>
                <p:cNvPr id="101" name="Straight Connector 100">
                  <a:extLst>
                    <a:ext uri="{FF2B5EF4-FFF2-40B4-BE49-F238E27FC236}">
                      <a16:creationId xmlns:a16="http://schemas.microsoft.com/office/drawing/2014/main" id="{954ACD63-FA66-2AA2-8D5E-857B2FC68637}"/>
                    </a:ext>
                  </a:extLst>
                </p:cNvPr>
                <p:cNvCxnSpPr/>
                <p:nvPr/>
              </p:nvCxnSpPr>
              <p:spPr>
                <a:xfrm flipV="1">
                  <a:off x="-762000" y="2486042"/>
                  <a:ext cx="609600" cy="1809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2" name="Straight Connector 101">
                  <a:extLst>
                    <a:ext uri="{FF2B5EF4-FFF2-40B4-BE49-F238E27FC236}">
                      <a16:creationId xmlns:a16="http://schemas.microsoft.com/office/drawing/2014/main" id="{3A6F532D-618E-E656-E447-EC6C20BC2C1E}"/>
                    </a:ext>
                  </a:extLst>
                </p:cNvPr>
                <p:cNvCxnSpPr>
                  <a:cxnSpLocks/>
                </p:cNvCxnSpPr>
                <p:nvPr/>
              </p:nvCxnSpPr>
              <p:spPr>
                <a:xfrm flipV="1">
                  <a:off x="-762002" y="2514600"/>
                  <a:ext cx="73152"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98" name="Group 97">
                <a:extLst>
                  <a:ext uri="{FF2B5EF4-FFF2-40B4-BE49-F238E27FC236}">
                    <a16:creationId xmlns:a16="http://schemas.microsoft.com/office/drawing/2014/main" id="{7F454ACD-F5F3-CFEC-7377-77E1ECEA869D}"/>
                  </a:ext>
                </a:extLst>
              </p:cNvPr>
              <p:cNvGrpSpPr/>
              <p:nvPr/>
            </p:nvGrpSpPr>
            <p:grpSpPr>
              <a:xfrm rot="12200306">
                <a:off x="1540438" y="1477872"/>
                <a:ext cx="609600" cy="180958"/>
                <a:chOff x="-762000" y="2486042"/>
                <a:chExt cx="609600" cy="180958"/>
              </a:xfrm>
            </p:grpSpPr>
            <p:cxnSp>
              <p:nvCxnSpPr>
                <p:cNvPr id="99" name="Straight Connector 98">
                  <a:extLst>
                    <a:ext uri="{FF2B5EF4-FFF2-40B4-BE49-F238E27FC236}">
                      <a16:creationId xmlns:a16="http://schemas.microsoft.com/office/drawing/2014/main" id="{05B0653A-1B6B-0D6B-FDEC-C6077EFD04B6}"/>
                    </a:ext>
                  </a:extLst>
                </p:cNvPr>
                <p:cNvCxnSpPr/>
                <p:nvPr/>
              </p:nvCxnSpPr>
              <p:spPr>
                <a:xfrm flipV="1">
                  <a:off x="-762000" y="2486042"/>
                  <a:ext cx="609600" cy="1809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0" name="Straight Connector 99">
                  <a:extLst>
                    <a:ext uri="{FF2B5EF4-FFF2-40B4-BE49-F238E27FC236}">
                      <a16:creationId xmlns:a16="http://schemas.microsoft.com/office/drawing/2014/main" id="{42F9FE23-6890-C2D2-8079-5B23A973190C}"/>
                    </a:ext>
                  </a:extLst>
                </p:cNvPr>
                <p:cNvCxnSpPr>
                  <a:cxnSpLocks/>
                </p:cNvCxnSpPr>
                <p:nvPr/>
              </p:nvCxnSpPr>
              <p:spPr>
                <a:xfrm flipV="1">
                  <a:off x="-762000" y="2514600"/>
                  <a:ext cx="76200"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104" name="Up Arrow 103">
              <a:extLst>
                <a:ext uri="{FF2B5EF4-FFF2-40B4-BE49-F238E27FC236}">
                  <a16:creationId xmlns:a16="http://schemas.microsoft.com/office/drawing/2014/main" id="{297384E2-9159-D52D-721F-ABAFEAEA12DE}"/>
                </a:ext>
              </a:extLst>
            </p:cNvPr>
            <p:cNvSpPr>
              <a:spLocks/>
            </p:cNvSpPr>
            <p:nvPr/>
          </p:nvSpPr>
          <p:spPr>
            <a:xfrm rot="21132202" flipH="1" flipV="1">
              <a:off x="6857979" y="1505841"/>
              <a:ext cx="87854" cy="148072"/>
            </a:xfrm>
            <a:prstGeom prst="upArrow">
              <a:avLst/>
            </a:pr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Up Arrow 104">
              <a:extLst>
                <a:ext uri="{FF2B5EF4-FFF2-40B4-BE49-F238E27FC236}">
                  <a16:creationId xmlns:a16="http://schemas.microsoft.com/office/drawing/2014/main" id="{AEBD7D87-E6DB-8CAA-8151-393A54C00BE7}"/>
                </a:ext>
              </a:extLst>
            </p:cNvPr>
            <p:cNvSpPr>
              <a:spLocks/>
            </p:cNvSpPr>
            <p:nvPr/>
          </p:nvSpPr>
          <p:spPr>
            <a:xfrm rot="21132202">
              <a:off x="6789386" y="1235596"/>
              <a:ext cx="87854" cy="148072"/>
            </a:xfrm>
            <a:prstGeom prst="upArrow">
              <a:avLst/>
            </a:pr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Up Arrow 109">
              <a:extLst>
                <a:ext uri="{FF2B5EF4-FFF2-40B4-BE49-F238E27FC236}">
                  <a16:creationId xmlns:a16="http://schemas.microsoft.com/office/drawing/2014/main" id="{172644D3-F1D9-BF94-EF1E-D5A12C9ABC30}"/>
                </a:ext>
              </a:extLst>
            </p:cNvPr>
            <p:cNvSpPr>
              <a:spLocks/>
            </p:cNvSpPr>
            <p:nvPr/>
          </p:nvSpPr>
          <p:spPr>
            <a:xfrm rot="21439287" flipH="1" flipV="1">
              <a:off x="6604682" y="2159853"/>
              <a:ext cx="87854" cy="148072"/>
            </a:xfrm>
            <a:prstGeom prst="upArrow">
              <a:avLst/>
            </a:pr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Up Arrow 110">
              <a:extLst>
                <a:ext uri="{FF2B5EF4-FFF2-40B4-BE49-F238E27FC236}">
                  <a16:creationId xmlns:a16="http://schemas.microsoft.com/office/drawing/2014/main" id="{B40AC09D-C329-2F14-B06E-474B4572C3AB}"/>
                </a:ext>
              </a:extLst>
            </p:cNvPr>
            <p:cNvSpPr>
              <a:spLocks/>
            </p:cNvSpPr>
            <p:nvPr/>
          </p:nvSpPr>
          <p:spPr>
            <a:xfrm rot="21438431">
              <a:off x="6526360" y="1898535"/>
              <a:ext cx="87854" cy="148072"/>
            </a:xfrm>
            <a:prstGeom prst="upArrow">
              <a:avLst/>
            </a:pr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Up Arrow 111">
              <a:extLst>
                <a:ext uri="{FF2B5EF4-FFF2-40B4-BE49-F238E27FC236}">
                  <a16:creationId xmlns:a16="http://schemas.microsoft.com/office/drawing/2014/main" id="{289FBE56-14DE-2063-9B79-C060BF0D798B}"/>
                </a:ext>
              </a:extLst>
            </p:cNvPr>
            <p:cNvSpPr>
              <a:spLocks/>
            </p:cNvSpPr>
            <p:nvPr/>
          </p:nvSpPr>
          <p:spPr>
            <a:xfrm rot="21370355" flipH="1" flipV="1">
              <a:off x="6294473" y="2950337"/>
              <a:ext cx="87854" cy="148072"/>
            </a:xfrm>
            <a:prstGeom prst="upArrow">
              <a:avLst/>
            </a:pr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3" name="Up Arrow 112">
              <a:extLst>
                <a:ext uri="{FF2B5EF4-FFF2-40B4-BE49-F238E27FC236}">
                  <a16:creationId xmlns:a16="http://schemas.microsoft.com/office/drawing/2014/main" id="{36DA7384-5FD3-41EA-31AF-6444E74F9A2C}"/>
                </a:ext>
              </a:extLst>
            </p:cNvPr>
            <p:cNvSpPr>
              <a:spLocks/>
            </p:cNvSpPr>
            <p:nvPr/>
          </p:nvSpPr>
          <p:spPr>
            <a:xfrm rot="21438431">
              <a:off x="6218115" y="2640608"/>
              <a:ext cx="87854" cy="148072"/>
            </a:xfrm>
            <a:prstGeom prst="upArrow">
              <a:avLst/>
            </a:pr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8" name="5-Point Star 117">
              <a:extLst>
                <a:ext uri="{FF2B5EF4-FFF2-40B4-BE49-F238E27FC236}">
                  <a16:creationId xmlns:a16="http://schemas.microsoft.com/office/drawing/2014/main" id="{7415E2FE-5D56-D096-01F8-9E54918A6985}"/>
                </a:ext>
              </a:extLst>
            </p:cNvPr>
            <p:cNvSpPr/>
            <p:nvPr/>
          </p:nvSpPr>
          <p:spPr>
            <a:xfrm>
              <a:off x="6608108" y="5615329"/>
              <a:ext cx="304800" cy="304800"/>
            </a:xfrm>
            <a:prstGeom prst="star5">
              <a:avLst/>
            </a:prstGeom>
            <a:solidFill>
              <a:srgbClr val="FF0000"/>
            </a:solidFill>
            <a:ln w="190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9" name="TextBox 118">
              <a:extLst>
                <a:ext uri="{FF2B5EF4-FFF2-40B4-BE49-F238E27FC236}">
                  <a16:creationId xmlns:a16="http://schemas.microsoft.com/office/drawing/2014/main" id="{41879355-1890-4637-63D8-67040E99F2C4}"/>
                </a:ext>
              </a:extLst>
            </p:cNvPr>
            <p:cNvSpPr txBox="1"/>
            <p:nvPr/>
          </p:nvSpPr>
          <p:spPr>
            <a:xfrm rot="1893460">
              <a:off x="5801104" y="5970881"/>
              <a:ext cx="781147" cy="307777"/>
            </a:xfrm>
            <a:prstGeom prst="rect">
              <a:avLst/>
            </a:prstGeom>
            <a:noFill/>
          </p:spPr>
          <p:txBody>
            <a:bodyPr wrap="square" rtlCol="0">
              <a:spAutoFit/>
            </a:bodyPr>
            <a:lstStyle/>
            <a:p>
              <a:pPr algn="ctr"/>
              <a:r>
                <a:rPr lang="en-US" sz="1400" dirty="0"/>
                <a:t>Trench</a:t>
              </a:r>
            </a:p>
          </p:txBody>
        </p:sp>
        <p:sp>
          <p:nvSpPr>
            <p:cNvPr id="120" name="TextBox 119">
              <a:extLst>
                <a:ext uri="{FF2B5EF4-FFF2-40B4-BE49-F238E27FC236}">
                  <a16:creationId xmlns:a16="http://schemas.microsoft.com/office/drawing/2014/main" id="{4EAF102C-EE9F-313F-6440-73311957B997}"/>
                </a:ext>
              </a:extLst>
            </p:cNvPr>
            <p:cNvSpPr txBox="1"/>
            <p:nvPr/>
          </p:nvSpPr>
          <p:spPr>
            <a:xfrm rot="3132171">
              <a:off x="5318875" y="5588291"/>
              <a:ext cx="892642" cy="307777"/>
            </a:xfrm>
            <a:prstGeom prst="rect">
              <a:avLst/>
            </a:prstGeom>
            <a:noFill/>
          </p:spPr>
          <p:txBody>
            <a:bodyPr wrap="square" rtlCol="0">
              <a:spAutoFit/>
            </a:bodyPr>
            <a:lstStyle/>
            <a:p>
              <a:pPr algn="ctr"/>
              <a:r>
                <a:rPr lang="en-US" sz="1400" dirty="0"/>
                <a:t>Sunda</a:t>
              </a:r>
            </a:p>
          </p:txBody>
        </p:sp>
        <p:sp>
          <p:nvSpPr>
            <p:cNvPr id="123" name="TextBox 122">
              <a:extLst>
                <a:ext uri="{FF2B5EF4-FFF2-40B4-BE49-F238E27FC236}">
                  <a16:creationId xmlns:a16="http://schemas.microsoft.com/office/drawing/2014/main" id="{9E754B27-0A4F-291F-15B3-4C1A428A42F9}"/>
                </a:ext>
              </a:extLst>
            </p:cNvPr>
            <p:cNvSpPr txBox="1"/>
            <p:nvPr/>
          </p:nvSpPr>
          <p:spPr>
            <a:xfrm rot="18589145">
              <a:off x="5226281" y="1008998"/>
              <a:ext cx="781147" cy="307777"/>
            </a:xfrm>
            <a:prstGeom prst="rect">
              <a:avLst/>
            </a:prstGeom>
            <a:noFill/>
          </p:spPr>
          <p:txBody>
            <a:bodyPr wrap="square" rtlCol="0">
              <a:spAutoFit/>
            </a:bodyPr>
            <a:lstStyle/>
            <a:p>
              <a:pPr algn="ctr"/>
              <a:r>
                <a:rPr lang="en-US" sz="1400" dirty="0"/>
                <a:t>Trench</a:t>
              </a:r>
            </a:p>
          </p:txBody>
        </p:sp>
        <p:sp>
          <p:nvSpPr>
            <p:cNvPr id="124" name="TextBox 123">
              <a:extLst>
                <a:ext uri="{FF2B5EF4-FFF2-40B4-BE49-F238E27FC236}">
                  <a16:creationId xmlns:a16="http://schemas.microsoft.com/office/drawing/2014/main" id="{755F6F4D-09D5-C1C2-87E0-0FDBEE8EB47A}"/>
                </a:ext>
              </a:extLst>
            </p:cNvPr>
            <p:cNvSpPr txBox="1"/>
            <p:nvPr/>
          </p:nvSpPr>
          <p:spPr>
            <a:xfrm rot="18488014">
              <a:off x="4820884" y="1447524"/>
              <a:ext cx="892642" cy="307777"/>
            </a:xfrm>
            <a:prstGeom prst="rect">
              <a:avLst/>
            </a:prstGeom>
            <a:noFill/>
          </p:spPr>
          <p:txBody>
            <a:bodyPr wrap="square" rtlCol="0">
              <a:spAutoFit/>
            </a:bodyPr>
            <a:lstStyle/>
            <a:p>
              <a:pPr algn="ctr"/>
              <a:r>
                <a:rPr lang="en-US" sz="1400" dirty="0"/>
                <a:t>Sunda</a:t>
              </a:r>
            </a:p>
          </p:txBody>
        </p:sp>
        <p:sp>
          <p:nvSpPr>
            <p:cNvPr id="126" name="TextBox 125">
              <a:extLst>
                <a:ext uri="{FF2B5EF4-FFF2-40B4-BE49-F238E27FC236}">
                  <a16:creationId xmlns:a16="http://schemas.microsoft.com/office/drawing/2014/main" id="{266C9A41-C941-CC09-FE03-4D7470F4B15D}"/>
                </a:ext>
              </a:extLst>
            </p:cNvPr>
            <p:cNvSpPr txBox="1"/>
            <p:nvPr/>
          </p:nvSpPr>
          <p:spPr>
            <a:xfrm rot="2594065">
              <a:off x="7403428" y="5579235"/>
              <a:ext cx="960519" cy="338554"/>
            </a:xfrm>
            <a:prstGeom prst="rect">
              <a:avLst/>
            </a:prstGeom>
            <a:noFill/>
          </p:spPr>
          <p:txBody>
            <a:bodyPr wrap="none" rtlCol="0">
              <a:spAutoFit/>
            </a:bodyPr>
            <a:lstStyle/>
            <a:p>
              <a:r>
                <a:rPr lang="en-US" sz="1600" i="1" dirty="0"/>
                <a:t>Sumatra</a:t>
              </a:r>
            </a:p>
          </p:txBody>
        </p:sp>
        <p:sp>
          <p:nvSpPr>
            <p:cNvPr id="127" name="TextBox 126">
              <a:extLst>
                <a:ext uri="{FF2B5EF4-FFF2-40B4-BE49-F238E27FC236}">
                  <a16:creationId xmlns:a16="http://schemas.microsoft.com/office/drawing/2014/main" id="{5B9ED363-0868-42F3-00F0-662FC55C98FD}"/>
                </a:ext>
              </a:extLst>
            </p:cNvPr>
            <p:cNvSpPr txBox="1"/>
            <p:nvPr/>
          </p:nvSpPr>
          <p:spPr>
            <a:xfrm rot="4167502">
              <a:off x="5294776" y="3904027"/>
              <a:ext cx="1418978" cy="307777"/>
            </a:xfrm>
            <a:prstGeom prst="rect">
              <a:avLst/>
            </a:prstGeom>
            <a:noFill/>
          </p:spPr>
          <p:txBody>
            <a:bodyPr wrap="none" rtlCol="0">
              <a:spAutoFit/>
            </a:bodyPr>
            <a:lstStyle/>
            <a:p>
              <a:r>
                <a:rPr lang="en-US" sz="1400" i="1" dirty="0"/>
                <a:t>Nicobar Islands</a:t>
              </a:r>
            </a:p>
          </p:txBody>
        </p:sp>
        <p:sp>
          <p:nvSpPr>
            <p:cNvPr id="128" name="TextBox 127">
              <a:extLst>
                <a:ext uri="{FF2B5EF4-FFF2-40B4-BE49-F238E27FC236}">
                  <a16:creationId xmlns:a16="http://schemas.microsoft.com/office/drawing/2014/main" id="{F728747B-190C-F447-42E5-F5DA7437E446}"/>
                </a:ext>
              </a:extLst>
            </p:cNvPr>
            <p:cNvSpPr txBox="1"/>
            <p:nvPr/>
          </p:nvSpPr>
          <p:spPr>
            <a:xfrm rot="5710336">
              <a:off x="5029513" y="2388611"/>
              <a:ext cx="1568058" cy="307777"/>
            </a:xfrm>
            <a:prstGeom prst="rect">
              <a:avLst/>
            </a:prstGeom>
            <a:noFill/>
          </p:spPr>
          <p:txBody>
            <a:bodyPr wrap="none" rtlCol="0">
              <a:spAutoFit/>
            </a:bodyPr>
            <a:lstStyle/>
            <a:p>
              <a:r>
                <a:rPr lang="en-US" sz="1400" i="1" dirty="0"/>
                <a:t>Andaman Islands</a:t>
              </a:r>
            </a:p>
          </p:txBody>
        </p:sp>
        <p:sp>
          <p:nvSpPr>
            <p:cNvPr id="154" name="TextBox 153">
              <a:extLst>
                <a:ext uri="{FF2B5EF4-FFF2-40B4-BE49-F238E27FC236}">
                  <a16:creationId xmlns:a16="http://schemas.microsoft.com/office/drawing/2014/main" id="{0FF44A62-DBB5-26E5-B917-506AD10E1A1B}"/>
                </a:ext>
              </a:extLst>
            </p:cNvPr>
            <p:cNvSpPr txBox="1"/>
            <p:nvPr/>
          </p:nvSpPr>
          <p:spPr>
            <a:xfrm rot="4808243">
              <a:off x="6350249" y="2706740"/>
              <a:ext cx="1646605" cy="369332"/>
            </a:xfrm>
            <a:prstGeom prst="rect">
              <a:avLst/>
            </a:prstGeom>
            <a:noFill/>
          </p:spPr>
          <p:txBody>
            <a:bodyPr wrap="none" rtlCol="0">
              <a:spAutoFit/>
            </a:bodyPr>
            <a:lstStyle/>
            <a:p>
              <a:r>
                <a:rPr lang="en-US" i="1" dirty="0">
                  <a:solidFill>
                    <a:schemeClr val="tx1">
                      <a:lumMod val="65000"/>
                      <a:lumOff val="35000"/>
                    </a:schemeClr>
                  </a:solidFill>
                </a:rPr>
                <a:t>Andaman Sea</a:t>
              </a:r>
            </a:p>
          </p:txBody>
        </p:sp>
        <p:sp>
          <p:nvSpPr>
            <p:cNvPr id="155" name="TextBox 154">
              <a:extLst>
                <a:ext uri="{FF2B5EF4-FFF2-40B4-BE49-F238E27FC236}">
                  <a16:creationId xmlns:a16="http://schemas.microsoft.com/office/drawing/2014/main" id="{3822F349-E41F-3BFC-24F2-D0AF944446FC}"/>
                </a:ext>
              </a:extLst>
            </p:cNvPr>
            <p:cNvSpPr txBox="1"/>
            <p:nvPr/>
          </p:nvSpPr>
          <p:spPr>
            <a:xfrm rot="5112833">
              <a:off x="7622944" y="3068173"/>
              <a:ext cx="731290" cy="338554"/>
            </a:xfrm>
            <a:prstGeom prst="rect">
              <a:avLst/>
            </a:prstGeom>
            <a:noFill/>
          </p:spPr>
          <p:txBody>
            <a:bodyPr wrap="none" rtlCol="0">
              <a:spAutoFit/>
            </a:bodyPr>
            <a:lstStyle/>
            <a:p>
              <a:r>
                <a:rPr lang="en-US" sz="1600" i="1" dirty="0"/>
                <a:t>Malay</a:t>
              </a:r>
            </a:p>
          </p:txBody>
        </p:sp>
        <p:sp>
          <p:nvSpPr>
            <p:cNvPr id="156" name="TextBox 155">
              <a:extLst>
                <a:ext uri="{FF2B5EF4-FFF2-40B4-BE49-F238E27FC236}">
                  <a16:creationId xmlns:a16="http://schemas.microsoft.com/office/drawing/2014/main" id="{CEE296E7-6BD1-6E26-A9B7-4D7F4118D3BD}"/>
                </a:ext>
              </a:extLst>
            </p:cNvPr>
            <p:cNvSpPr txBox="1"/>
            <p:nvPr/>
          </p:nvSpPr>
          <p:spPr>
            <a:xfrm rot="3118773">
              <a:off x="7696070" y="3790908"/>
              <a:ext cx="1082348" cy="338554"/>
            </a:xfrm>
            <a:prstGeom prst="rect">
              <a:avLst/>
            </a:prstGeom>
            <a:noFill/>
          </p:spPr>
          <p:txBody>
            <a:bodyPr wrap="none" rtlCol="0">
              <a:spAutoFit/>
            </a:bodyPr>
            <a:lstStyle/>
            <a:p>
              <a:r>
                <a:rPr lang="en-US" sz="1600" i="1" dirty="0"/>
                <a:t>Peninsula</a:t>
              </a:r>
            </a:p>
          </p:txBody>
        </p:sp>
        <p:sp>
          <p:nvSpPr>
            <p:cNvPr id="157" name="TextBox 156">
              <a:extLst>
                <a:ext uri="{FF2B5EF4-FFF2-40B4-BE49-F238E27FC236}">
                  <a16:creationId xmlns:a16="http://schemas.microsoft.com/office/drawing/2014/main" id="{FFBBDC07-1499-AB75-2919-7A6624FABBD4}"/>
                </a:ext>
              </a:extLst>
            </p:cNvPr>
            <p:cNvSpPr txBox="1"/>
            <p:nvPr/>
          </p:nvSpPr>
          <p:spPr>
            <a:xfrm>
              <a:off x="6063838" y="4022785"/>
              <a:ext cx="2332469" cy="461665"/>
            </a:xfrm>
            <a:prstGeom prst="rect">
              <a:avLst/>
            </a:prstGeom>
            <a:noFill/>
          </p:spPr>
          <p:txBody>
            <a:bodyPr wrap="square" rtlCol="0">
              <a:spAutoFit/>
            </a:bodyPr>
            <a:lstStyle/>
            <a:p>
              <a:pPr algn="ctr"/>
              <a:r>
                <a:rPr lang="en-US" sz="2400" dirty="0"/>
                <a:t>Sunda Plate</a:t>
              </a:r>
            </a:p>
          </p:txBody>
        </p:sp>
        <p:sp>
          <p:nvSpPr>
            <p:cNvPr id="158" name="TextBox 157">
              <a:extLst>
                <a:ext uri="{FF2B5EF4-FFF2-40B4-BE49-F238E27FC236}">
                  <a16:creationId xmlns:a16="http://schemas.microsoft.com/office/drawing/2014/main" id="{835B0DC7-D01D-319B-467D-8A24B8E6C26A}"/>
                </a:ext>
              </a:extLst>
            </p:cNvPr>
            <p:cNvSpPr txBox="1"/>
            <p:nvPr/>
          </p:nvSpPr>
          <p:spPr>
            <a:xfrm>
              <a:off x="4222986" y="2368661"/>
              <a:ext cx="914482" cy="830997"/>
            </a:xfrm>
            <a:prstGeom prst="rect">
              <a:avLst/>
            </a:prstGeom>
            <a:noFill/>
          </p:spPr>
          <p:txBody>
            <a:bodyPr wrap="square" rtlCol="0">
              <a:spAutoFit/>
            </a:bodyPr>
            <a:lstStyle/>
            <a:p>
              <a:pPr algn="ctr"/>
              <a:r>
                <a:rPr lang="en-US" sz="2400" dirty="0"/>
                <a:t>India</a:t>
              </a:r>
            </a:p>
            <a:p>
              <a:pPr algn="ctr"/>
              <a:r>
                <a:rPr lang="en-US" sz="2400" dirty="0"/>
                <a:t>Plate</a:t>
              </a:r>
            </a:p>
          </p:txBody>
        </p:sp>
        <p:sp>
          <p:nvSpPr>
            <p:cNvPr id="159" name="TextBox 158">
              <a:extLst>
                <a:ext uri="{FF2B5EF4-FFF2-40B4-BE49-F238E27FC236}">
                  <a16:creationId xmlns:a16="http://schemas.microsoft.com/office/drawing/2014/main" id="{8BD1F499-C04A-402F-A70F-F524A719B4BC}"/>
                </a:ext>
              </a:extLst>
            </p:cNvPr>
            <p:cNvSpPr txBox="1"/>
            <p:nvPr/>
          </p:nvSpPr>
          <p:spPr>
            <a:xfrm>
              <a:off x="5847944" y="933468"/>
              <a:ext cx="1000397" cy="400110"/>
            </a:xfrm>
            <a:prstGeom prst="rect">
              <a:avLst/>
            </a:prstGeom>
            <a:noFill/>
          </p:spPr>
          <p:txBody>
            <a:bodyPr wrap="square" rtlCol="0">
              <a:spAutoFit/>
            </a:bodyPr>
            <a:lstStyle/>
            <a:p>
              <a:pPr algn="ctr"/>
              <a:r>
                <a:rPr lang="en-US" sz="2000" dirty="0"/>
                <a:t>Burma</a:t>
              </a:r>
            </a:p>
          </p:txBody>
        </p:sp>
        <p:sp>
          <p:nvSpPr>
            <p:cNvPr id="160" name="TextBox 159">
              <a:extLst>
                <a:ext uri="{FF2B5EF4-FFF2-40B4-BE49-F238E27FC236}">
                  <a16:creationId xmlns:a16="http://schemas.microsoft.com/office/drawing/2014/main" id="{F0A03AB3-F245-DB5B-239B-F8A4798F097E}"/>
                </a:ext>
              </a:extLst>
            </p:cNvPr>
            <p:cNvSpPr txBox="1"/>
            <p:nvPr/>
          </p:nvSpPr>
          <p:spPr>
            <a:xfrm>
              <a:off x="5471888" y="1231232"/>
              <a:ext cx="1462312" cy="400110"/>
            </a:xfrm>
            <a:prstGeom prst="rect">
              <a:avLst/>
            </a:prstGeom>
            <a:noFill/>
          </p:spPr>
          <p:txBody>
            <a:bodyPr wrap="square" rtlCol="0">
              <a:spAutoFit/>
            </a:bodyPr>
            <a:lstStyle/>
            <a:p>
              <a:pPr algn="ctr"/>
              <a:r>
                <a:rPr lang="en-US" sz="2000" dirty="0"/>
                <a:t>microplate</a:t>
              </a:r>
            </a:p>
          </p:txBody>
        </p:sp>
        <p:cxnSp>
          <p:nvCxnSpPr>
            <p:cNvPr id="10" name="Straight Arrow Connector 9">
              <a:extLst>
                <a:ext uri="{FF2B5EF4-FFF2-40B4-BE49-F238E27FC236}">
                  <a16:creationId xmlns:a16="http://schemas.microsoft.com/office/drawing/2014/main" id="{DACC85D9-25BF-7ABB-71D1-5E0A3BA4E197}"/>
                </a:ext>
              </a:extLst>
            </p:cNvPr>
            <p:cNvCxnSpPr>
              <a:cxnSpLocks/>
            </p:cNvCxnSpPr>
            <p:nvPr/>
          </p:nvCxnSpPr>
          <p:spPr>
            <a:xfrm flipH="1">
              <a:off x="5028393" y="1794665"/>
              <a:ext cx="710894" cy="510256"/>
            </a:xfrm>
            <a:prstGeom prst="straightConnector1">
              <a:avLst/>
            </a:prstGeom>
            <a:ln w="31750">
              <a:solidFill>
                <a:srgbClr val="7030A0"/>
              </a:solidFill>
              <a:tailEnd type="stealth"/>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DFCBC9C0-2A46-028F-4CED-54DADE8B4901}"/>
                </a:ext>
              </a:extLst>
            </p:cNvPr>
            <p:cNvCxnSpPr>
              <a:cxnSpLocks/>
            </p:cNvCxnSpPr>
            <p:nvPr/>
          </p:nvCxnSpPr>
          <p:spPr>
            <a:xfrm flipH="1">
              <a:off x="5028393" y="1905000"/>
              <a:ext cx="694054" cy="533400"/>
            </a:xfrm>
            <a:prstGeom prst="straightConnector1">
              <a:avLst/>
            </a:prstGeom>
            <a:ln w="31750">
              <a:solidFill>
                <a:srgbClr val="7030A0"/>
              </a:solidFill>
              <a:tailEnd type="stealth"/>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46D9419E-21AB-2A57-1040-9D295608F183}"/>
                </a:ext>
              </a:extLst>
            </p:cNvPr>
            <p:cNvCxnSpPr>
              <a:cxnSpLocks/>
            </p:cNvCxnSpPr>
            <p:nvPr/>
          </p:nvCxnSpPr>
          <p:spPr>
            <a:xfrm flipH="1">
              <a:off x="4942905" y="2957535"/>
              <a:ext cx="594012" cy="472053"/>
            </a:xfrm>
            <a:prstGeom prst="straightConnector1">
              <a:avLst/>
            </a:prstGeom>
            <a:ln w="31750">
              <a:solidFill>
                <a:srgbClr val="7030A0"/>
              </a:solidFill>
              <a:tailEnd type="stealth"/>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CCF95564-3A4D-C262-B731-B11CEDD6CB7E}"/>
                </a:ext>
              </a:extLst>
            </p:cNvPr>
            <p:cNvCxnSpPr>
              <a:cxnSpLocks/>
            </p:cNvCxnSpPr>
            <p:nvPr/>
          </p:nvCxnSpPr>
          <p:spPr>
            <a:xfrm flipH="1">
              <a:off x="5075373" y="2657655"/>
              <a:ext cx="517055" cy="204369"/>
            </a:xfrm>
            <a:prstGeom prst="straightConnector1">
              <a:avLst/>
            </a:prstGeom>
            <a:ln w="31750">
              <a:solidFill>
                <a:srgbClr val="7030A0"/>
              </a:solidFill>
              <a:tailEnd type="stealth"/>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C8AB7D25-C353-8260-1027-65498933D9B3}"/>
                </a:ext>
              </a:extLst>
            </p:cNvPr>
            <p:cNvCxnSpPr>
              <a:cxnSpLocks/>
            </p:cNvCxnSpPr>
            <p:nvPr/>
          </p:nvCxnSpPr>
          <p:spPr>
            <a:xfrm flipH="1">
              <a:off x="5151654" y="2332595"/>
              <a:ext cx="464373" cy="277077"/>
            </a:xfrm>
            <a:prstGeom prst="straightConnector1">
              <a:avLst/>
            </a:prstGeom>
            <a:ln w="31750">
              <a:solidFill>
                <a:srgbClr val="7030A0"/>
              </a:solidFill>
              <a:tailEnd type="stealth"/>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62F61248-2E7F-8B0D-5418-06429C2D27A8}"/>
                </a:ext>
              </a:extLst>
            </p:cNvPr>
            <p:cNvCxnSpPr>
              <a:cxnSpLocks/>
            </p:cNvCxnSpPr>
            <p:nvPr/>
          </p:nvCxnSpPr>
          <p:spPr>
            <a:xfrm flipH="1">
              <a:off x="5222747" y="2419089"/>
              <a:ext cx="488170" cy="228600"/>
            </a:xfrm>
            <a:prstGeom prst="straightConnector1">
              <a:avLst/>
            </a:prstGeom>
            <a:ln w="31750">
              <a:solidFill>
                <a:srgbClr val="7030A0"/>
              </a:solidFill>
              <a:tailEnd type="stealth"/>
            </a:ln>
          </p:spPr>
          <p:style>
            <a:lnRef idx="1">
              <a:schemeClr val="accent1"/>
            </a:lnRef>
            <a:fillRef idx="0">
              <a:schemeClr val="accent1"/>
            </a:fillRef>
            <a:effectRef idx="0">
              <a:schemeClr val="accent1"/>
            </a:effectRef>
            <a:fontRef idx="minor">
              <a:schemeClr val="tx1"/>
            </a:fontRef>
          </p:style>
        </p:cxnSp>
        <p:cxnSp>
          <p:nvCxnSpPr>
            <p:cNvPr id="64" name="Straight Arrow Connector 63">
              <a:extLst>
                <a:ext uri="{FF2B5EF4-FFF2-40B4-BE49-F238E27FC236}">
                  <a16:creationId xmlns:a16="http://schemas.microsoft.com/office/drawing/2014/main" id="{023C07A5-01E7-F863-8A1D-5BDAA566841C}"/>
                </a:ext>
              </a:extLst>
            </p:cNvPr>
            <p:cNvCxnSpPr>
              <a:cxnSpLocks/>
            </p:cNvCxnSpPr>
            <p:nvPr/>
          </p:nvCxnSpPr>
          <p:spPr>
            <a:xfrm flipH="1">
              <a:off x="5028393" y="2569686"/>
              <a:ext cx="556057" cy="173514"/>
            </a:xfrm>
            <a:prstGeom prst="straightConnector1">
              <a:avLst/>
            </a:prstGeom>
            <a:ln w="31750">
              <a:solidFill>
                <a:srgbClr val="7030A0"/>
              </a:solidFill>
              <a:tailEnd type="stealth"/>
            </a:ln>
          </p:spPr>
          <p:style>
            <a:lnRef idx="1">
              <a:schemeClr val="accent1"/>
            </a:lnRef>
            <a:fillRef idx="0">
              <a:schemeClr val="accent1"/>
            </a:fillRef>
            <a:effectRef idx="0">
              <a:schemeClr val="accent1"/>
            </a:effectRef>
            <a:fontRef idx="minor">
              <a:schemeClr val="tx1"/>
            </a:fontRef>
          </p:style>
        </p:cxnSp>
        <p:cxnSp>
          <p:nvCxnSpPr>
            <p:cNvPr id="65" name="Straight Arrow Connector 64">
              <a:extLst>
                <a:ext uri="{FF2B5EF4-FFF2-40B4-BE49-F238E27FC236}">
                  <a16:creationId xmlns:a16="http://schemas.microsoft.com/office/drawing/2014/main" id="{FD65A41F-7272-ED1B-56FA-6D2F91B12C6D}"/>
                </a:ext>
              </a:extLst>
            </p:cNvPr>
            <p:cNvCxnSpPr>
              <a:cxnSpLocks/>
            </p:cNvCxnSpPr>
            <p:nvPr/>
          </p:nvCxnSpPr>
          <p:spPr>
            <a:xfrm flipH="1">
              <a:off x="4546269" y="3527245"/>
              <a:ext cx="1085794" cy="540379"/>
            </a:xfrm>
            <a:prstGeom prst="straightConnector1">
              <a:avLst/>
            </a:prstGeom>
            <a:ln w="31750">
              <a:solidFill>
                <a:srgbClr val="7030A0"/>
              </a:solidFill>
              <a:tailEnd type="stealth"/>
            </a:ln>
          </p:spPr>
          <p:style>
            <a:lnRef idx="1">
              <a:schemeClr val="accent1"/>
            </a:lnRef>
            <a:fillRef idx="0">
              <a:schemeClr val="accent1"/>
            </a:fillRef>
            <a:effectRef idx="0">
              <a:schemeClr val="accent1"/>
            </a:effectRef>
            <a:fontRef idx="minor">
              <a:schemeClr val="tx1"/>
            </a:fontRef>
          </p:style>
        </p:cxnSp>
        <p:cxnSp>
          <p:nvCxnSpPr>
            <p:cNvPr id="66" name="Straight Arrow Connector 65">
              <a:extLst>
                <a:ext uri="{FF2B5EF4-FFF2-40B4-BE49-F238E27FC236}">
                  <a16:creationId xmlns:a16="http://schemas.microsoft.com/office/drawing/2014/main" id="{BD0D1672-CEE3-1693-88BC-C7C84DBEF9E9}"/>
                </a:ext>
              </a:extLst>
            </p:cNvPr>
            <p:cNvCxnSpPr>
              <a:cxnSpLocks/>
            </p:cNvCxnSpPr>
            <p:nvPr/>
          </p:nvCxnSpPr>
          <p:spPr>
            <a:xfrm flipH="1">
              <a:off x="5255652" y="4404040"/>
              <a:ext cx="781996" cy="464033"/>
            </a:xfrm>
            <a:prstGeom prst="straightConnector1">
              <a:avLst/>
            </a:prstGeom>
            <a:ln w="31750">
              <a:solidFill>
                <a:srgbClr val="7030A0"/>
              </a:solidFill>
              <a:tailEnd type="stealth"/>
            </a:ln>
          </p:spPr>
          <p:style>
            <a:lnRef idx="1">
              <a:schemeClr val="accent1"/>
            </a:lnRef>
            <a:fillRef idx="0">
              <a:schemeClr val="accent1"/>
            </a:fillRef>
            <a:effectRef idx="0">
              <a:schemeClr val="accent1"/>
            </a:effectRef>
            <a:fontRef idx="minor">
              <a:schemeClr val="tx1"/>
            </a:fontRef>
          </p:style>
        </p:cxnSp>
        <p:cxnSp>
          <p:nvCxnSpPr>
            <p:cNvPr id="68" name="Straight Arrow Connector 67">
              <a:extLst>
                <a:ext uri="{FF2B5EF4-FFF2-40B4-BE49-F238E27FC236}">
                  <a16:creationId xmlns:a16="http://schemas.microsoft.com/office/drawing/2014/main" id="{63370807-DD80-59C9-08FD-0CCA61E98C73}"/>
                </a:ext>
              </a:extLst>
            </p:cNvPr>
            <p:cNvCxnSpPr>
              <a:cxnSpLocks/>
            </p:cNvCxnSpPr>
            <p:nvPr/>
          </p:nvCxnSpPr>
          <p:spPr>
            <a:xfrm flipH="1">
              <a:off x="5010071" y="4245366"/>
              <a:ext cx="961112" cy="549148"/>
            </a:xfrm>
            <a:prstGeom prst="straightConnector1">
              <a:avLst/>
            </a:prstGeom>
            <a:ln w="31750">
              <a:solidFill>
                <a:srgbClr val="7030A0"/>
              </a:solidFill>
              <a:tailEnd type="stealth"/>
            </a:ln>
          </p:spPr>
          <p:style>
            <a:lnRef idx="1">
              <a:schemeClr val="accent1"/>
            </a:lnRef>
            <a:fillRef idx="0">
              <a:schemeClr val="accent1"/>
            </a:fillRef>
            <a:effectRef idx="0">
              <a:schemeClr val="accent1"/>
            </a:effectRef>
            <a:fontRef idx="minor">
              <a:schemeClr val="tx1"/>
            </a:fontRef>
          </p:style>
        </p:cxnSp>
        <p:cxnSp>
          <p:nvCxnSpPr>
            <p:cNvPr id="73" name="Straight Arrow Connector 72">
              <a:extLst>
                <a:ext uri="{FF2B5EF4-FFF2-40B4-BE49-F238E27FC236}">
                  <a16:creationId xmlns:a16="http://schemas.microsoft.com/office/drawing/2014/main" id="{72937D0F-CE57-3159-D266-AEDD285F0737}"/>
                </a:ext>
              </a:extLst>
            </p:cNvPr>
            <p:cNvCxnSpPr>
              <a:cxnSpLocks/>
            </p:cNvCxnSpPr>
            <p:nvPr/>
          </p:nvCxnSpPr>
          <p:spPr>
            <a:xfrm flipH="1">
              <a:off x="5185987" y="3969007"/>
              <a:ext cx="718897" cy="333036"/>
            </a:xfrm>
            <a:prstGeom prst="straightConnector1">
              <a:avLst/>
            </a:prstGeom>
            <a:ln w="31750">
              <a:solidFill>
                <a:srgbClr val="7030A0"/>
              </a:solidFill>
              <a:tailEnd type="stealth"/>
            </a:ln>
          </p:spPr>
          <p:style>
            <a:lnRef idx="1">
              <a:schemeClr val="accent1"/>
            </a:lnRef>
            <a:fillRef idx="0">
              <a:schemeClr val="accent1"/>
            </a:fillRef>
            <a:effectRef idx="0">
              <a:schemeClr val="accent1"/>
            </a:effectRef>
            <a:fontRef idx="minor">
              <a:schemeClr val="tx1"/>
            </a:fontRef>
          </p:style>
        </p:cxnSp>
        <p:cxnSp>
          <p:nvCxnSpPr>
            <p:cNvPr id="74" name="Straight Arrow Connector 73">
              <a:extLst>
                <a:ext uri="{FF2B5EF4-FFF2-40B4-BE49-F238E27FC236}">
                  <a16:creationId xmlns:a16="http://schemas.microsoft.com/office/drawing/2014/main" id="{419DF481-4E64-D1FB-8183-4CFFEB710CED}"/>
                </a:ext>
              </a:extLst>
            </p:cNvPr>
            <p:cNvCxnSpPr>
              <a:cxnSpLocks/>
            </p:cNvCxnSpPr>
            <p:nvPr/>
          </p:nvCxnSpPr>
          <p:spPr>
            <a:xfrm flipH="1">
              <a:off x="4667154" y="3873617"/>
              <a:ext cx="1093992" cy="598250"/>
            </a:xfrm>
            <a:prstGeom prst="straightConnector1">
              <a:avLst/>
            </a:prstGeom>
            <a:ln w="31750">
              <a:solidFill>
                <a:srgbClr val="7030A0"/>
              </a:solidFill>
              <a:tailEnd type="stealth"/>
            </a:ln>
          </p:spPr>
          <p:style>
            <a:lnRef idx="1">
              <a:schemeClr val="accent1"/>
            </a:lnRef>
            <a:fillRef idx="0">
              <a:schemeClr val="accent1"/>
            </a:fillRef>
            <a:effectRef idx="0">
              <a:schemeClr val="accent1"/>
            </a:effectRef>
            <a:fontRef idx="minor">
              <a:schemeClr val="tx1"/>
            </a:fontRef>
          </p:style>
        </p:cxnSp>
        <p:cxnSp>
          <p:nvCxnSpPr>
            <p:cNvPr id="75" name="Straight Arrow Connector 74">
              <a:extLst>
                <a:ext uri="{FF2B5EF4-FFF2-40B4-BE49-F238E27FC236}">
                  <a16:creationId xmlns:a16="http://schemas.microsoft.com/office/drawing/2014/main" id="{A7CA4801-7299-F879-3A63-61E6CFD853C1}"/>
                </a:ext>
              </a:extLst>
            </p:cNvPr>
            <p:cNvCxnSpPr>
              <a:cxnSpLocks/>
            </p:cNvCxnSpPr>
            <p:nvPr/>
          </p:nvCxnSpPr>
          <p:spPr>
            <a:xfrm flipH="1">
              <a:off x="6117839" y="5203450"/>
              <a:ext cx="541649" cy="498825"/>
            </a:xfrm>
            <a:prstGeom prst="straightConnector1">
              <a:avLst/>
            </a:prstGeom>
            <a:ln w="31750">
              <a:solidFill>
                <a:srgbClr val="7030A0"/>
              </a:solidFill>
              <a:tailEnd type="stealth"/>
            </a:ln>
          </p:spPr>
          <p:style>
            <a:lnRef idx="1">
              <a:schemeClr val="accent1"/>
            </a:lnRef>
            <a:fillRef idx="0">
              <a:schemeClr val="accent1"/>
            </a:fillRef>
            <a:effectRef idx="0">
              <a:schemeClr val="accent1"/>
            </a:effectRef>
            <a:fontRef idx="minor">
              <a:schemeClr val="tx1"/>
            </a:fontRef>
          </p:style>
        </p:cxnSp>
        <p:cxnSp>
          <p:nvCxnSpPr>
            <p:cNvPr id="76" name="Straight Arrow Connector 75">
              <a:extLst>
                <a:ext uri="{FF2B5EF4-FFF2-40B4-BE49-F238E27FC236}">
                  <a16:creationId xmlns:a16="http://schemas.microsoft.com/office/drawing/2014/main" id="{03DF2C51-78EE-E212-7E83-4BFBF162F5DA}"/>
                </a:ext>
              </a:extLst>
            </p:cNvPr>
            <p:cNvCxnSpPr>
              <a:cxnSpLocks/>
            </p:cNvCxnSpPr>
            <p:nvPr/>
          </p:nvCxnSpPr>
          <p:spPr>
            <a:xfrm flipH="1">
              <a:off x="7205709" y="5111400"/>
              <a:ext cx="134595" cy="78685"/>
            </a:xfrm>
            <a:prstGeom prst="straightConnector1">
              <a:avLst/>
            </a:prstGeom>
            <a:ln w="31750">
              <a:solidFill>
                <a:srgbClr val="7030A0"/>
              </a:solidFill>
              <a:tailEnd type="stealth"/>
            </a:ln>
          </p:spPr>
          <p:style>
            <a:lnRef idx="1">
              <a:schemeClr val="accent1"/>
            </a:lnRef>
            <a:fillRef idx="0">
              <a:schemeClr val="accent1"/>
            </a:fillRef>
            <a:effectRef idx="0">
              <a:schemeClr val="accent1"/>
            </a:effectRef>
            <a:fontRef idx="minor">
              <a:schemeClr val="tx1"/>
            </a:fontRef>
          </p:style>
        </p:cxnSp>
        <p:cxnSp>
          <p:nvCxnSpPr>
            <p:cNvPr id="77" name="Straight Arrow Connector 76">
              <a:extLst>
                <a:ext uri="{FF2B5EF4-FFF2-40B4-BE49-F238E27FC236}">
                  <a16:creationId xmlns:a16="http://schemas.microsoft.com/office/drawing/2014/main" id="{53A7E7DE-3A6D-0679-84EF-9F570D1D4DF5}"/>
                </a:ext>
              </a:extLst>
            </p:cNvPr>
            <p:cNvCxnSpPr>
              <a:cxnSpLocks/>
            </p:cNvCxnSpPr>
            <p:nvPr/>
          </p:nvCxnSpPr>
          <p:spPr>
            <a:xfrm flipH="1">
              <a:off x="6591574" y="5029200"/>
              <a:ext cx="248725" cy="186975"/>
            </a:xfrm>
            <a:prstGeom prst="straightConnector1">
              <a:avLst/>
            </a:prstGeom>
            <a:ln w="31750">
              <a:solidFill>
                <a:srgbClr val="7030A0"/>
              </a:solidFill>
              <a:tailEnd type="stealth"/>
            </a:ln>
          </p:spPr>
          <p:style>
            <a:lnRef idx="1">
              <a:schemeClr val="accent1"/>
            </a:lnRef>
            <a:fillRef idx="0">
              <a:schemeClr val="accent1"/>
            </a:fillRef>
            <a:effectRef idx="0">
              <a:schemeClr val="accent1"/>
            </a:effectRef>
            <a:fontRef idx="minor">
              <a:schemeClr val="tx1"/>
            </a:fontRef>
          </p:style>
        </p:cxnSp>
        <p:cxnSp>
          <p:nvCxnSpPr>
            <p:cNvPr id="78" name="Straight Arrow Connector 77">
              <a:extLst>
                <a:ext uri="{FF2B5EF4-FFF2-40B4-BE49-F238E27FC236}">
                  <a16:creationId xmlns:a16="http://schemas.microsoft.com/office/drawing/2014/main" id="{FDE37AC9-F181-0890-FF8E-1C5CFB573C18}"/>
                </a:ext>
              </a:extLst>
            </p:cNvPr>
            <p:cNvCxnSpPr>
              <a:cxnSpLocks/>
            </p:cNvCxnSpPr>
            <p:nvPr/>
          </p:nvCxnSpPr>
          <p:spPr>
            <a:xfrm flipH="1">
              <a:off x="6153159" y="4903109"/>
              <a:ext cx="403884" cy="286976"/>
            </a:xfrm>
            <a:prstGeom prst="straightConnector1">
              <a:avLst/>
            </a:prstGeom>
            <a:ln w="31750">
              <a:solidFill>
                <a:srgbClr val="7030A0"/>
              </a:solidFill>
              <a:tailEnd type="stealth"/>
            </a:ln>
          </p:spPr>
          <p:style>
            <a:lnRef idx="1">
              <a:schemeClr val="accent1"/>
            </a:lnRef>
            <a:fillRef idx="0">
              <a:schemeClr val="accent1"/>
            </a:fillRef>
            <a:effectRef idx="0">
              <a:schemeClr val="accent1"/>
            </a:effectRef>
            <a:fontRef idx="minor">
              <a:schemeClr val="tx1"/>
            </a:fontRef>
          </p:style>
        </p:cxnSp>
        <p:cxnSp>
          <p:nvCxnSpPr>
            <p:cNvPr id="79" name="Straight Arrow Connector 78">
              <a:extLst>
                <a:ext uri="{FF2B5EF4-FFF2-40B4-BE49-F238E27FC236}">
                  <a16:creationId xmlns:a16="http://schemas.microsoft.com/office/drawing/2014/main" id="{3B57094E-AA59-190E-0FAC-47002FA32C80}"/>
                </a:ext>
              </a:extLst>
            </p:cNvPr>
            <p:cNvCxnSpPr>
              <a:cxnSpLocks/>
            </p:cNvCxnSpPr>
            <p:nvPr/>
          </p:nvCxnSpPr>
          <p:spPr>
            <a:xfrm flipH="1">
              <a:off x="6306417" y="4819675"/>
              <a:ext cx="317035" cy="209525"/>
            </a:xfrm>
            <a:prstGeom prst="straightConnector1">
              <a:avLst/>
            </a:prstGeom>
            <a:ln w="31750">
              <a:solidFill>
                <a:srgbClr val="7030A0"/>
              </a:solidFill>
              <a:tailEnd type="stealth"/>
            </a:ln>
          </p:spPr>
          <p:style>
            <a:lnRef idx="1">
              <a:schemeClr val="accent1"/>
            </a:lnRef>
            <a:fillRef idx="0">
              <a:schemeClr val="accent1"/>
            </a:fillRef>
            <a:effectRef idx="0">
              <a:schemeClr val="accent1"/>
            </a:effectRef>
            <a:fontRef idx="minor">
              <a:schemeClr val="tx1"/>
            </a:fontRef>
          </p:style>
        </p:cxnSp>
        <p:cxnSp>
          <p:nvCxnSpPr>
            <p:cNvPr id="80" name="Straight Arrow Connector 79">
              <a:extLst>
                <a:ext uri="{FF2B5EF4-FFF2-40B4-BE49-F238E27FC236}">
                  <a16:creationId xmlns:a16="http://schemas.microsoft.com/office/drawing/2014/main" id="{EE7C109F-B80C-E5C9-4F6D-65F91ABD5367}"/>
                </a:ext>
              </a:extLst>
            </p:cNvPr>
            <p:cNvCxnSpPr>
              <a:cxnSpLocks/>
            </p:cNvCxnSpPr>
            <p:nvPr/>
          </p:nvCxnSpPr>
          <p:spPr>
            <a:xfrm flipH="1">
              <a:off x="6141235" y="5093499"/>
              <a:ext cx="450117" cy="365991"/>
            </a:xfrm>
            <a:prstGeom prst="straightConnector1">
              <a:avLst/>
            </a:prstGeom>
            <a:ln w="31750">
              <a:solidFill>
                <a:srgbClr val="7030A0"/>
              </a:solidFill>
              <a:tailEnd type="stealth"/>
            </a:ln>
          </p:spPr>
          <p:style>
            <a:lnRef idx="1">
              <a:schemeClr val="accent1"/>
            </a:lnRef>
            <a:fillRef idx="0">
              <a:schemeClr val="accent1"/>
            </a:fillRef>
            <a:effectRef idx="0">
              <a:schemeClr val="accent1"/>
            </a:effectRef>
            <a:fontRef idx="minor">
              <a:schemeClr val="tx1"/>
            </a:fontRef>
          </p:style>
        </p:cxnSp>
        <p:cxnSp>
          <p:nvCxnSpPr>
            <p:cNvPr id="81" name="Straight Arrow Connector 80">
              <a:extLst>
                <a:ext uri="{FF2B5EF4-FFF2-40B4-BE49-F238E27FC236}">
                  <a16:creationId xmlns:a16="http://schemas.microsoft.com/office/drawing/2014/main" id="{5F024B35-D773-FA4B-ECB0-6C6A41E06D02}"/>
                </a:ext>
              </a:extLst>
            </p:cNvPr>
            <p:cNvCxnSpPr>
              <a:cxnSpLocks/>
            </p:cNvCxnSpPr>
            <p:nvPr/>
          </p:nvCxnSpPr>
          <p:spPr>
            <a:xfrm flipH="1">
              <a:off x="6160333" y="5048666"/>
              <a:ext cx="427549" cy="246523"/>
            </a:xfrm>
            <a:prstGeom prst="straightConnector1">
              <a:avLst/>
            </a:prstGeom>
            <a:ln w="31750">
              <a:solidFill>
                <a:srgbClr val="7030A0"/>
              </a:solidFill>
              <a:tailEnd type="stealth"/>
            </a:ln>
          </p:spPr>
          <p:style>
            <a:lnRef idx="1">
              <a:schemeClr val="accent1"/>
            </a:lnRef>
            <a:fillRef idx="0">
              <a:schemeClr val="accent1"/>
            </a:fillRef>
            <a:effectRef idx="0">
              <a:schemeClr val="accent1"/>
            </a:effectRef>
            <a:fontRef idx="minor">
              <a:schemeClr val="tx1"/>
            </a:fontRef>
          </p:style>
        </p:cxnSp>
        <p:cxnSp>
          <p:nvCxnSpPr>
            <p:cNvPr id="82" name="Straight Arrow Connector 81">
              <a:extLst>
                <a:ext uri="{FF2B5EF4-FFF2-40B4-BE49-F238E27FC236}">
                  <a16:creationId xmlns:a16="http://schemas.microsoft.com/office/drawing/2014/main" id="{7BC6328C-E055-95A7-487F-9C091C0CFF00}"/>
                </a:ext>
              </a:extLst>
            </p:cNvPr>
            <p:cNvCxnSpPr>
              <a:cxnSpLocks/>
            </p:cNvCxnSpPr>
            <p:nvPr/>
          </p:nvCxnSpPr>
          <p:spPr>
            <a:xfrm flipH="1">
              <a:off x="6112664" y="4954999"/>
              <a:ext cx="563213" cy="302801"/>
            </a:xfrm>
            <a:prstGeom prst="straightConnector1">
              <a:avLst/>
            </a:prstGeom>
            <a:ln w="31750">
              <a:solidFill>
                <a:srgbClr val="7030A0"/>
              </a:solidFill>
              <a:tailEnd type="stealth"/>
            </a:ln>
          </p:spPr>
          <p:style>
            <a:lnRef idx="1">
              <a:schemeClr val="accent1"/>
            </a:lnRef>
            <a:fillRef idx="0">
              <a:schemeClr val="accent1"/>
            </a:fillRef>
            <a:effectRef idx="0">
              <a:schemeClr val="accent1"/>
            </a:effectRef>
            <a:fontRef idx="minor">
              <a:schemeClr val="tx1"/>
            </a:fontRef>
          </p:style>
        </p:cxnSp>
        <p:cxnSp>
          <p:nvCxnSpPr>
            <p:cNvPr id="83" name="Straight Arrow Connector 82">
              <a:extLst>
                <a:ext uri="{FF2B5EF4-FFF2-40B4-BE49-F238E27FC236}">
                  <a16:creationId xmlns:a16="http://schemas.microsoft.com/office/drawing/2014/main" id="{9155FAAE-8445-29F5-B272-A72EB0EA64FA}"/>
                </a:ext>
              </a:extLst>
            </p:cNvPr>
            <p:cNvCxnSpPr>
              <a:cxnSpLocks/>
            </p:cNvCxnSpPr>
            <p:nvPr/>
          </p:nvCxnSpPr>
          <p:spPr>
            <a:xfrm flipH="1">
              <a:off x="7577842" y="5334027"/>
              <a:ext cx="101629" cy="72121"/>
            </a:xfrm>
            <a:prstGeom prst="straightConnector1">
              <a:avLst/>
            </a:prstGeom>
            <a:ln w="31750">
              <a:solidFill>
                <a:srgbClr val="7030A0"/>
              </a:solidFill>
              <a:tailEnd type="stealth"/>
            </a:ln>
          </p:spPr>
          <p:style>
            <a:lnRef idx="1">
              <a:schemeClr val="accent1"/>
            </a:lnRef>
            <a:fillRef idx="0">
              <a:schemeClr val="accent1"/>
            </a:fillRef>
            <a:effectRef idx="0">
              <a:schemeClr val="accent1"/>
            </a:effectRef>
            <a:fontRef idx="minor">
              <a:schemeClr val="tx1"/>
            </a:fontRef>
          </p:style>
        </p:cxnSp>
        <p:cxnSp>
          <p:nvCxnSpPr>
            <p:cNvPr id="84" name="Straight Arrow Connector 83">
              <a:extLst>
                <a:ext uri="{FF2B5EF4-FFF2-40B4-BE49-F238E27FC236}">
                  <a16:creationId xmlns:a16="http://schemas.microsoft.com/office/drawing/2014/main" id="{873FDEF2-25B7-AFC1-CC80-076F86DF91A9}"/>
                </a:ext>
              </a:extLst>
            </p:cNvPr>
            <p:cNvCxnSpPr>
              <a:cxnSpLocks/>
            </p:cNvCxnSpPr>
            <p:nvPr/>
          </p:nvCxnSpPr>
          <p:spPr>
            <a:xfrm flipH="1">
              <a:off x="6173070" y="5284783"/>
              <a:ext cx="543450" cy="494040"/>
            </a:xfrm>
            <a:prstGeom prst="straightConnector1">
              <a:avLst/>
            </a:prstGeom>
            <a:ln w="31750">
              <a:solidFill>
                <a:srgbClr val="7030A0"/>
              </a:solidFill>
              <a:tailEnd type="stealth"/>
            </a:ln>
          </p:spPr>
          <p:style>
            <a:lnRef idx="1">
              <a:schemeClr val="accent1"/>
            </a:lnRef>
            <a:fillRef idx="0">
              <a:schemeClr val="accent1"/>
            </a:fillRef>
            <a:effectRef idx="0">
              <a:schemeClr val="accent1"/>
            </a:effectRef>
            <a:fontRef idx="minor">
              <a:schemeClr val="tx1"/>
            </a:fontRef>
          </p:style>
        </p:cxnSp>
        <p:cxnSp>
          <p:nvCxnSpPr>
            <p:cNvPr id="85" name="Straight Arrow Connector 84">
              <a:extLst>
                <a:ext uri="{FF2B5EF4-FFF2-40B4-BE49-F238E27FC236}">
                  <a16:creationId xmlns:a16="http://schemas.microsoft.com/office/drawing/2014/main" id="{7EC7E414-37AB-DBD8-A70F-D16BD92B147C}"/>
                </a:ext>
              </a:extLst>
            </p:cNvPr>
            <p:cNvCxnSpPr>
              <a:cxnSpLocks/>
            </p:cNvCxnSpPr>
            <p:nvPr/>
          </p:nvCxnSpPr>
          <p:spPr>
            <a:xfrm flipH="1">
              <a:off x="5859669" y="5924849"/>
              <a:ext cx="773359" cy="896285"/>
            </a:xfrm>
            <a:prstGeom prst="straightConnector1">
              <a:avLst/>
            </a:prstGeom>
            <a:ln w="31750">
              <a:solidFill>
                <a:srgbClr val="7030A0"/>
              </a:solidFill>
              <a:tailEnd type="stealth"/>
            </a:ln>
          </p:spPr>
          <p:style>
            <a:lnRef idx="1">
              <a:schemeClr val="accent1"/>
            </a:lnRef>
            <a:fillRef idx="0">
              <a:schemeClr val="accent1"/>
            </a:fillRef>
            <a:effectRef idx="0">
              <a:schemeClr val="accent1"/>
            </a:effectRef>
            <a:fontRef idx="minor">
              <a:schemeClr val="tx1"/>
            </a:fontRef>
          </p:style>
        </p:cxnSp>
        <p:sp>
          <p:nvSpPr>
            <p:cNvPr id="178" name="Rectangle 177">
              <a:extLst>
                <a:ext uri="{FF2B5EF4-FFF2-40B4-BE49-F238E27FC236}">
                  <a16:creationId xmlns:a16="http://schemas.microsoft.com/office/drawing/2014/main" id="{A8D87977-F558-140D-4A8C-032D2745B5F7}"/>
                </a:ext>
              </a:extLst>
            </p:cNvPr>
            <p:cNvSpPr/>
            <p:nvPr/>
          </p:nvSpPr>
          <p:spPr>
            <a:xfrm>
              <a:off x="4331104" y="4903110"/>
              <a:ext cx="1215912" cy="1377800"/>
            </a:xfrm>
            <a:prstGeom prst="rect">
              <a:avLst/>
            </a:prstGeom>
            <a:solidFill>
              <a:schemeClr val="bg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80" name="TextBox 179">
              <a:extLst>
                <a:ext uri="{FF2B5EF4-FFF2-40B4-BE49-F238E27FC236}">
                  <a16:creationId xmlns:a16="http://schemas.microsoft.com/office/drawing/2014/main" id="{A4841B22-50FF-4F0D-3DB3-302C30A2A583}"/>
                </a:ext>
              </a:extLst>
            </p:cNvPr>
            <p:cNvSpPr txBox="1"/>
            <p:nvPr/>
          </p:nvSpPr>
          <p:spPr>
            <a:xfrm>
              <a:off x="4733676" y="5274944"/>
              <a:ext cx="441146" cy="276999"/>
            </a:xfrm>
            <a:prstGeom prst="rect">
              <a:avLst/>
            </a:prstGeom>
            <a:noFill/>
          </p:spPr>
          <p:txBody>
            <a:bodyPr wrap="none" rtlCol="0">
              <a:spAutoFit/>
            </a:bodyPr>
            <a:lstStyle/>
            <a:p>
              <a:r>
                <a:rPr lang="en-US" sz="1200" dirty="0">
                  <a:latin typeface="Arial" panose="020B0604020202020204" pitchFamily="34" charset="0"/>
                  <a:cs typeface="Arial" panose="020B0604020202020204" pitchFamily="34" charset="0"/>
                </a:rPr>
                <a:t>5 </a:t>
              </a:r>
              <a:r>
                <a:rPr lang="en-US" sz="1200" dirty="0"/>
                <a:t>m</a:t>
              </a:r>
              <a:endParaRPr lang="en-US" sz="1200" dirty="0">
                <a:latin typeface="Arial" panose="020B0604020202020204" pitchFamily="34" charset="0"/>
                <a:cs typeface="Arial" panose="020B0604020202020204" pitchFamily="34" charset="0"/>
              </a:endParaRPr>
            </a:p>
          </p:txBody>
        </p:sp>
        <p:cxnSp>
          <p:nvCxnSpPr>
            <p:cNvPr id="9" name="Straight Arrow Connector 8">
              <a:extLst>
                <a:ext uri="{FF2B5EF4-FFF2-40B4-BE49-F238E27FC236}">
                  <a16:creationId xmlns:a16="http://schemas.microsoft.com/office/drawing/2014/main" id="{5FBDFF93-C09B-EDC9-F328-46A146AE186F}"/>
                </a:ext>
              </a:extLst>
            </p:cNvPr>
            <p:cNvCxnSpPr/>
            <p:nvPr/>
          </p:nvCxnSpPr>
          <p:spPr>
            <a:xfrm flipH="1">
              <a:off x="4496940" y="5288090"/>
              <a:ext cx="928747" cy="0"/>
            </a:xfrm>
            <a:prstGeom prst="straightConnector1">
              <a:avLst/>
            </a:prstGeom>
            <a:ln w="25400">
              <a:solidFill>
                <a:srgbClr val="7030A0"/>
              </a:solidFill>
              <a:tailEnd type="stealth"/>
            </a:ln>
          </p:spPr>
          <p:style>
            <a:lnRef idx="1">
              <a:schemeClr val="accent1"/>
            </a:lnRef>
            <a:fillRef idx="0">
              <a:schemeClr val="accent1"/>
            </a:fillRef>
            <a:effectRef idx="0">
              <a:schemeClr val="accent1"/>
            </a:effectRef>
            <a:fontRef idx="minor">
              <a:schemeClr val="tx1"/>
            </a:fontRef>
          </p:style>
        </p:cxnSp>
        <p:sp>
          <p:nvSpPr>
            <p:cNvPr id="182" name="TextBox 181">
              <a:extLst>
                <a:ext uri="{FF2B5EF4-FFF2-40B4-BE49-F238E27FC236}">
                  <a16:creationId xmlns:a16="http://schemas.microsoft.com/office/drawing/2014/main" id="{06B9B140-73BC-5DC9-A3D3-BF1A0FBF8A24}"/>
                </a:ext>
              </a:extLst>
            </p:cNvPr>
            <p:cNvSpPr txBox="1"/>
            <p:nvPr/>
          </p:nvSpPr>
          <p:spPr>
            <a:xfrm>
              <a:off x="4396171" y="4903728"/>
              <a:ext cx="1112804" cy="400110"/>
            </a:xfrm>
            <a:prstGeom prst="rect">
              <a:avLst/>
            </a:prstGeom>
            <a:noFill/>
          </p:spPr>
          <p:txBody>
            <a:bodyPr wrap="none" rtlCol="0">
              <a:spAutoFit/>
            </a:bodyPr>
            <a:lstStyle/>
            <a:p>
              <a:pPr algn="ctr">
                <a:lnSpc>
                  <a:spcPts val="1200"/>
                </a:lnSpc>
              </a:pPr>
              <a:r>
                <a:rPr lang="en-US" sz="1200" dirty="0">
                  <a:latin typeface="Arial" panose="020B0604020202020204" pitchFamily="34" charset="0"/>
                  <a:cs typeface="Arial" panose="020B0604020202020204" pitchFamily="34" charset="0"/>
                </a:rPr>
                <a:t>GPS</a:t>
              </a:r>
            </a:p>
            <a:p>
              <a:pPr algn="ctr">
                <a:lnSpc>
                  <a:spcPts val="1200"/>
                </a:lnSpc>
              </a:pPr>
              <a:r>
                <a:rPr lang="en-US" sz="1200" dirty="0"/>
                <a:t>Displacement</a:t>
              </a:r>
              <a:endParaRPr lang="en-US" sz="1200" dirty="0">
                <a:latin typeface="Arial" panose="020B0604020202020204" pitchFamily="34" charset="0"/>
                <a:cs typeface="Arial" panose="020B0604020202020204" pitchFamily="34" charset="0"/>
              </a:endParaRPr>
            </a:p>
          </p:txBody>
        </p:sp>
        <p:sp>
          <p:nvSpPr>
            <p:cNvPr id="189" name="TextBox 188">
              <a:extLst>
                <a:ext uri="{FF2B5EF4-FFF2-40B4-BE49-F238E27FC236}">
                  <a16:creationId xmlns:a16="http://schemas.microsoft.com/office/drawing/2014/main" id="{DC109763-2442-6A39-743E-79001C7CBDA0}"/>
                </a:ext>
              </a:extLst>
            </p:cNvPr>
            <p:cNvSpPr txBox="1"/>
            <p:nvPr/>
          </p:nvSpPr>
          <p:spPr>
            <a:xfrm>
              <a:off x="4553468" y="5901745"/>
              <a:ext cx="729687" cy="400110"/>
            </a:xfrm>
            <a:prstGeom prst="rect">
              <a:avLst/>
            </a:prstGeom>
            <a:noFill/>
          </p:spPr>
          <p:txBody>
            <a:bodyPr wrap="none" rtlCol="0">
              <a:spAutoFit/>
            </a:bodyPr>
            <a:lstStyle/>
            <a:p>
              <a:pPr algn="ctr">
                <a:lnSpc>
                  <a:spcPts val="1200"/>
                </a:lnSpc>
              </a:pPr>
              <a:r>
                <a:rPr lang="en-US" sz="1200" dirty="0">
                  <a:latin typeface="Arial" panose="020B0604020202020204" pitchFamily="34" charset="0"/>
                  <a:cs typeface="Arial" panose="020B0604020202020204" pitchFamily="34" charset="0"/>
                </a:rPr>
                <a:t>Rupture</a:t>
              </a:r>
            </a:p>
            <a:p>
              <a:pPr algn="ctr">
                <a:lnSpc>
                  <a:spcPts val="1200"/>
                </a:lnSpc>
              </a:pPr>
              <a:r>
                <a:rPr lang="en-US" sz="1200" dirty="0"/>
                <a:t>zone</a:t>
              </a:r>
              <a:endParaRPr lang="en-US" sz="1200" dirty="0">
                <a:latin typeface="Arial" panose="020B0604020202020204" pitchFamily="34" charset="0"/>
                <a:cs typeface="Arial" panose="020B0604020202020204" pitchFamily="34" charset="0"/>
              </a:endParaRPr>
            </a:p>
          </p:txBody>
        </p:sp>
        <p:sp>
          <p:nvSpPr>
            <p:cNvPr id="190" name="Freeform 189">
              <a:extLst>
                <a:ext uri="{FF2B5EF4-FFF2-40B4-BE49-F238E27FC236}">
                  <a16:creationId xmlns:a16="http://schemas.microsoft.com/office/drawing/2014/main" id="{0A1088B4-96ED-E6D5-89AC-8C2C62DC67D2}"/>
                </a:ext>
              </a:extLst>
            </p:cNvPr>
            <p:cNvSpPr/>
            <p:nvPr/>
          </p:nvSpPr>
          <p:spPr>
            <a:xfrm>
              <a:off x="4497113" y="5572239"/>
              <a:ext cx="773429" cy="332235"/>
            </a:xfrm>
            <a:custGeom>
              <a:avLst/>
              <a:gdLst>
                <a:gd name="connsiteX0" fmla="*/ 47178 w 773429"/>
                <a:gd name="connsiteY0" fmla="*/ 15761 h 332235"/>
                <a:gd name="connsiteX1" fmla="*/ 996 w 773429"/>
                <a:gd name="connsiteY1" fmla="*/ 172779 h 332235"/>
                <a:gd name="connsiteX2" fmla="*/ 74887 w 773429"/>
                <a:gd name="connsiteY2" fmla="*/ 302088 h 332235"/>
                <a:gd name="connsiteX3" fmla="*/ 222669 w 773429"/>
                <a:gd name="connsiteY3" fmla="*/ 329797 h 332235"/>
                <a:gd name="connsiteX4" fmla="*/ 444342 w 773429"/>
                <a:gd name="connsiteY4" fmla="*/ 329797 h 332235"/>
                <a:gd name="connsiteX5" fmla="*/ 684487 w 773429"/>
                <a:gd name="connsiteY5" fmla="*/ 320561 h 332235"/>
                <a:gd name="connsiteX6" fmla="*/ 767614 w 773429"/>
                <a:gd name="connsiteY6" fmla="*/ 209725 h 332235"/>
                <a:gd name="connsiteX7" fmla="*/ 758378 w 773429"/>
                <a:gd name="connsiteY7" fmla="*/ 108125 h 332235"/>
                <a:gd name="connsiteX8" fmla="*/ 693723 w 773429"/>
                <a:gd name="connsiteY8" fmla="*/ 71179 h 332235"/>
                <a:gd name="connsiteX9" fmla="*/ 490523 w 773429"/>
                <a:gd name="connsiteY9" fmla="*/ 61943 h 332235"/>
                <a:gd name="connsiteX10" fmla="*/ 333505 w 773429"/>
                <a:gd name="connsiteY10" fmla="*/ 24997 h 332235"/>
                <a:gd name="connsiteX11" fmla="*/ 241142 w 773429"/>
                <a:gd name="connsiteY11" fmla="*/ 6525 h 332235"/>
                <a:gd name="connsiteX12" fmla="*/ 47178 w 773429"/>
                <a:gd name="connsiteY12" fmla="*/ 15761 h 332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29" h="332235">
                  <a:moveTo>
                    <a:pt x="47178" y="15761"/>
                  </a:moveTo>
                  <a:cubicBezTo>
                    <a:pt x="7154" y="43470"/>
                    <a:pt x="-3622" y="125058"/>
                    <a:pt x="996" y="172779"/>
                  </a:cubicBezTo>
                  <a:cubicBezTo>
                    <a:pt x="5614" y="220500"/>
                    <a:pt x="37942" y="275918"/>
                    <a:pt x="74887" y="302088"/>
                  </a:cubicBezTo>
                  <a:cubicBezTo>
                    <a:pt x="111832" y="328258"/>
                    <a:pt x="161093" y="325179"/>
                    <a:pt x="222669" y="329797"/>
                  </a:cubicBezTo>
                  <a:cubicBezTo>
                    <a:pt x="284245" y="334415"/>
                    <a:pt x="367372" y="331336"/>
                    <a:pt x="444342" y="329797"/>
                  </a:cubicBezTo>
                  <a:cubicBezTo>
                    <a:pt x="521312" y="328258"/>
                    <a:pt x="630608" y="340573"/>
                    <a:pt x="684487" y="320561"/>
                  </a:cubicBezTo>
                  <a:cubicBezTo>
                    <a:pt x="738366" y="300549"/>
                    <a:pt x="755299" y="245131"/>
                    <a:pt x="767614" y="209725"/>
                  </a:cubicBezTo>
                  <a:cubicBezTo>
                    <a:pt x="779929" y="174319"/>
                    <a:pt x="770693" y="131216"/>
                    <a:pt x="758378" y="108125"/>
                  </a:cubicBezTo>
                  <a:cubicBezTo>
                    <a:pt x="746063" y="85034"/>
                    <a:pt x="738365" y="78876"/>
                    <a:pt x="693723" y="71179"/>
                  </a:cubicBezTo>
                  <a:cubicBezTo>
                    <a:pt x="649081" y="63482"/>
                    <a:pt x="550559" y="69640"/>
                    <a:pt x="490523" y="61943"/>
                  </a:cubicBezTo>
                  <a:cubicBezTo>
                    <a:pt x="430487" y="54246"/>
                    <a:pt x="375068" y="34233"/>
                    <a:pt x="333505" y="24997"/>
                  </a:cubicBezTo>
                  <a:cubicBezTo>
                    <a:pt x="291942" y="15761"/>
                    <a:pt x="287324" y="8064"/>
                    <a:pt x="241142" y="6525"/>
                  </a:cubicBezTo>
                  <a:cubicBezTo>
                    <a:pt x="194960" y="4986"/>
                    <a:pt x="87202" y="-11948"/>
                    <a:pt x="47178" y="15761"/>
                  </a:cubicBezTo>
                  <a:close/>
                </a:path>
              </a:pathLst>
            </a:custGeom>
            <a:solidFill>
              <a:srgbClr val="E2B998">
                <a:alpha val="59625"/>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Google Shape;275;p36">
            <a:extLst>
              <a:ext uri="{FF2B5EF4-FFF2-40B4-BE49-F238E27FC236}">
                <a16:creationId xmlns:a16="http://schemas.microsoft.com/office/drawing/2014/main" id="{93CAB0C5-F10D-ECBA-B293-D68A4E9F0E58}"/>
              </a:ext>
            </a:extLst>
          </p:cNvPr>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n-US" sz="2000" b="1">
                <a:solidFill>
                  <a:srgbClr val="10478B"/>
                </a:solidFill>
                <a:latin typeface="Calibri"/>
                <a:ea typeface="Calibri"/>
                <a:cs typeface="Calibri"/>
                <a:sym typeface="Calibri"/>
              </a:rPr>
            </a:br>
            <a:r>
              <a:rPr lang="en-US" sz="2400" b="1">
                <a:solidFill>
                  <a:srgbClr val="10478B"/>
                </a:solidFill>
                <a:latin typeface="Arial"/>
                <a:ea typeface="Arial"/>
                <a:cs typeface="Arial"/>
                <a:sym typeface="Arial"/>
              </a:rPr>
              <a:t>Magnitude </a:t>
            </a:r>
            <a:r>
              <a:rPr lang="en-US" sz="2400" b="1">
                <a:solidFill>
                  <a:srgbClr val="10478B"/>
                </a:solidFill>
              </a:rPr>
              <a:t>9.1</a:t>
            </a:r>
            <a:r>
              <a:rPr lang="en-US" sz="2400" b="1">
                <a:solidFill>
                  <a:srgbClr val="10478B"/>
                </a:solidFill>
                <a:latin typeface="Arial"/>
                <a:ea typeface="Arial"/>
                <a:cs typeface="Arial"/>
                <a:sym typeface="Arial"/>
              </a:rPr>
              <a:t> </a:t>
            </a:r>
            <a:r>
              <a:rPr lang="en-US" sz="2400" b="1">
                <a:solidFill>
                  <a:srgbClr val="10478B"/>
                </a:solidFill>
              </a:rPr>
              <a:t>SUMATRA</a:t>
            </a:r>
            <a:br>
              <a:rPr lang="en-US" sz="4300" b="1">
                <a:solidFill>
                  <a:srgbClr val="10478B"/>
                </a:solidFill>
                <a:latin typeface="Arial"/>
                <a:ea typeface="Arial"/>
                <a:cs typeface="Arial"/>
                <a:sym typeface="Arial"/>
              </a:rPr>
            </a:br>
            <a:r>
              <a:rPr lang="en-US" sz="1800" b="1">
                <a:solidFill>
                  <a:srgbClr val="10478B"/>
                </a:solidFill>
              </a:rPr>
              <a:t>Sunday</a:t>
            </a:r>
            <a:r>
              <a:rPr lang="en-US" sz="1800" b="1">
                <a:solidFill>
                  <a:srgbClr val="10478B"/>
                </a:solidFill>
                <a:latin typeface="Arial"/>
                <a:ea typeface="Arial"/>
                <a:cs typeface="Arial"/>
                <a:sym typeface="Arial"/>
              </a:rPr>
              <a:t>,  </a:t>
            </a:r>
            <a:r>
              <a:rPr lang="en-US" sz="1800" b="1">
                <a:solidFill>
                  <a:srgbClr val="10478B"/>
                </a:solidFill>
              </a:rPr>
              <a:t>December</a:t>
            </a:r>
            <a:r>
              <a:rPr lang="en-US" sz="1800" b="1">
                <a:solidFill>
                  <a:srgbClr val="10478B"/>
                </a:solidFill>
                <a:latin typeface="Arial"/>
                <a:ea typeface="Arial"/>
                <a:cs typeface="Arial"/>
                <a:sym typeface="Arial"/>
              </a:rPr>
              <a:t> 2</a:t>
            </a:r>
            <a:r>
              <a:rPr lang="en-US" sz="1800" b="1">
                <a:solidFill>
                  <a:srgbClr val="10478B"/>
                </a:solidFill>
              </a:rPr>
              <a:t>6</a:t>
            </a:r>
            <a:r>
              <a:rPr lang="en-US" sz="1800" b="1">
                <a:solidFill>
                  <a:srgbClr val="10478B"/>
                </a:solidFill>
                <a:latin typeface="Arial"/>
                <a:ea typeface="Arial"/>
                <a:cs typeface="Arial"/>
                <a:sym typeface="Arial"/>
              </a:rPr>
              <a:t>, </a:t>
            </a:r>
            <a:r>
              <a:rPr lang="en-US" sz="1800" b="1">
                <a:solidFill>
                  <a:srgbClr val="10478B"/>
                </a:solidFill>
              </a:rPr>
              <a:t>2004</a:t>
            </a:r>
            <a:r>
              <a:rPr lang="en-US" sz="1800" b="1">
                <a:solidFill>
                  <a:srgbClr val="10478B"/>
                </a:solidFill>
                <a:latin typeface="Arial"/>
                <a:ea typeface="Arial"/>
                <a:cs typeface="Arial"/>
                <a:sym typeface="Arial"/>
              </a:rPr>
              <a:t> at </a:t>
            </a:r>
            <a:r>
              <a:rPr lang="en-US" sz="1800" b="1">
                <a:solidFill>
                  <a:srgbClr val="10478B"/>
                </a:solidFill>
              </a:rPr>
              <a:t>00:58:53</a:t>
            </a:r>
            <a:r>
              <a:rPr lang="en-US" sz="1800" b="1">
                <a:solidFill>
                  <a:srgbClr val="10478B"/>
                </a:solidFill>
                <a:latin typeface="Arial"/>
                <a:ea typeface="Arial"/>
                <a:cs typeface="Arial"/>
                <a:sym typeface="Arial"/>
              </a:rPr>
              <a:t> UTC </a:t>
            </a:r>
            <a:endParaRPr sz="1800">
              <a:solidFill>
                <a:srgbClr val="10478B"/>
              </a:solidFill>
              <a:latin typeface="Arial"/>
              <a:ea typeface="Arial"/>
              <a:cs typeface="Arial"/>
              <a:sym typeface="Arial"/>
            </a:endParaRPr>
          </a:p>
        </p:txBody>
      </p:sp>
      <p:pic>
        <p:nvPicPr>
          <p:cNvPr id="6" name="Picture 5" descr="A close-up of a gps device&#10;&#10;Description automatically generated">
            <a:extLst>
              <a:ext uri="{FF2B5EF4-FFF2-40B4-BE49-F238E27FC236}">
                <a16:creationId xmlns:a16="http://schemas.microsoft.com/office/drawing/2014/main" id="{61E13498-3EAE-56C1-89C0-D86A26E2D287}"/>
              </a:ext>
            </a:extLst>
          </p:cNvPr>
          <p:cNvPicPr>
            <a:picLocks noChangeAspect="1"/>
          </p:cNvPicPr>
          <p:nvPr/>
        </p:nvPicPr>
        <p:blipFill>
          <a:blip r:embed="rId4"/>
          <a:stretch>
            <a:fillRect/>
          </a:stretch>
        </p:blipFill>
        <p:spPr>
          <a:xfrm>
            <a:off x="469608" y="3526024"/>
            <a:ext cx="1584143" cy="2005245"/>
          </a:xfrm>
          <a:prstGeom prst="rect">
            <a:avLst/>
          </a:prstGeom>
        </p:spPr>
      </p:pic>
      <p:pic>
        <p:nvPicPr>
          <p:cNvPr id="8" name="Picture 7" descr="A close-up of a radar&#10;&#10;Description automatically generated">
            <a:extLst>
              <a:ext uri="{FF2B5EF4-FFF2-40B4-BE49-F238E27FC236}">
                <a16:creationId xmlns:a16="http://schemas.microsoft.com/office/drawing/2014/main" id="{46B30418-C564-3AF3-B385-F4153D8B8288}"/>
              </a:ext>
            </a:extLst>
          </p:cNvPr>
          <p:cNvPicPr>
            <a:picLocks noChangeAspect="1"/>
          </p:cNvPicPr>
          <p:nvPr/>
        </p:nvPicPr>
        <p:blipFill>
          <a:blip r:embed="rId5"/>
          <a:srcRect l="18137" r="23592"/>
          <a:stretch/>
        </p:blipFill>
        <p:spPr>
          <a:xfrm>
            <a:off x="2231530" y="3868925"/>
            <a:ext cx="1557957" cy="2005245"/>
          </a:xfrm>
          <a:prstGeom prst="rect">
            <a:avLst/>
          </a:prstGeom>
        </p:spPr>
      </p:pic>
      <p:sp>
        <p:nvSpPr>
          <p:cNvPr id="88" name="TextBox 87">
            <a:extLst>
              <a:ext uri="{FF2B5EF4-FFF2-40B4-BE49-F238E27FC236}">
                <a16:creationId xmlns:a16="http://schemas.microsoft.com/office/drawing/2014/main" id="{60DCC043-C47A-B6C9-F95A-91B48B050B95}"/>
              </a:ext>
            </a:extLst>
          </p:cNvPr>
          <p:cNvSpPr txBox="1"/>
          <p:nvPr/>
        </p:nvSpPr>
        <p:spPr>
          <a:xfrm>
            <a:off x="403865" y="5613161"/>
            <a:ext cx="1638632" cy="523220"/>
          </a:xfrm>
          <a:prstGeom prst="rect">
            <a:avLst/>
          </a:prstGeom>
          <a:noFill/>
        </p:spPr>
        <p:txBody>
          <a:bodyPr wrap="square">
            <a:spAutoFit/>
          </a:bodyPr>
          <a:lstStyle/>
          <a:p>
            <a:pPr rtl="0"/>
            <a:r>
              <a:rPr lang="en-US" i="1" dirty="0">
                <a:latin typeface="Arial" panose="020B0604020202020204" pitchFamily="34" charset="0"/>
              </a:rPr>
              <a:t>Campaign GPS on a tripod</a:t>
            </a:r>
            <a:endParaRPr lang="en-US" dirty="0"/>
          </a:p>
        </p:txBody>
      </p:sp>
      <p:sp>
        <p:nvSpPr>
          <p:cNvPr id="89" name="TextBox 88">
            <a:extLst>
              <a:ext uri="{FF2B5EF4-FFF2-40B4-BE49-F238E27FC236}">
                <a16:creationId xmlns:a16="http://schemas.microsoft.com/office/drawing/2014/main" id="{3C61DB51-F350-7C11-1816-7D5C09C111E0}"/>
              </a:ext>
            </a:extLst>
          </p:cNvPr>
          <p:cNvSpPr txBox="1"/>
          <p:nvPr/>
        </p:nvSpPr>
        <p:spPr>
          <a:xfrm>
            <a:off x="2199359" y="5928096"/>
            <a:ext cx="1638632" cy="738664"/>
          </a:xfrm>
          <a:prstGeom prst="rect">
            <a:avLst/>
          </a:prstGeom>
          <a:noFill/>
        </p:spPr>
        <p:txBody>
          <a:bodyPr wrap="square">
            <a:spAutoFit/>
          </a:bodyPr>
          <a:lstStyle/>
          <a:p>
            <a:pPr rtl="0"/>
            <a:r>
              <a:rPr lang="en-US" i="1" dirty="0">
                <a:latin typeface="Arial" panose="020B0604020202020204" pitchFamily="34" charset="0"/>
              </a:rPr>
              <a:t>Permanent GPS station drilled into the ground.</a:t>
            </a:r>
            <a:endParaRPr lang="en-US" dirty="0"/>
          </a:p>
        </p:txBody>
      </p:sp>
      <p:sp>
        <p:nvSpPr>
          <p:cNvPr id="4" name="Google Shape;523;p11">
            <a:extLst>
              <a:ext uri="{FF2B5EF4-FFF2-40B4-BE49-F238E27FC236}">
                <a16:creationId xmlns:a16="http://schemas.microsoft.com/office/drawing/2014/main" id="{B3BDC89B-F7A8-2102-2191-F983403E7FC8}"/>
              </a:ext>
            </a:extLst>
          </p:cNvPr>
          <p:cNvSpPr/>
          <p:nvPr/>
        </p:nvSpPr>
        <p:spPr>
          <a:xfrm>
            <a:off x="7827264" y="0"/>
            <a:ext cx="905256" cy="475488"/>
          </a:xfrm>
          <a:prstGeom prst="flowChartOffpageConnector">
            <a:avLst/>
          </a:prstGeom>
          <a:solidFill>
            <a:srgbClr val="CC2929"/>
          </a:solidFill>
          <a:ln w="28575" cap="flat" cmpd="sng">
            <a:solidFill>
              <a:srgbClr val="373583"/>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3000"/>
              <a:buFont typeface="Arial"/>
              <a:buNone/>
            </a:pPr>
            <a:r>
              <a:rPr lang="en-US" sz="3000" b="1" i="0" u="none" strike="noStrike" cap="none" dirty="0">
                <a:solidFill>
                  <a:schemeClr val="lt1"/>
                </a:solidFill>
                <a:latin typeface="Calibri"/>
                <a:ea typeface="Calibri"/>
                <a:cs typeface="Calibri"/>
                <a:sym typeface="Calibri"/>
              </a:rPr>
              <a:t>HS</a:t>
            </a:r>
            <a:endParaRPr sz="3000" b="1" i="0" u="none" strike="noStrike" cap="none" dirty="0">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89424669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7813F5-B6F8-04F4-D85B-4058A625FAEE}"/>
            </a:ext>
          </a:extLst>
        </p:cNvPr>
        <p:cNvGrpSpPr/>
        <p:nvPr/>
      </p:nvGrpSpPr>
      <p:grpSpPr>
        <a:xfrm>
          <a:off x="0" y="0"/>
          <a:ext cx="0" cy="0"/>
          <a:chOff x="0" y="0"/>
          <a:chExt cx="0" cy="0"/>
        </a:xfrm>
      </p:grpSpPr>
      <p:pic>
        <p:nvPicPr>
          <p:cNvPr id="5" name="Picture 4" descr="A map of the ocean&#10;&#10;Description automatically generated">
            <a:extLst>
              <a:ext uri="{FF2B5EF4-FFF2-40B4-BE49-F238E27FC236}">
                <a16:creationId xmlns:a16="http://schemas.microsoft.com/office/drawing/2014/main" id="{68D7ED0F-FBFB-6F7F-A067-D9B0C61CF40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57294" y="762000"/>
            <a:ext cx="4886706" cy="5707888"/>
          </a:xfrm>
          <a:prstGeom prst="rect">
            <a:avLst/>
          </a:prstGeom>
        </p:spPr>
      </p:pic>
      <p:sp>
        <p:nvSpPr>
          <p:cNvPr id="12" name="Right Triangle 11">
            <a:extLst>
              <a:ext uri="{FF2B5EF4-FFF2-40B4-BE49-F238E27FC236}">
                <a16:creationId xmlns:a16="http://schemas.microsoft.com/office/drawing/2014/main" id="{0E6B1E46-EBCE-39A8-ED9B-5AF718EF5205}"/>
              </a:ext>
            </a:extLst>
          </p:cNvPr>
          <p:cNvSpPr>
            <a:spLocks noChangeAspect="1"/>
          </p:cNvSpPr>
          <p:nvPr/>
        </p:nvSpPr>
        <p:spPr>
          <a:xfrm rot="15854190">
            <a:off x="5688261" y="1073661"/>
            <a:ext cx="173551" cy="176694"/>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3" name="Freeform 102">
            <a:extLst>
              <a:ext uri="{FF2B5EF4-FFF2-40B4-BE49-F238E27FC236}">
                <a16:creationId xmlns:a16="http://schemas.microsoft.com/office/drawing/2014/main" id="{8D15E301-CB70-828D-9324-2B00601C8397}"/>
              </a:ext>
            </a:extLst>
          </p:cNvPr>
          <p:cNvSpPr/>
          <p:nvPr/>
        </p:nvSpPr>
        <p:spPr>
          <a:xfrm>
            <a:off x="5190251" y="1470271"/>
            <a:ext cx="1755582" cy="4729720"/>
          </a:xfrm>
          <a:custGeom>
            <a:avLst/>
            <a:gdLst>
              <a:gd name="connsiteX0" fmla="*/ 1515349 w 1755582"/>
              <a:gd name="connsiteY0" fmla="*/ 4729638 h 4729720"/>
              <a:gd name="connsiteX1" fmla="*/ 1681604 w 1755582"/>
              <a:gd name="connsiteY1" fmla="*/ 4664984 h 4729720"/>
              <a:gd name="connsiteX2" fmla="*/ 1755494 w 1755582"/>
              <a:gd name="connsiteY2" fmla="*/ 4498729 h 4729720"/>
              <a:gd name="connsiteX3" fmla="*/ 1690840 w 1755582"/>
              <a:gd name="connsiteY3" fmla="*/ 4277056 h 4729720"/>
              <a:gd name="connsiteX4" fmla="*/ 1469167 w 1755582"/>
              <a:gd name="connsiteY4" fmla="*/ 3990729 h 4729720"/>
              <a:gd name="connsiteX5" fmla="*/ 1229022 w 1755582"/>
              <a:gd name="connsiteY5" fmla="*/ 3602802 h 4729720"/>
              <a:gd name="connsiteX6" fmla="*/ 1044294 w 1755582"/>
              <a:gd name="connsiteY6" fmla="*/ 3233347 h 4729720"/>
              <a:gd name="connsiteX7" fmla="*/ 868804 w 1755582"/>
              <a:gd name="connsiteY7" fmla="*/ 2762293 h 4729720"/>
              <a:gd name="connsiteX8" fmla="*/ 693313 w 1755582"/>
              <a:gd name="connsiteY8" fmla="*/ 2383602 h 4729720"/>
              <a:gd name="connsiteX9" fmla="*/ 564004 w 1755582"/>
              <a:gd name="connsiteY9" fmla="*/ 1912547 h 4729720"/>
              <a:gd name="connsiteX10" fmla="*/ 508585 w 1755582"/>
              <a:gd name="connsiteY10" fmla="*/ 1552329 h 4729720"/>
              <a:gd name="connsiteX11" fmla="*/ 517822 w 1755582"/>
              <a:gd name="connsiteY11" fmla="*/ 1238293 h 4729720"/>
              <a:gd name="connsiteX12" fmla="*/ 517822 w 1755582"/>
              <a:gd name="connsiteY12" fmla="*/ 961202 h 4729720"/>
              <a:gd name="connsiteX13" fmla="*/ 610185 w 1755582"/>
              <a:gd name="connsiteY13" fmla="*/ 739529 h 4729720"/>
              <a:gd name="connsiteX14" fmla="*/ 619422 w 1755582"/>
              <a:gd name="connsiteY14" fmla="*/ 527093 h 4729720"/>
              <a:gd name="connsiteX15" fmla="*/ 619422 w 1755582"/>
              <a:gd name="connsiteY15" fmla="*/ 342365 h 4729720"/>
              <a:gd name="connsiteX16" fmla="*/ 702549 w 1755582"/>
              <a:gd name="connsiteY16" fmla="*/ 185347 h 4729720"/>
              <a:gd name="connsiteX17" fmla="*/ 600949 w 1755582"/>
              <a:gd name="connsiteY17" fmla="*/ 9856 h 4729720"/>
              <a:gd name="connsiteX18" fmla="*/ 453167 w 1755582"/>
              <a:gd name="connsiteY18" fmla="*/ 37565 h 4729720"/>
              <a:gd name="connsiteX19" fmla="*/ 277676 w 1755582"/>
              <a:gd name="connsiteY19" fmla="*/ 166874 h 4729720"/>
              <a:gd name="connsiteX20" fmla="*/ 92949 w 1755582"/>
              <a:gd name="connsiteY20" fmla="*/ 462438 h 4729720"/>
              <a:gd name="connsiteX21" fmla="*/ 83713 w 1755582"/>
              <a:gd name="connsiteY21" fmla="*/ 748765 h 4729720"/>
              <a:gd name="connsiteX22" fmla="*/ 83713 w 1755582"/>
              <a:gd name="connsiteY22" fmla="*/ 1164402 h 4729720"/>
              <a:gd name="connsiteX23" fmla="*/ 9822 w 1755582"/>
              <a:gd name="connsiteY23" fmla="*/ 1552329 h 4729720"/>
              <a:gd name="connsiteX24" fmla="*/ 9822 w 1755582"/>
              <a:gd name="connsiteY24" fmla="*/ 1986438 h 4729720"/>
              <a:gd name="connsiteX25" fmla="*/ 92949 w 1755582"/>
              <a:gd name="connsiteY25" fmla="*/ 2337420 h 4729720"/>
              <a:gd name="connsiteX26" fmla="*/ 213022 w 1755582"/>
              <a:gd name="connsiteY26" fmla="*/ 2577565 h 4729720"/>
              <a:gd name="connsiteX27" fmla="*/ 240731 w 1755582"/>
              <a:gd name="connsiteY27" fmla="*/ 2817711 h 4729720"/>
              <a:gd name="connsiteX28" fmla="*/ 379276 w 1755582"/>
              <a:gd name="connsiteY28" fmla="*/ 2928547 h 4729720"/>
              <a:gd name="connsiteX29" fmla="*/ 471640 w 1755582"/>
              <a:gd name="connsiteY29" fmla="*/ 3214874 h 4729720"/>
              <a:gd name="connsiteX30" fmla="*/ 554767 w 1755582"/>
              <a:gd name="connsiteY30" fmla="*/ 3334947 h 4729720"/>
              <a:gd name="connsiteX31" fmla="*/ 582476 w 1755582"/>
              <a:gd name="connsiteY31" fmla="*/ 3528911 h 4729720"/>
              <a:gd name="connsiteX32" fmla="*/ 545531 w 1755582"/>
              <a:gd name="connsiteY32" fmla="*/ 3667456 h 4729720"/>
              <a:gd name="connsiteX33" fmla="*/ 554767 w 1755582"/>
              <a:gd name="connsiteY33" fmla="*/ 3889129 h 4729720"/>
              <a:gd name="connsiteX34" fmla="*/ 693313 w 1755582"/>
              <a:gd name="connsiteY34" fmla="*/ 4203165 h 4729720"/>
              <a:gd name="connsiteX35" fmla="*/ 914985 w 1755582"/>
              <a:gd name="connsiteY35" fmla="*/ 4498729 h 4729720"/>
              <a:gd name="connsiteX36" fmla="*/ 1238258 w 1755582"/>
              <a:gd name="connsiteY36" fmla="*/ 4674220 h 4729720"/>
              <a:gd name="connsiteX37" fmla="*/ 1515349 w 1755582"/>
              <a:gd name="connsiteY37" fmla="*/ 4729638 h 4729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755582" h="4729720">
                <a:moveTo>
                  <a:pt x="1515349" y="4729638"/>
                </a:moveTo>
                <a:cubicBezTo>
                  <a:pt x="1589240" y="4728099"/>
                  <a:pt x="1641580" y="4703469"/>
                  <a:pt x="1681604" y="4664984"/>
                </a:cubicBezTo>
                <a:cubicBezTo>
                  <a:pt x="1721628" y="4626499"/>
                  <a:pt x="1753955" y="4563384"/>
                  <a:pt x="1755494" y="4498729"/>
                </a:cubicBezTo>
                <a:cubicBezTo>
                  <a:pt x="1757033" y="4434074"/>
                  <a:pt x="1738561" y="4361723"/>
                  <a:pt x="1690840" y="4277056"/>
                </a:cubicBezTo>
                <a:cubicBezTo>
                  <a:pt x="1643119" y="4192389"/>
                  <a:pt x="1546137" y="4103105"/>
                  <a:pt x="1469167" y="3990729"/>
                </a:cubicBezTo>
                <a:cubicBezTo>
                  <a:pt x="1392197" y="3878353"/>
                  <a:pt x="1299834" y="3729032"/>
                  <a:pt x="1229022" y="3602802"/>
                </a:cubicBezTo>
                <a:cubicBezTo>
                  <a:pt x="1158210" y="3476572"/>
                  <a:pt x="1104330" y="3373432"/>
                  <a:pt x="1044294" y="3233347"/>
                </a:cubicBezTo>
                <a:cubicBezTo>
                  <a:pt x="984258" y="3093262"/>
                  <a:pt x="927301" y="2903917"/>
                  <a:pt x="868804" y="2762293"/>
                </a:cubicBezTo>
                <a:cubicBezTo>
                  <a:pt x="810307" y="2620669"/>
                  <a:pt x="744113" y="2525226"/>
                  <a:pt x="693313" y="2383602"/>
                </a:cubicBezTo>
                <a:cubicBezTo>
                  <a:pt x="642513" y="2241978"/>
                  <a:pt x="594792" y="2051093"/>
                  <a:pt x="564004" y="1912547"/>
                </a:cubicBezTo>
                <a:cubicBezTo>
                  <a:pt x="533216" y="1774001"/>
                  <a:pt x="516282" y="1664705"/>
                  <a:pt x="508585" y="1552329"/>
                </a:cubicBezTo>
                <a:cubicBezTo>
                  <a:pt x="500888" y="1439953"/>
                  <a:pt x="516283" y="1336814"/>
                  <a:pt x="517822" y="1238293"/>
                </a:cubicBezTo>
                <a:cubicBezTo>
                  <a:pt x="519361" y="1139772"/>
                  <a:pt x="502428" y="1044329"/>
                  <a:pt x="517822" y="961202"/>
                </a:cubicBezTo>
                <a:cubicBezTo>
                  <a:pt x="533216" y="878075"/>
                  <a:pt x="593252" y="811880"/>
                  <a:pt x="610185" y="739529"/>
                </a:cubicBezTo>
                <a:cubicBezTo>
                  <a:pt x="627118" y="667178"/>
                  <a:pt x="617883" y="593287"/>
                  <a:pt x="619422" y="527093"/>
                </a:cubicBezTo>
                <a:cubicBezTo>
                  <a:pt x="620961" y="460899"/>
                  <a:pt x="605568" y="399323"/>
                  <a:pt x="619422" y="342365"/>
                </a:cubicBezTo>
                <a:cubicBezTo>
                  <a:pt x="633276" y="285407"/>
                  <a:pt x="705628" y="240765"/>
                  <a:pt x="702549" y="185347"/>
                </a:cubicBezTo>
                <a:cubicBezTo>
                  <a:pt x="699470" y="129929"/>
                  <a:pt x="642513" y="34486"/>
                  <a:pt x="600949" y="9856"/>
                </a:cubicBezTo>
                <a:cubicBezTo>
                  <a:pt x="559385" y="-14774"/>
                  <a:pt x="507046" y="11395"/>
                  <a:pt x="453167" y="37565"/>
                </a:cubicBezTo>
                <a:cubicBezTo>
                  <a:pt x="399288" y="63735"/>
                  <a:pt x="337712" y="96062"/>
                  <a:pt x="277676" y="166874"/>
                </a:cubicBezTo>
                <a:cubicBezTo>
                  <a:pt x="217640" y="237686"/>
                  <a:pt x="125276" y="365456"/>
                  <a:pt x="92949" y="462438"/>
                </a:cubicBezTo>
                <a:cubicBezTo>
                  <a:pt x="60622" y="559420"/>
                  <a:pt x="85252" y="631771"/>
                  <a:pt x="83713" y="748765"/>
                </a:cubicBezTo>
                <a:cubicBezTo>
                  <a:pt x="82174" y="865759"/>
                  <a:pt x="96028" y="1030475"/>
                  <a:pt x="83713" y="1164402"/>
                </a:cubicBezTo>
                <a:cubicBezTo>
                  <a:pt x="71398" y="1298329"/>
                  <a:pt x="22137" y="1415323"/>
                  <a:pt x="9822" y="1552329"/>
                </a:cubicBezTo>
                <a:cubicBezTo>
                  <a:pt x="-2493" y="1689335"/>
                  <a:pt x="-4033" y="1855589"/>
                  <a:pt x="9822" y="1986438"/>
                </a:cubicBezTo>
                <a:cubicBezTo>
                  <a:pt x="23676" y="2117286"/>
                  <a:pt x="59082" y="2238899"/>
                  <a:pt x="92949" y="2337420"/>
                </a:cubicBezTo>
                <a:cubicBezTo>
                  <a:pt x="126816" y="2435941"/>
                  <a:pt x="188392" y="2497517"/>
                  <a:pt x="213022" y="2577565"/>
                </a:cubicBezTo>
                <a:cubicBezTo>
                  <a:pt x="237652" y="2657613"/>
                  <a:pt x="213022" y="2759214"/>
                  <a:pt x="240731" y="2817711"/>
                </a:cubicBezTo>
                <a:cubicBezTo>
                  <a:pt x="268440" y="2876208"/>
                  <a:pt x="340791" y="2862353"/>
                  <a:pt x="379276" y="2928547"/>
                </a:cubicBezTo>
                <a:cubicBezTo>
                  <a:pt x="417761" y="2994741"/>
                  <a:pt x="442391" y="3147141"/>
                  <a:pt x="471640" y="3214874"/>
                </a:cubicBezTo>
                <a:cubicBezTo>
                  <a:pt x="500888" y="3282607"/>
                  <a:pt x="536294" y="3282608"/>
                  <a:pt x="554767" y="3334947"/>
                </a:cubicBezTo>
                <a:cubicBezTo>
                  <a:pt x="573240" y="3387286"/>
                  <a:pt x="584015" y="3473493"/>
                  <a:pt x="582476" y="3528911"/>
                </a:cubicBezTo>
                <a:cubicBezTo>
                  <a:pt x="580937" y="3584329"/>
                  <a:pt x="550149" y="3607420"/>
                  <a:pt x="545531" y="3667456"/>
                </a:cubicBezTo>
                <a:cubicBezTo>
                  <a:pt x="540913" y="3727492"/>
                  <a:pt x="530137" y="3799844"/>
                  <a:pt x="554767" y="3889129"/>
                </a:cubicBezTo>
                <a:cubicBezTo>
                  <a:pt x="579397" y="3978414"/>
                  <a:pt x="633277" y="4101565"/>
                  <a:pt x="693313" y="4203165"/>
                </a:cubicBezTo>
                <a:cubicBezTo>
                  <a:pt x="753349" y="4304765"/>
                  <a:pt x="824161" y="4420220"/>
                  <a:pt x="914985" y="4498729"/>
                </a:cubicBezTo>
                <a:cubicBezTo>
                  <a:pt x="1005809" y="4577238"/>
                  <a:pt x="1130500" y="4637275"/>
                  <a:pt x="1238258" y="4674220"/>
                </a:cubicBezTo>
                <a:cubicBezTo>
                  <a:pt x="1346016" y="4711165"/>
                  <a:pt x="1441458" y="4731177"/>
                  <a:pt x="1515349" y="4729638"/>
                </a:cubicBezTo>
                <a:close/>
              </a:path>
            </a:pathLst>
          </a:custGeom>
          <a:solidFill>
            <a:schemeClr val="accent6">
              <a:lumMod val="60000"/>
              <a:lumOff val="40000"/>
              <a:alpha val="60000"/>
            </a:schemeClr>
          </a:solidFill>
          <a:ln>
            <a:noFill/>
            <a:prstDash val="dash"/>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Freeform 12">
            <a:extLst>
              <a:ext uri="{FF2B5EF4-FFF2-40B4-BE49-F238E27FC236}">
                <a16:creationId xmlns:a16="http://schemas.microsoft.com/office/drawing/2014/main" id="{FC63BF23-AEE6-C37E-A918-69BE216B0C1B}"/>
              </a:ext>
            </a:extLst>
          </p:cNvPr>
          <p:cNvSpPr/>
          <p:nvPr/>
        </p:nvSpPr>
        <p:spPr>
          <a:xfrm>
            <a:off x="5151654" y="796636"/>
            <a:ext cx="1553946" cy="5532582"/>
          </a:xfrm>
          <a:custGeom>
            <a:avLst/>
            <a:gdLst>
              <a:gd name="connsiteX0" fmla="*/ 907401 w 1553946"/>
              <a:gd name="connsiteY0" fmla="*/ 0 h 5532582"/>
              <a:gd name="connsiteX1" fmla="*/ 833510 w 1553946"/>
              <a:gd name="connsiteY1" fmla="*/ 147782 h 5532582"/>
              <a:gd name="connsiteX2" fmla="*/ 685728 w 1553946"/>
              <a:gd name="connsiteY2" fmla="*/ 304800 h 5532582"/>
              <a:gd name="connsiteX3" fmla="*/ 519473 w 1553946"/>
              <a:gd name="connsiteY3" fmla="*/ 489528 h 5532582"/>
              <a:gd name="connsiteX4" fmla="*/ 343982 w 1553946"/>
              <a:gd name="connsiteY4" fmla="*/ 711200 h 5532582"/>
              <a:gd name="connsiteX5" fmla="*/ 150019 w 1553946"/>
              <a:gd name="connsiteY5" fmla="*/ 969819 h 5532582"/>
              <a:gd name="connsiteX6" fmla="*/ 39182 w 1553946"/>
              <a:gd name="connsiteY6" fmla="*/ 1274619 h 5532582"/>
              <a:gd name="connsiteX7" fmla="*/ 76128 w 1553946"/>
              <a:gd name="connsiteY7" fmla="*/ 1542473 h 5532582"/>
              <a:gd name="connsiteX8" fmla="*/ 85364 w 1553946"/>
              <a:gd name="connsiteY8" fmla="*/ 1810328 h 5532582"/>
              <a:gd name="connsiteX9" fmla="*/ 48419 w 1553946"/>
              <a:gd name="connsiteY9" fmla="*/ 2041237 h 5532582"/>
              <a:gd name="connsiteX10" fmla="*/ 2237 w 1553946"/>
              <a:gd name="connsiteY10" fmla="*/ 2244437 h 5532582"/>
              <a:gd name="connsiteX11" fmla="*/ 11473 w 1553946"/>
              <a:gd name="connsiteY11" fmla="*/ 2521528 h 5532582"/>
              <a:gd name="connsiteX12" fmla="*/ 48419 w 1553946"/>
              <a:gd name="connsiteY12" fmla="*/ 2733964 h 5532582"/>
              <a:gd name="connsiteX13" fmla="*/ 94601 w 1553946"/>
              <a:gd name="connsiteY13" fmla="*/ 2964873 h 5532582"/>
              <a:gd name="connsiteX14" fmla="*/ 233146 w 1553946"/>
              <a:gd name="connsiteY14" fmla="*/ 3297382 h 5532582"/>
              <a:gd name="connsiteX15" fmla="*/ 288564 w 1553946"/>
              <a:gd name="connsiteY15" fmla="*/ 3537528 h 5532582"/>
              <a:gd name="connsiteX16" fmla="*/ 445582 w 1553946"/>
              <a:gd name="connsiteY16" fmla="*/ 3620655 h 5532582"/>
              <a:gd name="connsiteX17" fmla="*/ 464055 w 1553946"/>
              <a:gd name="connsiteY17" fmla="*/ 3759200 h 5532582"/>
              <a:gd name="connsiteX18" fmla="*/ 501001 w 1553946"/>
              <a:gd name="connsiteY18" fmla="*/ 4100946 h 5532582"/>
              <a:gd name="connsiteX19" fmla="*/ 574891 w 1553946"/>
              <a:gd name="connsiteY19" fmla="*/ 4516582 h 5532582"/>
              <a:gd name="connsiteX20" fmla="*/ 694964 w 1553946"/>
              <a:gd name="connsiteY20" fmla="*/ 4858328 h 5532582"/>
              <a:gd name="connsiteX21" fmla="*/ 888928 w 1553946"/>
              <a:gd name="connsiteY21" fmla="*/ 5098473 h 5532582"/>
              <a:gd name="connsiteX22" fmla="*/ 1156782 w 1553946"/>
              <a:gd name="connsiteY22" fmla="*/ 5301673 h 5532582"/>
              <a:gd name="connsiteX23" fmla="*/ 1350746 w 1553946"/>
              <a:gd name="connsiteY23" fmla="*/ 5421746 h 5532582"/>
              <a:gd name="connsiteX24" fmla="*/ 1553946 w 1553946"/>
              <a:gd name="connsiteY24" fmla="*/ 5532582 h 5532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553946" h="5532582">
                <a:moveTo>
                  <a:pt x="907401" y="0"/>
                </a:moveTo>
                <a:cubicBezTo>
                  <a:pt x="888928" y="48491"/>
                  <a:pt x="870455" y="96982"/>
                  <a:pt x="833510" y="147782"/>
                </a:cubicBezTo>
                <a:cubicBezTo>
                  <a:pt x="796565" y="198582"/>
                  <a:pt x="738067" y="247842"/>
                  <a:pt x="685728" y="304800"/>
                </a:cubicBezTo>
                <a:cubicBezTo>
                  <a:pt x="633389" y="361758"/>
                  <a:pt x="576431" y="421795"/>
                  <a:pt x="519473" y="489528"/>
                </a:cubicBezTo>
                <a:cubicBezTo>
                  <a:pt x="462515" y="557261"/>
                  <a:pt x="405558" y="631152"/>
                  <a:pt x="343982" y="711200"/>
                </a:cubicBezTo>
                <a:cubicBezTo>
                  <a:pt x="282406" y="791248"/>
                  <a:pt x="200819" y="875916"/>
                  <a:pt x="150019" y="969819"/>
                </a:cubicBezTo>
                <a:cubicBezTo>
                  <a:pt x="99219" y="1063722"/>
                  <a:pt x="51497" y="1179177"/>
                  <a:pt x="39182" y="1274619"/>
                </a:cubicBezTo>
                <a:cubicBezTo>
                  <a:pt x="26867" y="1370061"/>
                  <a:pt x="68431" y="1453188"/>
                  <a:pt x="76128" y="1542473"/>
                </a:cubicBezTo>
                <a:cubicBezTo>
                  <a:pt x="83825" y="1631758"/>
                  <a:pt x="89982" y="1727201"/>
                  <a:pt x="85364" y="1810328"/>
                </a:cubicBezTo>
                <a:cubicBezTo>
                  <a:pt x="80746" y="1893455"/>
                  <a:pt x="62273" y="1968886"/>
                  <a:pt x="48419" y="2041237"/>
                </a:cubicBezTo>
                <a:cubicBezTo>
                  <a:pt x="34565" y="2113588"/>
                  <a:pt x="8395" y="2164389"/>
                  <a:pt x="2237" y="2244437"/>
                </a:cubicBezTo>
                <a:cubicBezTo>
                  <a:pt x="-3921" y="2324485"/>
                  <a:pt x="3776" y="2439940"/>
                  <a:pt x="11473" y="2521528"/>
                </a:cubicBezTo>
                <a:cubicBezTo>
                  <a:pt x="19170" y="2603116"/>
                  <a:pt x="34564" y="2660073"/>
                  <a:pt x="48419" y="2733964"/>
                </a:cubicBezTo>
                <a:cubicBezTo>
                  <a:pt x="62274" y="2807855"/>
                  <a:pt x="63813" y="2870970"/>
                  <a:pt x="94601" y="2964873"/>
                </a:cubicBezTo>
                <a:cubicBezTo>
                  <a:pt x="125389" y="3058776"/>
                  <a:pt x="200819" y="3201940"/>
                  <a:pt x="233146" y="3297382"/>
                </a:cubicBezTo>
                <a:cubicBezTo>
                  <a:pt x="265473" y="3392825"/>
                  <a:pt x="253158" y="3483649"/>
                  <a:pt x="288564" y="3537528"/>
                </a:cubicBezTo>
                <a:cubicBezTo>
                  <a:pt x="323970" y="3591407"/>
                  <a:pt x="416334" y="3583710"/>
                  <a:pt x="445582" y="3620655"/>
                </a:cubicBezTo>
                <a:cubicBezTo>
                  <a:pt x="474830" y="3657600"/>
                  <a:pt x="454819" y="3679152"/>
                  <a:pt x="464055" y="3759200"/>
                </a:cubicBezTo>
                <a:cubicBezTo>
                  <a:pt x="473291" y="3839248"/>
                  <a:pt x="482528" y="3974716"/>
                  <a:pt x="501001" y="4100946"/>
                </a:cubicBezTo>
                <a:cubicBezTo>
                  <a:pt x="519474" y="4227176"/>
                  <a:pt x="542564" y="4390352"/>
                  <a:pt x="574891" y="4516582"/>
                </a:cubicBezTo>
                <a:cubicBezTo>
                  <a:pt x="607218" y="4642812"/>
                  <a:pt x="642625" y="4761346"/>
                  <a:pt x="694964" y="4858328"/>
                </a:cubicBezTo>
                <a:cubicBezTo>
                  <a:pt x="747303" y="4955310"/>
                  <a:pt x="811958" y="5024582"/>
                  <a:pt x="888928" y="5098473"/>
                </a:cubicBezTo>
                <a:cubicBezTo>
                  <a:pt x="965898" y="5172364"/>
                  <a:pt x="1079812" y="5247794"/>
                  <a:pt x="1156782" y="5301673"/>
                </a:cubicBezTo>
                <a:cubicBezTo>
                  <a:pt x="1233752" y="5355552"/>
                  <a:pt x="1284552" y="5383261"/>
                  <a:pt x="1350746" y="5421746"/>
                </a:cubicBezTo>
                <a:cubicBezTo>
                  <a:pt x="1416940" y="5460231"/>
                  <a:pt x="1485443" y="5496406"/>
                  <a:pt x="1553946" y="5532582"/>
                </a:cubicBezTo>
              </a:path>
            </a:pathLst>
          </a:cu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ight Triangle 13">
            <a:extLst>
              <a:ext uri="{FF2B5EF4-FFF2-40B4-BE49-F238E27FC236}">
                <a16:creationId xmlns:a16="http://schemas.microsoft.com/office/drawing/2014/main" id="{99B09B78-1423-6F32-5FB0-66CB6E9170AD}"/>
              </a:ext>
            </a:extLst>
          </p:cNvPr>
          <p:cNvSpPr>
            <a:spLocks noChangeAspect="1"/>
          </p:cNvSpPr>
          <p:nvPr/>
        </p:nvSpPr>
        <p:spPr>
          <a:xfrm rot="15647139">
            <a:off x="5265982" y="1610661"/>
            <a:ext cx="173551" cy="176694"/>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6" name="Right Triangle 15">
            <a:extLst>
              <a:ext uri="{FF2B5EF4-FFF2-40B4-BE49-F238E27FC236}">
                <a16:creationId xmlns:a16="http://schemas.microsoft.com/office/drawing/2014/main" id="{1AB3CAFE-2643-CF31-E948-B84661274F95}"/>
              </a:ext>
            </a:extLst>
          </p:cNvPr>
          <p:cNvSpPr>
            <a:spLocks noChangeAspect="1"/>
          </p:cNvSpPr>
          <p:nvPr/>
        </p:nvSpPr>
        <p:spPr>
          <a:xfrm rot="13199346">
            <a:off x="5064878" y="3126848"/>
            <a:ext cx="173551" cy="176694"/>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7" name="Right Triangle 16">
            <a:extLst>
              <a:ext uri="{FF2B5EF4-FFF2-40B4-BE49-F238E27FC236}">
                <a16:creationId xmlns:a16="http://schemas.microsoft.com/office/drawing/2014/main" id="{F952CC64-ED42-B0E8-D58E-7ADA1C5A0148}"/>
              </a:ext>
            </a:extLst>
          </p:cNvPr>
          <p:cNvSpPr>
            <a:spLocks noChangeAspect="1"/>
          </p:cNvSpPr>
          <p:nvPr/>
        </p:nvSpPr>
        <p:spPr>
          <a:xfrm rot="11981259">
            <a:off x="5266890" y="3932866"/>
            <a:ext cx="173551" cy="176694"/>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8" name="Right Triangle 17">
            <a:extLst>
              <a:ext uri="{FF2B5EF4-FFF2-40B4-BE49-F238E27FC236}">
                <a16:creationId xmlns:a16="http://schemas.microsoft.com/office/drawing/2014/main" id="{D1CF0360-15A2-1BDA-D16C-80756EF646A4}"/>
              </a:ext>
            </a:extLst>
          </p:cNvPr>
          <p:cNvSpPr>
            <a:spLocks noChangeAspect="1"/>
          </p:cNvSpPr>
          <p:nvPr/>
        </p:nvSpPr>
        <p:spPr>
          <a:xfrm rot="13109727">
            <a:off x="5565354" y="4759756"/>
            <a:ext cx="173551" cy="176694"/>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9" name="Right Triangle 18">
            <a:extLst>
              <a:ext uri="{FF2B5EF4-FFF2-40B4-BE49-F238E27FC236}">
                <a16:creationId xmlns:a16="http://schemas.microsoft.com/office/drawing/2014/main" id="{07EB7295-7ACB-D62F-9818-A7CF3C3BCB4D}"/>
              </a:ext>
            </a:extLst>
          </p:cNvPr>
          <p:cNvSpPr>
            <a:spLocks noChangeAspect="1"/>
          </p:cNvSpPr>
          <p:nvPr/>
        </p:nvSpPr>
        <p:spPr>
          <a:xfrm rot="11723712">
            <a:off x="5784876" y="5582466"/>
            <a:ext cx="173551" cy="176694"/>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0" name="Right Triangle 19">
            <a:extLst>
              <a:ext uri="{FF2B5EF4-FFF2-40B4-BE49-F238E27FC236}">
                <a16:creationId xmlns:a16="http://schemas.microsoft.com/office/drawing/2014/main" id="{608EFDEC-CB75-570D-F57D-295B84A4076C}"/>
              </a:ext>
            </a:extLst>
          </p:cNvPr>
          <p:cNvSpPr>
            <a:spLocks noChangeAspect="1"/>
          </p:cNvSpPr>
          <p:nvPr/>
        </p:nvSpPr>
        <p:spPr>
          <a:xfrm rot="9764891">
            <a:off x="6504799" y="6175214"/>
            <a:ext cx="173551" cy="176694"/>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1" name="Freeform 20">
            <a:extLst>
              <a:ext uri="{FF2B5EF4-FFF2-40B4-BE49-F238E27FC236}">
                <a16:creationId xmlns:a16="http://schemas.microsoft.com/office/drawing/2014/main" id="{5A7FF956-0C8A-57ED-254A-AF9E96553338}"/>
              </a:ext>
            </a:extLst>
          </p:cNvPr>
          <p:cNvSpPr/>
          <p:nvPr/>
        </p:nvSpPr>
        <p:spPr>
          <a:xfrm>
            <a:off x="6002068" y="3087255"/>
            <a:ext cx="2033568" cy="3260436"/>
          </a:xfrm>
          <a:custGeom>
            <a:avLst/>
            <a:gdLst>
              <a:gd name="connsiteX0" fmla="*/ 2033568 w 2033568"/>
              <a:gd name="connsiteY0" fmla="*/ 3260436 h 3260436"/>
              <a:gd name="connsiteX1" fmla="*/ 1821132 w 2033568"/>
              <a:gd name="connsiteY1" fmla="*/ 2974109 h 3260436"/>
              <a:gd name="connsiteX2" fmla="*/ 1645641 w 2033568"/>
              <a:gd name="connsiteY2" fmla="*/ 2752436 h 3260436"/>
              <a:gd name="connsiteX3" fmla="*/ 1442441 w 2033568"/>
              <a:gd name="connsiteY3" fmla="*/ 2530763 h 3260436"/>
              <a:gd name="connsiteX4" fmla="*/ 1174587 w 2033568"/>
              <a:gd name="connsiteY4" fmla="*/ 2364509 h 3260436"/>
              <a:gd name="connsiteX5" fmla="*/ 971387 w 2033568"/>
              <a:gd name="connsiteY5" fmla="*/ 2179781 h 3260436"/>
              <a:gd name="connsiteX6" fmla="*/ 740477 w 2033568"/>
              <a:gd name="connsiteY6" fmla="*/ 1930400 h 3260436"/>
              <a:gd name="connsiteX7" fmla="*/ 592696 w 2033568"/>
              <a:gd name="connsiteY7" fmla="*/ 1671781 h 3260436"/>
              <a:gd name="connsiteX8" fmla="*/ 352550 w 2033568"/>
              <a:gd name="connsiteY8" fmla="*/ 1403927 h 3260436"/>
              <a:gd name="connsiteX9" fmla="*/ 186296 w 2033568"/>
              <a:gd name="connsiteY9" fmla="*/ 1173018 h 3260436"/>
              <a:gd name="connsiteX10" fmla="*/ 47750 w 2033568"/>
              <a:gd name="connsiteY10" fmla="*/ 812800 h 3260436"/>
              <a:gd name="connsiteX11" fmla="*/ 1568 w 2033568"/>
              <a:gd name="connsiteY11" fmla="*/ 526472 h 3260436"/>
              <a:gd name="connsiteX12" fmla="*/ 10805 w 2033568"/>
              <a:gd name="connsiteY12" fmla="*/ 332509 h 3260436"/>
              <a:gd name="connsiteX13" fmla="*/ 10805 w 2033568"/>
              <a:gd name="connsiteY13" fmla="*/ 0 h 3260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33568" h="3260436">
                <a:moveTo>
                  <a:pt x="2033568" y="3260436"/>
                </a:moveTo>
                <a:cubicBezTo>
                  <a:pt x="1959677" y="3159606"/>
                  <a:pt x="1885786" y="3058776"/>
                  <a:pt x="1821132" y="2974109"/>
                </a:cubicBezTo>
                <a:cubicBezTo>
                  <a:pt x="1756478" y="2889442"/>
                  <a:pt x="1708756" y="2826327"/>
                  <a:pt x="1645641" y="2752436"/>
                </a:cubicBezTo>
                <a:cubicBezTo>
                  <a:pt x="1582526" y="2678545"/>
                  <a:pt x="1520950" y="2595417"/>
                  <a:pt x="1442441" y="2530763"/>
                </a:cubicBezTo>
                <a:cubicBezTo>
                  <a:pt x="1363932" y="2466109"/>
                  <a:pt x="1253096" y="2423006"/>
                  <a:pt x="1174587" y="2364509"/>
                </a:cubicBezTo>
                <a:cubicBezTo>
                  <a:pt x="1096078" y="2306012"/>
                  <a:pt x="1043739" y="2252132"/>
                  <a:pt x="971387" y="2179781"/>
                </a:cubicBezTo>
                <a:cubicBezTo>
                  <a:pt x="899035" y="2107430"/>
                  <a:pt x="803592" y="2015067"/>
                  <a:pt x="740477" y="1930400"/>
                </a:cubicBezTo>
                <a:cubicBezTo>
                  <a:pt x="677362" y="1845733"/>
                  <a:pt x="657351" y="1759527"/>
                  <a:pt x="592696" y="1671781"/>
                </a:cubicBezTo>
                <a:cubicBezTo>
                  <a:pt x="528041" y="1584035"/>
                  <a:pt x="420283" y="1487054"/>
                  <a:pt x="352550" y="1403927"/>
                </a:cubicBezTo>
                <a:cubicBezTo>
                  <a:pt x="284817" y="1320800"/>
                  <a:pt x="237096" y="1271539"/>
                  <a:pt x="186296" y="1173018"/>
                </a:cubicBezTo>
                <a:cubicBezTo>
                  <a:pt x="135496" y="1074497"/>
                  <a:pt x="78538" y="920558"/>
                  <a:pt x="47750" y="812800"/>
                </a:cubicBezTo>
                <a:cubicBezTo>
                  <a:pt x="16962" y="705042"/>
                  <a:pt x="7725" y="606520"/>
                  <a:pt x="1568" y="526472"/>
                </a:cubicBezTo>
                <a:cubicBezTo>
                  <a:pt x="-4589" y="446424"/>
                  <a:pt x="9266" y="420254"/>
                  <a:pt x="10805" y="332509"/>
                </a:cubicBezTo>
                <a:cubicBezTo>
                  <a:pt x="12344" y="244764"/>
                  <a:pt x="11574" y="122382"/>
                  <a:pt x="10805" y="0"/>
                </a:cubicBezTo>
              </a:path>
            </a:pathLst>
          </a:custGeom>
          <a:noFill/>
          <a:ln w="158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3" name="Straight Connector 22">
            <a:extLst>
              <a:ext uri="{FF2B5EF4-FFF2-40B4-BE49-F238E27FC236}">
                <a16:creationId xmlns:a16="http://schemas.microsoft.com/office/drawing/2014/main" id="{E4A19DC7-F64C-D967-A8A3-60498E7850D4}"/>
              </a:ext>
            </a:extLst>
          </p:cNvPr>
          <p:cNvCxnSpPr>
            <a:cxnSpLocks/>
          </p:cNvCxnSpPr>
          <p:nvPr/>
        </p:nvCxnSpPr>
        <p:spPr>
          <a:xfrm flipV="1">
            <a:off x="6553200" y="2133600"/>
            <a:ext cx="0" cy="60960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2B0DF63B-CC4A-7F6F-08D8-22BDDD9CA1FE}"/>
              </a:ext>
            </a:extLst>
          </p:cNvPr>
          <p:cNvCxnSpPr>
            <a:cxnSpLocks/>
          </p:cNvCxnSpPr>
          <p:nvPr/>
        </p:nvCxnSpPr>
        <p:spPr>
          <a:xfrm flipV="1">
            <a:off x="6700648" y="1595605"/>
            <a:ext cx="0" cy="525188"/>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Freeform 27">
            <a:extLst>
              <a:ext uri="{FF2B5EF4-FFF2-40B4-BE49-F238E27FC236}">
                <a16:creationId xmlns:a16="http://schemas.microsoft.com/office/drawing/2014/main" id="{DC4A4DCB-E9BD-F4EC-9AB5-04E7A95316BE}"/>
              </a:ext>
            </a:extLst>
          </p:cNvPr>
          <p:cNvSpPr/>
          <p:nvPr/>
        </p:nvSpPr>
        <p:spPr>
          <a:xfrm>
            <a:off x="6973455" y="796636"/>
            <a:ext cx="101600" cy="535709"/>
          </a:xfrm>
          <a:custGeom>
            <a:avLst/>
            <a:gdLst>
              <a:gd name="connsiteX0" fmla="*/ 0 w 101600"/>
              <a:gd name="connsiteY0" fmla="*/ 535709 h 535709"/>
              <a:gd name="connsiteX1" fmla="*/ 46181 w 101600"/>
              <a:gd name="connsiteY1" fmla="*/ 258619 h 535709"/>
              <a:gd name="connsiteX2" fmla="*/ 83127 w 101600"/>
              <a:gd name="connsiteY2" fmla="*/ 120073 h 535709"/>
              <a:gd name="connsiteX3" fmla="*/ 101600 w 101600"/>
              <a:gd name="connsiteY3" fmla="*/ 0 h 535709"/>
            </a:gdLst>
            <a:ahLst/>
            <a:cxnLst>
              <a:cxn ang="0">
                <a:pos x="connsiteX0" y="connsiteY0"/>
              </a:cxn>
              <a:cxn ang="0">
                <a:pos x="connsiteX1" y="connsiteY1"/>
              </a:cxn>
              <a:cxn ang="0">
                <a:pos x="connsiteX2" y="connsiteY2"/>
              </a:cxn>
              <a:cxn ang="0">
                <a:pos x="connsiteX3" y="connsiteY3"/>
              </a:cxn>
            </a:cxnLst>
            <a:rect l="l" t="t" r="r" b="b"/>
            <a:pathLst>
              <a:path w="101600" h="535709">
                <a:moveTo>
                  <a:pt x="0" y="535709"/>
                </a:moveTo>
                <a:cubicBezTo>
                  <a:pt x="16163" y="431800"/>
                  <a:pt x="32327" y="327892"/>
                  <a:pt x="46181" y="258619"/>
                </a:cubicBezTo>
                <a:cubicBezTo>
                  <a:pt x="60035" y="189346"/>
                  <a:pt x="73891" y="163176"/>
                  <a:pt x="83127" y="120073"/>
                </a:cubicBezTo>
                <a:cubicBezTo>
                  <a:pt x="92363" y="76970"/>
                  <a:pt x="96981" y="38485"/>
                  <a:pt x="101600" y="0"/>
                </a:cubicBezTo>
              </a:path>
            </a:pathLst>
          </a:custGeom>
          <a:noFill/>
          <a:ln w="158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9" name="Group 28">
            <a:extLst>
              <a:ext uri="{FF2B5EF4-FFF2-40B4-BE49-F238E27FC236}">
                <a16:creationId xmlns:a16="http://schemas.microsoft.com/office/drawing/2014/main" id="{4B341277-2EF5-E135-CF26-DCEFA5B82451}"/>
              </a:ext>
            </a:extLst>
          </p:cNvPr>
          <p:cNvGrpSpPr>
            <a:grpSpLocks noChangeAspect="1"/>
          </p:cNvGrpSpPr>
          <p:nvPr/>
        </p:nvGrpSpPr>
        <p:grpSpPr>
          <a:xfrm rot="6269355" flipV="1">
            <a:off x="6533869" y="1821689"/>
            <a:ext cx="304369" cy="137160"/>
            <a:chOff x="1540438" y="1147023"/>
            <a:chExt cx="679986" cy="511807"/>
          </a:xfrm>
          <a:effectLst/>
        </p:grpSpPr>
        <p:grpSp>
          <p:nvGrpSpPr>
            <p:cNvPr id="30" name="Group 29">
              <a:extLst>
                <a:ext uri="{FF2B5EF4-FFF2-40B4-BE49-F238E27FC236}">
                  <a16:creationId xmlns:a16="http://schemas.microsoft.com/office/drawing/2014/main" id="{7A8F4AE1-1D1B-6A65-AD16-AA99D419F8BF}"/>
                </a:ext>
              </a:extLst>
            </p:cNvPr>
            <p:cNvGrpSpPr/>
            <p:nvPr/>
          </p:nvGrpSpPr>
          <p:grpSpPr>
            <a:xfrm rot="1414823">
              <a:off x="1610822" y="1147023"/>
              <a:ext cx="609602" cy="180958"/>
              <a:chOff x="-762002" y="2486042"/>
              <a:chExt cx="609602" cy="180958"/>
            </a:xfrm>
          </p:grpSpPr>
          <p:cxnSp>
            <p:nvCxnSpPr>
              <p:cNvPr id="34" name="Straight Connector 33">
                <a:extLst>
                  <a:ext uri="{FF2B5EF4-FFF2-40B4-BE49-F238E27FC236}">
                    <a16:creationId xmlns:a16="http://schemas.microsoft.com/office/drawing/2014/main" id="{EDC882C7-2B95-F442-ACC0-C0E60FF36DB8}"/>
                  </a:ext>
                </a:extLst>
              </p:cNvPr>
              <p:cNvCxnSpPr/>
              <p:nvPr/>
            </p:nvCxnSpPr>
            <p:spPr>
              <a:xfrm flipV="1">
                <a:off x="-762000" y="2486042"/>
                <a:ext cx="609600" cy="1809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F354129A-8C7A-14F4-62AA-BA62DB55542F}"/>
                  </a:ext>
                </a:extLst>
              </p:cNvPr>
              <p:cNvCxnSpPr>
                <a:cxnSpLocks/>
              </p:cNvCxnSpPr>
              <p:nvPr/>
            </p:nvCxnSpPr>
            <p:spPr>
              <a:xfrm flipV="1">
                <a:off x="-762002" y="2514600"/>
                <a:ext cx="73152"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31" name="Group 30">
              <a:extLst>
                <a:ext uri="{FF2B5EF4-FFF2-40B4-BE49-F238E27FC236}">
                  <a16:creationId xmlns:a16="http://schemas.microsoft.com/office/drawing/2014/main" id="{721A528E-FDCA-822A-B12C-D1FA84111E5F}"/>
                </a:ext>
              </a:extLst>
            </p:cNvPr>
            <p:cNvGrpSpPr/>
            <p:nvPr/>
          </p:nvGrpSpPr>
          <p:grpSpPr>
            <a:xfrm rot="12200306">
              <a:off x="1540438" y="1477872"/>
              <a:ext cx="609600" cy="180958"/>
              <a:chOff x="-762000" y="2486042"/>
              <a:chExt cx="609600" cy="180958"/>
            </a:xfrm>
          </p:grpSpPr>
          <p:cxnSp>
            <p:nvCxnSpPr>
              <p:cNvPr id="32" name="Straight Connector 31">
                <a:extLst>
                  <a:ext uri="{FF2B5EF4-FFF2-40B4-BE49-F238E27FC236}">
                    <a16:creationId xmlns:a16="http://schemas.microsoft.com/office/drawing/2014/main" id="{A04E297A-E279-6281-8EB3-0DE3D30A0336}"/>
                  </a:ext>
                </a:extLst>
              </p:cNvPr>
              <p:cNvCxnSpPr/>
              <p:nvPr/>
            </p:nvCxnSpPr>
            <p:spPr>
              <a:xfrm flipV="1">
                <a:off x="-762000" y="2486042"/>
                <a:ext cx="609600" cy="1809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9BE515CB-3A02-D0DC-0582-063C40280705}"/>
                  </a:ext>
                </a:extLst>
              </p:cNvPr>
              <p:cNvCxnSpPr>
                <a:cxnSpLocks/>
              </p:cNvCxnSpPr>
              <p:nvPr/>
            </p:nvCxnSpPr>
            <p:spPr>
              <a:xfrm flipV="1">
                <a:off x="-762000" y="2514600"/>
                <a:ext cx="76200"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36" name="Group 35">
            <a:extLst>
              <a:ext uri="{FF2B5EF4-FFF2-40B4-BE49-F238E27FC236}">
                <a16:creationId xmlns:a16="http://schemas.microsoft.com/office/drawing/2014/main" id="{222480EE-A45A-65DF-2541-DA96632B7AE7}"/>
              </a:ext>
            </a:extLst>
          </p:cNvPr>
          <p:cNvGrpSpPr>
            <a:grpSpLocks noChangeAspect="1"/>
          </p:cNvGrpSpPr>
          <p:nvPr/>
        </p:nvGrpSpPr>
        <p:grpSpPr>
          <a:xfrm rot="6269355" flipV="1">
            <a:off x="6401015" y="2406713"/>
            <a:ext cx="304369" cy="137160"/>
            <a:chOff x="1540438" y="1147023"/>
            <a:chExt cx="679986" cy="511807"/>
          </a:xfrm>
          <a:effectLst/>
        </p:grpSpPr>
        <p:grpSp>
          <p:nvGrpSpPr>
            <p:cNvPr id="37" name="Group 36">
              <a:extLst>
                <a:ext uri="{FF2B5EF4-FFF2-40B4-BE49-F238E27FC236}">
                  <a16:creationId xmlns:a16="http://schemas.microsoft.com/office/drawing/2014/main" id="{18FDE4E8-DDDD-473D-C2EB-8073C55E2CC1}"/>
                </a:ext>
              </a:extLst>
            </p:cNvPr>
            <p:cNvGrpSpPr/>
            <p:nvPr/>
          </p:nvGrpSpPr>
          <p:grpSpPr>
            <a:xfrm rot="1414823">
              <a:off x="1610822" y="1147023"/>
              <a:ext cx="609602" cy="180958"/>
              <a:chOff x="-762002" y="2486042"/>
              <a:chExt cx="609602" cy="180958"/>
            </a:xfrm>
          </p:grpSpPr>
          <p:cxnSp>
            <p:nvCxnSpPr>
              <p:cNvPr id="41" name="Straight Connector 40">
                <a:extLst>
                  <a:ext uri="{FF2B5EF4-FFF2-40B4-BE49-F238E27FC236}">
                    <a16:creationId xmlns:a16="http://schemas.microsoft.com/office/drawing/2014/main" id="{73539471-5676-C27C-6C04-882D3A09E1AC}"/>
                  </a:ext>
                </a:extLst>
              </p:cNvPr>
              <p:cNvCxnSpPr/>
              <p:nvPr/>
            </p:nvCxnSpPr>
            <p:spPr>
              <a:xfrm flipV="1">
                <a:off x="-762000" y="2486042"/>
                <a:ext cx="609600" cy="1809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A705DDC7-0213-76A5-6AF3-99FD0F018A06}"/>
                  </a:ext>
                </a:extLst>
              </p:cNvPr>
              <p:cNvCxnSpPr>
                <a:cxnSpLocks/>
              </p:cNvCxnSpPr>
              <p:nvPr/>
            </p:nvCxnSpPr>
            <p:spPr>
              <a:xfrm flipV="1">
                <a:off x="-762002" y="2514600"/>
                <a:ext cx="73152"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38" name="Group 37">
              <a:extLst>
                <a:ext uri="{FF2B5EF4-FFF2-40B4-BE49-F238E27FC236}">
                  <a16:creationId xmlns:a16="http://schemas.microsoft.com/office/drawing/2014/main" id="{2BA1879B-22B5-5AA8-3F2A-002C200263BC}"/>
                </a:ext>
              </a:extLst>
            </p:cNvPr>
            <p:cNvGrpSpPr/>
            <p:nvPr/>
          </p:nvGrpSpPr>
          <p:grpSpPr>
            <a:xfrm rot="12200306">
              <a:off x="1540438" y="1477872"/>
              <a:ext cx="609600" cy="180958"/>
              <a:chOff x="-762000" y="2486042"/>
              <a:chExt cx="609600" cy="180958"/>
            </a:xfrm>
          </p:grpSpPr>
          <p:cxnSp>
            <p:nvCxnSpPr>
              <p:cNvPr id="39" name="Straight Connector 38">
                <a:extLst>
                  <a:ext uri="{FF2B5EF4-FFF2-40B4-BE49-F238E27FC236}">
                    <a16:creationId xmlns:a16="http://schemas.microsoft.com/office/drawing/2014/main" id="{AF0E6B39-B5E0-0231-BD11-461D57B43C68}"/>
                  </a:ext>
                </a:extLst>
              </p:cNvPr>
              <p:cNvCxnSpPr/>
              <p:nvPr/>
            </p:nvCxnSpPr>
            <p:spPr>
              <a:xfrm flipV="1">
                <a:off x="-762000" y="2486042"/>
                <a:ext cx="609600" cy="1809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EC64BDC2-7F02-6061-E32C-0B3C4361A4C8}"/>
                  </a:ext>
                </a:extLst>
              </p:cNvPr>
              <p:cNvCxnSpPr>
                <a:cxnSpLocks/>
              </p:cNvCxnSpPr>
              <p:nvPr/>
            </p:nvCxnSpPr>
            <p:spPr>
              <a:xfrm flipV="1">
                <a:off x="-762000" y="2514600"/>
                <a:ext cx="76200"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43" name="Group 42">
            <a:extLst>
              <a:ext uri="{FF2B5EF4-FFF2-40B4-BE49-F238E27FC236}">
                <a16:creationId xmlns:a16="http://schemas.microsoft.com/office/drawing/2014/main" id="{59EAA20E-717D-BA7C-F23C-39F9D7CB4931}"/>
              </a:ext>
            </a:extLst>
          </p:cNvPr>
          <p:cNvGrpSpPr>
            <a:grpSpLocks noChangeAspect="1"/>
          </p:cNvGrpSpPr>
          <p:nvPr/>
        </p:nvGrpSpPr>
        <p:grpSpPr>
          <a:xfrm rot="6269355" flipV="1">
            <a:off x="5868669" y="3270070"/>
            <a:ext cx="304369" cy="137160"/>
            <a:chOff x="1540438" y="1147023"/>
            <a:chExt cx="679986" cy="511807"/>
          </a:xfrm>
          <a:effectLst/>
        </p:grpSpPr>
        <p:grpSp>
          <p:nvGrpSpPr>
            <p:cNvPr id="44" name="Group 43">
              <a:extLst>
                <a:ext uri="{FF2B5EF4-FFF2-40B4-BE49-F238E27FC236}">
                  <a16:creationId xmlns:a16="http://schemas.microsoft.com/office/drawing/2014/main" id="{3E78171D-056E-F73C-D455-8CFB238F2E71}"/>
                </a:ext>
              </a:extLst>
            </p:cNvPr>
            <p:cNvGrpSpPr/>
            <p:nvPr/>
          </p:nvGrpSpPr>
          <p:grpSpPr>
            <a:xfrm rot="1414823">
              <a:off x="1610822" y="1147023"/>
              <a:ext cx="609602" cy="180958"/>
              <a:chOff x="-762002" y="2486042"/>
              <a:chExt cx="609602" cy="180958"/>
            </a:xfrm>
          </p:grpSpPr>
          <p:cxnSp>
            <p:nvCxnSpPr>
              <p:cNvPr id="48" name="Straight Connector 47">
                <a:extLst>
                  <a:ext uri="{FF2B5EF4-FFF2-40B4-BE49-F238E27FC236}">
                    <a16:creationId xmlns:a16="http://schemas.microsoft.com/office/drawing/2014/main" id="{CB5358FB-84CC-E655-C5DC-904365251821}"/>
                  </a:ext>
                </a:extLst>
              </p:cNvPr>
              <p:cNvCxnSpPr/>
              <p:nvPr/>
            </p:nvCxnSpPr>
            <p:spPr>
              <a:xfrm flipV="1">
                <a:off x="-762000" y="2486042"/>
                <a:ext cx="609600" cy="1809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CC3DD474-5EFE-55AD-1AFF-30CBF76EC655}"/>
                  </a:ext>
                </a:extLst>
              </p:cNvPr>
              <p:cNvCxnSpPr>
                <a:cxnSpLocks/>
              </p:cNvCxnSpPr>
              <p:nvPr/>
            </p:nvCxnSpPr>
            <p:spPr>
              <a:xfrm flipV="1">
                <a:off x="-762002" y="2514600"/>
                <a:ext cx="73152"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45" name="Group 44">
              <a:extLst>
                <a:ext uri="{FF2B5EF4-FFF2-40B4-BE49-F238E27FC236}">
                  <a16:creationId xmlns:a16="http://schemas.microsoft.com/office/drawing/2014/main" id="{D317275B-8568-F229-5208-8481081A54AE}"/>
                </a:ext>
              </a:extLst>
            </p:cNvPr>
            <p:cNvGrpSpPr/>
            <p:nvPr/>
          </p:nvGrpSpPr>
          <p:grpSpPr>
            <a:xfrm rot="12200306">
              <a:off x="1540438" y="1477872"/>
              <a:ext cx="609600" cy="180958"/>
              <a:chOff x="-762000" y="2486042"/>
              <a:chExt cx="609600" cy="180958"/>
            </a:xfrm>
          </p:grpSpPr>
          <p:cxnSp>
            <p:nvCxnSpPr>
              <p:cNvPr id="46" name="Straight Connector 45">
                <a:extLst>
                  <a:ext uri="{FF2B5EF4-FFF2-40B4-BE49-F238E27FC236}">
                    <a16:creationId xmlns:a16="http://schemas.microsoft.com/office/drawing/2014/main" id="{7F8A0451-657A-1B83-566C-AE062D1318CB}"/>
                  </a:ext>
                </a:extLst>
              </p:cNvPr>
              <p:cNvCxnSpPr/>
              <p:nvPr/>
            </p:nvCxnSpPr>
            <p:spPr>
              <a:xfrm flipV="1">
                <a:off x="-762000" y="2486042"/>
                <a:ext cx="609600" cy="1809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282D151C-2EE7-7B21-B8D3-D9E60736D60F}"/>
                  </a:ext>
                </a:extLst>
              </p:cNvPr>
              <p:cNvCxnSpPr>
                <a:cxnSpLocks/>
              </p:cNvCxnSpPr>
              <p:nvPr/>
            </p:nvCxnSpPr>
            <p:spPr>
              <a:xfrm flipV="1">
                <a:off x="-762000" y="2514600"/>
                <a:ext cx="76200"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50" name="Group 49">
            <a:extLst>
              <a:ext uri="{FF2B5EF4-FFF2-40B4-BE49-F238E27FC236}">
                <a16:creationId xmlns:a16="http://schemas.microsoft.com/office/drawing/2014/main" id="{DAB02E7F-46B6-33B3-4C8E-8DC0F14931BC}"/>
              </a:ext>
            </a:extLst>
          </p:cNvPr>
          <p:cNvGrpSpPr>
            <a:grpSpLocks noChangeAspect="1"/>
          </p:cNvGrpSpPr>
          <p:nvPr/>
        </p:nvGrpSpPr>
        <p:grpSpPr>
          <a:xfrm rot="3729048" flipV="1">
            <a:off x="6361096" y="4596126"/>
            <a:ext cx="304369" cy="137160"/>
            <a:chOff x="1540438" y="1147023"/>
            <a:chExt cx="679986" cy="511807"/>
          </a:xfrm>
          <a:effectLst/>
        </p:grpSpPr>
        <p:grpSp>
          <p:nvGrpSpPr>
            <p:cNvPr id="51" name="Group 50">
              <a:extLst>
                <a:ext uri="{FF2B5EF4-FFF2-40B4-BE49-F238E27FC236}">
                  <a16:creationId xmlns:a16="http://schemas.microsoft.com/office/drawing/2014/main" id="{9D4999FB-DD3F-2A3C-4E02-EC033CC5B44E}"/>
                </a:ext>
              </a:extLst>
            </p:cNvPr>
            <p:cNvGrpSpPr/>
            <p:nvPr/>
          </p:nvGrpSpPr>
          <p:grpSpPr>
            <a:xfrm rot="1414823">
              <a:off x="1610822" y="1147023"/>
              <a:ext cx="609602" cy="180958"/>
              <a:chOff x="-762002" y="2486042"/>
              <a:chExt cx="609602" cy="180958"/>
            </a:xfrm>
          </p:grpSpPr>
          <p:cxnSp>
            <p:nvCxnSpPr>
              <p:cNvPr id="55" name="Straight Connector 54">
                <a:extLst>
                  <a:ext uri="{FF2B5EF4-FFF2-40B4-BE49-F238E27FC236}">
                    <a16:creationId xmlns:a16="http://schemas.microsoft.com/office/drawing/2014/main" id="{D93D5AC6-C961-2452-5765-54CED8CBFECD}"/>
                  </a:ext>
                </a:extLst>
              </p:cNvPr>
              <p:cNvCxnSpPr/>
              <p:nvPr/>
            </p:nvCxnSpPr>
            <p:spPr>
              <a:xfrm flipV="1">
                <a:off x="-762000" y="2486042"/>
                <a:ext cx="609600" cy="1809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id="{0FC17B01-56A9-C5D7-C9EF-282892B5672F}"/>
                  </a:ext>
                </a:extLst>
              </p:cNvPr>
              <p:cNvCxnSpPr>
                <a:cxnSpLocks/>
              </p:cNvCxnSpPr>
              <p:nvPr/>
            </p:nvCxnSpPr>
            <p:spPr>
              <a:xfrm flipV="1">
                <a:off x="-762002" y="2514600"/>
                <a:ext cx="73152"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52" name="Group 51">
              <a:extLst>
                <a:ext uri="{FF2B5EF4-FFF2-40B4-BE49-F238E27FC236}">
                  <a16:creationId xmlns:a16="http://schemas.microsoft.com/office/drawing/2014/main" id="{DE1F6C93-B49A-B039-FA8B-28AAA2F38778}"/>
                </a:ext>
              </a:extLst>
            </p:cNvPr>
            <p:cNvGrpSpPr/>
            <p:nvPr/>
          </p:nvGrpSpPr>
          <p:grpSpPr>
            <a:xfrm rot="12200306">
              <a:off x="1540438" y="1477872"/>
              <a:ext cx="609600" cy="180958"/>
              <a:chOff x="-762000" y="2486042"/>
              <a:chExt cx="609600" cy="180958"/>
            </a:xfrm>
          </p:grpSpPr>
          <p:cxnSp>
            <p:nvCxnSpPr>
              <p:cNvPr id="53" name="Straight Connector 52">
                <a:extLst>
                  <a:ext uri="{FF2B5EF4-FFF2-40B4-BE49-F238E27FC236}">
                    <a16:creationId xmlns:a16="http://schemas.microsoft.com/office/drawing/2014/main" id="{715F4C8E-45F5-E64D-38AE-F77662D9B2D3}"/>
                  </a:ext>
                </a:extLst>
              </p:cNvPr>
              <p:cNvCxnSpPr/>
              <p:nvPr/>
            </p:nvCxnSpPr>
            <p:spPr>
              <a:xfrm flipV="1">
                <a:off x="-762000" y="2486042"/>
                <a:ext cx="609600" cy="1809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0A2BC800-49BA-C15C-E2FC-689702D6B8B2}"/>
                  </a:ext>
                </a:extLst>
              </p:cNvPr>
              <p:cNvCxnSpPr>
                <a:cxnSpLocks/>
              </p:cNvCxnSpPr>
              <p:nvPr/>
            </p:nvCxnSpPr>
            <p:spPr>
              <a:xfrm flipV="1">
                <a:off x="-762000" y="2514600"/>
                <a:ext cx="76200"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57" name="Group 56">
            <a:extLst>
              <a:ext uri="{FF2B5EF4-FFF2-40B4-BE49-F238E27FC236}">
                <a16:creationId xmlns:a16="http://schemas.microsoft.com/office/drawing/2014/main" id="{B5E57D21-9A15-EF89-3BF5-958A7FD69F01}"/>
              </a:ext>
            </a:extLst>
          </p:cNvPr>
          <p:cNvGrpSpPr>
            <a:grpSpLocks noChangeAspect="1"/>
          </p:cNvGrpSpPr>
          <p:nvPr/>
        </p:nvGrpSpPr>
        <p:grpSpPr>
          <a:xfrm rot="4004317" flipV="1">
            <a:off x="7613659" y="5925116"/>
            <a:ext cx="304369" cy="137160"/>
            <a:chOff x="1540438" y="1147023"/>
            <a:chExt cx="679986" cy="511807"/>
          </a:xfrm>
          <a:effectLst/>
        </p:grpSpPr>
        <p:grpSp>
          <p:nvGrpSpPr>
            <p:cNvPr id="58" name="Group 57">
              <a:extLst>
                <a:ext uri="{FF2B5EF4-FFF2-40B4-BE49-F238E27FC236}">
                  <a16:creationId xmlns:a16="http://schemas.microsoft.com/office/drawing/2014/main" id="{94A18E9A-A5F1-6408-3FA4-72EED7205C03}"/>
                </a:ext>
              </a:extLst>
            </p:cNvPr>
            <p:cNvGrpSpPr/>
            <p:nvPr/>
          </p:nvGrpSpPr>
          <p:grpSpPr>
            <a:xfrm rot="1414823">
              <a:off x="1610822" y="1147023"/>
              <a:ext cx="609602" cy="180958"/>
              <a:chOff x="-762002" y="2486042"/>
              <a:chExt cx="609602" cy="180958"/>
            </a:xfrm>
          </p:grpSpPr>
          <p:cxnSp>
            <p:nvCxnSpPr>
              <p:cNvPr id="62" name="Straight Connector 61">
                <a:extLst>
                  <a:ext uri="{FF2B5EF4-FFF2-40B4-BE49-F238E27FC236}">
                    <a16:creationId xmlns:a16="http://schemas.microsoft.com/office/drawing/2014/main" id="{945C050E-01D6-B206-A28C-7A55723F43A8}"/>
                  </a:ext>
                </a:extLst>
              </p:cNvPr>
              <p:cNvCxnSpPr/>
              <p:nvPr/>
            </p:nvCxnSpPr>
            <p:spPr>
              <a:xfrm flipV="1">
                <a:off x="-762000" y="2486042"/>
                <a:ext cx="609600" cy="1809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Straight Connector 62">
                <a:extLst>
                  <a:ext uri="{FF2B5EF4-FFF2-40B4-BE49-F238E27FC236}">
                    <a16:creationId xmlns:a16="http://schemas.microsoft.com/office/drawing/2014/main" id="{122DBBD5-4A2F-1FE7-9EC7-0851F8312F5D}"/>
                  </a:ext>
                </a:extLst>
              </p:cNvPr>
              <p:cNvCxnSpPr>
                <a:cxnSpLocks/>
              </p:cNvCxnSpPr>
              <p:nvPr/>
            </p:nvCxnSpPr>
            <p:spPr>
              <a:xfrm flipV="1">
                <a:off x="-762002" y="2514600"/>
                <a:ext cx="73152"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59" name="Group 58">
              <a:extLst>
                <a:ext uri="{FF2B5EF4-FFF2-40B4-BE49-F238E27FC236}">
                  <a16:creationId xmlns:a16="http://schemas.microsoft.com/office/drawing/2014/main" id="{EFF02E9D-4868-1BCD-41E7-C2E1BC95CEF6}"/>
                </a:ext>
              </a:extLst>
            </p:cNvPr>
            <p:cNvGrpSpPr/>
            <p:nvPr/>
          </p:nvGrpSpPr>
          <p:grpSpPr>
            <a:xfrm rot="12200306">
              <a:off x="1540438" y="1477872"/>
              <a:ext cx="609600" cy="180958"/>
              <a:chOff x="-762000" y="2486042"/>
              <a:chExt cx="609600" cy="180958"/>
            </a:xfrm>
          </p:grpSpPr>
          <p:cxnSp>
            <p:nvCxnSpPr>
              <p:cNvPr id="60" name="Straight Connector 59">
                <a:extLst>
                  <a:ext uri="{FF2B5EF4-FFF2-40B4-BE49-F238E27FC236}">
                    <a16:creationId xmlns:a16="http://schemas.microsoft.com/office/drawing/2014/main" id="{E355E464-980D-1C87-FE64-24A058F7DABA}"/>
                  </a:ext>
                </a:extLst>
              </p:cNvPr>
              <p:cNvCxnSpPr/>
              <p:nvPr/>
            </p:nvCxnSpPr>
            <p:spPr>
              <a:xfrm flipV="1">
                <a:off x="-762000" y="2486042"/>
                <a:ext cx="609600" cy="1809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12BA9190-E268-6DCB-550F-85E7AE7C247D}"/>
                  </a:ext>
                </a:extLst>
              </p:cNvPr>
              <p:cNvCxnSpPr>
                <a:cxnSpLocks/>
              </p:cNvCxnSpPr>
              <p:nvPr/>
            </p:nvCxnSpPr>
            <p:spPr>
              <a:xfrm flipV="1">
                <a:off x="-762000" y="2514600"/>
                <a:ext cx="76200"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67" name="Freeform 66">
            <a:extLst>
              <a:ext uri="{FF2B5EF4-FFF2-40B4-BE49-F238E27FC236}">
                <a16:creationId xmlns:a16="http://schemas.microsoft.com/office/drawing/2014/main" id="{30795967-F769-F4CD-E41D-3FCC8CFEF094}"/>
              </a:ext>
            </a:extLst>
          </p:cNvPr>
          <p:cNvSpPr>
            <a:spLocks noChangeAspect="1"/>
          </p:cNvSpPr>
          <p:nvPr/>
        </p:nvSpPr>
        <p:spPr>
          <a:xfrm>
            <a:off x="6682448" y="1321718"/>
            <a:ext cx="266464" cy="239815"/>
          </a:xfrm>
          <a:custGeom>
            <a:avLst/>
            <a:gdLst>
              <a:gd name="connsiteX0" fmla="*/ 0 w 95250"/>
              <a:gd name="connsiteY0" fmla="*/ 85725 h 85725"/>
              <a:gd name="connsiteX1" fmla="*/ 66675 w 95250"/>
              <a:gd name="connsiteY1" fmla="*/ 28575 h 85725"/>
              <a:gd name="connsiteX2" fmla="*/ 95250 w 95250"/>
              <a:gd name="connsiteY2" fmla="*/ 0 h 85725"/>
            </a:gdLst>
            <a:ahLst/>
            <a:cxnLst>
              <a:cxn ang="0">
                <a:pos x="connsiteX0" y="connsiteY0"/>
              </a:cxn>
              <a:cxn ang="0">
                <a:pos x="connsiteX1" y="connsiteY1"/>
              </a:cxn>
              <a:cxn ang="0">
                <a:pos x="connsiteX2" y="connsiteY2"/>
              </a:cxn>
            </a:cxnLst>
            <a:rect l="l" t="t" r="r" b="b"/>
            <a:pathLst>
              <a:path w="95250" h="85725">
                <a:moveTo>
                  <a:pt x="0" y="85725"/>
                </a:moveTo>
                <a:cubicBezTo>
                  <a:pt x="25400" y="64293"/>
                  <a:pt x="50800" y="42862"/>
                  <a:pt x="66675" y="28575"/>
                </a:cubicBezTo>
                <a:cubicBezTo>
                  <a:pt x="82550" y="14287"/>
                  <a:pt x="88900" y="7143"/>
                  <a:pt x="95250" y="0"/>
                </a:cubicBezTo>
              </a:path>
            </a:pathLst>
          </a:cu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4" name="Group 93">
            <a:extLst>
              <a:ext uri="{FF2B5EF4-FFF2-40B4-BE49-F238E27FC236}">
                <a16:creationId xmlns:a16="http://schemas.microsoft.com/office/drawing/2014/main" id="{36A7FD28-EAB9-41AB-69FA-4AA748E971CA}"/>
              </a:ext>
            </a:extLst>
          </p:cNvPr>
          <p:cNvGrpSpPr>
            <a:grpSpLocks noChangeAspect="1"/>
          </p:cNvGrpSpPr>
          <p:nvPr/>
        </p:nvGrpSpPr>
        <p:grpSpPr>
          <a:xfrm>
            <a:off x="6555864" y="2046847"/>
            <a:ext cx="132105" cy="108001"/>
            <a:chOff x="7188546" y="2379129"/>
            <a:chExt cx="62908" cy="51429"/>
          </a:xfrm>
        </p:grpSpPr>
        <p:sp>
          <p:nvSpPr>
            <p:cNvPr id="69" name="Freeform 68">
              <a:extLst>
                <a:ext uri="{FF2B5EF4-FFF2-40B4-BE49-F238E27FC236}">
                  <a16:creationId xmlns:a16="http://schemas.microsoft.com/office/drawing/2014/main" id="{557CBFC7-4875-3B72-D274-F10728CBFF4C}"/>
                </a:ext>
              </a:extLst>
            </p:cNvPr>
            <p:cNvSpPr/>
            <p:nvPr/>
          </p:nvSpPr>
          <p:spPr>
            <a:xfrm>
              <a:off x="7188546" y="2379129"/>
              <a:ext cx="57150" cy="28575"/>
            </a:xfrm>
            <a:custGeom>
              <a:avLst/>
              <a:gdLst>
                <a:gd name="connsiteX0" fmla="*/ 0 w 57150"/>
                <a:gd name="connsiteY0" fmla="*/ 28575 h 28575"/>
                <a:gd name="connsiteX1" fmla="*/ 57150 w 57150"/>
                <a:gd name="connsiteY1" fmla="*/ 0 h 28575"/>
              </a:gdLst>
              <a:ahLst/>
              <a:cxnLst>
                <a:cxn ang="0">
                  <a:pos x="connsiteX0" y="connsiteY0"/>
                </a:cxn>
                <a:cxn ang="0">
                  <a:pos x="connsiteX1" y="connsiteY1"/>
                </a:cxn>
              </a:cxnLst>
              <a:rect l="l" t="t" r="r" b="b"/>
              <a:pathLst>
                <a:path w="57150" h="28575">
                  <a:moveTo>
                    <a:pt x="0" y="28575"/>
                  </a:moveTo>
                  <a:lnTo>
                    <a:pt x="57150" y="0"/>
                  </a:lnTo>
                </a:path>
              </a:pathLst>
            </a:cu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Freeform 69">
              <a:extLst>
                <a:ext uri="{FF2B5EF4-FFF2-40B4-BE49-F238E27FC236}">
                  <a16:creationId xmlns:a16="http://schemas.microsoft.com/office/drawing/2014/main" id="{FB414874-414B-65E0-A9EB-129476DC8121}"/>
                </a:ext>
              </a:extLst>
            </p:cNvPr>
            <p:cNvSpPr/>
            <p:nvPr/>
          </p:nvSpPr>
          <p:spPr>
            <a:xfrm>
              <a:off x="7194304" y="2401983"/>
              <a:ext cx="57150" cy="28575"/>
            </a:xfrm>
            <a:custGeom>
              <a:avLst/>
              <a:gdLst>
                <a:gd name="connsiteX0" fmla="*/ 0 w 57150"/>
                <a:gd name="connsiteY0" fmla="*/ 28575 h 28575"/>
                <a:gd name="connsiteX1" fmla="*/ 57150 w 57150"/>
                <a:gd name="connsiteY1" fmla="*/ 0 h 28575"/>
              </a:gdLst>
              <a:ahLst/>
              <a:cxnLst>
                <a:cxn ang="0">
                  <a:pos x="connsiteX0" y="connsiteY0"/>
                </a:cxn>
                <a:cxn ang="0">
                  <a:pos x="connsiteX1" y="connsiteY1"/>
                </a:cxn>
              </a:cxnLst>
              <a:rect l="l" t="t" r="r" b="b"/>
              <a:pathLst>
                <a:path w="57150" h="28575">
                  <a:moveTo>
                    <a:pt x="0" y="28575"/>
                  </a:moveTo>
                  <a:lnTo>
                    <a:pt x="57150" y="0"/>
                  </a:lnTo>
                </a:path>
              </a:pathLst>
            </a:cu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93" name="Group 92">
            <a:extLst>
              <a:ext uri="{FF2B5EF4-FFF2-40B4-BE49-F238E27FC236}">
                <a16:creationId xmlns:a16="http://schemas.microsoft.com/office/drawing/2014/main" id="{4A17E275-E4AD-B949-CFDA-835A9857B591}"/>
              </a:ext>
            </a:extLst>
          </p:cNvPr>
          <p:cNvGrpSpPr>
            <a:grpSpLocks noChangeAspect="1"/>
          </p:cNvGrpSpPr>
          <p:nvPr/>
        </p:nvGrpSpPr>
        <p:grpSpPr>
          <a:xfrm>
            <a:off x="5993170" y="2717491"/>
            <a:ext cx="567794" cy="383596"/>
            <a:chOff x="6988521" y="2633129"/>
            <a:chExt cx="207283" cy="140038"/>
          </a:xfrm>
        </p:grpSpPr>
        <p:sp>
          <p:nvSpPr>
            <p:cNvPr id="71" name="Freeform 70">
              <a:extLst>
                <a:ext uri="{FF2B5EF4-FFF2-40B4-BE49-F238E27FC236}">
                  <a16:creationId xmlns:a16="http://schemas.microsoft.com/office/drawing/2014/main" id="{718E5F21-2079-C8F0-39A8-8AEFDC2EE7BA}"/>
                </a:ext>
              </a:extLst>
            </p:cNvPr>
            <p:cNvSpPr/>
            <p:nvPr/>
          </p:nvSpPr>
          <p:spPr>
            <a:xfrm>
              <a:off x="6988521" y="2633129"/>
              <a:ext cx="196850" cy="117475"/>
            </a:xfrm>
            <a:custGeom>
              <a:avLst/>
              <a:gdLst>
                <a:gd name="connsiteX0" fmla="*/ 0 w 196850"/>
                <a:gd name="connsiteY0" fmla="*/ 117475 h 117475"/>
                <a:gd name="connsiteX1" fmla="*/ 50800 w 196850"/>
                <a:gd name="connsiteY1" fmla="*/ 104775 h 117475"/>
                <a:gd name="connsiteX2" fmla="*/ 73025 w 196850"/>
                <a:gd name="connsiteY2" fmla="*/ 69850 h 117475"/>
                <a:gd name="connsiteX3" fmla="*/ 107950 w 196850"/>
                <a:gd name="connsiteY3" fmla="*/ 44450 h 117475"/>
                <a:gd name="connsiteX4" fmla="*/ 158750 w 196850"/>
                <a:gd name="connsiteY4" fmla="*/ 28575 h 117475"/>
                <a:gd name="connsiteX5" fmla="*/ 196850 w 196850"/>
                <a:gd name="connsiteY5" fmla="*/ 0 h 117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6850" h="117475">
                  <a:moveTo>
                    <a:pt x="0" y="117475"/>
                  </a:moveTo>
                  <a:cubicBezTo>
                    <a:pt x="19314" y="115093"/>
                    <a:pt x="38629" y="112712"/>
                    <a:pt x="50800" y="104775"/>
                  </a:cubicBezTo>
                  <a:cubicBezTo>
                    <a:pt x="62971" y="96838"/>
                    <a:pt x="63500" y="79904"/>
                    <a:pt x="73025" y="69850"/>
                  </a:cubicBezTo>
                  <a:cubicBezTo>
                    <a:pt x="82550" y="59796"/>
                    <a:pt x="93663" y="51329"/>
                    <a:pt x="107950" y="44450"/>
                  </a:cubicBezTo>
                  <a:cubicBezTo>
                    <a:pt x="122238" y="37571"/>
                    <a:pt x="143933" y="35983"/>
                    <a:pt x="158750" y="28575"/>
                  </a:cubicBezTo>
                  <a:cubicBezTo>
                    <a:pt x="173567" y="21167"/>
                    <a:pt x="185208" y="10583"/>
                    <a:pt x="196850" y="0"/>
                  </a:cubicBezTo>
                </a:path>
              </a:pathLst>
            </a:cu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Freeform 71">
              <a:extLst>
                <a:ext uri="{FF2B5EF4-FFF2-40B4-BE49-F238E27FC236}">
                  <a16:creationId xmlns:a16="http://schemas.microsoft.com/office/drawing/2014/main" id="{EFAE0F4A-6828-E0AF-3B8C-94BB64759745}"/>
                </a:ext>
              </a:extLst>
            </p:cNvPr>
            <p:cNvSpPr/>
            <p:nvPr/>
          </p:nvSpPr>
          <p:spPr>
            <a:xfrm>
              <a:off x="6998954" y="2655692"/>
              <a:ext cx="196850" cy="117475"/>
            </a:xfrm>
            <a:custGeom>
              <a:avLst/>
              <a:gdLst>
                <a:gd name="connsiteX0" fmla="*/ 0 w 196850"/>
                <a:gd name="connsiteY0" fmla="*/ 117475 h 117475"/>
                <a:gd name="connsiteX1" fmla="*/ 50800 w 196850"/>
                <a:gd name="connsiteY1" fmla="*/ 104775 h 117475"/>
                <a:gd name="connsiteX2" fmla="*/ 73025 w 196850"/>
                <a:gd name="connsiteY2" fmla="*/ 69850 h 117475"/>
                <a:gd name="connsiteX3" fmla="*/ 107950 w 196850"/>
                <a:gd name="connsiteY3" fmla="*/ 44450 h 117475"/>
                <a:gd name="connsiteX4" fmla="*/ 158750 w 196850"/>
                <a:gd name="connsiteY4" fmla="*/ 28575 h 117475"/>
                <a:gd name="connsiteX5" fmla="*/ 196850 w 196850"/>
                <a:gd name="connsiteY5" fmla="*/ 0 h 117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6850" h="117475">
                  <a:moveTo>
                    <a:pt x="0" y="117475"/>
                  </a:moveTo>
                  <a:cubicBezTo>
                    <a:pt x="19314" y="115093"/>
                    <a:pt x="38629" y="112712"/>
                    <a:pt x="50800" y="104775"/>
                  </a:cubicBezTo>
                  <a:cubicBezTo>
                    <a:pt x="62971" y="96838"/>
                    <a:pt x="63500" y="79904"/>
                    <a:pt x="73025" y="69850"/>
                  </a:cubicBezTo>
                  <a:cubicBezTo>
                    <a:pt x="82550" y="59796"/>
                    <a:pt x="93663" y="51329"/>
                    <a:pt x="107950" y="44450"/>
                  </a:cubicBezTo>
                  <a:cubicBezTo>
                    <a:pt x="122238" y="37571"/>
                    <a:pt x="143933" y="35983"/>
                    <a:pt x="158750" y="28575"/>
                  </a:cubicBezTo>
                  <a:cubicBezTo>
                    <a:pt x="173567" y="21167"/>
                    <a:pt x="185208" y="10583"/>
                    <a:pt x="196850" y="0"/>
                  </a:cubicBezTo>
                </a:path>
              </a:pathLst>
            </a:cu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5" name="Freeform 94">
            <a:extLst>
              <a:ext uri="{FF2B5EF4-FFF2-40B4-BE49-F238E27FC236}">
                <a16:creationId xmlns:a16="http://schemas.microsoft.com/office/drawing/2014/main" id="{2999A29D-5877-EBA3-5BD2-7CCA2B401F89}"/>
              </a:ext>
            </a:extLst>
          </p:cNvPr>
          <p:cNvSpPr>
            <a:spLocks noChangeAspect="1"/>
          </p:cNvSpPr>
          <p:nvPr/>
        </p:nvSpPr>
        <p:spPr>
          <a:xfrm>
            <a:off x="6721557" y="1363862"/>
            <a:ext cx="266464" cy="239815"/>
          </a:xfrm>
          <a:custGeom>
            <a:avLst/>
            <a:gdLst>
              <a:gd name="connsiteX0" fmla="*/ 0 w 95250"/>
              <a:gd name="connsiteY0" fmla="*/ 85725 h 85725"/>
              <a:gd name="connsiteX1" fmla="*/ 66675 w 95250"/>
              <a:gd name="connsiteY1" fmla="*/ 28575 h 85725"/>
              <a:gd name="connsiteX2" fmla="*/ 95250 w 95250"/>
              <a:gd name="connsiteY2" fmla="*/ 0 h 85725"/>
            </a:gdLst>
            <a:ahLst/>
            <a:cxnLst>
              <a:cxn ang="0">
                <a:pos x="connsiteX0" y="connsiteY0"/>
              </a:cxn>
              <a:cxn ang="0">
                <a:pos x="connsiteX1" y="connsiteY1"/>
              </a:cxn>
              <a:cxn ang="0">
                <a:pos x="connsiteX2" y="connsiteY2"/>
              </a:cxn>
            </a:cxnLst>
            <a:rect l="l" t="t" r="r" b="b"/>
            <a:pathLst>
              <a:path w="95250" h="85725">
                <a:moveTo>
                  <a:pt x="0" y="85725"/>
                </a:moveTo>
                <a:cubicBezTo>
                  <a:pt x="25400" y="64293"/>
                  <a:pt x="50800" y="42862"/>
                  <a:pt x="66675" y="28575"/>
                </a:cubicBezTo>
                <a:cubicBezTo>
                  <a:pt x="82550" y="14287"/>
                  <a:pt x="88900" y="7143"/>
                  <a:pt x="95250" y="0"/>
                </a:cubicBezTo>
              </a:path>
            </a:pathLst>
          </a:cu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6" name="Group 95">
            <a:extLst>
              <a:ext uri="{FF2B5EF4-FFF2-40B4-BE49-F238E27FC236}">
                <a16:creationId xmlns:a16="http://schemas.microsoft.com/office/drawing/2014/main" id="{18B5C850-753D-3FB0-8026-7C1D5B15B005}"/>
              </a:ext>
            </a:extLst>
          </p:cNvPr>
          <p:cNvGrpSpPr>
            <a:grpSpLocks noChangeAspect="1"/>
          </p:cNvGrpSpPr>
          <p:nvPr/>
        </p:nvGrpSpPr>
        <p:grpSpPr>
          <a:xfrm rot="6686483" flipV="1">
            <a:off x="6865914" y="992473"/>
            <a:ext cx="304369" cy="137160"/>
            <a:chOff x="1540438" y="1147023"/>
            <a:chExt cx="679986" cy="511807"/>
          </a:xfrm>
          <a:effectLst/>
        </p:grpSpPr>
        <p:grpSp>
          <p:nvGrpSpPr>
            <p:cNvPr id="97" name="Group 96">
              <a:extLst>
                <a:ext uri="{FF2B5EF4-FFF2-40B4-BE49-F238E27FC236}">
                  <a16:creationId xmlns:a16="http://schemas.microsoft.com/office/drawing/2014/main" id="{632F05C4-C41E-4EFA-E81C-F0DF493B551F}"/>
                </a:ext>
              </a:extLst>
            </p:cNvPr>
            <p:cNvGrpSpPr/>
            <p:nvPr/>
          </p:nvGrpSpPr>
          <p:grpSpPr>
            <a:xfrm rot="1414823">
              <a:off x="1610822" y="1147023"/>
              <a:ext cx="609602" cy="180958"/>
              <a:chOff x="-762002" y="2486042"/>
              <a:chExt cx="609602" cy="180958"/>
            </a:xfrm>
          </p:grpSpPr>
          <p:cxnSp>
            <p:nvCxnSpPr>
              <p:cNvPr id="101" name="Straight Connector 100">
                <a:extLst>
                  <a:ext uri="{FF2B5EF4-FFF2-40B4-BE49-F238E27FC236}">
                    <a16:creationId xmlns:a16="http://schemas.microsoft.com/office/drawing/2014/main" id="{10D6A84F-B3E2-52AC-BE42-107D42B3FDA1}"/>
                  </a:ext>
                </a:extLst>
              </p:cNvPr>
              <p:cNvCxnSpPr/>
              <p:nvPr/>
            </p:nvCxnSpPr>
            <p:spPr>
              <a:xfrm flipV="1">
                <a:off x="-762000" y="2486042"/>
                <a:ext cx="609600" cy="1809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2" name="Straight Connector 101">
                <a:extLst>
                  <a:ext uri="{FF2B5EF4-FFF2-40B4-BE49-F238E27FC236}">
                    <a16:creationId xmlns:a16="http://schemas.microsoft.com/office/drawing/2014/main" id="{0C9961C4-2C65-4034-0A12-B752C3E4787E}"/>
                  </a:ext>
                </a:extLst>
              </p:cNvPr>
              <p:cNvCxnSpPr>
                <a:cxnSpLocks/>
              </p:cNvCxnSpPr>
              <p:nvPr/>
            </p:nvCxnSpPr>
            <p:spPr>
              <a:xfrm flipV="1">
                <a:off x="-762002" y="2514600"/>
                <a:ext cx="73152"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98" name="Group 97">
              <a:extLst>
                <a:ext uri="{FF2B5EF4-FFF2-40B4-BE49-F238E27FC236}">
                  <a16:creationId xmlns:a16="http://schemas.microsoft.com/office/drawing/2014/main" id="{371B885C-194F-2873-0EE5-91B61735C364}"/>
                </a:ext>
              </a:extLst>
            </p:cNvPr>
            <p:cNvGrpSpPr/>
            <p:nvPr/>
          </p:nvGrpSpPr>
          <p:grpSpPr>
            <a:xfrm rot="12200306">
              <a:off x="1540438" y="1477872"/>
              <a:ext cx="609600" cy="180958"/>
              <a:chOff x="-762000" y="2486042"/>
              <a:chExt cx="609600" cy="180958"/>
            </a:xfrm>
          </p:grpSpPr>
          <p:cxnSp>
            <p:nvCxnSpPr>
              <p:cNvPr id="99" name="Straight Connector 98">
                <a:extLst>
                  <a:ext uri="{FF2B5EF4-FFF2-40B4-BE49-F238E27FC236}">
                    <a16:creationId xmlns:a16="http://schemas.microsoft.com/office/drawing/2014/main" id="{AFD323E2-2E9E-4EF2-84B9-25E2440174BC}"/>
                  </a:ext>
                </a:extLst>
              </p:cNvPr>
              <p:cNvCxnSpPr/>
              <p:nvPr/>
            </p:nvCxnSpPr>
            <p:spPr>
              <a:xfrm flipV="1">
                <a:off x="-762000" y="2486042"/>
                <a:ext cx="609600" cy="1809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0" name="Straight Connector 99">
                <a:extLst>
                  <a:ext uri="{FF2B5EF4-FFF2-40B4-BE49-F238E27FC236}">
                    <a16:creationId xmlns:a16="http://schemas.microsoft.com/office/drawing/2014/main" id="{60BA1B28-B9CC-13DF-D0A4-482959C5CE09}"/>
                  </a:ext>
                </a:extLst>
              </p:cNvPr>
              <p:cNvCxnSpPr>
                <a:cxnSpLocks/>
              </p:cNvCxnSpPr>
              <p:nvPr/>
            </p:nvCxnSpPr>
            <p:spPr>
              <a:xfrm flipV="1">
                <a:off x="-762000" y="2514600"/>
                <a:ext cx="76200"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104" name="Up Arrow 103">
            <a:extLst>
              <a:ext uri="{FF2B5EF4-FFF2-40B4-BE49-F238E27FC236}">
                <a16:creationId xmlns:a16="http://schemas.microsoft.com/office/drawing/2014/main" id="{AD334B0E-7E6C-4EB0-0FF1-A28A55AD4F42}"/>
              </a:ext>
            </a:extLst>
          </p:cNvPr>
          <p:cNvSpPr>
            <a:spLocks/>
          </p:cNvSpPr>
          <p:nvPr/>
        </p:nvSpPr>
        <p:spPr>
          <a:xfrm rot="21132202" flipH="1" flipV="1">
            <a:off x="6857979" y="1505841"/>
            <a:ext cx="87854" cy="148072"/>
          </a:xfrm>
          <a:prstGeom prst="upArrow">
            <a:avLst/>
          </a:pr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Up Arrow 104">
            <a:extLst>
              <a:ext uri="{FF2B5EF4-FFF2-40B4-BE49-F238E27FC236}">
                <a16:creationId xmlns:a16="http://schemas.microsoft.com/office/drawing/2014/main" id="{3792DF8A-D0DB-A3E6-F666-E029146FF078}"/>
              </a:ext>
            </a:extLst>
          </p:cNvPr>
          <p:cNvSpPr>
            <a:spLocks/>
          </p:cNvSpPr>
          <p:nvPr/>
        </p:nvSpPr>
        <p:spPr>
          <a:xfrm rot="21132202">
            <a:off x="6801136" y="1202768"/>
            <a:ext cx="87854" cy="148072"/>
          </a:xfrm>
          <a:prstGeom prst="upArrow">
            <a:avLst/>
          </a:pr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Up Arrow 109">
            <a:extLst>
              <a:ext uri="{FF2B5EF4-FFF2-40B4-BE49-F238E27FC236}">
                <a16:creationId xmlns:a16="http://schemas.microsoft.com/office/drawing/2014/main" id="{9C893A02-5B24-61A5-0769-1AEE288E2247}"/>
              </a:ext>
            </a:extLst>
          </p:cNvPr>
          <p:cNvSpPr>
            <a:spLocks/>
          </p:cNvSpPr>
          <p:nvPr/>
        </p:nvSpPr>
        <p:spPr>
          <a:xfrm rot="21439287" flipH="1" flipV="1">
            <a:off x="6604682" y="2159853"/>
            <a:ext cx="87854" cy="148072"/>
          </a:xfrm>
          <a:prstGeom prst="upArrow">
            <a:avLst/>
          </a:pr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Up Arrow 110">
            <a:extLst>
              <a:ext uri="{FF2B5EF4-FFF2-40B4-BE49-F238E27FC236}">
                <a16:creationId xmlns:a16="http://schemas.microsoft.com/office/drawing/2014/main" id="{7E518DDC-149D-FF84-5947-23C223D278EF}"/>
              </a:ext>
            </a:extLst>
          </p:cNvPr>
          <p:cNvSpPr>
            <a:spLocks/>
          </p:cNvSpPr>
          <p:nvPr/>
        </p:nvSpPr>
        <p:spPr>
          <a:xfrm rot="21438431">
            <a:off x="6526360" y="1898535"/>
            <a:ext cx="87854" cy="148072"/>
          </a:xfrm>
          <a:prstGeom prst="upArrow">
            <a:avLst/>
          </a:pr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Up Arrow 111">
            <a:extLst>
              <a:ext uri="{FF2B5EF4-FFF2-40B4-BE49-F238E27FC236}">
                <a16:creationId xmlns:a16="http://schemas.microsoft.com/office/drawing/2014/main" id="{A542F050-5C31-9675-BFEE-156C77AE7DC8}"/>
              </a:ext>
            </a:extLst>
          </p:cNvPr>
          <p:cNvSpPr>
            <a:spLocks/>
          </p:cNvSpPr>
          <p:nvPr/>
        </p:nvSpPr>
        <p:spPr>
          <a:xfrm rot="21370355" flipH="1" flipV="1">
            <a:off x="6294473" y="2950337"/>
            <a:ext cx="87854" cy="148072"/>
          </a:xfrm>
          <a:prstGeom prst="upArrow">
            <a:avLst/>
          </a:pr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3" name="Up Arrow 112">
            <a:extLst>
              <a:ext uri="{FF2B5EF4-FFF2-40B4-BE49-F238E27FC236}">
                <a16:creationId xmlns:a16="http://schemas.microsoft.com/office/drawing/2014/main" id="{7E43D206-B31D-934C-FB49-79C2EEFD3B73}"/>
              </a:ext>
            </a:extLst>
          </p:cNvPr>
          <p:cNvSpPr>
            <a:spLocks/>
          </p:cNvSpPr>
          <p:nvPr/>
        </p:nvSpPr>
        <p:spPr>
          <a:xfrm rot="21438431">
            <a:off x="6218115" y="2640608"/>
            <a:ext cx="87854" cy="148072"/>
          </a:xfrm>
          <a:prstGeom prst="upArrow">
            <a:avLst/>
          </a:pr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9" name="TextBox 118">
            <a:extLst>
              <a:ext uri="{FF2B5EF4-FFF2-40B4-BE49-F238E27FC236}">
                <a16:creationId xmlns:a16="http://schemas.microsoft.com/office/drawing/2014/main" id="{827A0835-D570-F00C-7FEF-581E85D0F938}"/>
              </a:ext>
            </a:extLst>
          </p:cNvPr>
          <p:cNvSpPr txBox="1"/>
          <p:nvPr/>
        </p:nvSpPr>
        <p:spPr>
          <a:xfrm rot="4063481">
            <a:off x="4857028" y="3903690"/>
            <a:ext cx="781147" cy="307777"/>
          </a:xfrm>
          <a:prstGeom prst="rect">
            <a:avLst/>
          </a:prstGeom>
          <a:noFill/>
        </p:spPr>
        <p:txBody>
          <a:bodyPr wrap="square" rtlCol="0">
            <a:spAutoFit/>
          </a:bodyPr>
          <a:lstStyle/>
          <a:p>
            <a:pPr algn="ctr"/>
            <a:r>
              <a:rPr lang="en-US" sz="1400" dirty="0"/>
              <a:t>Trench</a:t>
            </a:r>
          </a:p>
        </p:txBody>
      </p:sp>
      <p:sp>
        <p:nvSpPr>
          <p:cNvPr id="120" name="TextBox 119">
            <a:extLst>
              <a:ext uri="{FF2B5EF4-FFF2-40B4-BE49-F238E27FC236}">
                <a16:creationId xmlns:a16="http://schemas.microsoft.com/office/drawing/2014/main" id="{9460716C-EC34-9D2A-6448-CAFB82842C22}"/>
              </a:ext>
            </a:extLst>
          </p:cNvPr>
          <p:cNvSpPr txBox="1"/>
          <p:nvPr/>
        </p:nvSpPr>
        <p:spPr>
          <a:xfrm rot="4501034">
            <a:off x="4633945" y="3378176"/>
            <a:ext cx="892642" cy="307777"/>
          </a:xfrm>
          <a:prstGeom prst="rect">
            <a:avLst/>
          </a:prstGeom>
          <a:noFill/>
        </p:spPr>
        <p:txBody>
          <a:bodyPr wrap="square" rtlCol="0">
            <a:spAutoFit/>
          </a:bodyPr>
          <a:lstStyle/>
          <a:p>
            <a:pPr algn="ctr"/>
            <a:r>
              <a:rPr lang="en-US" sz="1400" dirty="0"/>
              <a:t>Sunda</a:t>
            </a:r>
          </a:p>
        </p:txBody>
      </p:sp>
      <p:sp>
        <p:nvSpPr>
          <p:cNvPr id="123" name="TextBox 122">
            <a:extLst>
              <a:ext uri="{FF2B5EF4-FFF2-40B4-BE49-F238E27FC236}">
                <a16:creationId xmlns:a16="http://schemas.microsoft.com/office/drawing/2014/main" id="{852BB88D-FAD0-10E9-C3F5-EEF9CB68693A}"/>
              </a:ext>
            </a:extLst>
          </p:cNvPr>
          <p:cNvSpPr txBox="1"/>
          <p:nvPr/>
        </p:nvSpPr>
        <p:spPr>
          <a:xfrm rot="18589145">
            <a:off x="5226281" y="1008998"/>
            <a:ext cx="781147" cy="307777"/>
          </a:xfrm>
          <a:prstGeom prst="rect">
            <a:avLst/>
          </a:prstGeom>
          <a:noFill/>
        </p:spPr>
        <p:txBody>
          <a:bodyPr wrap="square" rtlCol="0">
            <a:spAutoFit/>
          </a:bodyPr>
          <a:lstStyle/>
          <a:p>
            <a:pPr algn="ctr"/>
            <a:r>
              <a:rPr lang="en-US" sz="1400" dirty="0"/>
              <a:t>Trench</a:t>
            </a:r>
          </a:p>
        </p:txBody>
      </p:sp>
      <p:sp>
        <p:nvSpPr>
          <p:cNvPr id="124" name="TextBox 123">
            <a:extLst>
              <a:ext uri="{FF2B5EF4-FFF2-40B4-BE49-F238E27FC236}">
                <a16:creationId xmlns:a16="http://schemas.microsoft.com/office/drawing/2014/main" id="{96274631-4539-87EB-02A0-3D79502C6149}"/>
              </a:ext>
            </a:extLst>
          </p:cNvPr>
          <p:cNvSpPr txBox="1"/>
          <p:nvPr/>
        </p:nvSpPr>
        <p:spPr>
          <a:xfrm rot="18488014">
            <a:off x="4820884" y="1447524"/>
            <a:ext cx="892642" cy="307777"/>
          </a:xfrm>
          <a:prstGeom prst="rect">
            <a:avLst/>
          </a:prstGeom>
          <a:noFill/>
        </p:spPr>
        <p:txBody>
          <a:bodyPr wrap="square" rtlCol="0">
            <a:spAutoFit/>
          </a:bodyPr>
          <a:lstStyle/>
          <a:p>
            <a:pPr algn="ctr"/>
            <a:r>
              <a:rPr lang="en-US" sz="1400" dirty="0"/>
              <a:t>Sunda</a:t>
            </a:r>
          </a:p>
        </p:txBody>
      </p:sp>
      <p:sp>
        <p:nvSpPr>
          <p:cNvPr id="126" name="TextBox 125">
            <a:extLst>
              <a:ext uri="{FF2B5EF4-FFF2-40B4-BE49-F238E27FC236}">
                <a16:creationId xmlns:a16="http://schemas.microsoft.com/office/drawing/2014/main" id="{ED9062A2-7F52-9374-DED9-A8DADD0DC578}"/>
              </a:ext>
            </a:extLst>
          </p:cNvPr>
          <p:cNvSpPr txBox="1"/>
          <p:nvPr/>
        </p:nvSpPr>
        <p:spPr>
          <a:xfrm rot="2594065">
            <a:off x="7403428" y="5579235"/>
            <a:ext cx="960519" cy="338554"/>
          </a:xfrm>
          <a:prstGeom prst="rect">
            <a:avLst/>
          </a:prstGeom>
          <a:noFill/>
        </p:spPr>
        <p:txBody>
          <a:bodyPr wrap="none" rtlCol="0">
            <a:spAutoFit/>
          </a:bodyPr>
          <a:lstStyle/>
          <a:p>
            <a:r>
              <a:rPr lang="en-US" sz="1600" i="1" dirty="0"/>
              <a:t>Sumatra</a:t>
            </a:r>
          </a:p>
        </p:txBody>
      </p:sp>
      <p:sp>
        <p:nvSpPr>
          <p:cNvPr id="127" name="TextBox 126">
            <a:extLst>
              <a:ext uri="{FF2B5EF4-FFF2-40B4-BE49-F238E27FC236}">
                <a16:creationId xmlns:a16="http://schemas.microsoft.com/office/drawing/2014/main" id="{2E51F77C-A873-C2CD-2B22-7F0E67C46DDB}"/>
              </a:ext>
            </a:extLst>
          </p:cNvPr>
          <p:cNvSpPr txBox="1"/>
          <p:nvPr/>
        </p:nvSpPr>
        <p:spPr>
          <a:xfrm rot="4167502">
            <a:off x="5294776" y="3904027"/>
            <a:ext cx="1418978" cy="307777"/>
          </a:xfrm>
          <a:prstGeom prst="rect">
            <a:avLst/>
          </a:prstGeom>
          <a:noFill/>
        </p:spPr>
        <p:txBody>
          <a:bodyPr wrap="none" rtlCol="0">
            <a:spAutoFit/>
          </a:bodyPr>
          <a:lstStyle/>
          <a:p>
            <a:r>
              <a:rPr lang="en-US" sz="1400" i="1" dirty="0"/>
              <a:t>Nicobar Islands</a:t>
            </a:r>
          </a:p>
        </p:txBody>
      </p:sp>
      <p:sp>
        <p:nvSpPr>
          <p:cNvPr id="128" name="TextBox 127">
            <a:extLst>
              <a:ext uri="{FF2B5EF4-FFF2-40B4-BE49-F238E27FC236}">
                <a16:creationId xmlns:a16="http://schemas.microsoft.com/office/drawing/2014/main" id="{FAE73343-A304-94BF-E39C-C576018365D0}"/>
              </a:ext>
            </a:extLst>
          </p:cNvPr>
          <p:cNvSpPr txBox="1"/>
          <p:nvPr/>
        </p:nvSpPr>
        <p:spPr>
          <a:xfrm rot="5710336">
            <a:off x="5029513" y="2388611"/>
            <a:ext cx="1568058" cy="307777"/>
          </a:xfrm>
          <a:prstGeom prst="rect">
            <a:avLst/>
          </a:prstGeom>
          <a:noFill/>
        </p:spPr>
        <p:txBody>
          <a:bodyPr wrap="none" rtlCol="0">
            <a:spAutoFit/>
          </a:bodyPr>
          <a:lstStyle/>
          <a:p>
            <a:r>
              <a:rPr lang="en-US" sz="1400" i="1" dirty="0"/>
              <a:t>Andaman Islands</a:t>
            </a:r>
          </a:p>
        </p:txBody>
      </p:sp>
      <p:sp>
        <p:nvSpPr>
          <p:cNvPr id="154" name="TextBox 153">
            <a:extLst>
              <a:ext uri="{FF2B5EF4-FFF2-40B4-BE49-F238E27FC236}">
                <a16:creationId xmlns:a16="http://schemas.microsoft.com/office/drawing/2014/main" id="{E9CD54E1-CEC5-BC6E-3429-26827169199A}"/>
              </a:ext>
            </a:extLst>
          </p:cNvPr>
          <p:cNvSpPr txBox="1"/>
          <p:nvPr/>
        </p:nvSpPr>
        <p:spPr>
          <a:xfrm rot="4808243">
            <a:off x="6350249" y="2706740"/>
            <a:ext cx="1646605" cy="369332"/>
          </a:xfrm>
          <a:prstGeom prst="rect">
            <a:avLst/>
          </a:prstGeom>
          <a:noFill/>
        </p:spPr>
        <p:txBody>
          <a:bodyPr wrap="none" rtlCol="0">
            <a:spAutoFit/>
          </a:bodyPr>
          <a:lstStyle/>
          <a:p>
            <a:r>
              <a:rPr lang="en-US" i="1" dirty="0">
                <a:solidFill>
                  <a:schemeClr val="tx1">
                    <a:lumMod val="65000"/>
                    <a:lumOff val="35000"/>
                  </a:schemeClr>
                </a:solidFill>
              </a:rPr>
              <a:t>Andaman Sea</a:t>
            </a:r>
          </a:p>
        </p:txBody>
      </p:sp>
      <p:sp>
        <p:nvSpPr>
          <p:cNvPr id="155" name="TextBox 154">
            <a:extLst>
              <a:ext uri="{FF2B5EF4-FFF2-40B4-BE49-F238E27FC236}">
                <a16:creationId xmlns:a16="http://schemas.microsoft.com/office/drawing/2014/main" id="{9B3618F8-6370-6F9C-53BB-CA54FA0302F7}"/>
              </a:ext>
            </a:extLst>
          </p:cNvPr>
          <p:cNvSpPr txBox="1"/>
          <p:nvPr/>
        </p:nvSpPr>
        <p:spPr>
          <a:xfrm rot="5112833">
            <a:off x="7622944" y="3068173"/>
            <a:ext cx="731290" cy="338554"/>
          </a:xfrm>
          <a:prstGeom prst="rect">
            <a:avLst/>
          </a:prstGeom>
          <a:noFill/>
        </p:spPr>
        <p:txBody>
          <a:bodyPr wrap="none" rtlCol="0">
            <a:spAutoFit/>
          </a:bodyPr>
          <a:lstStyle/>
          <a:p>
            <a:r>
              <a:rPr lang="en-US" sz="1600" i="1" dirty="0"/>
              <a:t>Malay</a:t>
            </a:r>
          </a:p>
        </p:txBody>
      </p:sp>
      <p:sp>
        <p:nvSpPr>
          <p:cNvPr id="156" name="TextBox 155">
            <a:extLst>
              <a:ext uri="{FF2B5EF4-FFF2-40B4-BE49-F238E27FC236}">
                <a16:creationId xmlns:a16="http://schemas.microsoft.com/office/drawing/2014/main" id="{9DF73FFF-2D3E-A543-627C-C59B2B268716}"/>
              </a:ext>
            </a:extLst>
          </p:cNvPr>
          <p:cNvSpPr txBox="1"/>
          <p:nvPr/>
        </p:nvSpPr>
        <p:spPr>
          <a:xfrm rot="3118773">
            <a:off x="7696070" y="3790908"/>
            <a:ext cx="1082348" cy="338554"/>
          </a:xfrm>
          <a:prstGeom prst="rect">
            <a:avLst/>
          </a:prstGeom>
          <a:noFill/>
        </p:spPr>
        <p:txBody>
          <a:bodyPr wrap="none" rtlCol="0">
            <a:spAutoFit/>
          </a:bodyPr>
          <a:lstStyle/>
          <a:p>
            <a:r>
              <a:rPr lang="en-US" sz="1600" i="1" dirty="0"/>
              <a:t>Peninsula</a:t>
            </a:r>
          </a:p>
        </p:txBody>
      </p:sp>
      <p:sp>
        <p:nvSpPr>
          <p:cNvPr id="157" name="TextBox 156">
            <a:extLst>
              <a:ext uri="{FF2B5EF4-FFF2-40B4-BE49-F238E27FC236}">
                <a16:creationId xmlns:a16="http://schemas.microsoft.com/office/drawing/2014/main" id="{830F6D8D-0EEE-6E65-19F0-83E655296D6A}"/>
              </a:ext>
            </a:extLst>
          </p:cNvPr>
          <p:cNvSpPr txBox="1"/>
          <p:nvPr/>
        </p:nvSpPr>
        <p:spPr>
          <a:xfrm>
            <a:off x="6063838" y="4022785"/>
            <a:ext cx="2332469" cy="461665"/>
          </a:xfrm>
          <a:prstGeom prst="rect">
            <a:avLst/>
          </a:prstGeom>
          <a:noFill/>
        </p:spPr>
        <p:txBody>
          <a:bodyPr wrap="square" rtlCol="0">
            <a:spAutoFit/>
          </a:bodyPr>
          <a:lstStyle/>
          <a:p>
            <a:pPr algn="ctr"/>
            <a:r>
              <a:rPr lang="en-US" sz="2400" dirty="0"/>
              <a:t>Sunda Plate</a:t>
            </a:r>
          </a:p>
        </p:txBody>
      </p:sp>
      <p:sp>
        <p:nvSpPr>
          <p:cNvPr id="158" name="TextBox 157">
            <a:extLst>
              <a:ext uri="{FF2B5EF4-FFF2-40B4-BE49-F238E27FC236}">
                <a16:creationId xmlns:a16="http://schemas.microsoft.com/office/drawing/2014/main" id="{4776E55F-EC7C-BE75-6D7E-61E1F8B775CF}"/>
              </a:ext>
            </a:extLst>
          </p:cNvPr>
          <p:cNvSpPr txBox="1"/>
          <p:nvPr/>
        </p:nvSpPr>
        <p:spPr>
          <a:xfrm>
            <a:off x="4287971" y="1989572"/>
            <a:ext cx="914482" cy="830997"/>
          </a:xfrm>
          <a:prstGeom prst="rect">
            <a:avLst/>
          </a:prstGeom>
          <a:noFill/>
        </p:spPr>
        <p:txBody>
          <a:bodyPr wrap="square" rtlCol="0">
            <a:spAutoFit/>
          </a:bodyPr>
          <a:lstStyle/>
          <a:p>
            <a:pPr algn="ctr"/>
            <a:r>
              <a:rPr lang="en-US" sz="2400" dirty="0"/>
              <a:t>India</a:t>
            </a:r>
          </a:p>
          <a:p>
            <a:pPr algn="ctr"/>
            <a:r>
              <a:rPr lang="en-US" sz="2400" dirty="0"/>
              <a:t>Plate</a:t>
            </a:r>
          </a:p>
        </p:txBody>
      </p:sp>
      <p:sp>
        <p:nvSpPr>
          <p:cNvPr id="159" name="TextBox 158">
            <a:extLst>
              <a:ext uri="{FF2B5EF4-FFF2-40B4-BE49-F238E27FC236}">
                <a16:creationId xmlns:a16="http://schemas.microsoft.com/office/drawing/2014/main" id="{9E02CB7C-B494-19B9-8C5C-284AB87F1217}"/>
              </a:ext>
            </a:extLst>
          </p:cNvPr>
          <p:cNvSpPr txBox="1"/>
          <p:nvPr/>
        </p:nvSpPr>
        <p:spPr>
          <a:xfrm>
            <a:off x="5847944" y="933468"/>
            <a:ext cx="1000397" cy="400110"/>
          </a:xfrm>
          <a:prstGeom prst="rect">
            <a:avLst/>
          </a:prstGeom>
          <a:noFill/>
        </p:spPr>
        <p:txBody>
          <a:bodyPr wrap="square" rtlCol="0">
            <a:spAutoFit/>
          </a:bodyPr>
          <a:lstStyle/>
          <a:p>
            <a:pPr algn="ctr"/>
            <a:r>
              <a:rPr lang="en-US" sz="2000" dirty="0"/>
              <a:t>Burma</a:t>
            </a:r>
          </a:p>
        </p:txBody>
      </p:sp>
      <p:sp>
        <p:nvSpPr>
          <p:cNvPr id="160" name="TextBox 159">
            <a:extLst>
              <a:ext uri="{FF2B5EF4-FFF2-40B4-BE49-F238E27FC236}">
                <a16:creationId xmlns:a16="http://schemas.microsoft.com/office/drawing/2014/main" id="{24683132-E688-40AC-1A4C-9E6DF73C0267}"/>
              </a:ext>
            </a:extLst>
          </p:cNvPr>
          <p:cNvSpPr txBox="1"/>
          <p:nvPr/>
        </p:nvSpPr>
        <p:spPr>
          <a:xfrm>
            <a:off x="5471888" y="1203481"/>
            <a:ext cx="1462312" cy="400110"/>
          </a:xfrm>
          <a:prstGeom prst="rect">
            <a:avLst/>
          </a:prstGeom>
          <a:noFill/>
        </p:spPr>
        <p:txBody>
          <a:bodyPr wrap="square" rtlCol="0">
            <a:spAutoFit/>
          </a:bodyPr>
          <a:lstStyle/>
          <a:p>
            <a:pPr algn="ctr"/>
            <a:r>
              <a:rPr lang="en-US" sz="2000" dirty="0"/>
              <a:t>microplate</a:t>
            </a:r>
          </a:p>
        </p:txBody>
      </p:sp>
      <p:sp>
        <p:nvSpPr>
          <p:cNvPr id="178" name="Rectangle 177">
            <a:extLst>
              <a:ext uri="{FF2B5EF4-FFF2-40B4-BE49-F238E27FC236}">
                <a16:creationId xmlns:a16="http://schemas.microsoft.com/office/drawing/2014/main" id="{51E9500A-19DB-3288-DDDF-18411335EF75}"/>
              </a:ext>
            </a:extLst>
          </p:cNvPr>
          <p:cNvSpPr/>
          <p:nvPr/>
        </p:nvSpPr>
        <p:spPr>
          <a:xfrm>
            <a:off x="4311017" y="5656826"/>
            <a:ext cx="1528864" cy="663838"/>
          </a:xfrm>
          <a:prstGeom prst="rect">
            <a:avLst/>
          </a:prstGeom>
          <a:solidFill>
            <a:schemeClr val="bg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82" name="TextBox 181">
            <a:extLst>
              <a:ext uri="{FF2B5EF4-FFF2-40B4-BE49-F238E27FC236}">
                <a16:creationId xmlns:a16="http://schemas.microsoft.com/office/drawing/2014/main" id="{D42A05D9-CDCB-534A-A03F-2ADBCE7BF927}"/>
              </a:ext>
            </a:extLst>
          </p:cNvPr>
          <p:cNvSpPr txBox="1"/>
          <p:nvPr/>
        </p:nvSpPr>
        <p:spPr>
          <a:xfrm>
            <a:off x="4309801" y="5542491"/>
            <a:ext cx="1497526" cy="329386"/>
          </a:xfrm>
          <a:prstGeom prst="rect">
            <a:avLst/>
          </a:prstGeom>
          <a:noFill/>
        </p:spPr>
        <p:txBody>
          <a:bodyPr wrap="none" rtlCol="0">
            <a:spAutoFit/>
          </a:bodyPr>
          <a:lstStyle/>
          <a:p>
            <a:pPr algn="ctr">
              <a:lnSpc>
                <a:spcPts val="940"/>
              </a:lnSpc>
            </a:pPr>
            <a:endParaRPr lang="en-US" sz="1200" dirty="0">
              <a:latin typeface="Arial" panose="020B0604020202020204" pitchFamily="34" charset="0"/>
              <a:cs typeface="Arial" panose="020B0604020202020204" pitchFamily="34" charset="0"/>
            </a:endParaRPr>
          </a:p>
          <a:p>
            <a:pPr algn="ctr">
              <a:lnSpc>
                <a:spcPts val="940"/>
              </a:lnSpc>
            </a:pPr>
            <a:r>
              <a:rPr lang="en-US" sz="1200" dirty="0"/>
              <a:t>Fault Displacement</a:t>
            </a:r>
          </a:p>
        </p:txBody>
      </p:sp>
      <p:sp>
        <p:nvSpPr>
          <p:cNvPr id="184" name="TextBox 183">
            <a:extLst>
              <a:ext uri="{FF2B5EF4-FFF2-40B4-BE49-F238E27FC236}">
                <a16:creationId xmlns:a16="http://schemas.microsoft.com/office/drawing/2014/main" id="{7BC2CC69-7013-BB74-B53E-DC6D3C7D723D}"/>
              </a:ext>
            </a:extLst>
          </p:cNvPr>
          <p:cNvSpPr txBox="1">
            <a:spLocks noChangeArrowheads="1"/>
          </p:cNvSpPr>
          <p:nvPr/>
        </p:nvSpPr>
        <p:spPr bwMode="auto">
          <a:xfrm>
            <a:off x="271503" y="1073830"/>
            <a:ext cx="3939178" cy="5478423"/>
          </a:xfrm>
          <a:prstGeom prst="rect">
            <a:avLst/>
          </a:prstGeom>
          <a:noFill/>
          <a:ln>
            <a:noFill/>
          </a:ln>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400" dirty="0">
                <a:solidFill>
                  <a:srgbClr val="000000"/>
                </a:solidFill>
                <a:latin typeface="Arial" panose="020B0604020202020204" pitchFamily="34" charset="0"/>
                <a:ea typeface="ＭＳ Ｐゴシック" panose="020B0600070205080204" pitchFamily="34" charset="-128"/>
              </a:rPr>
              <a:t>The map shows a fault-displacement model for the 2004 magnitude 9.1 Sumatra-Andaman earthquake. </a:t>
            </a:r>
          </a:p>
          <a:p>
            <a:pPr eaLnBrk="1" hangingPunct="1">
              <a:spcBef>
                <a:spcPct val="0"/>
              </a:spcBef>
              <a:buFontTx/>
              <a:buNone/>
            </a:pPr>
            <a:endParaRPr lang="en-US" altLang="en-US" sz="1400" dirty="0">
              <a:solidFill>
                <a:srgbClr val="000000"/>
              </a:solidFill>
              <a:latin typeface="Arial" panose="020B0604020202020204" pitchFamily="34" charset="0"/>
              <a:ea typeface="ＭＳ Ｐゴシック" panose="020B0600070205080204" pitchFamily="34" charset="-128"/>
            </a:endParaRPr>
          </a:p>
          <a:p>
            <a:pPr eaLnBrk="1" hangingPunct="1">
              <a:spcBef>
                <a:spcPct val="0"/>
              </a:spcBef>
              <a:buFontTx/>
              <a:buNone/>
            </a:pPr>
            <a:r>
              <a:rPr lang="en-US" altLang="en-US" sz="1400" dirty="0">
                <a:solidFill>
                  <a:srgbClr val="000000"/>
                </a:solidFill>
                <a:latin typeface="Arial" panose="020B0604020202020204" pitchFamily="34" charset="0"/>
                <a:ea typeface="ＭＳ Ｐゴシック" panose="020B0600070205080204" pitchFamily="34" charset="-128"/>
              </a:rPr>
              <a:t>The red star marks the epicenter, and the rupture zone is shown in salmon. </a:t>
            </a:r>
          </a:p>
          <a:p>
            <a:pPr eaLnBrk="1" hangingPunct="1">
              <a:spcBef>
                <a:spcPct val="0"/>
              </a:spcBef>
              <a:buFontTx/>
              <a:buNone/>
            </a:pPr>
            <a:endParaRPr lang="en-US" altLang="en-US" sz="1400" dirty="0">
              <a:solidFill>
                <a:srgbClr val="000000"/>
              </a:solidFill>
              <a:latin typeface="Arial" panose="020B0604020202020204" pitchFamily="34" charset="0"/>
              <a:ea typeface="ＭＳ Ｐゴシック" panose="020B0600070205080204" pitchFamily="34" charset="-128"/>
            </a:endParaRPr>
          </a:p>
          <a:p>
            <a:pPr eaLnBrk="1" hangingPunct="1">
              <a:spcBef>
                <a:spcPct val="0"/>
              </a:spcBef>
              <a:buFontTx/>
              <a:buNone/>
            </a:pPr>
            <a:r>
              <a:rPr lang="en-US" altLang="en-US" sz="1400" dirty="0">
                <a:solidFill>
                  <a:srgbClr val="000000"/>
                </a:solidFill>
                <a:latin typeface="Arial" panose="020B0604020202020204" pitchFamily="34" charset="0"/>
                <a:ea typeface="ＭＳ Ｐゴシック" panose="020B0600070205080204" pitchFamily="34" charset="-128"/>
              </a:rPr>
              <a:t>Seismic data from 10 stations around the earthquake and GPS data from 38 stations near the rupture zone were analyzed. </a:t>
            </a:r>
          </a:p>
          <a:p>
            <a:pPr eaLnBrk="1" hangingPunct="1">
              <a:spcBef>
                <a:spcPct val="0"/>
              </a:spcBef>
              <a:buFontTx/>
              <a:buNone/>
            </a:pPr>
            <a:endParaRPr lang="en-US" altLang="en-US" sz="1400" dirty="0">
              <a:solidFill>
                <a:srgbClr val="000000"/>
              </a:solidFill>
              <a:latin typeface="Arial" panose="020B0604020202020204" pitchFamily="34" charset="0"/>
              <a:ea typeface="ＭＳ Ｐゴシック" panose="020B0600070205080204" pitchFamily="34" charset="-128"/>
            </a:endParaRPr>
          </a:p>
          <a:p>
            <a:pPr eaLnBrk="1" hangingPunct="1">
              <a:spcBef>
                <a:spcPct val="0"/>
              </a:spcBef>
              <a:buFontTx/>
              <a:buNone/>
            </a:pPr>
            <a:r>
              <a:rPr lang="en-US" altLang="en-US" sz="1400" dirty="0">
                <a:solidFill>
                  <a:srgbClr val="000000"/>
                </a:solidFill>
                <a:latin typeface="Arial" panose="020B0604020202020204" pitchFamily="34" charset="0"/>
                <a:ea typeface="ＭＳ Ｐゴシック" panose="020B0600070205080204" pitchFamily="34" charset="-128"/>
              </a:rPr>
              <a:t>The megathrust rupture zone between the India and Burma plates was divided into six segments, with red dashed lines showing the boundaries. </a:t>
            </a:r>
          </a:p>
          <a:p>
            <a:pPr eaLnBrk="1" hangingPunct="1">
              <a:spcBef>
                <a:spcPct val="0"/>
              </a:spcBef>
              <a:buFontTx/>
              <a:buNone/>
            </a:pPr>
            <a:endParaRPr lang="en-US" altLang="en-US" sz="1400" strike="sngStrike" dirty="0">
              <a:solidFill>
                <a:srgbClr val="000000"/>
              </a:solidFill>
              <a:latin typeface="Arial" panose="020B0604020202020204" pitchFamily="34" charset="0"/>
              <a:ea typeface="ＭＳ Ｐゴシック" panose="020B0600070205080204" pitchFamily="34" charset="-128"/>
            </a:endParaRPr>
          </a:p>
          <a:p>
            <a:pPr eaLnBrk="1" hangingPunct="1">
              <a:spcBef>
                <a:spcPct val="0"/>
              </a:spcBef>
              <a:buFontTx/>
              <a:buNone/>
            </a:pPr>
            <a:r>
              <a:rPr lang="en-US" altLang="en-US" sz="1400" dirty="0">
                <a:solidFill>
                  <a:srgbClr val="000000"/>
                </a:solidFill>
                <a:latin typeface="Arial" panose="020B0604020202020204" pitchFamily="34" charset="0"/>
                <a:ea typeface="ＭＳ Ｐゴシック" panose="020B0600070205080204" pitchFamily="34" charset="-128"/>
              </a:rPr>
              <a:t>Colored circles represent the displacement of each 30 km by 30 km patch of the rupture zone, while white arrows show the direction of the Burma microplate's movement relative to the India Plate. </a:t>
            </a:r>
          </a:p>
          <a:p>
            <a:pPr eaLnBrk="1" hangingPunct="1">
              <a:spcBef>
                <a:spcPct val="0"/>
              </a:spcBef>
              <a:buFontTx/>
              <a:buNone/>
            </a:pPr>
            <a:endParaRPr lang="en-US" altLang="en-US" sz="1400" dirty="0">
              <a:solidFill>
                <a:srgbClr val="000000"/>
              </a:solidFill>
              <a:latin typeface="Arial" panose="020B0604020202020204" pitchFamily="34" charset="0"/>
              <a:ea typeface="ＭＳ Ｐゴシック" panose="020B0600070205080204" pitchFamily="34" charset="-128"/>
            </a:endParaRPr>
          </a:p>
          <a:p>
            <a:pPr eaLnBrk="1" hangingPunct="1">
              <a:spcBef>
                <a:spcPct val="0"/>
              </a:spcBef>
              <a:buFontTx/>
              <a:buNone/>
            </a:pPr>
            <a:r>
              <a:rPr lang="en-US" altLang="en-US" sz="1400" dirty="0">
                <a:solidFill>
                  <a:srgbClr val="000000"/>
                </a:solidFill>
                <a:latin typeface="Arial" panose="020B0604020202020204" pitchFamily="34" charset="0"/>
                <a:ea typeface="ＭＳ Ｐゴシック" panose="020B0600070205080204" pitchFamily="34" charset="-128"/>
              </a:rPr>
              <a:t>Fault displacement was over 30 meters near 4°N, 94°E, and over 20 meters near 8°N, 93°E.</a:t>
            </a:r>
          </a:p>
        </p:txBody>
      </p:sp>
      <p:sp>
        <p:nvSpPr>
          <p:cNvPr id="3" name="Oval 2">
            <a:extLst>
              <a:ext uri="{FF2B5EF4-FFF2-40B4-BE49-F238E27FC236}">
                <a16:creationId xmlns:a16="http://schemas.microsoft.com/office/drawing/2014/main" id="{7934929D-D3EB-4B7A-4BE8-7C0EBFCAD782}"/>
              </a:ext>
            </a:extLst>
          </p:cNvPr>
          <p:cNvSpPr/>
          <p:nvPr/>
        </p:nvSpPr>
        <p:spPr>
          <a:xfrm>
            <a:off x="5804021" y="1668150"/>
            <a:ext cx="83329" cy="83329"/>
          </a:xfrm>
          <a:prstGeom prst="ellipse">
            <a:avLst/>
          </a:prstGeom>
          <a:solidFill>
            <a:srgbClr val="114D9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7E4F0C4D-923D-AA80-0BE5-AA2EDBA8DE41}"/>
              </a:ext>
            </a:extLst>
          </p:cNvPr>
          <p:cNvSpPr/>
          <p:nvPr/>
        </p:nvSpPr>
        <p:spPr>
          <a:xfrm>
            <a:off x="5712485" y="1617021"/>
            <a:ext cx="83329" cy="83329"/>
          </a:xfrm>
          <a:prstGeom prst="ellipse">
            <a:avLst/>
          </a:prstGeom>
          <a:solidFill>
            <a:srgbClr val="114D9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023CAE95-5C84-6EAC-4764-EE714A354986}"/>
              </a:ext>
            </a:extLst>
          </p:cNvPr>
          <p:cNvSpPr/>
          <p:nvPr/>
        </p:nvSpPr>
        <p:spPr>
          <a:xfrm>
            <a:off x="5616770" y="1588491"/>
            <a:ext cx="83329" cy="83329"/>
          </a:xfrm>
          <a:prstGeom prst="ellipse">
            <a:avLst/>
          </a:prstGeom>
          <a:solidFill>
            <a:srgbClr val="114D9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811D2666-AFD5-2FC6-8605-E937FB328DA9}"/>
              </a:ext>
            </a:extLst>
          </p:cNvPr>
          <p:cNvSpPr/>
          <p:nvPr/>
        </p:nvSpPr>
        <p:spPr>
          <a:xfrm>
            <a:off x="5518225" y="1539676"/>
            <a:ext cx="83329" cy="83329"/>
          </a:xfrm>
          <a:prstGeom prst="ellipse">
            <a:avLst/>
          </a:prstGeom>
          <a:solidFill>
            <a:srgbClr val="114D9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a:extLst>
              <a:ext uri="{FF2B5EF4-FFF2-40B4-BE49-F238E27FC236}">
                <a16:creationId xmlns:a16="http://schemas.microsoft.com/office/drawing/2014/main" id="{33FE37E6-301C-7415-007B-0DCA27F48C16}"/>
              </a:ext>
            </a:extLst>
          </p:cNvPr>
          <p:cNvSpPr/>
          <p:nvPr/>
        </p:nvSpPr>
        <p:spPr>
          <a:xfrm>
            <a:off x="5759964" y="1773497"/>
            <a:ext cx="83329" cy="83329"/>
          </a:xfrm>
          <a:prstGeom prst="ellipse">
            <a:avLst/>
          </a:prstGeom>
          <a:solidFill>
            <a:srgbClr val="114D9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a:extLst>
              <a:ext uri="{FF2B5EF4-FFF2-40B4-BE49-F238E27FC236}">
                <a16:creationId xmlns:a16="http://schemas.microsoft.com/office/drawing/2014/main" id="{B618A079-0508-68FC-EBC1-13883835A1BF}"/>
              </a:ext>
            </a:extLst>
          </p:cNvPr>
          <p:cNvSpPr/>
          <p:nvPr/>
        </p:nvSpPr>
        <p:spPr>
          <a:xfrm>
            <a:off x="5674483" y="1728043"/>
            <a:ext cx="83329" cy="83329"/>
          </a:xfrm>
          <a:prstGeom prst="ellipse">
            <a:avLst/>
          </a:prstGeom>
          <a:solidFill>
            <a:srgbClr val="114D9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a:extLst>
              <a:ext uri="{FF2B5EF4-FFF2-40B4-BE49-F238E27FC236}">
                <a16:creationId xmlns:a16="http://schemas.microsoft.com/office/drawing/2014/main" id="{57A59669-CE9F-C98F-D5E7-B6B3032EB45E}"/>
              </a:ext>
            </a:extLst>
          </p:cNvPr>
          <p:cNvSpPr/>
          <p:nvPr/>
        </p:nvSpPr>
        <p:spPr>
          <a:xfrm>
            <a:off x="5578768" y="1689218"/>
            <a:ext cx="83329" cy="83329"/>
          </a:xfrm>
          <a:prstGeom prst="ellipse">
            <a:avLst/>
          </a:prstGeom>
          <a:solidFill>
            <a:srgbClr val="114D9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Oval 63">
            <a:extLst>
              <a:ext uri="{FF2B5EF4-FFF2-40B4-BE49-F238E27FC236}">
                <a16:creationId xmlns:a16="http://schemas.microsoft.com/office/drawing/2014/main" id="{0843117D-A23E-5779-A3E1-A70B9A681B9B}"/>
              </a:ext>
            </a:extLst>
          </p:cNvPr>
          <p:cNvSpPr/>
          <p:nvPr/>
        </p:nvSpPr>
        <p:spPr>
          <a:xfrm>
            <a:off x="5484376" y="1641435"/>
            <a:ext cx="83329" cy="83329"/>
          </a:xfrm>
          <a:prstGeom prst="ellipse">
            <a:avLst/>
          </a:prstGeom>
          <a:solidFill>
            <a:srgbClr val="114D9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Oval 64">
            <a:extLst>
              <a:ext uri="{FF2B5EF4-FFF2-40B4-BE49-F238E27FC236}">
                <a16:creationId xmlns:a16="http://schemas.microsoft.com/office/drawing/2014/main" id="{5AEC9BA1-4A8F-FD06-3C03-6DF6A8924E49}"/>
              </a:ext>
            </a:extLst>
          </p:cNvPr>
          <p:cNvSpPr/>
          <p:nvPr/>
        </p:nvSpPr>
        <p:spPr>
          <a:xfrm>
            <a:off x="5725005" y="1878177"/>
            <a:ext cx="83329" cy="83329"/>
          </a:xfrm>
          <a:prstGeom prst="ellipse">
            <a:avLst/>
          </a:prstGeom>
          <a:solidFill>
            <a:srgbClr val="114D9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Oval 65">
            <a:extLst>
              <a:ext uri="{FF2B5EF4-FFF2-40B4-BE49-F238E27FC236}">
                <a16:creationId xmlns:a16="http://schemas.microsoft.com/office/drawing/2014/main" id="{B580047F-2F0F-4580-9100-E61C86F9DB88}"/>
              </a:ext>
            </a:extLst>
          </p:cNvPr>
          <p:cNvSpPr/>
          <p:nvPr/>
        </p:nvSpPr>
        <p:spPr>
          <a:xfrm>
            <a:off x="5626618" y="1833519"/>
            <a:ext cx="83329" cy="83329"/>
          </a:xfrm>
          <a:prstGeom prst="ellipse">
            <a:avLst/>
          </a:prstGeom>
          <a:solidFill>
            <a:srgbClr val="114D9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Oval 67">
            <a:extLst>
              <a:ext uri="{FF2B5EF4-FFF2-40B4-BE49-F238E27FC236}">
                <a16:creationId xmlns:a16="http://schemas.microsoft.com/office/drawing/2014/main" id="{DE3298F1-DD81-8644-86B1-C73842146845}"/>
              </a:ext>
            </a:extLst>
          </p:cNvPr>
          <p:cNvSpPr/>
          <p:nvPr/>
        </p:nvSpPr>
        <p:spPr>
          <a:xfrm>
            <a:off x="5436033" y="1757027"/>
            <a:ext cx="83329" cy="83329"/>
          </a:xfrm>
          <a:prstGeom prst="ellipse">
            <a:avLst/>
          </a:prstGeom>
          <a:solidFill>
            <a:srgbClr val="114D9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Oval 72">
            <a:extLst>
              <a:ext uri="{FF2B5EF4-FFF2-40B4-BE49-F238E27FC236}">
                <a16:creationId xmlns:a16="http://schemas.microsoft.com/office/drawing/2014/main" id="{D67562DB-A6C4-6DA0-2E4D-12001B9D221D}"/>
              </a:ext>
            </a:extLst>
          </p:cNvPr>
          <p:cNvSpPr/>
          <p:nvPr/>
        </p:nvSpPr>
        <p:spPr>
          <a:xfrm>
            <a:off x="5595063" y="1946683"/>
            <a:ext cx="83329" cy="83329"/>
          </a:xfrm>
          <a:prstGeom prst="ellipse">
            <a:avLst/>
          </a:prstGeom>
          <a:solidFill>
            <a:srgbClr val="114D9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Oval 73">
            <a:extLst>
              <a:ext uri="{FF2B5EF4-FFF2-40B4-BE49-F238E27FC236}">
                <a16:creationId xmlns:a16="http://schemas.microsoft.com/office/drawing/2014/main" id="{8BE51C09-2818-8A54-7A28-182391D44CF7}"/>
              </a:ext>
            </a:extLst>
          </p:cNvPr>
          <p:cNvSpPr/>
          <p:nvPr/>
        </p:nvSpPr>
        <p:spPr>
          <a:xfrm>
            <a:off x="5683237" y="1977219"/>
            <a:ext cx="83329" cy="83329"/>
          </a:xfrm>
          <a:prstGeom prst="ellipse">
            <a:avLst/>
          </a:prstGeom>
          <a:solidFill>
            <a:srgbClr val="114D9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Oval 74">
            <a:extLst>
              <a:ext uri="{FF2B5EF4-FFF2-40B4-BE49-F238E27FC236}">
                <a16:creationId xmlns:a16="http://schemas.microsoft.com/office/drawing/2014/main" id="{B0B22E94-F1A9-B1DC-80C1-255B46AE15D7}"/>
              </a:ext>
            </a:extLst>
          </p:cNvPr>
          <p:cNvSpPr/>
          <p:nvPr/>
        </p:nvSpPr>
        <p:spPr>
          <a:xfrm>
            <a:off x="5552507" y="2053885"/>
            <a:ext cx="83329" cy="83329"/>
          </a:xfrm>
          <a:prstGeom prst="ellipse">
            <a:avLst/>
          </a:prstGeom>
          <a:solidFill>
            <a:srgbClr val="114D9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Oval 75">
            <a:extLst>
              <a:ext uri="{FF2B5EF4-FFF2-40B4-BE49-F238E27FC236}">
                <a16:creationId xmlns:a16="http://schemas.microsoft.com/office/drawing/2014/main" id="{DAF6B2A0-CA15-DF0C-D5BE-4B103C446F56}"/>
              </a:ext>
            </a:extLst>
          </p:cNvPr>
          <p:cNvSpPr/>
          <p:nvPr/>
        </p:nvSpPr>
        <p:spPr>
          <a:xfrm>
            <a:off x="5657285" y="2095460"/>
            <a:ext cx="83329" cy="83329"/>
          </a:xfrm>
          <a:prstGeom prst="ellipse">
            <a:avLst/>
          </a:prstGeom>
          <a:solidFill>
            <a:srgbClr val="114D9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Oval 76">
            <a:extLst>
              <a:ext uri="{FF2B5EF4-FFF2-40B4-BE49-F238E27FC236}">
                <a16:creationId xmlns:a16="http://schemas.microsoft.com/office/drawing/2014/main" id="{E314D8C2-E480-01EF-C7B1-74D97646077E}"/>
              </a:ext>
            </a:extLst>
          </p:cNvPr>
          <p:cNvSpPr/>
          <p:nvPr/>
        </p:nvSpPr>
        <p:spPr>
          <a:xfrm>
            <a:off x="5631671" y="2187778"/>
            <a:ext cx="83329" cy="83329"/>
          </a:xfrm>
          <a:prstGeom prst="ellipse">
            <a:avLst/>
          </a:prstGeom>
          <a:solidFill>
            <a:srgbClr val="114D9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Oval 77">
            <a:extLst>
              <a:ext uri="{FF2B5EF4-FFF2-40B4-BE49-F238E27FC236}">
                <a16:creationId xmlns:a16="http://schemas.microsoft.com/office/drawing/2014/main" id="{05493EA3-3BCA-01D3-49AC-E5DBEF9EF0D2}"/>
              </a:ext>
            </a:extLst>
          </p:cNvPr>
          <p:cNvSpPr/>
          <p:nvPr/>
        </p:nvSpPr>
        <p:spPr>
          <a:xfrm>
            <a:off x="5622018" y="2301804"/>
            <a:ext cx="83329" cy="83329"/>
          </a:xfrm>
          <a:prstGeom prst="ellipse">
            <a:avLst/>
          </a:prstGeom>
          <a:solidFill>
            <a:srgbClr val="114D9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Oval 78">
            <a:extLst>
              <a:ext uri="{FF2B5EF4-FFF2-40B4-BE49-F238E27FC236}">
                <a16:creationId xmlns:a16="http://schemas.microsoft.com/office/drawing/2014/main" id="{8D029863-D4FB-42C5-3FAF-977F9A80422E}"/>
              </a:ext>
            </a:extLst>
          </p:cNvPr>
          <p:cNvSpPr/>
          <p:nvPr/>
        </p:nvSpPr>
        <p:spPr>
          <a:xfrm>
            <a:off x="5612365" y="2415830"/>
            <a:ext cx="83329" cy="83329"/>
          </a:xfrm>
          <a:prstGeom prst="ellipse">
            <a:avLst/>
          </a:prstGeom>
          <a:solidFill>
            <a:srgbClr val="114D9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Oval 79">
            <a:extLst>
              <a:ext uri="{FF2B5EF4-FFF2-40B4-BE49-F238E27FC236}">
                <a16:creationId xmlns:a16="http://schemas.microsoft.com/office/drawing/2014/main" id="{4713EF50-8E66-4649-876E-E0A9CA3DC9BB}"/>
              </a:ext>
            </a:extLst>
          </p:cNvPr>
          <p:cNvSpPr/>
          <p:nvPr/>
        </p:nvSpPr>
        <p:spPr>
          <a:xfrm>
            <a:off x="5602712" y="2529856"/>
            <a:ext cx="83329" cy="83329"/>
          </a:xfrm>
          <a:prstGeom prst="ellipse">
            <a:avLst/>
          </a:prstGeom>
          <a:solidFill>
            <a:srgbClr val="114D9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Oval 80">
            <a:extLst>
              <a:ext uri="{FF2B5EF4-FFF2-40B4-BE49-F238E27FC236}">
                <a16:creationId xmlns:a16="http://schemas.microsoft.com/office/drawing/2014/main" id="{AF1D4CFB-6172-8AD0-90FC-2C8C7345C81F}"/>
              </a:ext>
            </a:extLst>
          </p:cNvPr>
          <p:cNvSpPr/>
          <p:nvPr/>
        </p:nvSpPr>
        <p:spPr>
          <a:xfrm>
            <a:off x="5593059" y="2643882"/>
            <a:ext cx="83329" cy="83329"/>
          </a:xfrm>
          <a:prstGeom prst="ellipse">
            <a:avLst/>
          </a:prstGeom>
          <a:solidFill>
            <a:srgbClr val="114D9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Oval 81">
            <a:extLst>
              <a:ext uri="{FF2B5EF4-FFF2-40B4-BE49-F238E27FC236}">
                <a16:creationId xmlns:a16="http://schemas.microsoft.com/office/drawing/2014/main" id="{3C0B54D3-C51C-A4BD-BBDA-F9536560A612}"/>
              </a:ext>
            </a:extLst>
          </p:cNvPr>
          <p:cNvSpPr/>
          <p:nvPr/>
        </p:nvSpPr>
        <p:spPr>
          <a:xfrm>
            <a:off x="5499775" y="2630715"/>
            <a:ext cx="83329" cy="83329"/>
          </a:xfrm>
          <a:prstGeom prst="ellipse">
            <a:avLst/>
          </a:prstGeom>
          <a:solidFill>
            <a:srgbClr val="114D9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Oval 82">
            <a:extLst>
              <a:ext uri="{FF2B5EF4-FFF2-40B4-BE49-F238E27FC236}">
                <a16:creationId xmlns:a16="http://schemas.microsoft.com/office/drawing/2014/main" id="{7A82EBC4-D917-904C-7001-F8915CB08473}"/>
              </a:ext>
            </a:extLst>
          </p:cNvPr>
          <p:cNvSpPr/>
          <p:nvPr/>
        </p:nvSpPr>
        <p:spPr>
          <a:xfrm>
            <a:off x="5504593" y="2517893"/>
            <a:ext cx="83329" cy="83329"/>
          </a:xfrm>
          <a:prstGeom prst="ellipse">
            <a:avLst/>
          </a:prstGeom>
          <a:solidFill>
            <a:srgbClr val="114D9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Oval 83">
            <a:extLst>
              <a:ext uri="{FF2B5EF4-FFF2-40B4-BE49-F238E27FC236}">
                <a16:creationId xmlns:a16="http://schemas.microsoft.com/office/drawing/2014/main" id="{54AFF856-762C-0CA1-522E-48B1FD969314}"/>
              </a:ext>
            </a:extLst>
          </p:cNvPr>
          <p:cNvSpPr/>
          <p:nvPr/>
        </p:nvSpPr>
        <p:spPr>
          <a:xfrm>
            <a:off x="5509411" y="2405071"/>
            <a:ext cx="83329" cy="83329"/>
          </a:xfrm>
          <a:prstGeom prst="ellipse">
            <a:avLst/>
          </a:prstGeom>
          <a:solidFill>
            <a:srgbClr val="114D9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Oval 84">
            <a:extLst>
              <a:ext uri="{FF2B5EF4-FFF2-40B4-BE49-F238E27FC236}">
                <a16:creationId xmlns:a16="http://schemas.microsoft.com/office/drawing/2014/main" id="{D2570202-F81E-58C3-7E45-745139B96E15}"/>
              </a:ext>
            </a:extLst>
          </p:cNvPr>
          <p:cNvSpPr/>
          <p:nvPr/>
        </p:nvSpPr>
        <p:spPr>
          <a:xfrm>
            <a:off x="5514229" y="2292249"/>
            <a:ext cx="83329" cy="83329"/>
          </a:xfrm>
          <a:prstGeom prst="ellipse">
            <a:avLst/>
          </a:prstGeom>
          <a:solidFill>
            <a:srgbClr val="114D9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Oval 86">
            <a:extLst>
              <a:ext uri="{FF2B5EF4-FFF2-40B4-BE49-F238E27FC236}">
                <a16:creationId xmlns:a16="http://schemas.microsoft.com/office/drawing/2014/main" id="{A8D7E1FF-B7FC-3DAF-9DCC-B80366328521}"/>
              </a:ext>
            </a:extLst>
          </p:cNvPr>
          <p:cNvSpPr/>
          <p:nvPr/>
        </p:nvSpPr>
        <p:spPr>
          <a:xfrm>
            <a:off x="5532022" y="2179311"/>
            <a:ext cx="83329" cy="83329"/>
          </a:xfrm>
          <a:prstGeom prst="ellipse">
            <a:avLst/>
          </a:prstGeom>
          <a:solidFill>
            <a:srgbClr val="114D9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Oval 87">
            <a:extLst>
              <a:ext uri="{FF2B5EF4-FFF2-40B4-BE49-F238E27FC236}">
                <a16:creationId xmlns:a16="http://schemas.microsoft.com/office/drawing/2014/main" id="{FF72DBBB-84CF-39C8-C975-34FC4EA48C99}"/>
              </a:ext>
            </a:extLst>
          </p:cNvPr>
          <p:cNvSpPr/>
          <p:nvPr/>
        </p:nvSpPr>
        <p:spPr>
          <a:xfrm>
            <a:off x="5568975" y="2743537"/>
            <a:ext cx="83329" cy="83329"/>
          </a:xfrm>
          <a:prstGeom prst="ellipse">
            <a:avLst/>
          </a:prstGeom>
          <a:solidFill>
            <a:srgbClr val="114D9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Oval 88">
            <a:extLst>
              <a:ext uri="{FF2B5EF4-FFF2-40B4-BE49-F238E27FC236}">
                <a16:creationId xmlns:a16="http://schemas.microsoft.com/office/drawing/2014/main" id="{A8F4309C-4813-71C4-5670-EF8D40F716C6}"/>
              </a:ext>
            </a:extLst>
          </p:cNvPr>
          <p:cNvSpPr/>
          <p:nvPr/>
        </p:nvSpPr>
        <p:spPr>
          <a:xfrm>
            <a:off x="5584498" y="2861121"/>
            <a:ext cx="83329" cy="83329"/>
          </a:xfrm>
          <a:prstGeom prst="ellipse">
            <a:avLst/>
          </a:prstGeom>
          <a:solidFill>
            <a:srgbClr val="114D9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0" name="Oval 89">
            <a:extLst>
              <a:ext uri="{FF2B5EF4-FFF2-40B4-BE49-F238E27FC236}">
                <a16:creationId xmlns:a16="http://schemas.microsoft.com/office/drawing/2014/main" id="{D4733CC0-9C4B-3C9C-15AB-4FFF78C33215}"/>
              </a:ext>
            </a:extLst>
          </p:cNvPr>
          <p:cNvSpPr/>
          <p:nvPr/>
        </p:nvSpPr>
        <p:spPr>
          <a:xfrm>
            <a:off x="5600021" y="2978705"/>
            <a:ext cx="83329" cy="83329"/>
          </a:xfrm>
          <a:prstGeom prst="ellipse">
            <a:avLst/>
          </a:prstGeom>
          <a:solidFill>
            <a:srgbClr val="114D9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Oval 90">
            <a:extLst>
              <a:ext uri="{FF2B5EF4-FFF2-40B4-BE49-F238E27FC236}">
                <a16:creationId xmlns:a16="http://schemas.microsoft.com/office/drawing/2014/main" id="{5CC7CF67-E9BF-C012-E813-FD1BDCEB3812}"/>
              </a:ext>
            </a:extLst>
          </p:cNvPr>
          <p:cNvSpPr/>
          <p:nvPr/>
        </p:nvSpPr>
        <p:spPr>
          <a:xfrm>
            <a:off x="5600020" y="3090334"/>
            <a:ext cx="83329" cy="83329"/>
          </a:xfrm>
          <a:prstGeom prst="ellipse">
            <a:avLst/>
          </a:prstGeom>
          <a:solidFill>
            <a:srgbClr val="114D9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 name="Oval 91">
            <a:extLst>
              <a:ext uri="{FF2B5EF4-FFF2-40B4-BE49-F238E27FC236}">
                <a16:creationId xmlns:a16="http://schemas.microsoft.com/office/drawing/2014/main" id="{B4310732-7943-B530-CDAD-9AC6C73CB8D3}"/>
              </a:ext>
            </a:extLst>
          </p:cNvPr>
          <p:cNvSpPr/>
          <p:nvPr/>
        </p:nvSpPr>
        <p:spPr>
          <a:xfrm>
            <a:off x="5604306" y="3208103"/>
            <a:ext cx="83329" cy="83329"/>
          </a:xfrm>
          <a:prstGeom prst="ellipse">
            <a:avLst/>
          </a:prstGeom>
          <a:solidFill>
            <a:srgbClr val="114D9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Oval 106">
            <a:extLst>
              <a:ext uri="{FF2B5EF4-FFF2-40B4-BE49-F238E27FC236}">
                <a16:creationId xmlns:a16="http://schemas.microsoft.com/office/drawing/2014/main" id="{CE946FE0-E053-B4A5-7683-02609BDBB2D3}"/>
              </a:ext>
            </a:extLst>
          </p:cNvPr>
          <p:cNvSpPr/>
          <p:nvPr/>
        </p:nvSpPr>
        <p:spPr>
          <a:xfrm>
            <a:off x="5504378" y="3211710"/>
            <a:ext cx="83329" cy="83329"/>
          </a:xfrm>
          <a:prstGeom prst="ellipse">
            <a:avLst/>
          </a:prstGeom>
          <a:solidFill>
            <a:srgbClr val="114D9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Oval 107">
            <a:extLst>
              <a:ext uri="{FF2B5EF4-FFF2-40B4-BE49-F238E27FC236}">
                <a16:creationId xmlns:a16="http://schemas.microsoft.com/office/drawing/2014/main" id="{71093005-0CB7-F7EC-584D-C6D26A7CA801}"/>
              </a:ext>
            </a:extLst>
          </p:cNvPr>
          <p:cNvSpPr/>
          <p:nvPr/>
        </p:nvSpPr>
        <p:spPr>
          <a:xfrm>
            <a:off x="5492793" y="3088312"/>
            <a:ext cx="83329" cy="83329"/>
          </a:xfrm>
          <a:prstGeom prst="ellipse">
            <a:avLst/>
          </a:prstGeom>
          <a:solidFill>
            <a:srgbClr val="114D9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Oval 108">
            <a:extLst>
              <a:ext uri="{FF2B5EF4-FFF2-40B4-BE49-F238E27FC236}">
                <a16:creationId xmlns:a16="http://schemas.microsoft.com/office/drawing/2014/main" id="{FEE3DD1C-A46A-86BA-C8F4-CFF5D802E346}"/>
              </a:ext>
            </a:extLst>
          </p:cNvPr>
          <p:cNvSpPr/>
          <p:nvPr/>
        </p:nvSpPr>
        <p:spPr>
          <a:xfrm>
            <a:off x="5484077" y="2983810"/>
            <a:ext cx="83329" cy="83329"/>
          </a:xfrm>
          <a:prstGeom prst="ellipse">
            <a:avLst/>
          </a:prstGeom>
          <a:solidFill>
            <a:srgbClr val="114D9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Oval 113">
            <a:extLst>
              <a:ext uri="{FF2B5EF4-FFF2-40B4-BE49-F238E27FC236}">
                <a16:creationId xmlns:a16="http://schemas.microsoft.com/office/drawing/2014/main" id="{C32818A7-041A-8D26-E20C-774ABDEA62D6}"/>
              </a:ext>
            </a:extLst>
          </p:cNvPr>
          <p:cNvSpPr/>
          <p:nvPr/>
        </p:nvSpPr>
        <p:spPr>
          <a:xfrm>
            <a:off x="5476606" y="2856862"/>
            <a:ext cx="83329" cy="83329"/>
          </a:xfrm>
          <a:prstGeom prst="ellipse">
            <a:avLst/>
          </a:prstGeom>
          <a:solidFill>
            <a:srgbClr val="114D9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2" name="Oval 121">
            <a:extLst>
              <a:ext uri="{FF2B5EF4-FFF2-40B4-BE49-F238E27FC236}">
                <a16:creationId xmlns:a16="http://schemas.microsoft.com/office/drawing/2014/main" id="{5B68AB25-3536-CE84-3554-76D7D9E3789D}"/>
              </a:ext>
            </a:extLst>
          </p:cNvPr>
          <p:cNvSpPr/>
          <p:nvPr/>
        </p:nvSpPr>
        <p:spPr>
          <a:xfrm>
            <a:off x="5481924" y="2745469"/>
            <a:ext cx="83329" cy="83329"/>
          </a:xfrm>
          <a:prstGeom prst="ellipse">
            <a:avLst/>
          </a:prstGeom>
          <a:solidFill>
            <a:srgbClr val="114D9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9" name="Oval 128">
            <a:extLst>
              <a:ext uri="{FF2B5EF4-FFF2-40B4-BE49-F238E27FC236}">
                <a16:creationId xmlns:a16="http://schemas.microsoft.com/office/drawing/2014/main" id="{883266E4-1F1B-7945-F439-6C88B35721DB}"/>
              </a:ext>
            </a:extLst>
          </p:cNvPr>
          <p:cNvSpPr/>
          <p:nvPr/>
        </p:nvSpPr>
        <p:spPr>
          <a:xfrm>
            <a:off x="5531009" y="1793617"/>
            <a:ext cx="83329" cy="83329"/>
          </a:xfrm>
          <a:prstGeom prst="ellipse">
            <a:avLst/>
          </a:prstGeom>
          <a:solidFill>
            <a:srgbClr val="2592A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1" name="Oval 130">
            <a:extLst>
              <a:ext uri="{FF2B5EF4-FFF2-40B4-BE49-F238E27FC236}">
                <a16:creationId xmlns:a16="http://schemas.microsoft.com/office/drawing/2014/main" id="{8CE5707B-99D8-DEF0-A516-F189AEA836EE}"/>
              </a:ext>
            </a:extLst>
          </p:cNvPr>
          <p:cNvSpPr/>
          <p:nvPr/>
        </p:nvSpPr>
        <p:spPr>
          <a:xfrm>
            <a:off x="5457167" y="2008900"/>
            <a:ext cx="83329" cy="83329"/>
          </a:xfrm>
          <a:prstGeom prst="ellipse">
            <a:avLst/>
          </a:prstGeom>
          <a:solidFill>
            <a:srgbClr val="26A4A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 name="Oval 132">
            <a:extLst>
              <a:ext uri="{FF2B5EF4-FFF2-40B4-BE49-F238E27FC236}">
                <a16:creationId xmlns:a16="http://schemas.microsoft.com/office/drawing/2014/main" id="{AF2F9BE3-E647-E188-4201-2861138CD71C}"/>
              </a:ext>
            </a:extLst>
          </p:cNvPr>
          <p:cNvSpPr/>
          <p:nvPr/>
        </p:nvSpPr>
        <p:spPr>
          <a:xfrm>
            <a:off x="5501619" y="1900175"/>
            <a:ext cx="83329" cy="83329"/>
          </a:xfrm>
          <a:prstGeom prst="ellipse">
            <a:avLst/>
          </a:prstGeom>
          <a:solidFill>
            <a:srgbClr val="48BD9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5" name="Oval 134">
            <a:extLst>
              <a:ext uri="{FF2B5EF4-FFF2-40B4-BE49-F238E27FC236}">
                <a16:creationId xmlns:a16="http://schemas.microsoft.com/office/drawing/2014/main" id="{53225119-E7ED-CC7B-E730-AA3FEBF061AE}"/>
              </a:ext>
            </a:extLst>
          </p:cNvPr>
          <p:cNvSpPr/>
          <p:nvPr/>
        </p:nvSpPr>
        <p:spPr>
          <a:xfrm>
            <a:off x="5403815" y="1863777"/>
            <a:ext cx="83329" cy="83329"/>
          </a:xfrm>
          <a:prstGeom prst="ellipse">
            <a:avLst/>
          </a:prstGeom>
          <a:solidFill>
            <a:srgbClr val="2AACB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7" name="Oval 136">
            <a:extLst>
              <a:ext uri="{FF2B5EF4-FFF2-40B4-BE49-F238E27FC236}">
                <a16:creationId xmlns:a16="http://schemas.microsoft.com/office/drawing/2014/main" id="{97231CC3-8E36-D81E-7EB5-AA54A6A88383}"/>
              </a:ext>
            </a:extLst>
          </p:cNvPr>
          <p:cNvSpPr/>
          <p:nvPr/>
        </p:nvSpPr>
        <p:spPr>
          <a:xfrm>
            <a:off x="5355879" y="1978453"/>
            <a:ext cx="83329" cy="83329"/>
          </a:xfrm>
          <a:prstGeom prst="ellipse">
            <a:avLst/>
          </a:prstGeom>
          <a:solidFill>
            <a:srgbClr val="2AACB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9" name="Oval 138">
            <a:extLst>
              <a:ext uri="{FF2B5EF4-FFF2-40B4-BE49-F238E27FC236}">
                <a16:creationId xmlns:a16="http://schemas.microsoft.com/office/drawing/2014/main" id="{FEF4765C-A85B-FF59-B678-609FE13655DE}"/>
              </a:ext>
            </a:extLst>
          </p:cNvPr>
          <p:cNvSpPr/>
          <p:nvPr/>
        </p:nvSpPr>
        <p:spPr>
          <a:xfrm>
            <a:off x="5429595" y="2169689"/>
            <a:ext cx="83329" cy="83329"/>
          </a:xfrm>
          <a:prstGeom prst="ellipse">
            <a:avLst/>
          </a:prstGeom>
          <a:solidFill>
            <a:srgbClr val="1B8BB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1" name="Oval 140">
            <a:extLst>
              <a:ext uri="{FF2B5EF4-FFF2-40B4-BE49-F238E27FC236}">
                <a16:creationId xmlns:a16="http://schemas.microsoft.com/office/drawing/2014/main" id="{010D8EE3-5622-8F34-76A0-885EBB1A3669}"/>
              </a:ext>
            </a:extLst>
          </p:cNvPr>
          <p:cNvSpPr/>
          <p:nvPr/>
        </p:nvSpPr>
        <p:spPr>
          <a:xfrm>
            <a:off x="5423844" y="2281563"/>
            <a:ext cx="83329" cy="83329"/>
          </a:xfrm>
          <a:prstGeom prst="ellipse">
            <a:avLst/>
          </a:prstGeom>
          <a:solidFill>
            <a:srgbClr val="1B8BB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3" name="Oval 142">
            <a:extLst>
              <a:ext uri="{FF2B5EF4-FFF2-40B4-BE49-F238E27FC236}">
                <a16:creationId xmlns:a16="http://schemas.microsoft.com/office/drawing/2014/main" id="{8B05CA9E-FBB1-8F74-A1F9-878DCA42CE64}"/>
              </a:ext>
            </a:extLst>
          </p:cNvPr>
          <p:cNvSpPr/>
          <p:nvPr/>
        </p:nvSpPr>
        <p:spPr>
          <a:xfrm>
            <a:off x="5417314" y="2397121"/>
            <a:ext cx="83329" cy="83329"/>
          </a:xfrm>
          <a:prstGeom prst="ellipse">
            <a:avLst/>
          </a:prstGeom>
          <a:solidFill>
            <a:srgbClr val="1888C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4" name="Oval 143">
            <a:extLst>
              <a:ext uri="{FF2B5EF4-FFF2-40B4-BE49-F238E27FC236}">
                <a16:creationId xmlns:a16="http://schemas.microsoft.com/office/drawing/2014/main" id="{D7EDBC2D-B7BC-F40A-1561-16D5020FBB1D}"/>
              </a:ext>
            </a:extLst>
          </p:cNvPr>
          <p:cNvSpPr/>
          <p:nvPr/>
        </p:nvSpPr>
        <p:spPr>
          <a:xfrm>
            <a:off x="5411107" y="2511858"/>
            <a:ext cx="83329" cy="83329"/>
          </a:xfrm>
          <a:prstGeom prst="ellipse">
            <a:avLst/>
          </a:prstGeom>
          <a:solidFill>
            <a:srgbClr val="1888C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5" name="Oval 144">
            <a:extLst>
              <a:ext uri="{FF2B5EF4-FFF2-40B4-BE49-F238E27FC236}">
                <a16:creationId xmlns:a16="http://schemas.microsoft.com/office/drawing/2014/main" id="{C7A8E351-5803-DB1D-EB37-3A7047CC0CDE}"/>
              </a:ext>
            </a:extLst>
          </p:cNvPr>
          <p:cNvSpPr/>
          <p:nvPr/>
        </p:nvSpPr>
        <p:spPr>
          <a:xfrm>
            <a:off x="5395766" y="2626987"/>
            <a:ext cx="83329" cy="83329"/>
          </a:xfrm>
          <a:prstGeom prst="ellipse">
            <a:avLst/>
          </a:prstGeom>
          <a:solidFill>
            <a:srgbClr val="1888C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6" name="Oval 145">
            <a:extLst>
              <a:ext uri="{FF2B5EF4-FFF2-40B4-BE49-F238E27FC236}">
                <a16:creationId xmlns:a16="http://schemas.microsoft.com/office/drawing/2014/main" id="{BB349285-DE82-91D8-A2D3-6A02C12A7753}"/>
              </a:ext>
            </a:extLst>
          </p:cNvPr>
          <p:cNvSpPr/>
          <p:nvPr/>
        </p:nvSpPr>
        <p:spPr>
          <a:xfrm>
            <a:off x="5296648" y="2611728"/>
            <a:ext cx="83329" cy="83329"/>
          </a:xfrm>
          <a:prstGeom prst="ellipse">
            <a:avLst/>
          </a:prstGeom>
          <a:solidFill>
            <a:srgbClr val="114D9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8" name="Oval 147">
            <a:extLst>
              <a:ext uri="{FF2B5EF4-FFF2-40B4-BE49-F238E27FC236}">
                <a16:creationId xmlns:a16="http://schemas.microsoft.com/office/drawing/2014/main" id="{3E316EC2-8838-AE9D-6DBD-5B1016DD0C2B}"/>
              </a:ext>
            </a:extLst>
          </p:cNvPr>
          <p:cNvSpPr/>
          <p:nvPr/>
        </p:nvSpPr>
        <p:spPr>
          <a:xfrm>
            <a:off x="5338510" y="2160798"/>
            <a:ext cx="83329" cy="83329"/>
          </a:xfrm>
          <a:prstGeom prst="ellipse">
            <a:avLst/>
          </a:prstGeom>
          <a:solidFill>
            <a:srgbClr val="2AACB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1" name="Oval 150">
            <a:extLst>
              <a:ext uri="{FF2B5EF4-FFF2-40B4-BE49-F238E27FC236}">
                <a16:creationId xmlns:a16="http://schemas.microsoft.com/office/drawing/2014/main" id="{EE0A43F1-3EA8-5BF1-44DD-9EDE8C32072A}"/>
              </a:ext>
            </a:extLst>
          </p:cNvPr>
          <p:cNvSpPr/>
          <p:nvPr/>
        </p:nvSpPr>
        <p:spPr>
          <a:xfrm>
            <a:off x="5307057" y="2507388"/>
            <a:ext cx="83329" cy="83329"/>
          </a:xfrm>
          <a:prstGeom prst="ellipse">
            <a:avLst/>
          </a:prstGeom>
          <a:solidFill>
            <a:srgbClr val="114D9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3" name="Oval 152">
            <a:extLst>
              <a:ext uri="{FF2B5EF4-FFF2-40B4-BE49-F238E27FC236}">
                <a16:creationId xmlns:a16="http://schemas.microsoft.com/office/drawing/2014/main" id="{C6380752-4E7F-F49B-5D68-FA314FB5331D}"/>
              </a:ext>
            </a:extLst>
          </p:cNvPr>
          <p:cNvSpPr/>
          <p:nvPr/>
        </p:nvSpPr>
        <p:spPr>
          <a:xfrm>
            <a:off x="5311427" y="2392552"/>
            <a:ext cx="83329" cy="83329"/>
          </a:xfrm>
          <a:prstGeom prst="ellipse">
            <a:avLst/>
          </a:prstGeom>
          <a:solidFill>
            <a:srgbClr val="1072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2" name="Oval 161">
            <a:extLst>
              <a:ext uri="{FF2B5EF4-FFF2-40B4-BE49-F238E27FC236}">
                <a16:creationId xmlns:a16="http://schemas.microsoft.com/office/drawing/2014/main" id="{AE63CBFF-167C-1026-09E9-762B5788E464}"/>
              </a:ext>
            </a:extLst>
          </p:cNvPr>
          <p:cNvSpPr/>
          <p:nvPr/>
        </p:nvSpPr>
        <p:spPr>
          <a:xfrm>
            <a:off x="5324573" y="2277410"/>
            <a:ext cx="83329" cy="83329"/>
          </a:xfrm>
          <a:prstGeom prst="ellipse">
            <a:avLst/>
          </a:prstGeom>
          <a:solidFill>
            <a:srgbClr val="1E97D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4" name="Oval 163">
            <a:extLst>
              <a:ext uri="{FF2B5EF4-FFF2-40B4-BE49-F238E27FC236}">
                <a16:creationId xmlns:a16="http://schemas.microsoft.com/office/drawing/2014/main" id="{5020B837-B8C9-A3F5-0304-3E29124AE52A}"/>
              </a:ext>
            </a:extLst>
          </p:cNvPr>
          <p:cNvSpPr/>
          <p:nvPr/>
        </p:nvSpPr>
        <p:spPr>
          <a:xfrm>
            <a:off x="5385170" y="2752356"/>
            <a:ext cx="83329" cy="83329"/>
          </a:xfrm>
          <a:prstGeom prst="ellipse">
            <a:avLst/>
          </a:prstGeom>
          <a:solidFill>
            <a:srgbClr val="2AACB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6" name="Oval 165">
            <a:extLst>
              <a:ext uri="{FF2B5EF4-FFF2-40B4-BE49-F238E27FC236}">
                <a16:creationId xmlns:a16="http://schemas.microsoft.com/office/drawing/2014/main" id="{25C92DFE-ECB5-8A99-C6E8-D0195C612142}"/>
              </a:ext>
            </a:extLst>
          </p:cNvPr>
          <p:cNvSpPr/>
          <p:nvPr/>
        </p:nvSpPr>
        <p:spPr>
          <a:xfrm>
            <a:off x="5278120" y="2758819"/>
            <a:ext cx="83329" cy="83329"/>
          </a:xfrm>
          <a:prstGeom prst="ellipse">
            <a:avLst/>
          </a:prstGeom>
          <a:solidFill>
            <a:srgbClr val="114D9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8" name="Oval 167">
            <a:extLst>
              <a:ext uri="{FF2B5EF4-FFF2-40B4-BE49-F238E27FC236}">
                <a16:creationId xmlns:a16="http://schemas.microsoft.com/office/drawing/2014/main" id="{FCD6E9D2-E118-79D6-55F3-E4FF3ECE7491}"/>
              </a:ext>
            </a:extLst>
          </p:cNvPr>
          <p:cNvSpPr/>
          <p:nvPr/>
        </p:nvSpPr>
        <p:spPr>
          <a:xfrm>
            <a:off x="5287524" y="2877172"/>
            <a:ext cx="83329" cy="83329"/>
          </a:xfrm>
          <a:prstGeom prst="ellipse">
            <a:avLst/>
          </a:prstGeom>
          <a:solidFill>
            <a:srgbClr val="1E97D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0" name="Oval 169">
            <a:extLst>
              <a:ext uri="{FF2B5EF4-FFF2-40B4-BE49-F238E27FC236}">
                <a16:creationId xmlns:a16="http://schemas.microsoft.com/office/drawing/2014/main" id="{DEB2B5E8-DA52-C211-BBAF-80B3A6411E33}"/>
              </a:ext>
            </a:extLst>
          </p:cNvPr>
          <p:cNvSpPr/>
          <p:nvPr/>
        </p:nvSpPr>
        <p:spPr>
          <a:xfrm>
            <a:off x="5379881" y="2867118"/>
            <a:ext cx="83329" cy="83329"/>
          </a:xfrm>
          <a:prstGeom prst="ellipse">
            <a:avLst/>
          </a:prstGeom>
          <a:solidFill>
            <a:srgbClr val="1E97D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2" name="Oval 171">
            <a:extLst>
              <a:ext uri="{FF2B5EF4-FFF2-40B4-BE49-F238E27FC236}">
                <a16:creationId xmlns:a16="http://schemas.microsoft.com/office/drawing/2014/main" id="{7B138234-ED07-07DB-8ED8-343096D74B01}"/>
              </a:ext>
            </a:extLst>
          </p:cNvPr>
          <p:cNvSpPr/>
          <p:nvPr/>
        </p:nvSpPr>
        <p:spPr>
          <a:xfrm>
            <a:off x="5391480" y="2980297"/>
            <a:ext cx="83329" cy="83329"/>
          </a:xfrm>
          <a:prstGeom prst="ellipse">
            <a:avLst/>
          </a:prstGeom>
          <a:solidFill>
            <a:srgbClr val="42BB9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4" name="Oval 173">
            <a:extLst>
              <a:ext uri="{FF2B5EF4-FFF2-40B4-BE49-F238E27FC236}">
                <a16:creationId xmlns:a16="http://schemas.microsoft.com/office/drawing/2014/main" id="{ACEA3743-44C6-5E1B-40E3-53287EBFEBC8}"/>
              </a:ext>
            </a:extLst>
          </p:cNvPr>
          <p:cNvSpPr/>
          <p:nvPr/>
        </p:nvSpPr>
        <p:spPr>
          <a:xfrm>
            <a:off x="5284843" y="2981598"/>
            <a:ext cx="83329" cy="83329"/>
          </a:xfrm>
          <a:prstGeom prst="ellipse">
            <a:avLst/>
          </a:prstGeom>
          <a:solidFill>
            <a:srgbClr val="42BB9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6" name="Oval 175">
            <a:extLst>
              <a:ext uri="{FF2B5EF4-FFF2-40B4-BE49-F238E27FC236}">
                <a16:creationId xmlns:a16="http://schemas.microsoft.com/office/drawing/2014/main" id="{CBC58134-194E-80DC-9FD3-97CB189459EC}"/>
              </a:ext>
            </a:extLst>
          </p:cNvPr>
          <p:cNvSpPr/>
          <p:nvPr/>
        </p:nvSpPr>
        <p:spPr>
          <a:xfrm>
            <a:off x="5395015" y="3102821"/>
            <a:ext cx="83329" cy="83329"/>
          </a:xfrm>
          <a:prstGeom prst="ellipse">
            <a:avLst/>
          </a:prstGeom>
          <a:solidFill>
            <a:srgbClr val="6FB96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1" name="Oval 180">
            <a:extLst>
              <a:ext uri="{FF2B5EF4-FFF2-40B4-BE49-F238E27FC236}">
                <a16:creationId xmlns:a16="http://schemas.microsoft.com/office/drawing/2014/main" id="{F7BF3542-81BB-3AFE-5189-144C69A61BFB}"/>
              </a:ext>
            </a:extLst>
          </p:cNvPr>
          <p:cNvSpPr/>
          <p:nvPr/>
        </p:nvSpPr>
        <p:spPr>
          <a:xfrm>
            <a:off x="5397463" y="3211857"/>
            <a:ext cx="83329" cy="83329"/>
          </a:xfrm>
          <a:prstGeom prst="ellipse">
            <a:avLst/>
          </a:prstGeom>
          <a:solidFill>
            <a:srgbClr val="6FB96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3" name="Oval 182">
            <a:extLst>
              <a:ext uri="{FF2B5EF4-FFF2-40B4-BE49-F238E27FC236}">
                <a16:creationId xmlns:a16="http://schemas.microsoft.com/office/drawing/2014/main" id="{45E7FB77-C5F2-C7F1-0F80-DAF5D4C3028F}"/>
              </a:ext>
            </a:extLst>
          </p:cNvPr>
          <p:cNvSpPr/>
          <p:nvPr/>
        </p:nvSpPr>
        <p:spPr>
          <a:xfrm>
            <a:off x="5294846" y="3212702"/>
            <a:ext cx="83329" cy="83329"/>
          </a:xfrm>
          <a:prstGeom prst="ellipse">
            <a:avLst/>
          </a:prstGeom>
          <a:solidFill>
            <a:srgbClr val="6FB96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6" name="Oval 185">
            <a:extLst>
              <a:ext uri="{FF2B5EF4-FFF2-40B4-BE49-F238E27FC236}">
                <a16:creationId xmlns:a16="http://schemas.microsoft.com/office/drawing/2014/main" id="{650491ED-90D9-0373-D494-216C67A2AC45}"/>
              </a:ext>
            </a:extLst>
          </p:cNvPr>
          <p:cNvSpPr/>
          <p:nvPr/>
        </p:nvSpPr>
        <p:spPr>
          <a:xfrm>
            <a:off x="5294532" y="3099953"/>
            <a:ext cx="83329" cy="83329"/>
          </a:xfrm>
          <a:prstGeom prst="ellipse">
            <a:avLst/>
          </a:prstGeom>
          <a:solidFill>
            <a:srgbClr val="6FB96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8" name="Oval 187">
            <a:extLst>
              <a:ext uri="{FF2B5EF4-FFF2-40B4-BE49-F238E27FC236}">
                <a16:creationId xmlns:a16="http://schemas.microsoft.com/office/drawing/2014/main" id="{9D5753BB-589F-7314-1313-93081CE019D5}"/>
              </a:ext>
            </a:extLst>
          </p:cNvPr>
          <p:cNvSpPr/>
          <p:nvPr/>
        </p:nvSpPr>
        <p:spPr>
          <a:xfrm>
            <a:off x="5609233" y="3328513"/>
            <a:ext cx="83329" cy="83329"/>
          </a:xfrm>
          <a:prstGeom prst="ellipse">
            <a:avLst/>
          </a:prstGeom>
          <a:solidFill>
            <a:srgbClr val="2C5BA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9" name="Oval 188">
            <a:extLst>
              <a:ext uri="{FF2B5EF4-FFF2-40B4-BE49-F238E27FC236}">
                <a16:creationId xmlns:a16="http://schemas.microsoft.com/office/drawing/2014/main" id="{FD653291-6275-D5D2-5E58-77F6AED9B3C7}"/>
              </a:ext>
            </a:extLst>
          </p:cNvPr>
          <p:cNvSpPr/>
          <p:nvPr/>
        </p:nvSpPr>
        <p:spPr>
          <a:xfrm>
            <a:off x="5626532" y="3446302"/>
            <a:ext cx="83329" cy="83329"/>
          </a:xfrm>
          <a:prstGeom prst="ellipse">
            <a:avLst/>
          </a:prstGeom>
          <a:solidFill>
            <a:srgbClr val="2C5BA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0" name="Oval 189">
            <a:extLst>
              <a:ext uri="{FF2B5EF4-FFF2-40B4-BE49-F238E27FC236}">
                <a16:creationId xmlns:a16="http://schemas.microsoft.com/office/drawing/2014/main" id="{31740A35-7CBC-1ACD-52BE-FA1420308BC6}"/>
              </a:ext>
            </a:extLst>
          </p:cNvPr>
          <p:cNvSpPr/>
          <p:nvPr/>
        </p:nvSpPr>
        <p:spPr>
          <a:xfrm>
            <a:off x="5650972" y="3551964"/>
            <a:ext cx="83329" cy="83329"/>
          </a:xfrm>
          <a:prstGeom prst="ellipse">
            <a:avLst/>
          </a:prstGeom>
          <a:solidFill>
            <a:srgbClr val="2C5BA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2" name="Oval 191">
            <a:extLst>
              <a:ext uri="{FF2B5EF4-FFF2-40B4-BE49-F238E27FC236}">
                <a16:creationId xmlns:a16="http://schemas.microsoft.com/office/drawing/2014/main" id="{9DD514BB-1068-BB77-486A-971ED59427F9}"/>
              </a:ext>
            </a:extLst>
          </p:cNvPr>
          <p:cNvSpPr/>
          <p:nvPr/>
        </p:nvSpPr>
        <p:spPr>
          <a:xfrm>
            <a:off x="5675621" y="3667703"/>
            <a:ext cx="83329" cy="83329"/>
          </a:xfrm>
          <a:prstGeom prst="ellipse">
            <a:avLst/>
          </a:prstGeom>
          <a:solidFill>
            <a:srgbClr val="2C5BA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4" name="Oval 193">
            <a:extLst>
              <a:ext uri="{FF2B5EF4-FFF2-40B4-BE49-F238E27FC236}">
                <a16:creationId xmlns:a16="http://schemas.microsoft.com/office/drawing/2014/main" id="{7F570F70-0787-26F0-E9F6-3A025A2197CC}"/>
              </a:ext>
            </a:extLst>
          </p:cNvPr>
          <p:cNvSpPr/>
          <p:nvPr/>
        </p:nvSpPr>
        <p:spPr>
          <a:xfrm>
            <a:off x="5707871" y="3773399"/>
            <a:ext cx="83329" cy="83329"/>
          </a:xfrm>
          <a:prstGeom prst="ellipse">
            <a:avLst/>
          </a:prstGeom>
          <a:solidFill>
            <a:srgbClr val="296BB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6" name="Oval 195">
            <a:extLst>
              <a:ext uri="{FF2B5EF4-FFF2-40B4-BE49-F238E27FC236}">
                <a16:creationId xmlns:a16="http://schemas.microsoft.com/office/drawing/2014/main" id="{3C0A343F-1497-8A8E-A39D-346876F83D22}"/>
              </a:ext>
            </a:extLst>
          </p:cNvPr>
          <p:cNvSpPr/>
          <p:nvPr/>
        </p:nvSpPr>
        <p:spPr>
          <a:xfrm>
            <a:off x="5515047" y="3351254"/>
            <a:ext cx="83329" cy="83329"/>
          </a:xfrm>
          <a:prstGeom prst="ellipse">
            <a:avLst/>
          </a:prstGeom>
          <a:solidFill>
            <a:srgbClr val="1373B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8" name="Oval 197">
            <a:extLst>
              <a:ext uri="{FF2B5EF4-FFF2-40B4-BE49-F238E27FC236}">
                <a16:creationId xmlns:a16="http://schemas.microsoft.com/office/drawing/2014/main" id="{225A7EAF-E09C-B756-2AEB-EC5FEA6287AE}"/>
              </a:ext>
            </a:extLst>
          </p:cNvPr>
          <p:cNvSpPr/>
          <p:nvPr/>
        </p:nvSpPr>
        <p:spPr>
          <a:xfrm>
            <a:off x="5538473" y="3458436"/>
            <a:ext cx="83329" cy="83329"/>
          </a:xfrm>
          <a:prstGeom prst="ellipse">
            <a:avLst/>
          </a:prstGeom>
          <a:solidFill>
            <a:srgbClr val="1373B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0" name="Oval 199">
            <a:extLst>
              <a:ext uri="{FF2B5EF4-FFF2-40B4-BE49-F238E27FC236}">
                <a16:creationId xmlns:a16="http://schemas.microsoft.com/office/drawing/2014/main" id="{FB31FD54-E7BD-A0FD-73C7-9DC38A2DA79C}"/>
              </a:ext>
            </a:extLst>
          </p:cNvPr>
          <p:cNvSpPr/>
          <p:nvPr/>
        </p:nvSpPr>
        <p:spPr>
          <a:xfrm>
            <a:off x="5559805" y="3577879"/>
            <a:ext cx="83329" cy="83329"/>
          </a:xfrm>
          <a:prstGeom prst="ellipse">
            <a:avLst/>
          </a:prstGeom>
          <a:solidFill>
            <a:srgbClr val="1373B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2" name="Oval 201">
            <a:extLst>
              <a:ext uri="{FF2B5EF4-FFF2-40B4-BE49-F238E27FC236}">
                <a16:creationId xmlns:a16="http://schemas.microsoft.com/office/drawing/2014/main" id="{859CABF6-0C4F-D9E3-13D9-9FD1A61CA5B3}"/>
              </a:ext>
            </a:extLst>
          </p:cNvPr>
          <p:cNvSpPr/>
          <p:nvPr/>
        </p:nvSpPr>
        <p:spPr>
          <a:xfrm>
            <a:off x="5587710" y="3680734"/>
            <a:ext cx="83329" cy="83329"/>
          </a:xfrm>
          <a:prstGeom prst="ellipse">
            <a:avLst/>
          </a:prstGeom>
          <a:solidFill>
            <a:srgbClr val="1373B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4" name="Oval 203">
            <a:extLst>
              <a:ext uri="{FF2B5EF4-FFF2-40B4-BE49-F238E27FC236}">
                <a16:creationId xmlns:a16="http://schemas.microsoft.com/office/drawing/2014/main" id="{A9D5EB69-868B-2CB4-160D-53274C12F476}"/>
              </a:ext>
            </a:extLst>
          </p:cNvPr>
          <p:cNvSpPr/>
          <p:nvPr/>
        </p:nvSpPr>
        <p:spPr>
          <a:xfrm>
            <a:off x="5611821" y="3793305"/>
            <a:ext cx="83329" cy="83329"/>
          </a:xfrm>
          <a:prstGeom prst="ellipse">
            <a:avLst/>
          </a:prstGeom>
          <a:solidFill>
            <a:srgbClr val="1C92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6" name="Oval 205">
            <a:extLst>
              <a:ext uri="{FF2B5EF4-FFF2-40B4-BE49-F238E27FC236}">
                <a16:creationId xmlns:a16="http://schemas.microsoft.com/office/drawing/2014/main" id="{426C5586-5C76-90FA-B9B4-CC33FC4E0C02}"/>
              </a:ext>
            </a:extLst>
          </p:cNvPr>
          <p:cNvSpPr/>
          <p:nvPr/>
        </p:nvSpPr>
        <p:spPr>
          <a:xfrm>
            <a:off x="5407665" y="3373041"/>
            <a:ext cx="83329" cy="83329"/>
          </a:xfrm>
          <a:prstGeom prst="ellipse">
            <a:avLst/>
          </a:prstGeom>
          <a:solidFill>
            <a:srgbClr val="84BE5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8" name="Oval 207">
            <a:extLst>
              <a:ext uri="{FF2B5EF4-FFF2-40B4-BE49-F238E27FC236}">
                <a16:creationId xmlns:a16="http://schemas.microsoft.com/office/drawing/2014/main" id="{A0103159-F1DF-B21F-573F-362B6484A038}"/>
              </a:ext>
            </a:extLst>
          </p:cNvPr>
          <p:cNvSpPr/>
          <p:nvPr/>
        </p:nvSpPr>
        <p:spPr>
          <a:xfrm>
            <a:off x="5439939" y="3481393"/>
            <a:ext cx="83329" cy="83329"/>
          </a:xfrm>
          <a:prstGeom prst="ellipse">
            <a:avLst/>
          </a:prstGeom>
          <a:solidFill>
            <a:srgbClr val="84BE5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0" name="Oval 209">
            <a:extLst>
              <a:ext uri="{FF2B5EF4-FFF2-40B4-BE49-F238E27FC236}">
                <a16:creationId xmlns:a16="http://schemas.microsoft.com/office/drawing/2014/main" id="{C514B899-5085-21F3-26AE-985EBDAE870C}"/>
              </a:ext>
            </a:extLst>
          </p:cNvPr>
          <p:cNvSpPr/>
          <p:nvPr/>
        </p:nvSpPr>
        <p:spPr>
          <a:xfrm>
            <a:off x="5456813" y="3592824"/>
            <a:ext cx="83329" cy="83329"/>
          </a:xfrm>
          <a:prstGeom prst="ellipse">
            <a:avLst/>
          </a:prstGeom>
          <a:solidFill>
            <a:srgbClr val="84BE5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2" name="Oval 211">
            <a:extLst>
              <a:ext uri="{FF2B5EF4-FFF2-40B4-BE49-F238E27FC236}">
                <a16:creationId xmlns:a16="http://schemas.microsoft.com/office/drawing/2014/main" id="{4E8F5E79-F3A2-08D4-0A71-875D7A8913AF}"/>
              </a:ext>
            </a:extLst>
          </p:cNvPr>
          <p:cNvSpPr/>
          <p:nvPr/>
        </p:nvSpPr>
        <p:spPr>
          <a:xfrm>
            <a:off x="5485913" y="3711071"/>
            <a:ext cx="83329" cy="83329"/>
          </a:xfrm>
          <a:prstGeom prst="ellipse">
            <a:avLst/>
          </a:prstGeom>
          <a:solidFill>
            <a:srgbClr val="84BE5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4" name="Oval 213">
            <a:extLst>
              <a:ext uri="{FF2B5EF4-FFF2-40B4-BE49-F238E27FC236}">
                <a16:creationId xmlns:a16="http://schemas.microsoft.com/office/drawing/2014/main" id="{34ADE10E-F7F1-407E-DF57-44CA44324319}"/>
              </a:ext>
            </a:extLst>
          </p:cNvPr>
          <p:cNvSpPr/>
          <p:nvPr/>
        </p:nvSpPr>
        <p:spPr>
          <a:xfrm>
            <a:off x="5506388" y="3829011"/>
            <a:ext cx="83329" cy="83329"/>
          </a:xfrm>
          <a:prstGeom prst="ellipse">
            <a:avLst/>
          </a:prstGeom>
          <a:solidFill>
            <a:srgbClr val="C2D03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6" name="Oval 215">
            <a:extLst>
              <a:ext uri="{FF2B5EF4-FFF2-40B4-BE49-F238E27FC236}">
                <a16:creationId xmlns:a16="http://schemas.microsoft.com/office/drawing/2014/main" id="{5AE3FE61-9A5F-2465-0C28-8A5BD0A8729D}"/>
              </a:ext>
            </a:extLst>
          </p:cNvPr>
          <p:cNvSpPr/>
          <p:nvPr/>
        </p:nvSpPr>
        <p:spPr>
          <a:xfrm>
            <a:off x="5311976" y="3394561"/>
            <a:ext cx="83329" cy="83329"/>
          </a:xfrm>
          <a:prstGeom prst="ellipse">
            <a:avLst/>
          </a:prstGeom>
          <a:solidFill>
            <a:srgbClr val="C2D03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8" name="Oval 217">
            <a:extLst>
              <a:ext uri="{FF2B5EF4-FFF2-40B4-BE49-F238E27FC236}">
                <a16:creationId xmlns:a16="http://schemas.microsoft.com/office/drawing/2014/main" id="{BE5E9228-37D5-D572-CEF9-BFE8DCC50D56}"/>
              </a:ext>
            </a:extLst>
          </p:cNvPr>
          <p:cNvSpPr/>
          <p:nvPr/>
        </p:nvSpPr>
        <p:spPr>
          <a:xfrm>
            <a:off x="5332691" y="3506247"/>
            <a:ext cx="83329" cy="83329"/>
          </a:xfrm>
          <a:prstGeom prst="ellipse">
            <a:avLst/>
          </a:prstGeom>
          <a:solidFill>
            <a:srgbClr val="A2CB4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0" name="Oval 219">
            <a:extLst>
              <a:ext uri="{FF2B5EF4-FFF2-40B4-BE49-F238E27FC236}">
                <a16:creationId xmlns:a16="http://schemas.microsoft.com/office/drawing/2014/main" id="{5B7C080A-67A1-3B44-4786-C2C1EC6E7455}"/>
              </a:ext>
            </a:extLst>
          </p:cNvPr>
          <p:cNvSpPr/>
          <p:nvPr/>
        </p:nvSpPr>
        <p:spPr>
          <a:xfrm>
            <a:off x="5352977" y="3628075"/>
            <a:ext cx="83329" cy="83329"/>
          </a:xfrm>
          <a:prstGeom prst="ellipse">
            <a:avLst/>
          </a:prstGeom>
          <a:solidFill>
            <a:srgbClr val="98C64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2" name="Oval 221">
            <a:extLst>
              <a:ext uri="{FF2B5EF4-FFF2-40B4-BE49-F238E27FC236}">
                <a16:creationId xmlns:a16="http://schemas.microsoft.com/office/drawing/2014/main" id="{B0B19F32-0A2B-DE1E-0070-A28A0FE61E1C}"/>
              </a:ext>
            </a:extLst>
          </p:cNvPr>
          <p:cNvSpPr/>
          <p:nvPr/>
        </p:nvSpPr>
        <p:spPr>
          <a:xfrm>
            <a:off x="5382149" y="3737232"/>
            <a:ext cx="83329" cy="83329"/>
          </a:xfrm>
          <a:prstGeom prst="ellipse">
            <a:avLst/>
          </a:prstGeom>
          <a:solidFill>
            <a:srgbClr val="98C64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4" name="Oval 223">
            <a:extLst>
              <a:ext uri="{FF2B5EF4-FFF2-40B4-BE49-F238E27FC236}">
                <a16:creationId xmlns:a16="http://schemas.microsoft.com/office/drawing/2014/main" id="{52568DAB-2EC1-8AC3-6917-7AB9BC8A4C23}"/>
              </a:ext>
            </a:extLst>
          </p:cNvPr>
          <p:cNvSpPr/>
          <p:nvPr/>
        </p:nvSpPr>
        <p:spPr>
          <a:xfrm>
            <a:off x="5398603" y="3840463"/>
            <a:ext cx="83329" cy="83329"/>
          </a:xfrm>
          <a:prstGeom prst="ellipse">
            <a:avLst/>
          </a:prstGeom>
          <a:solidFill>
            <a:srgbClr val="98C64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6" name="Oval 225">
            <a:extLst>
              <a:ext uri="{FF2B5EF4-FFF2-40B4-BE49-F238E27FC236}">
                <a16:creationId xmlns:a16="http://schemas.microsoft.com/office/drawing/2014/main" id="{2A1E2C30-9FE5-C872-DBB6-3A02B9CF37E9}"/>
              </a:ext>
            </a:extLst>
          </p:cNvPr>
          <p:cNvSpPr/>
          <p:nvPr/>
        </p:nvSpPr>
        <p:spPr>
          <a:xfrm>
            <a:off x="5821998" y="3877696"/>
            <a:ext cx="83329" cy="83329"/>
          </a:xfrm>
          <a:prstGeom prst="ellipse">
            <a:avLst/>
          </a:prstGeom>
          <a:solidFill>
            <a:srgbClr val="1479B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8" name="Oval 227">
            <a:extLst>
              <a:ext uri="{FF2B5EF4-FFF2-40B4-BE49-F238E27FC236}">
                <a16:creationId xmlns:a16="http://schemas.microsoft.com/office/drawing/2014/main" id="{40FE2683-3FAE-A89E-F122-EE9D2A092C14}"/>
              </a:ext>
            </a:extLst>
          </p:cNvPr>
          <p:cNvSpPr/>
          <p:nvPr/>
        </p:nvSpPr>
        <p:spPr>
          <a:xfrm>
            <a:off x="5850445" y="3985072"/>
            <a:ext cx="83329" cy="83329"/>
          </a:xfrm>
          <a:prstGeom prst="ellipse">
            <a:avLst/>
          </a:prstGeom>
          <a:solidFill>
            <a:srgbClr val="1479B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0" name="Oval 229">
            <a:extLst>
              <a:ext uri="{FF2B5EF4-FFF2-40B4-BE49-F238E27FC236}">
                <a16:creationId xmlns:a16="http://schemas.microsoft.com/office/drawing/2014/main" id="{EF2A3808-1742-175E-F4A7-CF4B556DE8A3}"/>
              </a:ext>
            </a:extLst>
          </p:cNvPr>
          <p:cNvSpPr/>
          <p:nvPr/>
        </p:nvSpPr>
        <p:spPr>
          <a:xfrm>
            <a:off x="5879432" y="4088093"/>
            <a:ext cx="83329" cy="83329"/>
          </a:xfrm>
          <a:prstGeom prst="ellipse">
            <a:avLst/>
          </a:prstGeom>
          <a:solidFill>
            <a:srgbClr val="1479B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2" name="Oval 231">
            <a:extLst>
              <a:ext uri="{FF2B5EF4-FFF2-40B4-BE49-F238E27FC236}">
                <a16:creationId xmlns:a16="http://schemas.microsoft.com/office/drawing/2014/main" id="{203D6778-8C99-471D-4E00-8BE2D367D1E9}"/>
              </a:ext>
            </a:extLst>
          </p:cNvPr>
          <p:cNvSpPr/>
          <p:nvPr/>
        </p:nvSpPr>
        <p:spPr>
          <a:xfrm>
            <a:off x="5799759" y="4123242"/>
            <a:ext cx="83329" cy="83329"/>
          </a:xfrm>
          <a:prstGeom prst="ellipse">
            <a:avLst/>
          </a:prstGeom>
          <a:solidFill>
            <a:srgbClr val="1479B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3" name="Oval 232">
            <a:extLst>
              <a:ext uri="{FF2B5EF4-FFF2-40B4-BE49-F238E27FC236}">
                <a16:creationId xmlns:a16="http://schemas.microsoft.com/office/drawing/2014/main" id="{18902B91-F4D5-4502-57DE-354925E7DD94}"/>
              </a:ext>
            </a:extLst>
          </p:cNvPr>
          <p:cNvSpPr/>
          <p:nvPr/>
        </p:nvSpPr>
        <p:spPr>
          <a:xfrm>
            <a:off x="5918663" y="4205384"/>
            <a:ext cx="83329" cy="83329"/>
          </a:xfrm>
          <a:prstGeom prst="ellipse">
            <a:avLst/>
          </a:prstGeom>
          <a:solidFill>
            <a:srgbClr val="1A8BC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5" name="Oval 234">
            <a:extLst>
              <a:ext uri="{FF2B5EF4-FFF2-40B4-BE49-F238E27FC236}">
                <a16:creationId xmlns:a16="http://schemas.microsoft.com/office/drawing/2014/main" id="{77FABA7B-0EDF-C782-A38C-9DE87277BDF6}"/>
              </a:ext>
            </a:extLst>
          </p:cNvPr>
          <p:cNvSpPr/>
          <p:nvPr/>
        </p:nvSpPr>
        <p:spPr>
          <a:xfrm>
            <a:off x="5828704" y="4226776"/>
            <a:ext cx="83329" cy="83329"/>
          </a:xfrm>
          <a:prstGeom prst="ellipse">
            <a:avLst/>
          </a:prstGeom>
          <a:solidFill>
            <a:srgbClr val="1A8BC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6" name="Oval 235">
            <a:extLst>
              <a:ext uri="{FF2B5EF4-FFF2-40B4-BE49-F238E27FC236}">
                <a16:creationId xmlns:a16="http://schemas.microsoft.com/office/drawing/2014/main" id="{5D688BD1-C739-A9BA-695E-F6AE68F1B064}"/>
              </a:ext>
            </a:extLst>
          </p:cNvPr>
          <p:cNvSpPr/>
          <p:nvPr/>
        </p:nvSpPr>
        <p:spPr>
          <a:xfrm>
            <a:off x="5724339" y="3916629"/>
            <a:ext cx="83329" cy="83329"/>
          </a:xfrm>
          <a:prstGeom prst="ellipse">
            <a:avLst/>
          </a:prstGeom>
          <a:solidFill>
            <a:srgbClr val="25A2B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8" name="Oval 237">
            <a:extLst>
              <a:ext uri="{FF2B5EF4-FFF2-40B4-BE49-F238E27FC236}">
                <a16:creationId xmlns:a16="http://schemas.microsoft.com/office/drawing/2014/main" id="{E5069ECF-FCDE-A7EE-29DE-736254185386}"/>
              </a:ext>
            </a:extLst>
          </p:cNvPr>
          <p:cNvSpPr/>
          <p:nvPr/>
        </p:nvSpPr>
        <p:spPr>
          <a:xfrm>
            <a:off x="5994804" y="4410676"/>
            <a:ext cx="83329" cy="83329"/>
          </a:xfrm>
          <a:prstGeom prst="ellipse">
            <a:avLst/>
          </a:prstGeom>
          <a:solidFill>
            <a:srgbClr val="25A2B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0" name="Oval 239">
            <a:extLst>
              <a:ext uri="{FF2B5EF4-FFF2-40B4-BE49-F238E27FC236}">
                <a16:creationId xmlns:a16="http://schemas.microsoft.com/office/drawing/2014/main" id="{F2D83866-CD3B-3B4E-C42C-D2C0530455C4}"/>
              </a:ext>
            </a:extLst>
          </p:cNvPr>
          <p:cNvSpPr/>
          <p:nvPr/>
        </p:nvSpPr>
        <p:spPr>
          <a:xfrm>
            <a:off x="5955085" y="4298631"/>
            <a:ext cx="83329" cy="83329"/>
          </a:xfrm>
          <a:prstGeom prst="ellipse">
            <a:avLst/>
          </a:prstGeom>
          <a:solidFill>
            <a:srgbClr val="25A2B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2" name="Oval 241">
            <a:extLst>
              <a:ext uri="{FF2B5EF4-FFF2-40B4-BE49-F238E27FC236}">
                <a16:creationId xmlns:a16="http://schemas.microsoft.com/office/drawing/2014/main" id="{14A984C7-3B9F-6F37-1D3F-A8DB10EECE91}"/>
              </a:ext>
            </a:extLst>
          </p:cNvPr>
          <p:cNvSpPr/>
          <p:nvPr/>
        </p:nvSpPr>
        <p:spPr>
          <a:xfrm>
            <a:off x="5902430" y="4436453"/>
            <a:ext cx="83329" cy="83329"/>
          </a:xfrm>
          <a:prstGeom prst="ellipse">
            <a:avLst/>
          </a:prstGeom>
          <a:solidFill>
            <a:srgbClr val="25A2B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4" name="Oval 243">
            <a:extLst>
              <a:ext uri="{FF2B5EF4-FFF2-40B4-BE49-F238E27FC236}">
                <a16:creationId xmlns:a16="http://schemas.microsoft.com/office/drawing/2014/main" id="{36782F98-FF85-371F-1BCC-97DAA0EB80FD}"/>
              </a:ext>
            </a:extLst>
          </p:cNvPr>
          <p:cNvSpPr/>
          <p:nvPr/>
        </p:nvSpPr>
        <p:spPr>
          <a:xfrm>
            <a:off x="5861056" y="4329693"/>
            <a:ext cx="83329" cy="83329"/>
          </a:xfrm>
          <a:prstGeom prst="ellipse">
            <a:avLst/>
          </a:prstGeom>
          <a:solidFill>
            <a:srgbClr val="25A2B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6" name="Oval 245">
            <a:extLst>
              <a:ext uri="{FF2B5EF4-FFF2-40B4-BE49-F238E27FC236}">
                <a16:creationId xmlns:a16="http://schemas.microsoft.com/office/drawing/2014/main" id="{9B3E7E0A-1001-D131-95D7-326E39351C43}"/>
              </a:ext>
            </a:extLst>
          </p:cNvPr>
          <p:cNvSpPr/>
          <p:nvPr/>
        </p:nvSpPr>
        <p:spPr>
          <a:xfrm>
            <a:off x="5634687" y="3940704"/>
            <a:ext cx="83329" cy="83329"/>
          </a:xfrm>
          <a:prstGeom prst="ellipse">
            <a:avLst/>
          </a:prstGeom>
          <a:solidFill>
            <a:srgbClr val="83B44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8" name="Oval 247">
            <a:extLst>
              <a:ext uri="{FF2B5EF4-FFF2-40B4-BE49-F238E27FC236}">
                <a16:creationId xmlns:a16="http://schemas.microsoft.com/office/drawing/2014/main" id="{A4105C69-DF21-2424-8830-FCF82FF0561D}"/>
              </a:ext>
            </a:extLst>
          </p:cNvPr>
          <p:cNvSpPr/>
          <p:nvPr/>
        </p:nvSpPr>
        <p:spPr>
          <a:xfrm>
            <a:off x="5683484" y="4046736"/>
            <a:ext cx="83329" cy="83329"/>
          </a:xfrm>
          <a:prstGeom prst="ellipse">
            <a:avLst/>
          </a:prstGeom>
          <a:solidFill>
            <a:srgbClr val="83B44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0" name="Oval 249">
            <a:extLst>
              <a:ext uri="{FF2B5EF4-FFF2-40B4-BE49-F238E27FC236}">
                <a16:creationId xmlns:a16="http://schemas.microsoft.com/office/drawing/2014/main" id="{5D0C49CF-2006-8BBC-2562-F6484CB7536A}"/>
              </a:ext>
            </a:extLst>
          </p:cNvPr>
          <p:cNvSpPr/>
          <p:nvPr/>
        </p:nvSpPr>
        <p:spPr>
          <a:xfrm>
            <a:off x="5702479" y="4146368"/>
            <a:ext cx="83329" cy="83329"/>
          </a:xfrm>
          <a:prstGeom prst="ellipse">
            <a:avLst/>
          </a:prstGeom>
          <a:solidFill>
            <a:srgbClr val="83B44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2" name="Oval 251">
            <a:extLst>
              <a:ext uri="{FF2B5EF4-FFF2-40B4-BE49-F238E27FC236}">
                <a16:creationId xmlns:a16="http://schemas.microsoft.com/office/drawing/2014/main" id="{7767CCD2-90A9-3758-D141-4BC901A394AE}"/>
              </a:ext>
            </a:extLst>
          </p:cNvPr>
          <p:cNvSpPr/>
          <p:nvPr/>
        </p:nvSpPr>
        <p:spPr>
          <a:xfrm>
            <a:off x="5743140" y="4255125"/>
            <a:ext cx="83329" cy="83329"/>
          </a:xfrm>
          <a:prstGeom prst="ellipse">
            <a:avLst/>
          </a:prstGeom>
          <a:solidFill>
            <a:srgbClr val="83B44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4" name="Oval 253">
            <a:extLst>
              <a:ext uri="{FF2B5EF4-FFF2-40B4-BE49-F238E27FC236}">
                <a16:creationId xmlns:a16="http://schemas.microsoft.com/office/drawing/2014/main" id="{FDA28726-E107-9657-3FB4-B57991F5E68D}"/>
              </a:ext>
            </a:extLst>
          </p:cNvPr>
          <p:cNvSpPr/>
          <p:nvPr/>
        </p:nvSpPr>
        <p:spPr>
          <a:xfrm>
            <a:off x="5784045" y="4370226"/>
            <a:ext cx="83329" cy="83329"/>
          </a:xfrm>
          <a:prstGeom prst="ellipse">
            <a:avLst/>
          </a:prstGeom>
          <a:solidFill>
            <a:srgbClr val="83B44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6" name="Oval 255">
            <a:extLst>
              <a:ext uri="{FF2B5EF4-FFF2-40B4-BE49-F238E27FC236}">
                <a16:creationId xmlns:a16="http://schemas.microsoft.com/office/drawing/2014/main" id="{79313C06-1997-CE60-4510-181192531507}"/>
              </a:ext>
            </a:extLst>
          </p:cNvPr>
          <p:cNvSpPr/>
          <p:nvPr/>
        </p:nvSpPr>
        <p:spPr>
          <a:xfrm>
            <a:off x="6022287" y="4520196"/>
            <a:ext cx="83329" cy="83329"/>
          </a:xfrm>
          <a:prstGeom prst="ellipse">
            <a:avLst/>
          </a:prstGeom>
          <a:solidFill>
            <a:srgbClr val="34B79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8" name="Oval 257">
            <a:extLst>
              <a:ext uri="{FF2B5EF4-FFF2-40B4-BE49-F238E27FC236}">
                <a16:creationId xmlns:a16="http://schemas.microsoft.com/office/drawing/2014/main" id="{7182DBFA-6588-1EEC-79F8-182C42FF3684}"/>
              </a:ext>
            </a:extLst>
          </p:cNvPr>
          <p:cNvSpPr/>
          <p:nvPr/>
        </p:nvSpPr>
        <p:spPr>
          <a:xfrm>
            <a:off x="6065049" y="4632957"/>
            <a:ext cx="83329" cy="83329"/>
          </a:xfrm>
          <a:prstGeom prst="ellipse">
            <a:avLst/>
          </a:prstGeom>
          <a:solidFill>
            <a:srgbClr val="34B79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0" name="Oval 259">
            <a:extLst>
              <a:ext uri="{FF2B5EF4-FFF2-40B4-BE49-F238E27FC236}">
                <a16:creationId xmlns:a16="http://schemas.microsoft.com/office/drawing/2014/main" id="{4E9B71A6-B4A8-90A4-D941-FAF19916AE73}"/>
              </a:ext>
            </a:extLst>
          </p:cNvPr>
          <p:cNvSpPr/>
          <p:nvPr/>
        </p:nvSpPr>
        <p:spPr>
          <a:xfrm>
            <a:off x="6102084" y="4740139"/>
            <a:ext cx="83329" cy="83329"/>
          </a:xfrm>
          <a:prstGeom prst="ellipse">
            <a:avLst/>
          </a:prstGeom>
          <a:solidFill>
            <a:srgbClr val="34B79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2" name="Oval 261">
            <a:extLst>
              <a:ext uri="{FF2B5EF4-FFF2-40B4-BE49-F238E27FC236}">
                <a16:creationId xmlns:a16="http://schemas.microsoft.com/office/drawing/2014/main" id="{9637FD06-1376-6C74-FF10-1963F1BBA700}"/>
              </a:ext>
            </a:extLst>
          </p:cNvPr>
          <p:cNvSpPr/>
          <p:nvPr/>
        </p:nvSpPr>
        <p:spPr>
          <a:xfrm>
            <a:off x="6126839" y="4850820"/>
            <a:ext cx="83329" cy="83329"/>
          </a:xfrm>
          <a:prstGeom prst="ellipse">
            <a:avLst/>
          </a:prstGeom>
          <a:solidFill>
            <a:srgbClr val="34B79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4" name="Oval 263">
            <a:extLst>
              <a:ext uri="{FF2B5EF4-FFF2-40B4-BE49-F238E27FC236}">
                <a16:creationId xmlns:a16="http://schemas.microsoft.com/office/drawing/2014/main" id="{97DF4650-1ED4-0167-571C-382DAA8232DE}"/>
              </a:ext>
            </a:extLst>
          </p:cNvPr>
          <p:cNvSpPr/>
          <p:nvPr/>
        </p:nvSpPr>
        <p:spPr>
          <a:xfrm>
            <a:off x="6166881" y="4953076"/>
            <a:ext cx="83329" cy="83329"/>
          </a:xfrm>
          <a:prstGeom prst="ellipse">
            <a:avLst/>
          </a:prstGeom>
          <a:solidFill>
            <a:srgbClr val="6AC07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6" name="Oval 265">
            <a:extLst>
              <a:ext uri="{FF2B5EF4-FFF2-40B4-BE49-F238E27FC236}">
                <a16:creationId xmlns:a16="http://schemas.microsoft.com/office/drawing/2014/main" id="{0078F1A2-56AB-B4AE-C556-4174329E63C5}"/>
              </a:ext>
            </a:extLst>
          </p:cNvPr>
          <p:cNvSpPr/>
          <p:nvPr/>
        </p:nvSpPr>
        <p:spPr>
          <a:xfrm>
            <a:off x="6206915" y="5013730"/>
            <a:ext cx="83329" cy="83329"/>
          </a:xfrm>
          <a:prstGeom prst="ellipse">
            <a:avLst/>
          </a:prstGeom>
          <a:solidFill>
            <a:srgbClr val="6AC07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8" name="Oval 267">
            <a:extLst>
              <a:ext uri="{FF2B5EF4-FFF2-40B4-BE49-F238E27FC236}">
                <a16:creationId xmlns:a16="http://schemas.microsoft.com/office/drawing/2014/main" id="{8E1A4652-153B-EF94-2DC6-26EB14A9CECE}"/>
              </a:ext>
            </a:extLst>
          </p:cNvPr>
          <p:cNvSpPr/>
          <p:nvPr/>
        </p:nvSpPr>
        <p:spPr>
          <a:xfrm>
            <a:off x="6089418" y="4991076"/>
            <a:ext cx="83329" cy="83329"/>
          </a:xfrm>
          <a:prstGeom prst="ellipse">
            <a:avLst/>
          </a:prstGeom>
          <a:solidFill>
            <a:srgbClr val="6AC07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0" name="Oval 269">
            <a:extLst>
              <a:ext uri="{FF2B5EF4-FFF2-40B4-BE49-F238E27FC236}">
                <a16:creationId xmlns:a16="http://schemas.microsoft.com/office/drawing/2014/main" id="{F928A1E9-1F19-1760-A865-9E7A018EA54C}"/>
              </a:ext>
            </a:extLst>
          </p:cNvPr>
          <p:cNvSpPr/>
          <p:nvPr/>
        </p:nvSpPr>
        <p:spPr>
          <a:xfrm>
            <a:off x="6051633" y="4876180"/>
            <a:ext cx="83329" cy="83329"/>
          </a:xfrm>
          <a:prstGeom prst="ellipse">
            <a:avLst/>
          </a:prstGeom>
          <a:solidFill>
            <a:srgbClr val="6AC07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2" name="Oval 271">
            <a:extLst>
              <a:ext uri="{FF2B5EF4-FFF2-40B4-BE49-F238E27FC236}">
                <a16:creationId xmlns:a16="http://schemas.microsoft.com/office/drawing/2014/main" id="{1A7B8E1E-C588-54BC-5FB5-DCC0E8C4B752}"/>
              </a:ext>
            </a:extLst>
          </p:cNvPr>
          <p:cNvSpPr/>
          <p:nvPr/>
        </p:nvSpPr>
        <p:spPr>
          <a:xfrm>
            <a:off x="6013617" y="4770997"/>
            <a:ext cx="83329" cy="83329"/>
          </a:xfrm>
          <a:prstGeom prst="ellipse">
            <a:avLst/>
          </a:prstGeom>
          <a:solidFill>
            <a:srgbClr val="6AC07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4" name="Oval 273">
            <a:extLst>
              <a:ext uri="{FF2B5EF4-FFF2-40B4-BE49-F238E27FC236}">
                <a16:creationId xmlns:a16="http://schemas.microsoft.com/office/drawing/2014/main" id="{6EA58758-B5EC-BF36-F1C9-A3D3B3193918}"/>
              </a:ext>
            </a:extLst>
          </p:cNvPr>
          <p:cNvSpPr/>
          <p:nvPr/>
        </p:nvSpPr>
        <p:spPr>
          <a:xfrm>
            <a:off x="5971675" y="4665484"/>
            <a:ext cx="83329" cy="83329"/>
          </a:xfrm>
          <a:prstGeom prst="ellipse">
            <a:avLst/>
          </a:prstGeom>
          <a:solidFill>
            <a:srgbClr val="33B89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6" name="Oval 275">
            <a:extLst>
              <a:ext uri="{FF2B5EF4-FFF2-40B4-BE49-F238E27FC236}">
                <a16:creationId xmlns:a16="http://schemas.microsoft.com/office/drawing/2014/main" id="{A3053B63-3ECE-26A7-3EE6-A234608BAE0F}"/>
              </a:ext>
            </a:extLst>
          </p:cNvPr>
          <p:cNvSpPr/>
          <p:nvPr/>
        </p:nvSpPr>
        <p:spPr>
          <a:xfrm>
            <a:off x="5997908" y="5015799"/>
            <a:ext cx="83329" cy="83329"/>
          </a:xfrm>
          <a:prstGeom prst="ellipse">
            <a:avLst/>
          </a:prstGeom>
          <a:solidFill>
            <a:srgbClr val="91CA4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8" name="Oval 277">
            <a:extLst>
              <a:ext uri="{FF2B5EF4-FFF2-40B4-BE49-F238E27FC236}">
                <a16:creationId xmlns:a16="http://schemas.microsoft.com/office/drawing/2014/main" id="{9B66793C-BCBD-C822-26AE-AD594EE84A3F}"/>
              </a:ext>
            </a:extLst>
          </p:cNvPr>
          <p:cNvSpPr/>
          <p:nvPr/>
        </p:nvSpPr>
        <p:spPr>
          <a:xfrm>
            <a:off x="5960068" y="4909786"/>
            <a:ext cx="83329" cy="83329"/>
          </a:xfrm>
          <a:prstGeom prst="ellipse">
            <a:avLst/>
          </a:prstGeom>
          <a:solidFill>
            <a:srgbClr val="91CA4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0" name="Oval 279">
            <a:extLst>
              <a:ext uri="{FF2B5EF4-FFF2-40B4-BE49-F238E27FC236}">
                <a16:creationId xmlns:a16="http://schemas.microsoft.com/office/drawing/2014/main" id="{3EB15BF7-EB74-7AF4-62B9-A32558D8E916}"/>
              </a:ext>
            </a:extLst>
          </p:cNvPr>
          <p:cNvSpPr/>
          <p:nvPr/>
        </p:nvSpPr>
        <p:spPr>
          <a:xfrm>
            <a:off x="5922517" y="4800708"/>
            <a:ext cx="83329" cy="83329"/>
          </a:xfrm>
          <a:prstGeom prst="ellipse">
            <a:avLst/>
          </a:prstGeom>
          <a:solidFill>
            <a:srgbClr val="91CA4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2" name="Oval 281">
            <a:extLst>
              <a:ext uri="{FF2B5EF4-FFF2-40B4-BE49-F238E27FC236}">
                <a16:creationId xmlns:a16="http://schemas.microsoft.com/office/drawing/2014/main" id="{6E45F5AB-396D-C671-1447-02FA1EBA5E28}"/>
              </a:ext>
            </a:extLst>
          </p:cNvPr>
          <p:cNvSpPr/>
          <p:nvPr/>
        </p:nvSpPr>
        <p:spPr>
          <a:xfrm>
            <a:off x="5891444" y="4688319"/>
            <a:ext cx="83329" cy="83329"/>
          </a:xfrm>
          <a:prstGeom prst="ellipse">
            <a:avLst/>
          </a:prstGeom>
          <a:solidFill>
            <a:srgbClr val="91CA4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4" name="Oval 283">
            <a:extLst>
              <a:ext uri="{FF2B5EF4-FFF2-40B4-BE49-F238E27FC236}">
                <a16:creationId xmlns:a16="http://schemas.microsoft.com/office/drawing/2014/main" id="{3FCDBB89-31DB-58BC-DE8F-E50C277A0412}"/>
              </a:ext>
            </a:extLst>
          </p:cNvPr>
          <p:cNvSpPr/>
          <p:nvPr/>
        </p:nvSpPr>
        <p:spPr>
          <a:xfrm>
            <a:off x="5850933" y="4588402"/>
            <a:ext cx="83329" cy="83329"/>
          </a:xfrm>
          <a:prstGeom prst="ellipse">
            <a:avLst/>
          </a:prstGeom>
          <a:solidFill>
            <a:srgbClr val="91CA4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6" name="Oval 285">
            <a:extLst>
              <a:ext uri="{FF2B5EF4-FFF2-40B4-BE49-F238E27FC236}">
                <a16:creationId xmlns:a16="http://schemas.microsoft.com/office/drawing/2014/main" id="{696A5AEE-8A84-29C4-3CC4-6CF8018D849B}"/>
              </a:ext>
            </a:extLst>
          </p:cNvPr>
          <p:cNvSpPr/>
          <p:nvPr/>
        </p:nvSpPr>
        <p:spPr>
          <a:xfrm>
            <a:off x="5819101" y="4467168"/>
            <a:ext cx="83329" cy="83329"/>
          </a:xfrm>
          <a:prstGeom prst="ellipse">
            <a:avLst/>
          </a:prstGeom>
          <a:solidFill>
            <a:srgbClr val="91CA4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8" name="Oval 287">
            <a:extLst>
              <a:ext uri="{FF2B5EF4-FFF2-40B4-BE49-F238E27FC236}">
                <a16:creationId xmlns:a16="http://schemas.microsoft.com/office/drawing/2014/main" id="{A8F3066C-34AD-01FD-89F9-A0CF2FCDB3C5}"/>
              </a:ext>
            </a:extLst>
          </p:cNvPr>
          <p:cNvSpPr/>
          <p:nvPr/>
        </p:nvSpPr>
        <p:spPr>
          <a:xfrm>
            <a:off x="5938668" y="4548268"/>
            <a:ext cx="83329" cy="83329"/>
          </a:xfrm>
          <a:prstGeom prst="ellipse">
            <a:avLst/>
          </a:prstGeom>
          <a:solidFill>
            <a:srgbClr val="34B79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0" name="Oval 289">
            <a:extLst>
              <a:ext uri="{FF2B5EF4-FFF2-40B4-BE49-F238E27FC236}">
                <a16:creationId xmlns:a16="http://schemas.microsoft.com/office/drawing/2014/main" id="{68ECC14D-34AD-F481-C289-24FEEFDA642A}"/>
              </a:ext>
            </a:extLst>
          </p:cNvPr>
          <p:cNvSpPr/>
          <p:nvPr/>
        </p:nvSpPr>
        <p:spPr>
          <a:xfrm>
            <a:off x="5660107" y="4315976"/>
            <a:ext cx="83329" cy="83329"/>
          </a:xfrm>
          <a:prstGeom prst="ellipse">
            <a:avLst/>
          </a:prstGeom>
          <a:solidFill>
            <a:srgbClr val="83B44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2" name="Oval 291">
            <a:extLst>
              <a:ext uri="{FF2B5EF4-FFF2-40B4-BE49-F238E27FC236}">
                <a16:creationId xmlns:a16="http://schemas.microsoft.com/office/drawing/2014/main" id="{58FB0AE1-A00A-5980-A3FC-8888024C6750}"/>
              </a:ext>
            </a:extLst>
          </p:cNvPr>
          <p:cNvSpPr/>
          <p:nvPr/>
        </p:nvSpPr>
        <p:spPr>
          <a:xfrm>
            <a:off x="5704372" y="4411578"/>
            <a:ext cx="83329" cy="83329"/>
          </a:xfrm>
          <a:prstGeom prst="ellipse">
            <a:avLst/>
          </a:prstGeom>
          <a:solidFill>
            <a:srgbClr val="83B44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4" name="Oval 293">
            <a:extLst>
              <a:ext uri="{FF2B5EF4-FFF2-40B4-BE49-F238E27FC236}">
                <a16:creationId xmlns:a16="http://schemas.microsoft.com/office/drawing/2014/main" id="{2F42B5BD-953C-E71E-74C1-471D96F6BF6C}"/>
              </a:ext>
            </a:extLst>
          </p:cNvPr>
          <p:cNvSpPr/>
          <p:nvPr/>
        </p:nvSpPr>
        <p:spPr>
          <a:xfrm>
            <a:off x="5743598" y="4510545"/>
            <a:ext cx="83329" cy="83329"/>
          </a:xfrm>
          <a:prstGeom prst="ellipse">
            <a:avLst/>
          </a:prstGeom>
          <a:solidFill>
            <a:srgbClr val="83B44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6" name="Oval 295">
            <a:extLst>
              <a:ext uri="{FF2B5EF4-FFF2-40B4-BE49-F238E27FC236}">
                <a16:creationId xmlns:a16="http://schemas.microsoft.com/office/drawing/2014/main" id="{357930E8-7379-3FA5-CA8C-6B5FF884B1C5}"/>
              </a:ext>
            </a:extLst>
          </p:cNvPr>
          <p:cNvSpPr/>
          <p:nvPr/>
        </p:nvSpPr>
        <p:spPr>
          <a:xfrm>
            <a:off x="5774206" y="4612702"/>
            <a:ext cx="83329" cy="83329"/>
          </a:xfrm>
          <a:prstGeom prst="ellipse">
            <a:avLst/>
          </a:prstGeom>
          <a:solidFill>
            <a:srgbClr val="8EC34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8" name="Oval 297">
            <a:extLst>
              <a:ext uri="{FF2B5EF4-FFF2-40B4-BE49-F238E27FC236}">
                <a16:creationId xmlns:a16="http://schemas.microsoft.com/office/drawing/2014/main" id="{253DCCE7-4267-CB3D-656B-FBC70C0B566D}"/>
              </a:ext>
            </a:extLst>
          </p:cNvPr>
          <p:cNvSpPr/>
          <p:nvPr/>
        </p:nvSpPr>
        <p:spPr>
          <a:xfrm>
            <a:off x="5804171" y="4708204"/>
            <a:ext cx="85233" cy="83329"/>
          </a:xfrm>
          <a:prstGeom prst="ellipse">
            <a:avLst/>
          </a:prstGeom>
          <a:solidFill>
            <a:srgbClr val="8EC34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0" name="Oval 299">
            <a:extLst>
              <a:ext uri="{FF2B5EF4-FFF2-40B4-BE49-F238E27FC236}">
                <a16:creationId xmlns:a16="http://schemas.microsoft.com/office/drawing/2014/main" id="{4E4BAAD2-380A-90B9-21AA-4E8FD169C33E}"/>
              </a:ext>
            </a:extLst>
          </p:cNvPr>
          <p:cNvSpPr/>
          <p:nvPr/>
        </p:nvSpPr>
        <p:spPr>
          <a:xfrm>
            <a:off x="5844354" y="4831680"/>
            <a:ext cx="85233" cy="83329"/>
          </a:xfrm>
          <a:prstGeom prst="ellipse">
            <a:avLst/>
          </a:prstGeom>
          <a:solidFill>
            <a:srgbClr val="F7DC2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2" name="Oval 301">
            <a:extLst>
              <a:ext uri="{FF2B5EF4-FFF2-40B4-BE49-F238E27FC236}">
                <a16:creationId xmlns:a16="http://schemas.microsoft.com/office/drawing/2014/main" id="{8ABD182B-1D60-152B-3DEE-4984DFE4E837}"/>
              </a:ext>
            </a:extLst>
          </p:cNvPr>
          <p:cNvSpPr/>
          <p:nvPr/>
        </p:nvSpPr>
        <p:spPr>
          <a:xfrm>
            <a:off x="5881923" y="4935632"/>
            <a:ext cx="85233" cy="83329"/>
          </a:xfrm>
          <a:prstGeom prst="ellipse">
            <a:avLst/>
          </a:prstGeom>
          <a:solidFill>
            <a:srgbClr val="F7DC2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3" name="Oval 302">
            <a:extLst>
              <a:ext uri="{FF2B5EF4-FFF2-40B4-BE49-F238E27FC236}">
                <a16:creationId xmlns:a16="http://schemas.microsoft.com/office/drawing/2014/main" id="{C769DBB0-17FD-A521-2410-093048CB4C5D}"/>
              </a:ext>
            </a:extLst>
          </p:cNvPr>
          <p:cNvSpPr/>
          <p:nvPr/>
        </p:nvSpPr>
        <p:spPr>
          <a:xfrm>
            <a:off x="5913200" y="5051625"/>
            <a:ext cx="85233" cy="83329"/>
          </a:xfrm>
          <a:prstGeom prst="ellipse">
            <a:avLst/>
          </a:prstGeom>
          <a:solidFill>
            <a:srgbClr val="F7DC2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5" name="Oval 304">
            <a:extLst>
              <a:ext uri="{FF2B5EF4-FFF2-40B4-BE49-F238E27FC236}">
                <a16:creationId xmlns:a16="http://schemas.microsoft.com/office/drawing/2014/main" id="{8ED81B40-D201-E547-1612-9D94548585A6}"/>
              </a:ext>
            </a:extLst>
          </p:cNvPr>
          <p:cNvSpPr/>
          <p:nvPr/>
        </p:nvSpPr>
        <p:spPr>
          <a:xfrm>
            <a:off x="5827967" y="5078994"/>
            <a:ext cx="85233" cy="83329"/>
          </a:xfrm>
          <a:prstGeom prst="ellipse">
            <a:avLst/>
          </a:prstGeom>
          <a:solidFill>
            <a:srgbClr val="F7DC2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7" name="Oval 306">
            <a:extLst>
              <a:ext uri="{FF2B5EF4-FFF2-40B4-BE49-F238E27FC236}">
                <a16:creationId xmlns:a16="http://schemas.microsoft.com/office/drawing/2014/main" id="{52EC4317-1325-0EAA-D326-5E92F34D5735}"/>
              </a:ext>
            </a:extLst>
          </p:cNvPr>
          <p:cNvSpPr/>
          <p:nvPr/>
        </p:nvSpPr>
        <p:spPr>
          <a:xfrm>
            <a:off x="5785306" y="4978435"/>
            <a:ext cx="85233" cy="83329"/>
          </a:xfrm>
          <a:prstGeom prst="ellipse">
            <a:avLst/>
          </a:prstGeom>
          <a:solidFill>
            <a:srgbClr val="FFE96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9" name="Oval 308">
            <a:extLst>
              <a:ext uri="{FF2B5EF4-FFF2-40B4-BE49-F238E27FC236}">
                <a16:creationId xmlns:a16="http://schemas.microsoft.com/office/drawing/2014/main" id="{5CCFDA5E-707F-D438-D38C-4503537A74FC}"/>
              </a:ext>
            </a:extLst>
          </p:cNvPr>
          <p:cNvSpPr/>
          <p:nvPr/>
        </p:nvSpPr>
        <p:spPr>
          <a:xfrm>
            <a:off x="5549177" y="3969288"/>
            <a:ext cx="85233" cy="83329"/>
          </a:xfrm>
          <a:prstGeom prst="ellipse">
            <a:avLst/>
          </a:prstGeom>
          <a:solidFill>
            <a:srgbClr val="FFE96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1" name="Oval 310">
            <a:extLst>
              <a:ext uri="{FF2B5EF4-FFF2-40B4-BE49-F238E27FC236}">
                <a16:creationId xmlns:a16="http://schemas.microsoft.com/office/drawing/2014/main" id="{DC97EAB5-F29B-F935-0CF2-F209F5040DA9}"/>
              </a:ext>
            </a:extLst>
          </p:cNvPr>
          <p:cNvSpPr/>
          <p:nvPr/>
        </p:nvSpPr>
        <p:spPr>
          <a:xfrm>
            <a:off x="5471379" y="4004955"/>
            <a:ext cx="85233" cy="83329"/>
          </a:xfrm>
          <a:prstGeom prst="ellipse">
            <a:avLst/>
          </a:prstGeom>
          <a:solidFill>
            <a:srgbClr val="FFE96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3" name="Oval 312">
            <a:extLst>
              <a:ext uri="{FF2B5EF4-FFF2-40B4-BE49-F238E27FC236}">
                <a16:creationId xmlns:a16="http://schemas.microsoft.com/office/drawing/2014/main" id="{E046C72B-6F0F-2343-EEE2-C6D887BA4645}"/>
              </a:ext>
            </a:extLst>
          </p:cNvPr>
          <p:cNvSpPr/>
          <p:nvPr/>
        </p:nvSpPr>
        <p:spPr>
          <a:xfrm>
            <a:off x="5501379" y="4110654"/>
            <a:ext cx="85233" cy="83329"/>
          </a:xfrm>
          <a:prstGeom prst="ellipse">
            <a:avLst/>
          </a:prstGeom>
          <a:solidFill>
            <a:srgbClr val="FFE96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5" name="Oval 314">
            <a:extLst>
              <a:ext uri="{FF2B5EF4-FFF2-40B4-BE49-F238E27FC236}">
                <a16:creationId xmlns:a16="http://schemas.microsoft.com/office/drawing/2014/main" id="{F135A91D-66DE-AF81-BF69-952B7E992151}"/>
              </a:ext>
            </a:extLst>
          </p:cNvPr>
          <p:cNvSpPr/>
          <p:nvPr/>
        </p:nvSpPr>
        <p:spPr>
          <a:xfrm>
            <a:off x="5588133" y="4083938"/>
            <a:ext cx="83329" cy="83329"/>
          </a:xfrm>
          <a:prstGeom prst="ellipse">
            <a:avLst/>
          </a:prstGeom>
          <a:solidFill>
            <a:srgbClr val="DFDA1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7" name="Oval 316">
            <a:extLst>
              <a:ext uri="{FF2B5EF4-FFF2-40B4-BE49-F238E27FC236}">
                <a16:creationId xmlns:a16="http://schemas.microsoft.com/office/drawing/2014/main" id="{A3261D9D-02AA-FC7E-9239-36F4FABA1653}"/>
              </a:ext>
            </a:extLst>
          </p:cNvPr>
          <p:cNvSpPr/>
          <p:nvPr/>
        </p:nvSpPr>
        <p:spPr>
          <a:xfrm>
            <a:off x="5617098" y="4195516"/>
            <a:ext cx="83329" cy="83329"/>
          </a:xfrm>
          <a:prstGeom prst="ellipse">
            <a:avLst/>
          </a:prstGeom>
          <a:solidFill>
            <a:srgbClr val="BCCF3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9" name="Oval 318">
            <a:extLst>
              <a:ext uri="{FF2B5EF4-FFF2-40B4-BE49-F238E27FC236}">
                <a16:creationId xmlns:a16="http://schemas.microsoft.com/office/drawing/2014/main" id="{3CA5C601-6811-F77D-B40E-7A034994DD8F}"/>
              </a:ext>
            </a:extLst>
          </p:cNvPr>
          <p:cNvSpPr/>
          <p:nvPr/>
        </p:nvSpPr>
        <p:spPr>
          <a:xfrm>
            <a:off x="5538769" y="4227525"/>
            <a:ext cx="83329" cy="83329"/>
          </a:xfrm>
          <a:prstGeom prst="ellipse">
            <a:avLst/>
          </a:prstGeom>
          <a:solidFill>
            <a:srgbClr val="E7D17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1" name="Oval 320">
            <a:extLst>
              <a:ext uri="{FF2B5EF4-FFF2-40B4-BE49-F238E27FC236}">
                <a16:creationId xmlns:a16="http://schemas.microsoft.com/office/drawing/2014/main" id="{2902E196-04A4-0CEC-5596-DAE3A3DA6214}"/>
              </a:ext>
            </a:extLst>
          </p:cNvPr>
          <p:cNvSpPr/>
          <p:nvPr/>
        </p:nvSpPr>
        <p:spPr>
          <a:xfrm>
            <a:off x="5574074" y="4345627"/>
            <a:ext cx="83329" cy="83329"/>
          </a:xfrm>
          <a:prstGeom prst="ellipse">
            <a:avLst/>
          </a:prstGeom>
          <a:solidFill>
            <a:srgbClr val="83B44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3" name="Oval 322">
            <a:extLst>
              <a:ext uri="{FF2B5EF4-FFF2-40B4-BE49-F238E27FC236}">
                <a16:creationId xmlns:a16="http://schemas.microsoft.com/office/drawing/2014/main" id="{8911AEA4-7E6D-5B4A-3103-210ECB107F53}"/>
              </a:ext>
            </a:extLst>
          </p:cNvPr>
          <p:cNvSpPr/>
          <p:nvPr/>
        </p:nvSpPr>
        <p:spPr>
          <a:xfrm>
            <a:off x="5603039" y="4436445"/>
            <a:ext cx="83329" cy="83329"/>
          </a:xfrm>
          <a:prstGeom prst="ellipse">
            <a:avLst/>
          </a:prstGeom>
          <a:solidFill>
            <a:srgbClr val="83B44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5" name="Oval 324">
            <a:extLst>
              <a:ext uri="{FF2B5EF4-FFF2-40B4-BE49-F238E27FC236}">
                <a16:creationId xmlns:a16="http://schemas.microsoft.com/office/drawing/2014/main" id="{998C91D4-C045-A09A-90D4-66BA92E64FF3}"/>
              </a:ext>
            </a:extLst>
          </p:cNvPr>
          <p:cNvSpPr/>
          <p:nvPr/>
        </p:nvSpPr>
        <p:spPr>
          <a:xfrm>
            <a:off x="5647898" y="4548406"/>
            <a:ext cx="83329" cy="83329"/>
          </a:xfrm>
          <a:prstGeom prst="ellipse">
            <a:avLst/>
          </a:prstGeom>
          <a:solidFill>
            <a:srgbClr val="83B44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7" name="Oval 326">
            <a:extLst>
              <a:ext uri="{FF2B5EF4-FFF2-40B4-BE49-F238E27FC236}">
                <a16:creationId xmlns:a16="http://schemas.microsoft.com/office/drawing/2014/main" id="{BAE06A62-FB33-14B0-D6A8-ACADC376EB35}"/>
              </a:ext>
            </a:extLst>
          </p:cNvPr>
          <p:cNvSpPr/>
          <p:nvPr/>
        </p:nvSpPr>
        <p:spPr>
          <a:xfrm>
            <a:off x="5677108" y="4663836"/>
            <a:ext cx="83329" cy="83329"/>
          </a:xfrm>
          <a:prstGeom prst="ellipse">
            <a:avLst/>
          </a:prstGeom>
          <a:solidFill>
            <a:srgbClr val="83B44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9" name="Oval 328">
            <a:extLst>
              <a:ext uri="{FF2B5EF4-FFF2-40B4-BE49-F238E27FC236}">
                <a16:creationId xmlns:a16="http://schemas.microsoft.com/office/drawing/2014/main" id="{5DB20962-509A-E934-5DAC-352ACDF9A434}"/>
              </a:ext>
            </a:extLst>
          </p:cNvPr>
          <p:cNvSpPr/>
          <p:nvPr/>
        </p:nvSpPr>
        <p:spPr>
          <a:xfrm>
            <a:off x="5710003" y="4760136"/>
            <a:ext cx="83329" cy="83329"/>
          </a:xfrm>
          <a:prstGeom prst="ellipse">
            <a:avLst/>
          </a:prstGeom>
          <a:solidFill>
            <a:srgbClr val="83B44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3" name="Oval 332">
            <a:extLst>
              <a:ext uri="{FF2B5EF4-FFF2-40B4-BE49-F238E27FC236}">
                <a16:creationId xmlns:a16="http://schemas.microsoft.com/office/drawing/2014/main" id="{02734815-E57A-AD74-DB92-C8164D105417}"/>
              </a:ext>
            </a:extLst>
          </p:cNvPr>
          <p:cNvSpPr/>
          <p:nvPr/>
        </p:nvSpPr>
        <p:spPr>
          <a:xfrm>
            <a:off x="5761169" y="4872493"/>
            <a:ext cx="85233" cy="83329"/>
          </a:xfrm>
          <a:prstGeom prst="ellipse">
            <a:avLst/>
          </a:prstGeom>
          <a:solidFill>
            <a:srgbClr val="B9BE3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5" name="Oval 334">
            <a:extLst>
              <a:ext uri="{FF2B5EF4-FFF2-40B4-BE49-F238E27FC236}">
                <a16:creationId xmlns:a16="http://schemas.microsoft.com/office/drawing/2014/main" id="{412C3BA1-D6B1-4336-C0B8-9C6697F124A2}"/>
              </a:ext>
            </a:extLst>
          </p:cNvPr>
          <p:cNvSpPr/>
          <p:nvPr/>
        </p:nvSpPr>
        <p:spPr>
          <a:xfrm>
            <a:off x="6262562" y="5090030"/>
            <a:ext cx="83329" cy="83329"/>
          </a:xfrm>
          <a:prstGeom prst="ellipse">
            <a:avLst/>
          </a:prstGeom>
          <a:solidFill>
            <a:srgbClr val="6AC07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7" name="Oval 336">
            <a:extLst>
              <a:ext uri="{FF2B5EF4-FFF2-40B4-BE49-F238E27FC236}">
                <a16:creationId xmlns:a16="http://schemas.microsoft.com/office/drawing/2014/main" id="{E3B2C1ED-8A01-6181-DBF7-D055AFBDB335}"/>
              </a:ext>
            </a:extLst>
          </p:cNvPr>
          <p:cNvSpPr/>
          <p:nvPr/>
        </p:nvSpPr>
        <p:spPr>
          <a:xfrm>
            <a:off x="6324551" y="5176259"/>
            <a:ext cx="83329" cy="83329"/>
          </a:xfrm>
          <a:prstGeom prst="ellipse">
            <a:avLst/>
          </a:prstGeom>
          <a:solidFill>
            <a:srgbClr val="6AC07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9" name="Oval 338">
            <a:extLst>
              <a:ext uri="{FF2B5EF4-FFF2-40B4-BE49-F238E27FC236}">
                <a16:creationId xmlns:a16="http://schemas.microsoft.com/office/drawing/2014/main" id="{A348C6B4-EF7B-9B05-8C74-6CB28DEDCC81}"/>
              </a:ext>
            </a:extLst>
          </p:cNvPr>
          <p:cNvSpPr/>
          <p:nvPr/>
        </p:nvSpPr>
        <p:spPr>
          <a:xfrm>
            <a:off x="6395921" y="5256068"/>
            <a:ext cx="83329" cy="83329"/>
          </a:xfrm>
          <a:prstGeom prst="ellipse">
            <a:avLst/>
          </a:prstGeom>
          <a:solidFill>
            <a:srgbClr val="6AC07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1" name="Oval 340">
            <a:extLst>
              <a:ext uri="{FF2B5EF4-FFF2-40B4-BE49-F238E27FC236}">
                <a16:creationId xmlns:a16="http://schemas.microsoft.com/office/drawing/2014/main" id="{E1DDC3BA-29B0-F5F7-1DBE-1A3EB2F8DCA1}"/>
              </a:ext>
            </a:extLst>
          </p:cNvPr>
          <p:cNvSpPr/>
          <p:nvPr/>
        </p:nvSpPr>
        <p:spPr>
          <a:xfrm>
            <a:off x="6452156" y="5504540"/>
            <a:ext cx="83329" cy="83329"/>
          </a:xfrm>
          <a:prstGeom prst="ellipse">
            <a:avLst/>
          </a:prstGeom>
          <a:solidFill>
            <a:srgbClr val="6AC07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3" name="Oval 342">
            <a:extLst>
              <a:ext uri="{FF2B5EF4-FFF2-40B4-BE49-F238E27FC236}">
                <a16:creationId xmlns:a16="http://schemas.microsoft.com/office/drawing/2014/main" id="{F36846FD-6E2E-E360-8046-2B69B3CFBEEE}"/>
              </a:ext>
            </a:extLst>
          </p:cNvPr>
          <p:cNvSpPr/>
          <p:nvPr/>
        </p:nvSpPr>
        <p:spPr>
          <a:xfrm>
            <a:off x="6378383" y="5575506"/>
            <a:ext cx="83329" cy="83329"/>
          </a:xfrm>
          <a:prstGeom prst="ellipse">
            <a:avLst/>
          </a:prstGeom>
          <a:solidFill>
            <a:srgbClr val="6AC07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4" name="Oval 343">
            <a:extLst>
              <a:ext uri="{FF2B5EF4-FFF2-40B4-BE49-F238E27FC236}">
                <a16:creationId xmlns:a16="http://schemas.microsoft.com/office/drawing/2014/main" id="{39681B86-2062-D9D5-D469-ED60FB1294B0}"/>
              </a:ext>
            </a:extLst>
          </p:cNvPr>
          <p:cNvSpPr/>
          <p:nvPr/>
        </p:nvSpPr>
        <p:spPr>
          <a:xfrm>
            <a:off x="6447570" y="5659263"/>
            <a:ext cx="83329" cy="83329"/>
          </a:xfrm>
          <a:prstGeom prst="ellipse">
            <a:avLst/>
          </a:prstGeom>
          <a:solidFill>
            <a:srgbClr val="6AC07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5" name="Oval 344">
            <a:extLst>
              <a:ext uri="{FF2B5EF4-FFF2-40B4-BE49-F238E27FC236}">
                <a16:creationId xmlns:a16="http://schemas.microsoft.com/office/drawing/2014/main" id="{8B856438-E967-9A91-DB97-CAB43463ABCB}"/>
              </a:ext>
            </a:extLst>
          </p:cNvPr>
          <p:cNvSpPr/>
          <p:nvPr/>
        </p:nvSpPr>
        <p:spPr>
          <a:xfrm>
            <a:off x="6301067" y="5641320"/>
            <a:ext cx="83329" cy="83329"/>
          </a:xfrm>
          <a:prstGeom prst="ellipse">
            <a:avLst/>
          </a:prstGeom>
          <a:solidFill>
            <a:srgbClr val="6AC07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6" name="Oval 345">
            <a:extLst>
              <a:ext uri="{FF2B5EF4-FFF2-40B4-BE49-F238E27FC236}">
                <a16:creationId xmlns:a16="http://schemas.microsoft.com/office/drawing/2014/main" id="{8AB14111-E561-F188-FAD5-2384282B866D}"/>
              </a:ext>
            </a:extLst>
          </p:cNvPr>
          <p:cNvSpPr/>
          <p:nvPr/>
        </p:nvSpPr>
        <p:spPr>
          <a:xfrm>
            <a:off x="6081252" y="5699202"/>
            <a:ext cx="83329" cy="83329"/>
          </a:xfrm>
          <a:prstGeom prst="ellipse">
            <a:avLst/>
          </a:prstGeom>
          <a:solidFill>
            <a:srgbClr val="6AC07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7" name="Oval 346">
            <a:extLst>
              <a:ext uri="{FF2B5EF4-FFF2-40B4-BE49-F238E27FC236}">
                <a16:creationId xmlns:a16="http://schemas.microsoft.com/office/drawing/2014/main" id="{7E6647C6-80B1-52D3-2055-BB57D6B40CFC}"/>
              </a:ext>
            </a:extLst>
          </p:cNvPr>
          <p:cNvSpPr/>
          <p:nvPr/>
        </p:nvSpPr>
        <p:spPr>
          <a:xfrm>
            <a:off x="6293710" y="5793100"/>
            <a:ext cx="83329" cy="83329"/>
          </a:xfrm>
          <a:prstGeom prst="ellipse">
            <a:avLst/>
          </a:prstGeom>
          <a:solidFill>
            <a:srgbClr val="6AC07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8" name="Oval 347">
            <a:extLst>
              <a:ext uri="{FF2B5EF4-FFF2-40B4-BE49-F238E27FC236}">
                <a16:creationId xmlns:a16="http://schemas.microsoft.com/office/drawing/2014/main" id="{A1FC2E3F-D08F-F6DE-B766-E5001A3D05DD}"/>
              </a:ext>
            </a:extLst>
          </p:cNvPr>
          <p:cNvSpPr/>
          <p:nvPr/>
        </p:nvSpPr>
        <p:spPr>
          <a:xfrm>
            <a:off x="6458808" y="5346730"/>
            <a:ext cx="83329" cy="83329"/>
          </a:xfrm>
          <a:prstGeom prst="ellipse">
            <a:avLst/>
          </a:prstGeom>
          <a:solidFill>
            <a:srgbClr val="2EB69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9" name="Oval 348">
            <a:extLst>
              <a:ext uri="{FF2B5EF4-FFF2-40B4-BE49-F238E27FC236}">
                <a16:creationId xmlns:a16="http://schemas.microsoft.com/office/drawing/2014/main" id="{EB0EF1EE-04CC-FDF5-A047-AA9DD82C3BB0}"/>
              </a:ext>
            </a:extLst>
          </p:cNvPr>
          <p:cNvSpPr/>
          <p:nvPr/>
        </p:nvSpPr>
        <p:spPr>
          <a:xfrm>
            <a:off x="6530243" y="5433979"/>
            <a:ext cx="83329" cy="83329"/>
          </a:xfrm>
          <a:prstGeom prst="ellipse">
            <a:avLst/>
          </a:prstGeom>
          <a:solidFill>
            <a:srgbClr val="1479B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0" name="Oval 349">
            <a:extLst>
              <a:ext uri="{FF2B5EF4-FFF2-40B4-BE49-F238E27FC236}">
                <a16:creationId xmlns:a16="http://schemas.microsoft.com/office/drawing/2014/main" id="{16A45DAA-12C1-568B-FA91-982A317D2E7F}"/>
              </a:ext>
            </a:extLst>
          </p:cNvPr>
          <p:cNvSpPr/>
          <p:nvPr/>
        </p:nvSpPr>
        <p:spPr>
          <a:xfrm>
            <a:off x="6596715" y="5513333"/>
            <a:ext cx="83329" cy="83329"/>
          </a:xfrm>
          <a:prstGeom prst="ellipse">
            <a:avLst/>
          </a:prstGeom>
          <a:solidFill>
            <a:srgbClr val="1479B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1" name="Oval 350">
            <a:extLst>
              <a:ext uri="{FF2B5EF4-FFF2-40B4-BE49-F238E27FC236}">
                <a16:creationId xmlns:a16="http://schemas.microsoft.com/office/drawing/2014/main" id="{4BB2A519-F767-EDAA-28FB-E103467CB3C9}"/>
              </a:ext>
            </a:extLst>
          </p:cNvPr>
          <p:cNvSpPr/>
          <p:nvPr/>
        </p:nvSpPr>
        <p:spPr>
          <a:xfrm>
            <a:off x="6657499" y="5607193"/>
            <a:ext cx="83329" cy="83329"/>
          </a:xfrm>
          <a:prstGeom prst="ellipse">
            <a:avLst/>
          </a:prstGeom>
          <a:solidFill>
            <a:srgbClr val="0858A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2" name="Oval 351">
            <a:extLst>
              <a:ext uri="{FF2B5EF4-FFF2-40B4-BE49-F238E27FC236}">
                <a16:creationId xmlns:a16="http://schemas.microsoft.com/office/drawing/2014/main" id="{C4FDEF36-FB3B-79A0-08DE-D2EE8FA2569B}"/>
              </a:ext>
            </a:extLst>
          </p:cNvPr>
          <p:cNvSpPr/>
          <p:nvPr/>
        </p:nvSpPr>
        <p:spPr>
          <a:xfrm>
            <a:off x="6734067" y="5690522"/>
            <a:ext cx="83329" cy="83329"/>
          </a:xfrm>
          <a:prstGeom prst="ellipse">
            <a:avLst/>
          </a:prstGeom>
          <a:solidFill>
            <a:srgbClr val="0858A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3" name="Oval 352">
            <a:extLst>
              <a:ext uri="{FF2B5EF4-FFF2-40B4-BE49-F238E27FC236}">
                <a16:creationId xmlns:a16="http://schemas.microsoft.com/office/drawing/2014/main" id="{3E16E4AC-A200-82BD-4250-0FD007174402}"/>
              </a:ext>
            </a:extLst>
          </p:cNvPr>
          <p:cNvSpPr/>
          <p:nvPr/>
        </p:nvSpPr>
        <p:spPr>
          <a:xfrm>
            <a:off x="6867323" y="5870245"/>
            <a:ext cx="83329" cy="83329"/>
          </a:xfrm>
          <a:prstGeom prst="ellipse">
            <a:avLst/>
          </a:prstGeom>
          <a:solidFill>
            <a:srgbClr val="0858A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4" name="Oval 353">
            <a:extLst>
              <a:ext uri="{FF2B5EF4-FFF2-40B4-BE49-F238E27FC236}">
                <a16:creationId xmlns:a16="http://schemas.microsoft.com/office/drawing/2014/main" id="{70406DF5-FA82-0A82-35B3-43458766BA94}"/>
              </a:ext>
            </a:extLst>
          </p:cNvPr>
          <p:cNvSpPr/>
          <p:nvPr/>
        </p:nvSpPr>
        <p:spPr>
          <a:xfrm>
            <a:off x="6787292" y="5926437"/>
            <a:ext cx="83329" cy="83329"/>
          </a:xfrm>
          <a:prstGeom prst="ellipse">
            <a:avLst/>
          </a:prstGeom>
          <a:solidFill>
            <a:srgbClr val="0858A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5" name="Oval 354">
            <a:extLst>
              <a:ext uri="{FF2B5EF4-FFF2-40B4-BE49-F238E27FC236}">
                <a16:creationId xmlns:a16="http://schemas.microsoft.com/office/drawing/2014/main" id="{E59F1AF2-8119-20AA-E023-BDB7056DFEEC}"/>
              </a:ext>
            </a:extLst>
          </p:cNvPr>
          <p:cNvSpPr/>
          <p:nvPr/>
        </p:nvSpPr>
        <p:spPr>
          <a:xfrm>
            <a:off x="6713116" y="6014273"/>
            <a:ext cx="83329" cy="83329"/>
          </a:xfrm>
          <a:prstGeom prst="ellipse">
            <a:avLst/>
          </a:prstGeom>
          <a:solidFill>
            <a:srgbClr val="0858A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6" name="Oval 355">
            <a:extLst>
              <a:ext uri="{FF2B5EF4-FFF2-40B4-BE49-F238E27FC236}">
                <a16:creationId xmlns:a16="http://schemas.microsoft.com/office/drawing/2014/main" id="{9EBFF209-D4A1-3AD1-7D4B-31F6E24C4075}"/>
              </a:ext>
            </a:extLst>
          </p:cNvPr>
          <p:cNvSpPr/>
          <p:nvPr/>
        </p:nvSpPr>
        <p:spPr>
          <a:xfrm>
            <a:off x="6642539" y="6082721"/>
            <a:ext cx="83329" cy="83329"/>
          </a:xfrm>
          <a:prstGeom prst="ellipse">
            <a:avLst/>
          </a:prstGeom>
          <a:solidFill>
            <a:srgbClr val="0858A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9" name="Oval 358">
            <a:extLst>
              <a:ext uri="{FF2B5EF4-FFF2-40B4-BE49-F238E27FC236}">
                <a16:creationId xmlns:a16="http://schemas.microsoft.com/office/drawing/2014/main" id="{2F77D948-94AA-3F15-A568-0C6C38D1969A}"/>
              </a:ext>
            </a:extLst>
          </p:cNvPr>
          <p:cNvSpPr/>
          <p:nvPr/>
        </p:nvSpPr>
        <p:spPr>
          <a:xfrm>
            <a:off x="6581416" y="5987058"/>
            <a:ext cx="83329" cy="83329"/>
          </a:xfrm>
          <a:prstGeom prst="ellipse">
            <a:avLst/>
          </a:prstGeom>
          <a:solidFill>
            <a:srgbClr val="0858A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0" name="Oval 359">
            <a:extLst>
              <a:ext uri="{FF2B5EF4-FFF2-40B4-BE49-F238E27FC236}">
                <a16:creationId xmlns:a16="http://schemas.microsoft.com/office/drawing/2014/main" id="{69C90A3C-CF11-174F-2604-6E64727D876F}"/>
              </a:ext>
            </a:extLst>
          </p:cNvPr>
          <p:cNvSpPr/>
          <p:nvPr/>
        </p:nvSpPr>
        <p:spPr>
          <a:xfrm>
            <a:off x="6494990" y="6055448"/>
            <a:ext cx="83329" cy="83329"/>
          </a:xfrm>
          <a:prstGeom prst="ellipse">
            <a:avLst/>
          </a:prstGeom>
          <a:solidFill>
            <a:srgbClr val="0858A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2" name="Oval 361">
            <a:extLst>
              <a:ext uri="{FF2B5EF4-FFF2-40B4-BE49-F238E27FC236}">
                <a16:creationId xmlns:a16="http://schemas.microsoft.com/office/drawing/2014/main" id="{9FF5917F-336B-EE6E-927B-28053E81B618}"/>
              </a:ext>
            </a:extLst>
          </p:cNvPr>
          <p:cNvSpPr/>
          <p:nvPr/>
        </p:nvSpPr>
        <p:spPr>
          <a:xfrm>
            <a:off x="6352341" y="6043229"/>
            <a:ext cx="83329" cy="83329"/>
          </a:xfrm>
          <a:prstGeom prst="ellipse">
            <a:avLst/>
          </a:prstGeom>
          <a:solidFill>
            <a:srgbClr val="0858A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3" name="Oval 362">
            <a:extLst>
              <a:ext uri="{FF2B5EF4-FFF2-40B4-BE49-F238E27FC236}">
                <a16:creationId xmlns:a16="http://schemas.microsoft.com/office/drawing/2014/main" id="{F1D9EAB0-20BE-FF6F-C41A-D3966D1FD66D}"/>
              </a:ext>
            </a:extLst>
          </p:cNvPr>
          <p:cNvSpPr/>
          <p:nvPr/>
        </p:nvSpPr>
        <p:spPr>
          <a:xfrm>
            <a:off x="6293937" y="5963064"/>
            <a:ext cx="83329" cy="83329"/>
          </a:xfrm>
          <a:prstGeom prst="ellipse">
            <a:avLst/>
          </a:prstGeom>
          <a:solidFill>
            <a:srgbClr val="0858A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4" name="Oval 363">
            <a:extLst>
              <a:ext uri="{FF2B5EF4-FFF2-40B4-BE49-F238E27FC236}">
                <a16:creationId xmlns:a16="http://schemas.microsoft.com/office/drawing/2014/main" id="{70A54BA5-40B4-A9B9-EBAB-DCBCE5243298}"/>
              </a:ext>
            </a:extLst>
          </p:cNvPr>
          <p:cNvSpPr/>
          <p:nvPr/>
        </p:nvSpPr>
        <p:spPr>
          <a:xfrm>
            <a:off x="6223227" y="5870584"/>
            <a:ext cx="83329" cy="83329"/>
          </a:xfrm>
          <a:prstGeom prst="ellipse">
            <a:avLst/>
          </a:prstGeom>
          <a:solidFill>
            <a:srgbClr val="0858A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5" name="Oval 364">
            <a:extLst>
              <a:ext uri="{FF2B5EF4-FFF2-40B4-BE49-F238E27FC236}">
                <a16:creationId xmlns:a16="http://schemas.microsoft.com/office/drawing/2014/main" id="{E083EECF-55BA-65A9-71C6-3DA72DF0E0E8}"/>
              </a:ext>
            </a:extLst>
          </p:cNvPr>
          <p:cNvSpPr/>
          <p:nvPr/>
        </p:nvSpPr>
        <p:spPr>
          <a:xfrm>
            <a:off x="6358863" y="5895423"/>
            <a:ext cx="83329" cy="83329"/>
          </a:xfrm>
          <a:prstGeom prst="ellipse">
            <a:avLst/>
          </a:prstGeom>
          <a:solidFill>
            <a:srgbClr val="0858A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6" name="Oval 365">
            <a:extLst>
              <a:ext uri="{FF2B5EF4-FFF2-40B4-BE49-F238E27FC236}">
                <a16:creationId xmlns:a16="http://schemas.microsoft.com/office/drawing/2014/main" id="{34A311D6-90E2-3DBD-C3FB-9DE0BF84F211}"/>
              </a:ext>
            </a:extLst>
          </p:cNvPr>
          <p:cNvSpPr/>
          <p:nvPr/>
        </p:nvSpPr>
        <p:spPr>
          <a:xfrm>
            <a:off x="6445983" y="5815395"/>
            <a:ext cx="83329" cy="83329"/>
          </a:xfrm>
          <a:prstGeom prst="ellipse">
            <a:avLst/>
          </a:prstGeom>
          <a:solidFill>
            <a:srgbClr val="0858A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7" name="Oval 366">
            <a:extLst>
              <a:ext uri="{FF2B5EF4-FFF2-40B4-BE49-F238E27FC236}">
                <a16:creationId xmlns:a16="http://schemas.microsoft.com/office/drawing/2014/main" id="{75F81853-4E63-829E-7AE3-98BB2620A2D7}"/>
              </a:ext>
            </a:extLst>
          </p:cNvPr>
          <p:cNvSpPr/>
          <p:nvPr/>
        </p:nvSpPr>
        <p:spPr>
          <a:xfrm>
            <a:off x="6128410" y="5069801"/>
            <a:ext cx="83329" cy="83329"/>
          </a:xfrm>
          <a:prstGeom prst="ellipse">
            <a:avLst/>
          </a:prstGeom>
          <a:solidFill>
            <a:srgbClr val="91CA4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8" name="Oval 367">
            <a:extLst>
              <a:ext uri="{FF2B5EF4-FFF2-40B4-BE49-F238E27FC236}">
                <a16:creationId xmlns:a16="http://schemas.microsoft.com/office/drawing/2014/main" id="{8BC20781-9ED8-9041-EB93-EF49F529BD69}"/>
              </a:ext>
            </a:extLst>
          </p:cNvPr>
          <p:cNvSpPr/>
          <p:nvPr/>
        </p:nvSpPr>
        <p:spPr>
          <a:xfrm>
            <a:off x="6179178" y="5154633"/>
            <a:ext cx="83329" cy="83329"/>
          </a:xfrm>
          <a:prstGeom prst="ellipse">
            <a:avLst/>
          </a:prstGeom>
          <a:solidFill>
            <a:srgbClr val="91CA4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9" name="Oval 368">
            <a:extLst>
              <a:ext uri="{FF2B5EF4-FFF2-40B4-BE49-F238E27FC236}">
                <a16:creationId xmlns:a16="http://schemas.microsoft.com/office/drawing/2014/main" id="{42F9F83F-A522-0632-063D-E9F40FDC8CFB}"/>
              </a:ext>
            </a:extLst>
          </p:cNvPr>
          <p:cNvSpPr/>
          <p:nvPr/>
        </p:nvSpPr>
        <p:spPr>
          <a:xfrm>
            <a:off x="6246755" y="5248164"/>
            <a:ext cx="83329" cy="83329"/>
          </a:xfrm>
          <a:prstGeom prst="ellipse">
            <a:avLst/>
          </a:prstGeom>
          <a:solidFill>
            <a:srgbClr val="91CA4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0" name="Oval 369">
            <a:extLst>
              <a:ext uri="{FF2B5EF4-FFF2-40B4-BE49-F238E27FC236}">
                <a16:creationId xmlns:a16="http://schemas.microsoft.com/office/drawing/2014/main" id="{DD7D46CB-9E3E-BBAC-3AFC-975B5FF7AB49}"/>
              </a:ext>
            </a:extLst>
          </p:cNvPr>
          <p:cNvSpPr/>
          <p:nvPr/>
        </p:nvSpPr>
        <p:spPr>
          <a:xfrm>
            <a:off x="6323556" y="5337801"/>
            <a:ext cx="83329" cy="83329"/>
          </a:xfrm>
          <a:prstGeom prst="ellipse">
            <a:avLst/>
          </a:prstGeom>
          <a:solidFill>
            <a:srgbClr val="91CA4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1" name="Oval 370">
            <a:extLst>
              <a:ext uri="{FF2B5EF4-FFF2-40B4-BE49-F238E27FC236}">
                <a16:creationId xmlns:a16="http://schemas.microsoft.com/office/drawing/2014/main" id="{820E1A11-B996-CD55-8E13-6E64E746A821}"/>
              </a:ext>
            </a:extLst>
          </p:cNvPr>
          <p:cNvSpPr/>
          <p:nvPr/>
        </p:nvSpPr>
        <p:spPr>
          <a:xfrm>
            <a:off x="6381378" y="5421494"/>
            <a:ext cx="83329" cy="83329"/>
          </a:xfrm>
          <a:prstGeom prst="ellipse">
            <a:avLst/>
          </a:prstGeom>
          <a:solidFill>
            <a:srgbClr val="91CA4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2" name="Oval 371">
            <a:extLst>
              <a:ext uri="{FF2B5EF4-FFF2-40B4-BE49-F238E27FC236}">
                <a16:creationId xmlns:a16="http://schemas.microsoft.com/office/drawing/2014/main" id="{31075367-40B3-C22F-04D7-35FBE98379A2}"/>
              </a:ext>
            </a:extLst>
          </p:cNvPr>
          <p:cNvSpPr/>
          <p:nvPr/>
        </p:nvSpPr>
        <p:spPr>
          <a:xfrm>
            <a:off x="6248367" y="5564568"/>
            <a:ext cx="83329" cy="83329"/>
          </a:xfrm>
          <a:prstGeom prst="ellipse">
            <a:avLst/>
          </a:prstGeom>
          <a:solidFill>
            <a:srgbClr val="91CA4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3" name="Oval 372">
            <a:extLst>
              <a:ext uri="{FF2B5EF4-FFF2-40B4-BE49-F238E27FC236}">
                <a16:creationId xmlns:a16="http://schemas.microsoft.com/office/drawing/2014/main" id="{008757D7-AA3B-18BD-123C-D894FD1C22AF}"/>
              </a:ext>
            </a:extLst>
          </p:cNvPr>
          <p:cNvSpPr/>
          <p:nvPr/>
        </p:nvSpPr>
        <p:spPr>
          <a:xfrm>
            <a:off x="6318245" y="5495832"/>
            <a:ext cx="83329" cy="83329"/>
          </a:xfrm>
          <a:prstGeom prst="ellipse">
            <a:avLst/>
          </a:prstGeom>
          <a:solidFill>
            <a:srgbClr val="91CA4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4" name="Oval 373">
            <a:extLst>
              <a:ext uri="{FF2B5EF4-FFF2-40B4-BE49-F238E27FC236}">
                <a16:creationId xmlns:a16="http://schemas.microsoft.com/office/drawing/2014/main" id="{248D2B8A-858C-2D5B-EA85-C2339B124982}"/>
              </a:ext>
            </a:extLst>
          </p:cNvPr>
          <p:cNvSpPr/>
          <p:nvPr/>
        </p:nvSpPr>
        <p:spPr>
          <a:xfrm>
            <a:off x="6526948" y="5593121"/>
            <a:ext cx="83329" cy="83329"/>
          </a:xfrm>
          <a:prstGeom prst="ellipse">
            <a:avLst/>
          </a:prstGeom>
          <a:solidFill>
            <a:srgbClr val="2196B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5" name="Oval 374">
            <a:extLst>
              <a:ext uri="{FF2B5EF4-FFF2-40B4-BE49-F238E27FC236}">
                <a16:creationId xmlns:a16="http://schemas.microsoft.com/office/drawing/2014/main" id="{C4ED31EC-E855-79BB-ECF4-19082C602416}"/>
              </a:ext>
            </a:extLst>
          </p:cNvPr>
          <p:cNvSpPr/>
          <p:nvPr/>
        </p:nvSpPr>
        <p:spPr>
          <a:xfrm>
            <a:off x="6587477" y="5677641"/>
            <a:ext cx="83329" cy="83329"/>
          </a:xfrm>
          <a:prstGeom prst="ellipse">
            <a:avLst/>
          </a:prstGeom>
          <a:solidFill>
            <a:srgbClr val="1B5B9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6" name="Oval 375">
            <a:extLst>
              <a:ext uri="{FF2B5EF4-FFF2-40B4-BE49-F238E27FC236}">
                <a16:creationId xmlns:a16="http://schemas.microsoft.com/office/drawing/2014/main" id="{1A5B4F84-3CB1-DAC0-4EAB-3296FE3E713C}"/>
              </a:ext>
            </a:extLst>
          </p:cNvPr>
          <p:cNvSpPr/>
          <p:nvPr/>
        </p:nvSpPr>
        <p:spPr>
          <a:xfrm>
            <a:off x="6666452" y="5764225"/>
            <a:ext cx="83329" cy="83329"/>
          </a:xfrm>
          <a:prstGeom prst="ellipse">
            <a:avLst/>
          </a:prstGeom>
          <a:solidFill>
            <a:srgbClr val="1B5B9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7" name="Oval 376">
            <a:extLst>
              <a:ext uri="{FF2B5EF4-FFF2-40B4-BE49-F238E27FC236}">
                <a16:creationId xmlns:a16="http://schemas.microsoft.com/office/drawing/2014/main" id="{5E31FF92-3E25-9DF2-F42A-CF6CDB4FB4F8}"/>
              </a:ext>
            </a:extLst>
          </p:cNvPr>
          <p:cNvSpPr/>
          <p:nvPr/>
        </p:nvSpPr>
        <p:spPr>
          <a:xfrm>
            <a:off x="6729858" y="5847800"/>
            <a:ext cx="83329" cy="83329"/>
          </a:xfrm>
          <a:prstGeom prst="ellipse">
            <a:avLst/>
          </a:prstGeom>
          <a:solidFill>
            <a:srgbClr val="1B5B9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8" name="Oval 377">
            <a:extLst>
              <a:ext uri="{FF2B5EF4-FFF2-40B4-BE49-F238E27FC236}">
                <a16:creationId xmlns:a16="http://schemas.microsoft.com/office/drawing/2014/main" id="{F43A32AC-B9DA-15A5-3CCD-993CD1575AF0}"/>
              </a:ext>
            </a:extLst>
          </p:cNvPr>
          <p:cNvSpPr/>
          <p:nvPr/>
        </p:nvSpPr>
        <p:spPr>
          <a:xfrm>
            <a:off x="6650009" y="5925132"/>
            <a:ext cx="83329" cy="83329"/>
          </a:xfrm>
          <a:prstGeom prst="ellipse">
            <a:avLst/>
          </a:prstGeom>
          <a:solidFill>
            <a:srgbClr val="167EB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9" name="Oval 378">
            <a:extLst>
              <a:ext uri="{FF2B5EF4-FFF2-40B4-BE49-F238E27FC236}">
                <a16:creationId xmlns:a16="http://schemas.microsoft.com/office/drawing/2014/main" id="{30F7CCA9-5CB2-036D-51E3-330F5583E160}"/>
              </a:ext>
            </a:extLst>
          </p:cNvPr>
          <p:cNvSpPr/>
          <p:nvPr/>
        </p:nvSpPr>
        <p:spPr>
          <a:xfrm>
            <a:off x="6585563" y="5827954"/>
            <a:ext cx="83329" cy="83329"/>
          </a:xfrm>
          <a:prstGeom prst="ellipse">
            <a:avLst/>
          </a:prstGeom>
          <a:solidFill>
            <a:srgbClr val="167EB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0" name="Oval 379">
            <a:extLst>
              <a:ext uri="{FF2B5EF4-FFF2-40B4-BE49-F238E27FC236}">
                <a16:creationId xmlns:a16="http://schemas.microsoft.com/office/drawing/2014/main" id="{153DEDF6-BE3D-F75D-5C62-AAD64E91DB8D}"/>
              </a:ext>
            </a:extLst>
          </p:cNvPr>
          <p:cNvSpPr/>
          <p:nvPr/>
        </p:nvSpPr>
        <p:spPr>
          <a:xfrm>
            <a:off x="6521426" y="5743562"/>
            <a:ext cx="83329" cy="83329"/>
          </a:xfrm>
          <a:prstGeom prst="ellipse">
            <a:avLst/>
          </a:prstGeom>
          <a:solidFill>
            <a:srgbClr val="1C8DC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1" name="Oval 380">
            <a:extLst>
              <a:ext uri="{FF2B5EF4-FFF2-40B4-BE49-F238E27FC236}">
                <a16:creationId xmlns:a16="http://schemas.microsoft.com/office/drawing/2014/main" id="{9A87A420-D1CA-8978-C17D-3A76790A96B9}"/>
              </a:ext>
            </a:extLst>
          </p:cNvPr>
          <p:cNvSpPr/>
          <p:nvPr/>
        </p:nvSpPr>
        <p:spPr>
          <a:xfrm>
            <a:off x="6370482" y="5735891"/>
            <a:ext cx="83329" cy="83329"/>
          </a:xfrm>
          <a:prstGeom prst="ellipse">
            <a:avLst/>
          </a:prstGeom>
          <a:solidFill>
            <a:srgbClr val="1C8DC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2" name="Oval 381">
            <a:extLst>
              <a:ext uri="{FF2B5EF4-FFF2-40B4-BE49-F238E27FC236}">
                <a16:creationId xmlns:a16="http://schemas.microsoft.com/office/drawing/2014/main" id="{FB040B08-E05B-937C-0E22-7D1FD79A48C9}"/>
              </a:ext>
            </a:extLst>
          </p:cNvPr>
          <p:cNvSpPr/>
          <p:nvPr/>
        </p:nvSpPr>
        <p:spPr>
          <a:xfrm>
            <a:off x="6214191" y="5706897"/>
            <a:ext cx="83329" cy="83329"/>
          </a:xfrm>
          <a:prstGeom prst="ellipse">
            <a:avLst/>
          </a:prstGeom>
          <a:solidFill>
            <a:srgbClr val="7EC45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3" name="Oval 382">
            <a:extLst>
              <a:ext uri="{FF2B5EF4-FFF2-40B4-BE49-F238E27FC236}">
                <a16:creationId xmlns:a16="http://schemas.microsoft.com/office/drawing/2014/main" id="{497897D1-96C0-CFA2-80F6-32E60843B9AA}"/>
              </a:ext>
            </a:extLst>
          </p:cNvPr>
          <p:cNvSpPr/>
          <p:nvPr/>
        </p:nvSpPr>
        <p:spPr>
          <a:xfrm>
            <a:off x="6158567" y="5788548"/>
            <a:ext cx="83329" cy="83329"/>
          </a:xfrm>
          <a:prstGeom prst="ellipse">
            <a:avLst/>
          </a:prstGeom>
          <a:solidFill>
            <a:srgbClr val="28A5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4" name="Oval 383">
            <a:extLst>
              <a:ext uri="{FF2B5EF4-FFF2-40B4-BE49-F238E27FC236}">
                <a16:creationId xmlns:a16="http://schemas.microsoft.com/office/drawing/2014/main" id="{DBC7FD8F-FB43-7535-8468-12C81DB19E9E}"/>
              </a:ext>
            </a:extLst>
          </p:cNvPr>
          <p:cNvSpPr/>
          <p:nvPr/>
        </p:nvSpPr>
        <p:spPr>
          <a:xfrm>
            <a:off x="6042992" y="5148862"/>
            <a:ext cx="83329" cy="83329"/>
          </a:xfrm>
          <a:prstGeom prst="ellipse">
            <a:avLst/>
          </a:prstGeom>
          <a:solidFill>
            <a:srgbClr val="FFEB4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5" name="Oval 384">
            <a:extLst>
              <a:ext uri="{FF2B5EF4-FFF2-40B4-BE49-F238E27FC236}">
                <a16:creationId xmlns:a16="http://schemas.microsoft.com/office/drawing/2014/main" id="{6687447C-7740-7D90-A797-0630BB1BEA10}"/>
              </a:ext>
            </a:extLst>
          </p:cNvPr>
          <p:cNvSpPr/>
          <p:nvPr/>
        </p:nvSpPr>
        <p:spPr>
          <a:xfrm>
            <a:off x="5966512" y="5215525"/>
            <a:ext cx="83329" cy="83329"/>
          </a:xfrm>
          <a:prstGeom prst="ellipse">
            <a:avLst/>
          </a:prstGeom>
          <a:solidFill>
            <a:srgbClr val="FFEB4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6" name="Oval 385">
            <a:extLst>
              <a:ext uri="{FF2B5EF4-FFF2-40B4-BE49-F238E27FC236}">
                <a16:creationId xmlns:a16="http://schemas.microsoft.com/office/drawing/2014/main" id="{D1492931-E105-D04C-910C-997039AC0BF7}"/>
              </a:ext>
            </a:extLst>
          </p:cNvPr>
          <p:cNvSpPr/>
          <p:nvPr/>
        </p:nvSpPr>
        <p:spPr>
          <a:xfrm>
            <a:off x="5820187" y="5358597"/>
            <a:ext cx="83329" cy="83329"/>
          </a:xfrm>
          <a:prstGeom prst="ellipse">
            <a:avLst/>
          </a:prstGeom>
          <a:solidFill>
            <a:srgbClr val="FFEB4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7" name="Oval 386">
            <a:extLst>
              <a:ext uri="{FF2B5EF4-FFF2-40B4-BE49-F238E27FC236}">
                <a16:creationId xmlns:a16="http://schemas.microsoft.com/office/drawing/2014/main" id="{D17374FE-6A69-5E74-8EF0-6F37A71AD842}"/>
              </a:ext>
            </a:extLst>
          </p:cNvPr>
          <p:cNvSpPr/>
          <p:nvPr/>
        </p:nvSpPr>
        <p:spPr>
          <a:xfrm>
            <a:off x="5896204" y="5279479"/>
            <a:ext cx="83329" cy="83329"/>
          </a:xfrm>
          <a:prstGeom prst="ellipse">
            <a:avLst/>
          </a:prstGeom>
          <a:solidFill>
            <a:srgbClr val="FDCF3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8" name="Oval 387">
            <a:extLst>
              <a:ext uri="{FF2B5EF4-FFF2-40B4-BE49-F238E27FC236}">
                <a16:creationId xmlns:a16="http://schemas.microsoft.com/office/drawing/2014/main" id="{A1D6FBA1-96CF-4601-68A7-C5C911231B3A}"/>
              </a:ext>
            </a:extLst>
          </p:cNvPr>
          <p:cNvSpPr/>
          <p:nvPr/>
        </p:nvSpPr>
        <p:spPr>
          <a:xfrm>
            <a:off x="6108631" y="5236077"/>
            <a:ext cx="83329" cy="83329"/>
          </a:xfrm>
          <a:prstGeom prst="ellipse">
            <a:avLst/>
          </a:prstGeom>
          <a:solidFill>
            <a:srgbClr val="FDCF3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9" name="Oval 388">
            <a:extLst>
              <a:ext uri="{FF2B5EF4-FFF2-40B4-BE49-F238E27FC236}">
                <a16:creationId xmlns:a16="http://schemas.microsoft.com/office/drawing/2014/main" id="{7529A126-48D5-C5FD-78CC-7D5D0C4DC8CC}"/>
              </a:ext>
            </a:extLst>
          </p:cNvPr>
          <p:cNvSpPr/>
          <p:nvPr/>
        </p:nvSpPr>
        <p:spPr>
          <a:xfrm>
            <a:off x="6029335" y="5299620"/>
            <a:ext cx="83329" cy="83329"/>
          </a:xfrm>
          <a:prstGeom prst="ellipse">
            <a:avLst/>
          </a:prstGeom>
          <a:solidFill>
            <a:srgbClr val="FDCF3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0" name="Oval 389">
            <a:extLst>
              <a:ext uri="{FF2B5EF4-FFF2-40B4-BE49-F238E27FC236}">
                <a16:creationId xmlns:a16="http://schemas.microsoft.com/office/drawing/2014/main" id="{7E3D2FE7-C979-4D52-00FF-BF3BDC8C1B38}"/>
              </a:ext>
            </a:extLst>
          </p:cNvPr>
          <p:cNvSpPr/>
          <p:nvPr/>
        </p:nvSpPr>
        <p:spPr>
          <a:xfrm>
            <a:off x="6178014" y="5315264"/>
            <a:ext cx="83329" cy="83329"/>
          </a:xfrm>
          <a:prstGeom prst="ellipse">
            <a:avLst/>
          </a:prstGeom>
          <a:solidFill>
            <a:srgbClr val="FDCF3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1" name="Oval 390">
            <a:extLst>
              <a:ext uri="{FF2B5EF4-FFF2-40B4-BE49-F238E27FC236}">
                <a16:creationId xmlns:a16="http://schemas.microsoft.com/office/drawing/2014/main" id="{BAA93270-8A19-AD0A-0AB8-9FAB3BF5C795}"/>
              </a:ext>
            </a:extLst>
          </p:cNvPr>
          <p:cNvSpPr/>
          <p:nvPr/>
        </p:nvSpPr>
        <p:spPr>
          <a:xfrm>
            <a:off x="6100705" y="5384708"/>
            <a:ext cx="83329" cy="83329"/>
          </a:xfrm>
          <a:prstGeom prst="ellipse">
            <a:avLst/>
          </a:prstGeom>
          <a:solidFill>
            <a:srgbClr val="FDCF3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2" name="Oval 391">
            <a:extLst>
              <a:ext uri="{FF2B5EF4-FFF2-40B4-BE49-F238E27FC236}">
                <a16:creationId xmlns:a16="http://schemas.microsoft.com/office/drawing/2014/main" id="{B8D86696-500D-B7E0-53C1-7591427814BF}"/>
              </a:ext>
            </a:extLst>
          </p:cNvPr>
          <p:cNvSpPr/>
          <p:nvPr/>
        </p:nvSpPr>
        <p:spPr>
          <a:xfrm>
            <a:off x="6023081" y="5458116"/>
            <a:ext cx="83329" cy="83329"/>
          </a:xfrm>
          <a:prstGeom prst="ellipse">
            <a:avLst/>
          </a:prstGeom>
          <a:solidFill>
            <a:srgbClr val="F1632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3" name="Oval 392">
            <a:extLst>
              <a:ext uri="{FF2B5EF4-FFF2-40B4-BE49-F238E27FC236}">
                <a16:creationId xmlns:a16="http://schemas.microsoft.com/office/drawing/2014/main" id="{7C48BF65-13FB-2630-2AB2-D0911FF09883}"/>
              </a:ext>
            </a:extLst>
          </p:cNvPr>
          <p:cNvSpPr/>
          <p:nvPr/>
        </p:nvSpPr>
        <p:spPr>
          <a:xfrm>
            <a:off x="5957918" y="5368358"/>
            <a:ext cx="83329" cy="83329"/>
          </a:xfrm>
          <a:prstGeom prst="ellipse">
            <a:avLst/>
          </a:prstGeom>
          <a:solidFill>
            <a:srgbClr val="F1632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4" name="Oval 393">
            <a:extLst>
              <a:ext uri="{FF2B5EF4-FFF2-40B4-BE49-F238E27FC236}">
                <a16:creationId xmlns:a16="http://schemas.microsoft.com/office/drawing/2014/main" id="{AD11628A-A7B9-1808-D05B-D73C5E84FBEA}"/>
              </a:ext>
            </a:extLst>
          </p:cNvPr>
          <p:cNvSpPr/>
          <p:nvPr/>
        </p:nvSpPr>
        <p:spPr>
          <a:xfrm>
            <a:off x="5886722" y="5438259"/>
            <a:ext cx="83329" cy="83329"/>
          </a:xfrm>
          <a:prstGeom prst="ellipse">
            <a:avLst/>
          </a:prstGeom>
          <a:solidFill>
            <a:srgbClr val="FFEB4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5" name="Oval 394">
            <a:extLst>
              <a:ext uri="{FF2B5EF4-FFF2-40B4-BE49-F238E27FC236}">
                <a16:creationId xmlns:a16="http://schemas.microsoft.com/office/drawing/2014/main" id="{F2BDD721-36E1-BAC1-974C-C60BB0A7DCB3}"/>
              </a:ext>
            </a:extLst>
          </p:cNvPr>
          <p:cNvSpPr/>
          <p:nvPr/>
        </p:nvSpPr>
        <p:spPr>
          <a:xfrm>
            <a:off x="5953040" y="5522209"/>
            <a:ext cx="83329" cy="83329"/>
          </a:xfrm>
          <a:prstGeom prst="ellipse">
            <a:avLst/>
          </a:prstGeom>
          <a:solidFill>
            <a:srgbClr val="FDCF3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6" name="Oval 395">
            <a:extLst>
              <a:ext uri="{FF2B5EF4-FFF2-40B4-BE49-F238E27FC236}">
                <a16:creationId xmlns:a16="http://schemas.microsoft.com/office/drawing/2014/main" id="{3F1ED6EA-CA0B-F712-493F-68245BD6EDC6}"/>
              </a:ext>
            </a:extLst>
          </p:cNvPr>
          <p:cNvSpPr/>
          <p:nvPr/>
        </p:nvSpPr>
        <p:spPr>
          <a:xfrm>
            <a:off x="6095784" y="5544716"/>
            <a:ext cx="83329" cy="83329"/>
          </a:xfrm>
          <a:prstGeom prst="ellipse">
            <a:avLst/>
          </a:prstGeom>
          <a:solidFill>
            <a:srgbClr val="FDCF3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7" name="Oval 396">
            <a:extLst>
              <a:ext uri="{FF2B5EF4-FFF2-40B4-BE49-F238E27FC236}">
                <a16:creationId xmlns:a16="http://schemas.microsoft.com/office/drawing/2014/main" id="{ACDB025D-3772-17B8-C221-AC49F1AB623B}"/>
              </a:ext>
            </a:extLst>
          </p:cNvPr>
          <p:cNvSpPr/>
          <p:nvPr/>
        </p:nvSpPr>
        <p:spPr>
          <a:xfrm>
            <a:off x="6161878" y="5624202"/>
            <a:ext cx="83329" cy="83329"/>
          </a:xfrm>
          <a:prstGeom prst="ellipse">
            <a:avLst/>
          </a:prstGeom>
          <a:solidFill>
            <a:srgbClr val="FDCF3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8" name="Oval 397">
            <a:extLst>
              <a:ext uri="{FF2B5EF4-FFF2-40B4-BE49-F238E27FC236}">
                <a16:creationId xmlns:a16="http://schemas.microsoft.com/office/drawing/2014/main" id="{B13C90DE-D4D8-8F03-3EE1-BD9D43AD0007}"/>
              </a:ext>
            </a:extLst>
          </p:cNvPr>
          <p:cNvSpPr/>
          <p:nvPr/>
        </p:nvSpPr>
        <p:spPr>
          <a:xfrm>
            <a:off x="6003905" y="5605901"/>
            <a:ext cx="83329" cy="83329"/>
          </a:xfrm>
          <a:prstGeom prst="ellipse">
            <a:avLst/>
          </a:prstGeom>
          <a:solidFill>
            <a:srgbClr val="91CA4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0" name="Oval 399">
            <a:extLst>
              <a:ext uri="{FF2B5EF4-FFF2-40B4-BE49-F238E27FC236}">
                <a16:creationId xmlns:a16="http://schemas.microsoft.com/office/drawing/2014/main" id="{578FD16B-130B-E58A-A8D3-1F654A228DD8}"/>
              </a:ext>
            </a:extLst>
          </p:cNvPr>
          <p:cNvSpPr/>
          <p:nvPr/>
        </p:nvSpPr>
        <p:spPr>
          <a:xfrm>
            <a:off x="5767694" y="4022709"/>
            <a:ext cx="83329" cy="83329"/>
          </a:xfrm>
          <a:prstGeom prst="ellipse">
            <a:avLst/>
          </a:prstGeom>
          <a:solidFill>
            <a:srgbClr val="25A2B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1" name="Oval 400">
            <a:extLst>
              <a:ext uri="{FF2B5EF4-FFF2-40B4-BE49-F238E27FC236}">
                <a16:creationId xmlns:a16="http://schemas.microsoft.com/office/drawing/2014/main" id="{3E035E4B-9C76-D806-8F58-DBAF49573E25}"/>
              </a:ext>
            </a:extLst>
          </p:cNvPr>
          <p:cNvSpPr/>
          <p:nvPr/>
        </p:nvSpPr>
        <p:spPr>
          <a:xfrm>
            <a:off x="6242100" y="5405140"/>
            <a:ext cx="83329" cy="83329"/>
          </a:xfrm>
          <a:prstGeom prst="ellipse">
            <a:avLst/>
          </a:prstGeom>
          <a:solidFill>
            <a:srgbClr val="FFEB4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2" name="Oval 401">
            <a:extLst>
              <a:ext uri="{FF2B5EF4-FFF2-40B4-BE49-F238E27FC236}">
                <a16:creationId xmlns:a16="http://schemas.microsoft.com/office/drawing/2014/main" id="{E319D422-C832-5768-550D-5AD6C5507623}"/>
              </a:ext>
            </a:extLst>
          </p:cNvPr>
          <p:cNvSpPr/>
          <p:nvPr/>
        </p:nvSpPr>
        <p:spPr>
          <a:xfrm>
            <a:off x="6168060" y="5468390"/>
            <a:ext cx="83329" cy="83329"/>
          </a:xfrm>
          <a:prstGeom prst="ellipse">
            <a:avLst/>
          </a:prstGeom>
          <a:solidFill>
            <a:srgbClr val="91CA4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3" name="Oval 402">
            <a:extLst>
              <a:ext uri="{FF2B5EF4-FFF2-40B4-BE49-F238E27FC236}">
                <a16:creationId xmlns:a16="http://schemas.microsoft.com/office/drawing/2014/main" id="{B3902ABF-2F44-87A1-A05B-CA3ADAECBCE5}"/>
              </a:ext>
            </a:extLst>
          </p:cNvPr>
          <p:cNvSpPr/>
          <p:nvPr/>
        </p:nvSpPr>
        <p:spPr>
          <a:xfrm>
            <a:off x="6501103" y="5898309"/>
            <a:ext cx="83329" cy="83329"/>
          </a:xfrm>
          <a:prstGeom prst="ellipse">
            <a:avLst/>
          </a:prstGeom>
          <a:solidFill>
            <a:srgbClr val="167EB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4" name="Oval 403">
            <a:extLst>
              <a:ext uri="{FF2B5EF4-FFF2-40B4-BE49-F238E27FC236}">
                <a16:creationId xmlns:a16="http://schemas.microsoft.com/office/drawing/2014/main" id="{DF477832-5A5B-8F0D-B977-F10E90BE3C1C}"/>
              </a:ext>
            </a:extLst>
          </p:cNvPr>
          <p:cNvSpPr/>
          <p:nvPr/>
        </p:nvSpPr>
        <p:spPr>
          <a:xfrm>
            <a:off x="6424346" y="5978457"/>
            <a:ext cx="83329" cy="83329"/>
          </a:xfrm>
          <a:prstGeom prst="ellipse">
            <a:avLst/>
          </a:prstGeom>
          <a:solidFill>
            <a:srgbClr val="0858A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22" name="Group 421">
            <a:extLst>
              <a:ext uri="{FF2B5EF4-FFF2-40B4-BE49-F238E27FC236}">
                <a16:creationId xmlns:a16="http://schemas.microsoft.com/office/drawing/2014/main" id="{FEBC4351-E358-0360-27E4-E01912BCEE52}"/>
              </a:ext>
            </a:extLst>
          </p:cNvPr>
          <p:cNvGrpSpPr/>
          <p:nvPr/>
        </p:nvGrpSpPr>
        <p:grpSpPr>
          <a:xfrm>
            <a:off x="4281217" y="5819514"/>
            <a:ext cx="1530718" cy="447803"/>
            <a:chOff x="4281236" y="5663172"/>
            <a:chExt cx="1530718" cy="447803"/>
          </a:xfrm>
        </p:grpSpPr>
        <p:pic>
          <p:nvPicPr>
            <p:cNvPr id="416" name="Picture 415">
              <a:extLst>
                <a:ext uri="{FF2B5EF4-FFF2-40B4-BE49-F238E27FC236}">
                  <a16:creationId xmlns:a16="http://schemas.microsoft.com/office/drawing/2014/main" id="{96273F88-9A1C-8FE5-5E9B-56F2B4DE0A9A}"/>
                </a:ext>
              </a:extLst>
            </p:cNvPr>
            <p:cNvPicPr>
              <a:picLocks/>
            </p:cNvPicPr>
            <p:nvPr/>
          </p:nvPicPr>
          <p:blipFill>
            <a:blip r:embed="rId4">
              <a:alphaModFix/>
            </a:blip>
            <a:srcRect l="12173" t="90011" r="21799" b="6201"/>
            <a:stretch/>
          </p:blipFill>
          <p:spPr>
            <a:xfrm>
              <a:off x="4363699" y="5663172"/>
              <a:ext cx="1372906" cy="273609"/>
            </a:xfrm>
            <a:prstGeom prst="rect">
              <a:avLst/>
            </a:prstGeom>
          </p:spPr>
        </p:pic>
        <p:sp>
          <p:nvSpPr>
            <p:cNvPr id="180" name="TextBox 179">
              <a:extLst>
                <a:ext uri="{FF2B5EF4-FFF2-40B4-BE49-F238E27FC236}">
                  <a16:creationId xmlns:a16="http://schemas.microsoft.com/office/drawing/2014/main" id="{E0BEE17C-5580-5832-9A4D-FDF6D568A8C5}"/>
                </a:ext>
              </a:extLst>
            </p:cNvPr>
            <p:cNvSpPr txBox="1"/>
            <p:nvPr/>
          </p:nvSpPr>
          <p:spPr>
            <a:xfrm>
              <a:off x="4651321" y="5857059"/>
              <a:ext cx="335348" cy="253916"/>
            </a:xfrm>
            <a:prstGeom prst="rect">
              <a:avLst/>
            </a:prstGeom>
            <a:noFill/>
          </p:spPr>
          <p:txBody>
            <a:bodyPr wrap="none" rtlCol="0">
              <a:spAutoFit/>
            </a:bodyPr>
            <a:lstStyle/>
            <a:p>
              <a:r>
                <a:rPr lang="en-US" sz="1050" dirty="0">
                  <a:latin typeface="Arial" panose="020B0604020202020204" pitchFamily="34" charset="0"/>
                  <a:cs typeface="Arial" panose="020B0604020202020204" pitchFamily="34" charset="0"/>
                </a:rPr>
                <a:t>10</a:t>
              </a:r>
            </a:p>
          </p:txBody>
        </p:sp>
        <p:sp>
          <p:nvSpPr>
            <p:cNvPr id="418" name="TextBox 417">
              <a:extLst>
                <a:ext uri="{FF2B5EF4-FFF2-40B4-BE49-F238E27FC236}">
                  <a16:creationId xmlns:a16="http://schemas.microsoft.com/office/drawing/2014/main" id="{DD227785-9597-34E3-0B68-EEA020156C1F}"/>
                </a:ext>
              </a:extLst>
            </p:cNvPr>
            <p:cNvSpPr txBox="1"/>
            <p:nvPr/>
          </p:nvSpPr>
          <p:spPr>
            <a:xfrm>
              <a:off x="5065311" y="5857059"/>
              <a:ext cx="335348" cy="253916"/>
            </a:xfrm>
            <a:prstGeom prst="rect">
              <a:avLst/>
            </a:prstGeom>
            <a:noFill/>
          </p:spPr>
          <p:txBody>
            <a:bodyPr wrap="none" rtlCol="0">
              <a:spAutoFit/>
            </a:bodyPr>
            <a:lstStyle/>
            <a:p>
              <a:r>
                <a:rPr lang="en-US" sz="1050" dirty="0">
                  <a:latin typeface="Arial" panose="020B0604020202020204" pitchFamily="34" charset="0"/>
                  <a:cs typeface="Arial" panose="020B0604020202020204" pitchFamily="34" charset="0"/>
                </a:rPr>
                <a:t>20</a:t>
              </a:r>
            </a:p>
          </p:txBody>
        </p:sp>
        <p:sp>
          <p:nvSpPr>
            <p:cNvPr id="419" name="TextBox 418">
              <a:extLst>
                <a:ext uri="{FF2B5EF4-FFF2-40B4-BE49-F238E27FC236}">
                  <a16:creationId xmlns:a16="http://schemas.microsoft.com/office/drawing/2014/main" id="{3EA69469-1315-8A09-D1CB-2B8A37E9CCC4}"/>
                </a:ext>
              </a:extLst>
            </p:cNvPr>
            <p:cNvSpPr txBox="1"/>
            <p:nvPr/>
          </p:nvSpPr>
          <p:spPr>
            <a:xfrm>
              <a:off x="5476606" y="5857059"/>
              <a:ext cx="335348" cy="253916"/>
            </a:xfrm>
            <a:prstGeom prst="rect">
              <a:avLst/>
            </a:prstGeom>
            <a:noFill/>
          </p:spPr>
          <p:txBody>
            <a:bodyPr wrap="none" rtlCol="0">
              <a:spAutoFit/>
            </a:bodyPr>
            <a:lstStyle/>
            <a:p>
              <a:r>
                <a:rPr lang="en-US" sz="1050" dirty="0">
                  <a:latin typeface="Arial" panose="020B0604020202020204" pitchFamily="34" charset="0"/>
                  <a:cs typeface="Arial" panose="020B0604020202020204" pitchFamily="34" charset="0"/>
                </a:rPr>
                <a:t>30</a:t>
              </a:r>
            </a:p>
          </p:txBody>
        </p:sp>
        <p:sp>
          <p:nvSpPr>
            <p:cNvPr id="420" name="TextBox 419">
              <a:extLst>
                <a:ext uri="{FF2B5EF4-FFF2-40B4-BE49-F238E27FC236}">
                  <a16:creationId xmlns:a16="http://schemas.microsoft.com/office/drawing/2014/main" id="{35F7BF46-06D0-8011-9466-8EFB4C8B0F13}"/>
                </a:ext>
              </a:extLst>
            </p:cNvPr>
            <p:cNvSpPr txBox="1"/>
            <p:nvPr/>
          </p:nvSpPr>
          <p:spPr>
            <a:xfrm>
              <a:off x="4281236" y="5857059"/>
              <a:ext cx="260008" cy="253916"/>
            </a:xfrm>
            <a:prstGeom prst="rect">
              <a:avLst/>
            </a:prstGeom>
            <a:noFill/>
          </p:spPr>
          <p:txBody>
            <a:bodyPr wrap="none" rtlCol="0">
              <a:spAutoFit/>
            </a:bodyPr>
            <a:lstStyle/>
            <a:p>
              <a:r>
                <a:rPr lang="en-US" sz="1050" dirty="0">
                  <a:latin typeface="Arial" panose="020B0604020202020204" pitchFamily="34" charset="0"/>
                  <a:cs typeface="Arial" panose="020B0604020202020204" pitchFamily="34" charset="0"/>
                </a:rPr>
                <a:t>0</a:t>
              </a:r>
            </a:p>
          </p:txBody>
        </p:sp>
      </p:grpSp>
      <p:sp>
        <p:nvSpPr>
          <p:cNvPr id="421" name="TextBox 420">
            <a:extLst>
              <a:ext uri="{FF2B5EF4-FFF2-40B4-BE49-F238E27FC236}">
                <a16:creationId xmlns:a16="http://schemas.microsoft.com/office/drawing/2014/main" id="{F731D08D-C8FC-EE9F-7460-3CA63F14723A}"/>
              </a:ext>
            </a:extLst>
          </p:cNvPr>
          <p:cNvSpPr txBox="1"/>
          <p:nvPr/>
        </p:nvSpPr>
        <p:spPr>
          <a:xfrm>
            <a:off x="4743734" y="6108266"/>
            <a:ext cx="614271" cy="261610"/>
          </a:xfrm>
          <a:prstGeom prst="rect">
            <a:avLst/>
          </a:prstGeom>
          <a:noFill/>
        </p:spPr>
        <p:txBody>
          <a:bodyPr wrap="none" rtlCol="0">
            <a:spAutoFit/>
          </a:bodyPr>
          <a:lstStyle/>
          <a:p>
            <a:r>
              <a:rPr lang="en-US" sz="1100" dirty="0">
                <a:latin typeface="Arial" panose="020B0604020202020204" pitchFamily="34" charset="0"/>
                <a:cs typeface="Arial" panose="020B0604020202020204" pitchFamily="34" charset="0"/>
              </a:rPr>
              <a:t>meters</a:t>
            </a:r>
            <a:endParaRPr lang="en-US" sz="1100" dirty="0"/>
          </a:p>
        </p:txBody>
      </p:sp>
      <p:sp>
        <p:nvSpPr>
          <p:cNvPr id="118" name="5-Point Star 117">
            <a:extLst>
              <a:ext uri="{FF2B5EF4-FFF2-40B4-BE49-F238E27FC236}">
                <a16:creationId xmlns:a16="http://schemas.microsoft.com/office/drawing/2014/main" id="{034C6D24-70C6-87FA-AD5D-E9C151DCA686}"/>
              </a:ext>
            </a:extLst>
          </p:cNvPr>
          <p:cNvSpPr/>
          <p:nvPr/>
        </p:nvSpPr>
        <p:spPr>
          <a:xfrm>
            <a:off x="6608108" y="5615329"/>
            <a:ext cx="304800" cy="304800"/>
          </a:xfrm>
          <a:prstGeom prst="star5">
            <a:avLst/>
          </a:prstGeom>
          <a:solidFill>
            <a:srgbClr val="FF0000"/>
          </a:solidFill>
          <a:ln w="190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Left Arrow 1">
            <a:extLst>
              <a:ext uri="{FF2B5EF4-FFF2-40B4-BE49-F238E27FC236}">
                <a16:creationId xmlns:a16="http://schemas.microsoft.com/office/drawing/2014/main" id="{34D54B0D-8CE9-6A8C-3C5C-683D6A0ADD9E}"/>
              </a:ext>
            </a:extLst>
          </p:cNvPr>
          <p:cNvSpPr/>
          <p:nvPr/>
        </p:nvSpPr>
        <p:spPr>
          <a:xfrm rot="19787721">
            <a:off x="5388223" y="1750962"/>
            <a:ext cx="335819" cy="177089"/>
          </a:xfrm>
          <a:prstGeom prst="leftArrow">
            <a:avLst/>
          </a:prstGeom>
          <a:solidFill>
            <a:schemeClr val="bg1">
              <a:alpha val="69892"/>
            </a:schemeClr>
          </a:solidFill>
          <a:ln w="190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Left Arrow 3">
            <a:extLst>
              <a:ext uri="{FF2B5EF4-FFF2-40B4-BE49-F238E27FC236}">
                <a16:creationId xmlns:a16="http://schemas.microsoft.com/office/drawing/2014/main" id="{589BAB47-C9D5-EC5B-36BB-1A6776563C86}"/>
              </a:ext>
            </a:extLst>
          </p:cNvPr>
          <p:cNvSpPr/>
          <p:nvPr/>
        </p:nvSpPr>
        <p:spPr>
          <a:xfrm rot="19075489">
            <a:off x="5305247" y="2376703"/>
            <a:ext cx="335819" cy="177089"/>
          </a:xfrm>
          <a:prstGeom prst="leftArrow">
            <a:avLst/>
          </a:prstGeom>
          <a:solidFill>
            <a:schemeClr val="bg1">
              <a:alpha val="69892"/>
            </a:schemeClr>
          </a:solidFill>
          <a:ln w="190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Left Arrow 8">
            <a:extLst>
              <a:ext uri="{FF2B5EF4-FFF2-40B4-BE49-F238E27FC236}">
                <a16:creationId xmlns:a16="http://schemas.microsoft.com/office/drawing/2014/main" id="{850DB582-01AD-AF55-DAE2-B78374B2B064}"/>
              </a:ext>
            </a:extLst>
          </p:cNvPr>
          <p:cNvSpPr/>
          <p:nvPr/>
        </p:nvSpPr>
        <p:spPr>
          <a:xfrm rot="19075489">
            <a:off x="5286256" y="2911213"/>
            <a:ext cx="335819" cy="177089"/>
          </a:xfrm>
          <a:prstGeom prst="leftArrow">
            <a:avLst/>
          </a:prstGeom>
          <a:solidFill>
            <a:schemeClr val="bg1">
              <a:alpha val="69892"/>
            </a:schemeClr>
          </a:solidFill>
          <a:ln w="190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ight Triangle 14">
            <a:extLst>
              <a:ext uri="{FF2B5EF4-FFF2-40B4-BE49-F238E27FC236}">
                <a16:creationId xmlns:a16="http://schemas.microsoft.com/office/drawing/2014/main" id="{50AC3BD5-D25A-5D60-C634-6D7F67228EF1}"/>
              </a:ext>
            </a:extLst>
          </p:cNvPr>
          <p:cNvSpPr>
            <a:spLocks noChangeAspect="1"/>
          </p:cNvSpPr>
          <p:nvPr/>
        </p:nvSpPr>
        <p:spPr>
          <a:xfrm rot="13170100">
            <a:off x="5141779" y="2347495"/>
            <a:ext cx="173551" cy="176694"/>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5" name="Left Arrow 114">
            <a:extLst>
              <a:ext uri="{FF2B5EF4-FFF2-40B4-BE49-F238E27FC236}">
                <a16:creationId xmlns:a16="http://schemas.microsoft.com/office/drawing/2014/main" id="{415765EF-BED1-63B1-0B7C-B67558333FDF}"/>
              </a:ext>
            </a:extLst>
          </p:cNvPr>
          <p:cNvSpPr/>
          <p:nvPr/>
        </p:nvSpPr>
        <p:spPr>
          <a:xfrm rot="18624116">
            <a:off x="5546696" y="4255778"/>
            <a:ext cx="335819" cy="177089"/>
          </a:xfrm>
          <a:prstGeom prst="leftArrow">
            <a:avLst/>
          </a:prstGeom>
          <a:solidFill>
            <a:schemeClr val="bg1">
              <a:alpha val="69892"/>
            </a:schemeClr>
          </a:solidFill>
          <a:ln w="190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6" name="Left Arrow 115">
            <a:extLst>
              <a:ext uri="{FF2B5EF4-FFF2-40B4-BE49-F238E27FC236}">
                <a16:creationId xmlns:a16="http://schemas.microsoft.com/office/drawing/2014/main" id="{25E6F5DD-F067-F03A-C9CE-7398B40299C5}"/>
              </a:ext>
            </a:extLst>
          </p:cNvPr>
          <p:cNvSpPr/>
          <p:nvPr/>
        </p:nvSpPr>
        <p:spPr>
          <a:xfrm rot="19717257">
            <a:off x="5735815" y="4846045"/>
            <a:ext cx="335819" cy="177089"/>
          </a:xfrm>
          <a:prstGeom prst="leftArrow">
            <a:avLst/>
          </a:prstGeom>
          <a:solidFill>
            <a:schemeClr val="bg1">
              <a:alpha val="69892"/>
            </a:schemeClr>
          </a:solidFill>
          <a:ln w="190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Left Arrow 116">
            <a:extLst>
              <a:ext uri="{FF2B5EF4-FFF2-40B4-BE49-F238E27FC236}">
                <a16:creationId xmlns:a16="http://schemas.microsoft.com/office/drawing/2014/main" id="{B6460929-0AB2-29BF-4029-56394A0ACE53}"/>
              </a:ext>
            </a:extLst>
          </p:cNvPr>
          <p:cNvSpPr/>
          <p:nvPr/>
        </p:nvSpPr>
        <p:spPr>
          <a:xfrm rot="19350788">
            <a:off x="6045797" y="5356829"/>
            <a:ext cx="335819" cy="177089"/>
          </a:xfrm>
          <a:prstGeom prst="leftArrow">
            <a:avLst/>
          </a:prstGeom>
          <a:solidFill>
            <a:schemeClr val="bg1">
              <a:alpha val="69892"/>
            </a:schemeClr>
          </a:solidFill>
          <a:ln w="190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Left Arrow 85">
            <a:extLst>
              <a:ext uri="{FF2B5EF4-FFF2-40B4-BE49-F238E27FC236}">
                <a16:creationId xmlns:a16="http://schemas.microsoft.com/office/drawing/2014/main" id="{4112A36B-A215-3C6A-E02A-ABCBAEEFFB0F}"/>
              </a:ext>
            </a:extLst>
          </p:cNvPr>
          <p:cNvSpPr/>
          <p:nvPr/>
        </p:nvSpPr>
        <p:spPr>
          <a:xfrm rot="19663112">
            <a:off x="5273697" y="3639574"/>
            <a:ext cx="335819" cy="177089"/>
          </a:xfrm>
          <a:prstGeom prst="leftArrow">
            <a:avLst/>
          </a:prstGeom>
          <a:solidFill>
            <a:schemeClr val="bg1">
              <a:alpha val="69892"/>
            </a:schemeClr>
          </a:solidFill>
          <a:ln w="190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0" name="Left Arrow 129">
            <a:extLst>
              <a:ext uri="{FF2B5EF4-FFF2-40B4-BE49-F238E27FC236}">
                <a16:creationId xmlns:a16="http://schemas.microsoft.com/office/drawing/2014/main" id="{D62FFA4E-7B9C-11B3-92A0-AE6C3A87981C}"/>
              </a:ext>
            </a:extLst>
          </p:cNvPr>
          <p:cNvSpPr/>
          <p:nvPr/>
        </p:nvSpPr>
        <p:spPr>
          <a:xfrm rot="19025845">
            <a:off x="6318975" y="5868685"/>
            <a:ext cx="335819" cy="177089"/>
          </a:xfrm>
          <a:prstGeom prst="leftArrow">
            <a:avLst/>
          </a:prstGeom>
          <a:solidFill>
            <a:schemeClr val="bg1">
              <a:alpha val="69892"/>
            </a:schemeClr>
          </a:solidFill>
          <a:ln w="190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5" name="Straight Connector 124">
            <a:extLst>
              <a:ext uri="{FF2B5EF4-FFF2-40B4-BE49-F238E27FC236}">
                <a16:creationId xmlns:a16="http://schemas.microsoft.com/office/drawing/2014/main" id="{1CD0791E-8B95-3461-EF8A-603F9D060303}"/>
              </a:ext>
            </a:extLst>
          </p:cNvPr>
          <p:cNvCxnSpPr>
            <a:cxnSpLocks/>
          </p:cNvCxnSpPr>
          <p:nvPr/>
        </p:nvCxnSpPr>
        <p:spPr>
          <a:xfrm>
            <a:off x="5282521" y="2099520"/>
            <a:ext cx="474050" cy="95895"/>
          </a:xfrm>
          <a:prstGeom prst="line">
            <a:avLst/>
          </a:prstGeom>
          <a:ln w="15875">
            <a:solidFill>
              <a:srgbClr val="FF0000"/>
            </a:solidFill>
            <a:prstDash val="lgDash"/>
          </a:ln>
        </p:spPr>
        <p:style>
          <a:lnRef idx="1">
            <a:schemeClr val="accent1"/>
          </a:lnRef>
          <a:fillRef idx="0">
            <a:schemeClr val="accent1"/>
          </a:fillRef>
          <a:effectRef idx="0">
            <a:schemeClr val="accent1"/>
          </a:effectRef>
          <a:fontRef idx="minor">
            <a:schemeClr val="tx1"/>
          </a:fontRef>
        </p:style>
      </p:cxnSp>
      <p:cxnSp>
        <p:nvCxnSpPr>
          <p:cNvPr id="136" name="Straight Connector 135">
            <a:extLst>
              <a:ext uri="{FF2B5EF4-FFF2-40B4-BE49-F238E27FC236}">
                <a16:creationId xmlns:a16="http://schemas.microsoft.com/office/drawing/2014/main" id="{9AF3F3B4-C965-A299-547A-AB42412969D7}"/>
              </a:ext>
            </a:extLst>
          </p:cNvPr>
          <p:cNvCxnSpPr>
            <a:cxnSpLocks/>
          </p:cNvCxnSpPr>
          <p:nvPr/>
        </p:nvCxnSpPr>
        <p:spPr>
          <a:xfrm rot="-720000">
            <a:off x="5271647" y="2672550"/>
            <a:ext cx="418598" cy="107996"/>
          </a:xfrm>
          <a:prstGeom prst="line">
            <a:avLst/>
          </a:prstGeom>
          <a:ln w="15875">
            <a:solidFill>
              <a:srgbClr val="FF0000"/>
            </a:solidFill>
            <a:prstDash val="lgDash"/>
          </a:ln>
        </p:spPr>
        <p:style>
          <a:lnRef idx="1">
            <a:schemeClr val="accent1"/>
          </a:lnRef>
          <a:fillRef idx="0">
            <a:schemeClr val="accent1"/>
          </a:fillRef>
          <a:effectRef idx="0">
            <a:schemeClr val="accent1"/>
          </a:effectRef>
          <a:fontRef idx="minor">
            <a:schemeClr val="tx1"/>
          </a:fontRef>
        </p:style>
      </p:cxnSp>
      <p:cxnSp>
        <p:nvCxnSpPr>
          <p:cNvPr id="147" name="Straight Connector 146">
            <a:extLst>
              <a:ext uri="{FF2B5EF4-FFF2-40B4-BE49-F238E27FC236}">
                <a16:creationId xmlns:a16="http://schemas.microsoft.com/office/drawing/2014/main" id="{D3C1AF79-3242-C9B8-3B31-EE7F073C1830}"/>
              </a:ext>
            </a:extLst>
          </p:cNvPr>
          <p:cNvCxnSpPr>
            <a:cxnSpLocks/>
          </p:cNvCxnSpPr>
          <p:nvPr/>
        </p:nvCxnSpPr>
        <p:spPr>
          <a:xfrm flipV="1">
            <a:off x="5222839" y="3308880"/>
            <a:ext cx="463185" cy="31118"/>
          </a:xfrm>
          <a:prstGeom prst="line">
            <a:avLst/>
          </a:prstGeom>
          <a:ln w="15875">
            <a:solidFill>
              <a:srgbClr val="FF0000"/>
            </a:solidFill>
            <a:prstDash val="lgDash"/>
          </a:ln>
        </p:spPr>
        <p:style>
          <a:lnRef idx="1">
            <a:schemeClr val="accent1"/>
          </a:lnRef>
          <a:fillRef idx="0">
            <a:schemeClr val="accent1"/>
          </a:fillRef>
          <a:effectRef idx="0">
            <a:schemeClr val="accent1"/>
          </a:effectRef>
          <a:fontRef idx="minor">
            <a:schemeClr val="tx1"/>
          </a:fontRef>
        </p:style>
      </p:cxnSp>
      <p:cxnSp>
        <p:nvCxnSpPr>
          <p:cNvPr id="150" name="Straight Connector 149">
            <a:extLst>
              <a:ext uri="{FF2B5EF4-FFF2-40B4-BE49-F238E27FC236}">
                <a16:creationId xmlns:a16="http://schemas.microsoft.com/office/drawing/2014/main" id="{4441E974-188D-37E8-D369-E7A048D11928}"/>
              </a:ext>
            </a:extLst>
          </p:cNvPr>
          <p:cNvCxnSpPr>
            <a:cxnSpLocks/>
            <a:stCxn id="17" idx="2"/>
          </p:cNvCxnSpPr>
          <p:nvPr/>
        </p:nvCxnSpPr>
        <p:spPr>
          <a:xfrm flipV="1">
            <a:off x="5465132" y="3858290"/>
            <a:ext cx="381133" cy="108974"/>
          </a:xfrm>
          <a:prstGeom prst="line">
            <a:avLst/>
          </a:prstGeom>
          <a:ln w="15875">
            <a:solidFill>
              <a:srgbClr val="FF0000"/>
            </a:solidFill>
            <a:prstDash val="lgDash"/>
          </a:ln>
        </p:spPr>
        <p:style>
          <a:lnRef idx="1">
            <a:schemeClr val="accent1"/>
          </a:lnRef>
          <a:fillRef idx="0">
            <a:schemeClr val="accent1"/>
          </a:fillRef>
          <a:effectRef idx="0">
            <a:schemeClr val="accent1"/>
          </a:effectRef>
          <a:fontRef idx="minor">
            <a:schemeClr val="tx1"/>
          </a:fontRef>
        </p:style>
      </p:cxnSp>
      <p:cxnSp>
        <p:nvCxnSpPr>
          <p:cNvPr id="163" name="Straight Connector 162">
            <a:extLst>
              <a:ext uri="{FF2B5EF4-FFF2-40B4-BE49-F238E27FC236}">
                <a16:creationId xmlns:a16="http://schemas.microsoft.com/office/drawing/2014/main" id="{AE4BE5DF-CB08-DBF0-CFB4-E1AE6831EE4E}"/>
              </a:ext>
            </a:extLst>
          </p:cNvPr>
          <p:cNvCxnSpPr>
            <a:cxnSpLocks/>
          </p:cNvCxnSpPr>
          <p:nvPr/>
        </p:nvCxnSpPr>
        <p:spPr>
          <a:xfrm rot="-240000" flipV="1">
            <a:off x="5786598" y="5029737"/>
            <a:ext cx="464306" cy="234299"/>
          </a:xfrm>
          <a:prstGeom prst="line">
            <a:avLst/>
          </a:prstGeom>
          <a:ln w="15875">
            <a:solidFill>
              <a:srgbClr val="FF0000"/>
            </a:solidFill>
            <a:prstDash val="lgDash"/>
          </a:ln>
        </p:spPr>
        <p:style>
          <a:lnRef idx="1">
            <a:schemeClr val="accent1"/>
          </a:lnRef>
          <a:fillRef idx="0">
            <a:schemeClr val="accent1"/>
          </a:fillRef>
          <a:effectRef idx="0">
            <a:schemeClr val="accent1"/>
          </a:effectRef>
          <a:fontRef idx="minor">
            <a:schemeClr val="tx1"/>
          </a:fontRef>
        </p:style>
      </p:cxnSp>
      <p:sp>
        <p:nvSpPr>
          <p:cNvPr id="106" name="Google Shape;275;p36">
            <a:extLst>
              <a:ext uri="{FF2B5EF4-FFF2-40B4-BE49-F238E27FC236}">
                <a16:creationId xmlns:a16="http://schemas.microsoft.com/office/drawing/2014/main" id="{6E808DB8-6DF9-80E0-FEB4-4EAE2198835F}"/>
              </a:ext>
            </a:extLst>
          </p:cNvPr>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n-US" sz="2000" b="1">
                <a:solidFill>
                  <a:srgbClr val="10478B"/>
                </a:solidFill>
                <a:latin typeface="Calibri"/>
                <a:ea typeface="Calibri"/>
                <a:cs typeface="Calibri"/>
                <a:sym typeface="Calibri"/>
              </a:rPr>
            </a:br>
            <a:r>
              <a:rPr lang="en-US" sz="2400" b="1">
                <a:solidFill>
                  <a:srgbClr val="10478B"/>
                </a:solidFill>
                <a:latin typeface="Arial"/>
                <a:ea typeface="Arial"/>
                <a:cs typeface="Arial"/>
                <a:sym typeface="Arial"/>
              </a:rPr>
              <a:t>Magnitude </a:t>
            </a:r>
            <a:r>
              <a:rPr lang="en-US" sz="2400" b="1">
                <a:solidFill>
                  <a:srgbClr val="10478B"/>
                </a:solidFill>
              </a:rPr>
              <a:t>9.1</a:t>
            </a:r>
            <a:r>
              <a:rPr lang="en-US" sz="2400" b="1">
                <a:solidFill>
                  <a:srgbClr val="10478B"/>
                </a:solidFill>
                <a:latin typeface="Arial"/>
                <a:ea typeface="Arial"/>
                <a:cs typeface="Arial"/>
                <a:sym typeface="Arial"/>
              </a:rPr>
              <a:t> </a:t>
            </a:r>
            <a:r>
              <a:rPr lang="en-US" sz="2400" b="1">
                <a:solidFill>
                  <a:srgbClr val="10478B"/>
                </a:solidFill>
              </a:rPr>
              <a:t>SUMATRA</a:t>
            </a:r>
            <a:br>
              <a:rPr lang="en-US" sz="4300" b="1">
                <a:solidFill>
                  <a:srgbClr val="10478B"/>
                </a:solidFill>
                <a:latin typeface="Arial"/>
                <a:ea typeface="Arial"/>
                <a:cs typeface="Arial"/>
                <a:sym typeface="Arial"/>
              </a:rPr>
            </a:br>
            <a:r>
              <a:rPr lang="en-US" sz="1800" b="1">
                <a:solidFill>
                  <a:srgbClr val="10478B"/>
                </a:solidFill>
              </a:rPr>
              <a:t>Sunday</a:t>
            </a:r>
            <a:r>
              <a:rPr lang="en-US" sz="1800" b="1">
                <a:solidFill>
                  <a:srgbClr val="10478B"/>
                </a:solidFill>
                <a:latin typeface="Arial"/>
                <a:ea typeface="Arial"/>
                <a:cs typeface="Arial"/>
                <a:sym typeface="Arial"/>
              </a:rPr>
              <a:t>,  </a:t>
            </a:r>
            <a:r>
              <a:rPr lang="en-US" sz="1800" b="1">
                <a:solidFill>
                  <a:srgbClr val="10478B"/>
                </a:solidFill>
              </a:rPr>
              <a:t>December</a:t>
            </a:r>
            <a:r>
              <a:rPr lang="en-US" sz="1800" b="1">
                <a:solidFill>
                  <a:srgbClr val="10478B"/>
                </a:solidFill>
                <a:latin typeface="Arial"/>
                <a:ea typeface="Arial"/>
                <a:cs typeface="Arial"/>
                <a:sym typeface="Arial"/>
              </a:rPr>
              <a:t> 2</a:t>
            </a:r>
            <a:r>
              <a:rPr lang="en-US" sz="1800" b="1">
                <a:solidFill>
                  <a:srgbClr val="10478B"/>
                </a:solidFill>
              </a:rPr>
              <a:t>6</a:t>
            </a:r>
            <a:r>
              <a:rPr lang="en-US" sz="1800" b="1">
                <a:solidFill>
                  <a:srgbClr val="10478B"/>
                </a:solidFill>
                <a:latin typeface="Arial"/>
                <a:ea typeface="Arial"/>
                <a:cs typeface="Arial"/>
                <a:sym typeface="Arial"/>
              </a:rPr>
              <a:t>, </a:t>
            </a:r>
            <a:r>
              <a:rPr lang="en-US" sz="1800" b="1">
                <a:solidFill>
                  <a:srgbClr val="10478B"/>
                </a:solidFill>
              </a:rPr>
              <a:t>2004</a:t>
            </a:r>
            <a:r>
              <a:rPr lang="en-US" sz="1800" b="1">
                <a:solidFill>
                  <a:srgbClr val="10478B"/>
                </a:solidFill>
                <a:latin typeface="Arial"/>
                <a:ea typeface="Arial"/>
                <a:cs typeface="Arial"/>
                <a:sym typeface="Arial"/>
              </a:rPr>
              <a:t> at </a:t>
            </a:r>
            <a:r>
              <a:rPr lang="en-US" sz="1800" b="1">
                <a:solidFill>
                  <a:srgbClr val="10478B"/>
                </a:solidFill>
              </a:rPr>
              <a:t>00:58:53</a:t>
            </a:r>
            <a:r>
              <a:rPr lang="en-US" sz="1800" b="1">
                <a:solidFill>
                  <a:srgbClr val="10478B"/>
                </a:solidFill>
                <a:latin typeface="Arial"/>
                <a:ea typeface="Arial"/>
                <a:cs typeface="Arial"/>
                <a:sym typeface="Arial"/>
              </a:rPr>
              <a:t> UTC </a:t>
            </a:r>
            <a:endParaRPr sz="1800">
              <a:solidFill>
                <a:srgbClr val="10478B"/>
              </a:solidFill>
              <a:latin typeface="Arial"/>
              <a:ea typeface="Arial"/>
              <a:cs typeface="Arial"/>
              <a:sym typeface="Arial"/>
            </a:endParaRPr>
          </a:p>
        </p:txBody>
      </p:sp>
      <p:sp>
        <p:nvSpPr>
          <p:cNvPr id="6" name="Google Shape;836;p12">
            <a:extLst>
              <a:ext uri="{FF2B5EF4-FFF2-40B4-BE49-F238E27FC236}">
                <a16:creationId xmlns:a16="http://schemas.microsoft.com/office/drawing/2014/main" id="{24A753E1-6009-0FBB-F444-58E4A879D149}"/>
              </a:ext>
            </a:extLst>
          </p:cNvPr>
          <p:cNvSpPr/>
          <p:nvPr/>
        </p:nvSpPr>
        <p:spPr>
          <a:xfrm>
            <a:off x="7827264" y="0"/>
            <a:ext cx="905256" cy="475488"/>
          </a:xfrm>
          <a:prstGeom prst="flowChartOffpageConnector">
            <a:avLst/>
          </a:prstGeom>
          <a:solidFill>
            <a:schemeClr val="dk1"/>
          </a:solidFill>
          <a:ln w="28575" cap="flat" cmpd="sng">
            <a:solidFill>
              <a:srgbClr val="CC2929"/>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3000"/>
              <a:buFont typeface="Arial"/>
              <a:buNone/>
            </a:pPr>
            <a:r>
              <a:rPr lang="en-US" sz="3000" b="1" i="0" u="none" strike="noStrike" cap="none">
                <a:solidFill>
                  <a:schemeClr val="lt1"/>
                </a:solidFill>
                <a:latin typeface="Calibri"/>
                <a:ea typeface="Calibri"/>
                <a:cs typeface="Calibri"/>
                <a:sym typeface="Calibri"/>
              </a:rPr>
              <a:t>C</a:t>
            </a:r>
            <a:endParaRPr sz="3000" b="1" i="0" u="none" strike="noStrike" cap="none">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390951660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3BE8A2-10AA-30C3-AEED-E0A0072AD806}"/>
            </a:ext>
          </a:extLst>
        </p:cNvPr>
        <p:cNvGrpSpPr/>
        <p:nvPr/>
      </p:nvGrpSpPr>
      <p:grpSpPr>
        <a:xfrm>
          <a:off x="0" y="0"/>
          <a:ext cx="0" cy="0"/>
          <a:chOff x="0" y="0"/>
          <a:chExt cx="0" cy="0"/>
        </a:xfrm>
      </p:grpSpPr>
      <p:pic>
        <p:nvPicPr>
          <p:cNvPr id="125" name="Picture 124">
            <a:extLst>
              <a:ext uri="{FF2B5EF4-FFF2-40B4-BE49-F238E27FC236}">
                <a16:creationId xmlns:a16="http://schemas.microsoft.com/office/drawing/2014/main" id="{4FB8D876-4E21-3448-CA94-5CE6AB937EB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55413" y="906018"/>
            <a:ext cx="4188587" cy="5799582"/>
          </a:xfrm>
          <a:prstGeom prst="rect">
            <a:avLst/>
          </a:prstGeom>
        </p:spPr>
      </p:pic>
      <p:sp>
        <p:nvSpPr>
          <p:cNvPr id="446" name="Freeform 445">
            <a:extLst>
              <a:ext uri="{FF2B5EF4-FFF2-40B4-BE49-F238E27FC236}">
                <a16:creationId xmlns:a16="http://schemas.microsoft.com/office/drawing/2014/main" id="{2E24708E-BBB7-60C1-F7D4-977C9D4D13AD}"/>
              </a:ext>
            </a:extLst>
          </p:cNvPr>
          <p:cNvSpPr/>
          <p:nvPr/>
        </p:nvSpPr>
        <p:spPr>
          <a:xfrm>
            <a:off x="5005756" y="4248235"/>
            <a:ext cx="1367788" cy="868710"/>
          </a:xfrm>
          <a:custGeom>
            <a:avLst/>
            <a:gdLst>
              <a:gd name="connsiteX0" fmla="*/ 1429929 w 1430750"/>
              <a:gd name="connsiteY0" fmla="*/ 129443 h 885072"/>
              <a:gd name="connsiteX1" fmla="*/ 1328329 w 1430750"/>
              <a:gd name="connsiteY1" fmla="*/ 64788 h 885072"/>
              <a:gd name="connsiteX2" fmla="*/ 1189783 w 1430750"/>
              <a:gd name="connsiteY2" fmla="*/ 37079 h 885072"/>
              <a:gd name="connsiteX3" fmla="*/ 1134365 w 1430750"/>
              <a:gd name="connsiteY3" fmla="*/ 9370 h 885072"/>
              <a:gd name="connsiteX4" fmla="*/ 644838 w 1430750"/>
              <a:gd name="connsiteY4" fmla="*/ 212570 h 885072"/>
              <a:gd name="connsiteX5" fmla="*/ 404692 w 1430750"/>
              <a:gd name="connsiteY5" fmla="*/ 304934 h 885072"/>
              <a:gd name="connsiteX6" fmla="*/ 238438 w 1430750"/>
              <a:gd name="connsiteY6" fmla="*/ 397298 h 885072"/>
              <a:gd name="connsiteX7" fmla="*/ 26001 w 1430750"/>
              <a:gd name="connsiteY7" fmla="*/ 489661 h 885072"/>
              <a:gd name="connsiteX8" fmla="*/ 35238 w 1430750"/>
              <a:gd name="connsiteY8" fmla="*/ 877588 h 885072"/>
              <a:gd name="connsiteX9" fmla="*/ 312329 w 1430750"/>
              <a:gd name="connsiteY9" fmla="*/ 729807 h 885072"/>
              <a:gd name="connsiteX10" fmla="*/ 570947 w 1430750"/>
              <a:gd name="connsiteY10" fmla="*/ 535843 h 885072"/>
              <a:gd name="connsiteX11" fmla="*/ 857274 w 1430750"/>
              <a:gd name="connsiteY11" fmla="*/ 397298 h 885072"/>
              <a:gd name="connsiteX12" fmla="*/ 1097420 w 1430750"/>
              <a:gd name="connsiteY12" fmla="*/ 304934 h 885072"/>
              <a:gd name="connsiteX13" fmla="*/ 1272910 w 1430750"/>
              <a:gd name="connsiteY13" fmla="*/ 249516 h 885072"/>
              <a:gd name="connsiteX14" fmla="*/ 1429929 w 1430750"/>
              <a:gd name="connsiteY14" fmla="*/ 129443 h 885072"/>
              <a:gd name="connsiteX0" fmla="*/ 1410879 w 1411908"/>
              <a:gd name="connsiteY0" fmla="*/ 154843 h 885072"/>
              <a:gd name="connsiteX1" fmla="*/ 1328329 w 1411908"/>
              <a:gd name="connsiteY1" fmla="*/ 64788 h 885072"/>
              <a:gd name="connsiteX2" fmla="*/ 1189783 w 1411908"/>
              <a:gd name="connsiteY2" fmla="*/ 37079 h 885072"/>
              <a:gd name="connsiteX3" fmla="*/ 1134365 w 1411908"/>
              <a:gd name="connsiteY3" fmla="*/ 9370 h 885072"/>
              <a:gd name="connsiteX4" fmla="*/ 644838 w 1411908"/>
              <a:gd name="connsiteY4" fmla="*/ 212570 h 885072"/>
              <a:gd name="connsiteX5" fmla="*/ 404692 w 1411908"/>
              <a:gd name="connsiteY5" fmla="*/ 304934 h 885072"/>
              <a:gd name="connsiteX6" fmla="*/ 238438 w 1411908"/>
              <a:gd name="connsiteY6" fmla="*/ 397298 h 885072"/>
              <a:gd name="connsiteX7" fmla="*/ 26001 w 1411908"/>
              <a:gd name="connsiteY7" fmla="*/ 489661 h 885072"/>
              <a:gd name="connsiteX8" fmla="*/ 35238 w 1411908"/>
              <a:gd name="connsiteY8" fmla="*/ 877588 h 885072"/>
              <a:gd name="connsiteX9" fmla="*/ 312329 w 1411908"/>
              <a:gd name="connsiteY9" fmla="*/ 729807 h 885072"/>
              <a:gd name="connsiteX10" fmla="*/ 570947 w 1411908"/>
              <a:gd name="connsiteY10" fmla="*/ 535843 h 885072"/>
              <a:gd name="connsiteX11" fmla="*/ 857274 w 1411908"/>
              <a:gd name="connsiteY11" fmla="*/ 397298 h 885072"/>
              <a:gd name="connsiteX12" fmla="*/ 1097420 w 1411908"/>
              <a:gd name="connsiteY12" fmla="*/ 304934 h 885072"/>
              <a:gd name="connsiteX13" fmla="*/ 1272910 w 1411908"/>
              <a:gd name="connsiteY13" fmla="*/ 249516 h 885072"/>
              <a:gd name="connsiteX14" fmla="*/ 1410879 w 1411908"/>
              <a:gd name="connsiteY14" fmla="*/ 154843 h 885072"/>
              <a:gd name="connsiteX0" fmla="*/ 1410879 w 1411001"/>
              <a:gd name="connsiteY0" fmla="*/ 154843 h 885072"/>
              <a:gd name="connsiteX1" fmla="*/ 1328329 w 1411001"/>
              <a:gd name="connsiteY1" fmla="*/ 64788 h 885072"/>
              <a:gd name="connsiteX2" fmla="*/ 1189783 w 1411001"/>
              <a:gd name="connsiteY2" fmla="*/ 37079 h 885072"/>
              <a:gd name="connsiteX3" fmla="*/ 1134365 w 1411001"/>
              <a:gd name="connsiteY3" fmla="*/ 9370 h 885072"/>
              <a:gd name="connsiteX4" fmla="*/ 644838 w 1411001"/>
              <a:gd name="connsiteY4" fmla="*/ 212570 h 885072"/>
              <a:gd name="connsiteX5" fmla="*/ 404692 w 1411001"/>
              <a:gd name="connsiteY5" fmla="*/ 304934 h 885072"/>
              <a:gd name="connsiteX6" fmla="*/ 238438 w 1411001"/>
              <a:gd name="connsiteY6" fmla="*/ 397298 h 885072"/>
              <a:gd name="connsiteX7" fmla="*/ 26001 w 1411001"/>
              <a:gd name="connsiteY7" fmla="*/ 489661 h 885072"/>
              <a:gd name="connsiteX8" fmla="*/ 35238 w 1411001"/>
              <a:gd name="connsiteY8" fmla="*/ 877588 h 885072"/>
              <a:gd name="connsiteX9" fmla="*/ 312329 w 1411001"/>
              <a:gd name="connsiteY9" fmla="*/ 729807 h 885072"/>
              <a:gd name="connsiteX10" fmla="*/ 570947 w 1411001"/>
              <a:gd name="connsiteY10" fmla="*/ 535843 h 885072"/>
              <a:gd name="connsiteX11" fmla="*/ 857274 w 1411001"/>
              <a:gd name="connsiteY11" fmla="*/ 397298 h 885072"/>
              <a:gd name="connsiteX12" fmla="*/ 1097420 w 1411001"/>
              <a:gd name="connsiteY12" fmla="*/ 304934 h 885072"/>
              <a:gd name="connsiteX13" fmla="*/ 1272910 w 1411001"/>
              <a:gd name="connsiteY13" fmla="*/ 249516 h 885072"/>
              <a:gd name="connsiteX14" fmla="*/ 1410879 w 1411001"/>
              <a:gd name="connsiteY14" fmla="*/ 154843 h 885072"/>
              <a:gd name="connsiteX0" fmla="*/ 1410879 w 1411908"/>
              <a:gd name="connsiteY0" fmla="*/ 155040 h 885269"/>
              <a:gd name="connsiteX1" fmla="*/ 1328329 w 1411908"/>
              <a:gd name="connsiteY1" fmla="*/ 74510 h 885269"/>
              <a:gd name="connsiteX2" fmla="*/ 1189783 w 1411908"/>
              <a:gd name="connsiteY2" fmla="*/ 37276 h 885269"/>
              <a:gd name="connsiteX3" fmla="*/ 1134365 w 1411908"/>
              <a:gd name="connsiteY3" fmla="*/ 9567 h 885269"/>
              <a:gd name="connsiteX4" fmla="*/ 644838 w 1411908"/>
              <a:gd name="connsiteY4" fmla="*/ 212767 h 885269"/>
              <a:gd name="connsiteX5" fmla="*/ 404692 w 1411908"/>
              <a:gd name="connsiteY5" fmla="*/ 305131 h 885269"/>
              <a:gd name="connsiteX6" fmla="*/ 238438 w 1411908"/>
              <a:gd name="connsiteY6" fmla="*/ 397495 h 885269"/>
              <a:gd name="connsiteX7" fmla="*/ 26001 w 1411908"/>
              <a:gd name="connsiteY7" fmla="*/ 489858 h 885269"/>
              <a:gd name="connsiteX8" fmla="*/ 35238 w 1411908"/>
              <a:gd name="connsiteY8" fmla="*/ 877785 h 885269"/>
              <a:gd name="connsiteX9" fmla="*/ 312329 w 1411908"/>
              <a:gd name="connsiteY9" fmla="*/ 730004 h 885269"/>
              <a:gd name="connsiteX10" fmla="*/ 570947 w 1411908"/>
              <a:gd name="connsiteY10" fmla="*/ 536040 h 885269"/>
              <a:gd name="connsiteX11" fmla="*/ 857274 w 1411908"/>
              <a:gd name="connsiteY11" fmla="*/ 397495 h 885269"/>
              <a:gd name="connsiteX12" fmla="*/ 1097420 w 1411908"/>
              <a:gd name="connsiteY12" fmla="*/ 305131 h 885269"/>
              <a:gd name="connsiteX13" fmla="*/ 1272910 w 1411908"/>
              <a:gd name="connsiteY13" fmla="*/ 249713 h 885269"/>
              <a:gd name="connsiteX14" fmla="*/ 1410879 w 1411908"/>
              <a:gd name="connsiteY14" fmla="*/ 155040 h 885269"/>
              <a:gd name="connsiteX0" fmla="*/ 1410879 w 1411633"/>
              <a:gd name="connsiteY0" fmla="*/ 155455 h 885684"/>
              <a:gd name="connsiteX1" fmla="*/ 1321979 w 1411633"/>
              <a:gd name="connsiteY1" fmla="*/ 93975 h 885684"/>
              <a:gd name="connsiteX2" fmla="*/ 1189783 w 1411633"/>
              <a:gd name="connsiteY2" fmla="*/ 37691 h 885684"/>
              <a:gd name="connsiteX3" fmla="*/ 1134365 w 1411633"/>
              <a:gd name="connsiteY3" fmla="*/ 9982 h 885684"/>
              <a:gd name="connsiteX4" fmla="*/ 644838 w 1411633"/>
              <a:gd name="connsiteY4" fmla="*/ 213182 h 885684"/>
              <a:gd name="connsiteX5" fmla="*/ 404692 w 1411633"/>
              <a:gd name="connsiteY5" fmla="*/ 305546 h 885684"/>
              <a:gd name="connsiteX6" fmla="*/ 238438 w 1411633"/>
              <a:gd name="connsiteY6" fmla="*/ 397910 h 885684"/>
              <a:gd name="connsiteX7" fmla="*/ 26001 w 1411633"/>
              <a:gd name="connsiteY7" fmla="*/ 490273 h 885684"/>
              <a:gd name="connsiteX8" fmla="*/ 35238 w 1411633"/>
              <a:gd name="connsiteY8" fmla="*/ 878200 h 885684"/>
              <a:gd name="connsiteX9" fmla="*/ 312329 w 1411633"/>
              <a:gd name="connsiteY9" fmla="*/ 730419 h 885684"/>
              <a:gd name="connsiteX10" fmla="*/ 570947 w 1411633"/>
              <a:gd name="connsiteY10" fmla="*/ 536455 h 885684"/>
              <a:gd name="connsiteX11" fmla="*/ 857274 w 1411633"/>
              <a:gd name="connsiteY11" fmla="*/ 397910 h 885684"/>
              <a:gd name="connsiteX12" fmla="*/ 1097420 w 1411633"/>
              <a:gd name="connsiteY12" fmla="*/ 305546 h 885684"/>
              <a:gd name="connsiteX13" fmla="*/ 1272910 w 1411633"/>
              <a:gd name="connsiteY13" fmla="*/ 250128 h 885684"/>
              <a:gd name="connsiteX14" fmla="*/ 1410879 w 1411633"/>
              <a:gd name="connsiteY14" fmla="*/ 155455 h 885684"/>
              <a:gd name="connsiteX0" fmla="*/ 1410879 w 1411909"/>
              <a:gd name="connsiteY0" fmla="*/ 155176 h 885405"/>
              <a:gd name="connsiteX1" fmla="*/ 1328329 w 1411909"/>
              <a:gd name="connsiteY1" fmla="*/ 80996 h 885405"/>
              <a:gd name="connsiteX2" fmla="*/ 1189783 w 1411909"/>
              <a:gd name="connsiteY2" fmla="*/ 37412 h 885405"/>
              <a:gd name="connsiteX3" fmla="*/ 1134365 w 1411909"/>
              <a:gd name="connsiteY3" fmla="*/ 9703 h 885405"/>
              <a:gd name="connsiteX4" fmla="*/ 644838 w 1411909"/>
              <a:gd name="connsiteY4" fmla="*/ 212903 h 885405"/>
              <a:gd name="connsiteX5" fmla="*/ 404692 w 1411909"/>
              <a:gd name="connsiteY5" fmla="*/ 305267 h 885405"/>
              <a:gd name="connsiteX6" fmla="*/ 238438 w 1411909"/>
              <a:gd name="connsiteY6" fmla="*/ 397631 h 885405"/>
              <a:gd name="connsiteX7" fmla="*/ 26001 w 1411909"/>
              <a:gd name="connsiteY7" fmla="*/ 489994 h 885405"/>
              <a:gd name="connsiteX8" fmla="*/ 35238 w 1411909"/>
              <a:gd name="connsiteY8" fmla="*/ 877921 h 885405"/>
              <a:gd name="connsiteX9" fmla="*/ 312329 w 1411909"/>
              <a:gd name="connsiteY9" fmla="*/ 730140 h 885405"/>
              <a:gd name="connsiteX10" fmla="*/ 570947 w 1411909"/>
              <a:gd name="connsiteY10" fmla="*/ 536176 h 885405"/>
              <a:gd name="connsiteX11" fmla="*/ 857274 w 1411909"/>
              <a:gd name="connsiteY11" fmla="*/ 397631 h 885405"/>
              <a:gd name="connsiteX12" fmla="*/ 1097420 w 1411909"/>
              <a:gd name="connsiteY12" fmla="*/ 305267 h 885405"/>
              <a:gd name="connsiteX13" fmla="*/ 1272910 w 1411909"/>
              <a:gd name="connsiteY13" fmla="*/ 249849 h 885405"/>
              <a:gd name="connsiteX14" fmla="*/ 1410879 w 1411909"/>
              <a:gd name="connsiteY14" fmla="*/ 155176 h 885405"/>
              <a:gd name="connsiteX0" fmla="*/ 1410879 w 1411909"/>
              <a:gd name="connsiteY0" fmla="*/ 145964 h 876193"/>
              <a:gd name="connsiteX1" fmla="*/ 1328329 w 1411909"/>
              <a:gd name="connsiteY1" fmla="*/ 71784 h 876193"/>
              <a:gd name="connsiteX2" fmla="*/ 1189783 w 1411909"/>
              <a:gd name="connsiteY2" fmla="*/ 28200 h 876193"/>
              <a:gd name="connsiteX3" fmla="*/ 1134365 w 1411909"/>
              <a:gd name="connsiteY3" fmla="*/ 491 h 876193"/>
              <a:gd name="connsiteX4" fmla="*/ 644838 w 1411909"/>
              <a:gd name="connsiteY4" fmla="*/ 203691 h 876193"/>
              <a:gd name="connsiteX5" fmla="*/ 404692 w 1411909"/>
              <a:gd name="connsiteY5" fmla="*/ 296055 h 876193"/>
              <a:gd name="connsiteX6" fmla="*/ 238438 w 1411909"/>
              <a:gd name="connsiteY6" fmla="*/ 388419 h 876193"/>
              <a:gd name="connsiteX7" fmla="*/ 26001 w 1411909"/>
              <a:gd name="connsiteY7" fmla="*/ 480782 h 876193"/>
              <a:gd name="connsiteX8" fmla="*/ 35238 w 1411909"/>
              <a:gd name="connsiteY8" fmla="*/ 868709 h 876193"/>
              <a:gd name="connsiteX9" fmla="*/ 312329 w 1411909"/>
              <a:gd name="connsiteY9" fmla="*/ 720928 h 876193"/>
              <a:gd name="connsiteX10" fmla="*/ 570947 w 1411909"/>
              <a:gd name="connsiteY10" fmla="*/ 526964 h 876193"/>
              <a:gd name="connsiteX11" fmla="*/ 857274 w 1411909"/>
              <a:gd name="connsiteY11" fmla="*/ 388419 h 876193"/>
              <a:gd name="connsiteX12" fmla="*/ 1097420 w 1411909"/>
              <a:gd name="connsiteY12" fmla="*/ 296055 h 876193"/>
              <a:gd name="connsiteX13" fmla="*/ 1272910 w 1411909"/>
              <a:gd name="connsiteY13" fmla="*/ 240637 h 876193"/>
              <a:gd name="connsiteX14" fmla="*/ 1410879 w 1411909"/>
              <a:gd name="connsiteY14" fmla="*/ 145964 h 876193"/>
              <a:gd name="connsiteX0" fmla="*/ 1400126 w 1401156"/>
              <a:gd name="connsiteY0" fmla="*/ 145964 h 876193"/>
              <a:gd name="connsiteX1" fmla="*/ 1317576 w 1401156"/>
              <a:gd name="connsiteY1" fmla="*/ 71784 h 876193"/>
              <a:gd name="connsiteX2" fmla="*/ 1179030 w 1401156"/>
              <a:gd name="connsiteY2" fmla="*/ 28200 h 876193"/>
              <a:gd name="connsiteX3" fmla="*/ 1123612 w 1401156"/>
              <a:gd name="connsiteY3" fmla="*/ 491 h 876193"/>
              <a:gd name="connsiteX4" fmla="*/ 634085 w 1401156"/>
              <a:gd name="connsiteY4" fmla="*/ 203691 h 876193"/>
              <a:gd name="connsiteX5" fmla="*/ 393939 w 1401156"/>
              <a:gd name="connsiteY5" fmla="*/ 296055 h 876193"/>
              <a:gd name="connsiteX6" fmla="*/ 227685 w 1401156"/>
              <a:gd name="connsiteY6" fmla="*/ 388419 h 876193"/>
              <a:gd name="connsiteX7" fmla="*/ 15248 w 1401156"/>
              <a:gd name="connsiteY7" fmla="*/ 480782 h 876193"/>
              <a:gd name="connsiteX8" fmla="*/ 24485 w 1401156"/>
              <a:gd name="connsiteY8" fmla="*/ 868709 h 876193"/>
              <a:gd name="connsiteX9" fmla="*/ 301576 w 1401156"/>
              <a:gd name="connsiteY9" fmla="*/ 720928 h 876193"/>
              <a:gd name="connsiteX10" fmla="*/ 560194 w 1401156"/>
              <a:gd name="connsiteY10" fmla="*/ 526964 h 876193"/>
              <a:gd name="connsiteX11" fmla="*/ 846521 w 1401156"/>
              <a:gd name="connsiteY11" fmla="*/ 388419 h 876193"/>
              <a:gd name="connsiteX12" fmla="*/ 1086667 w 1401156"/>
              <a:gd name="connsiteY12" fmla="*/ 296055 h 876193"/>
              <a:gd name="connsiteX13" fmla="*/ 1262157 w 1401156"/>
              <a:gd name="connsiteY13" fmla="*/ 240637 h 876193"/>
              <a:gd name="connsiteX14" fmla="*/ 1400126 w 1401156"/>
              <a:gd name="connsiteY14" fmla="*/ 145964 h 876193"/>
              <a:gd name="connsiteX0" fmla="*/ 1393568 w 1394598"/>
              <a:gd name="connsiteY0" fmla="*/ 145964 h 876349"/>
              <a:gd name="connsiteX1" fmla="*/ 1311018 w 1394598"/>
              <a:gd name="connsiteY1" fmla="*/ 71784 h 876349"/>
              <a:gd name="connsiteX2" fmla="*/ 1172472 w 1394598"/>
              <a:gd name="connsiteY2" fmla="*/ 28200 h 876349"/>
              <a:gd name="connsiteX3" fmla="*/ 1117054 w 1394598"/>
              <a:gd name="connsiteY3" fmla="*/ 491 h 876349"/>
              <a:gd name="connsiteX4" fmla="*/ 627527 w 1394598"/>
              <a:gd name="connsiteY4" fmla="*/ 203691 h 876349"/>
              <a:gd name="connsiteX5" fmla="*/ 387381 w 1394598"/>
              <a:gd name="connsiteY5" fmla="*/ 296055 h 876349"/>
              <a:gd name="connsiteX6" fmla="*/ 221127 w 1394598"/>
              <a:gd name="connsiteY6" fmla="*/ 388419 h 876349"/>
              <a:gd name="connsiteX7" fmla="*/ 27740 w 1394598"/>
              <a:gd name="connsiteY7" fmla="*/ 477607 h 876349"/>
              <a:gd name="connsiteX8" fmla="*/ 17927 w 1394598"/>
              <a:gd name="connsiteY8" fmla="*/ 868709 h 876349"/>
              <a:gd name="connsiteX9" fmla="*/ 295018 w 1394598"/>
              <a:gd name="connsiteY9" fmla="*/ 720928 h 876349"/>
              <a:gd name="connsiteX10" fmla="*/ 553636 w 1394598"/>
              <a:gd name="connsiteY10" fmla="*/ 526964 h 876349"/>
              <a:gd name="connsiteX11" fmla="*/ 839963 w 1394598"/>
              <a:gd name="connsiteY11" fmla="*/ 388419 h 876349"/>
              <a:gd name="connsiteX12" fmla="*/ 1080109 w 1394598"/>
              <a:gd name="connsiteY12" fmla="*/ 296055 h 876349"/>
              <a:gd name="connsiteX13" fmla="*/ 1255599 w 1394598"/>
              <a:gd name="connsiteY13" fmla="*/ 240637 h 876349"/>
              <a:gd name="connsiteX14" fmla="*/ 1393568 w 1394598"/>
              <a:gd name="connsiteY14" fmla="*/ 145964 h 876349"/>
              <a:gd name="connsiteX0" fmla="*/ 1393056 w 1394086"/>
              <a:gd name="connsiteY0" fmla="*/ 145964 h 876349"/>
              <a:gd name="connsiteX1" fmla="*/ 1310506 w 1394086"/>
              <a:gd name="connsiteY1" fmla="*/ 71784 h 876349"/>
              <a:gd name="connsiteX2" fmla="*/ 1171960 w 1394086"/>
              <a:gd name="connsiteY2" fmla="*/ 28200 h 876349"/>
              <a:gd name="connsiteX3" fmla="*/ 1116542 w 1394086"/>
              <a:gd name="connsiteY3" fmla="*/ 491 h 876349"/>
              <a:gd name="connsiteX4" fmla="*/ 627015 w 1394086"/>
              <a:gd name="connsiteY4" fmla="*/ 203691 h 876349"/>
              <a:gd name="connsiteX5" fmla="*/ 386869 w 1394086"/>
              <a:gd name="connsiteY5" fmla="*/ 296055 h 876349"/>
              <a:gd name="connsiteX6" fmla="*/ 220615 w 1394086"/>
              <a:gd name="connsiteY6" fmla="*/ 388419 h 876349"/>
              <a:gd name="connsiteX7" fmla="*/ 27228 w 1394086"/>
              <a:gd name="connsiteY7" fmla="*/ 477607 h 876349"/>
              <a:gd name="connsiteX8" fmla="*/ 30115 w 1394086"/>
              <a:gd name="connsiteY8" fmla="*/ 868709 h 876349"/>
              <a:gd name="connsiteX9" fmla="*/ 294506 w 1394086"/>
              <a:gd name="connsiteY9" fmla="*/ 720928 h 876349"/>
              <a:gd name="connsiteX10" fmla="*/ 553124 w 1394086"/>
              <a:gd name="connsiteY10" fmla="*/ 526964 h 876349"/>
              <a:gd name="connsiteX11" fmla="*/ 839451 w 1394086"/>
              <a:gd name="connsiteY11" fmla="*/ 388419 h 876349"/>
              <a:gd name="connsiteX12" fmla="*/ 1079597 w 1394086"/>
              <a:gd name="connsiteY12" fmla="*/ 296055 h 876349"/>
              <a:gd name="connsiteX13" fmla="*/ 1255087 w 1394086"/>
              <a:gd name="connsiteY13" fmla="*/ 240637 h 876349"/>
              <a:gd name="connsiteX14" fmla="*/ 1393056 w 1394086"/>
              <a:gd name="connsiteY14" fmla="*/ 145964 h 876349"/>
              <a:gd name="connsiteX0" fmla="*/ 1379248 w 1380278"/>
              <a:gd name="connsiteY0" fmla="*/ 145964 h 868710"/>
              <a:gd name="connsiteX1" fmla="*/ 1296698 w 1380278"/>
              <a:gd name="connsiteY1" fmla="*/ 71784 h 868710"/>
              <a:gd name="connsiteX2" fmla="*/ 1158152 w 1380278"/>
              <a:gd name="connsiteY2" fmla="*/ 28200 h 868710"/>
              <a:gd name="connsiteX3" fmla="*/ 1102734 w 1380278"/>
              <a:gd name="connsiteY3" fmla="*/ 491 h 868710"/>
              <a:gd name="connsiteX4" fmla="*/ 613207 w 1380278"/>
              <a:gd name="connsiteY4" fmla="*/ 203691 h 868710"/>
              <a:gd name="connsiteX5" fmla="*/ 373061 w 1380278"/>
              <a:gd name="connsiteY5" fmla="*/ 296055 h 868710"/>
              <a:gd name="connsiteX6" fmla="*/ 206807 w 1380278"/>
              <a:gd name="connsiteY6" fmla="*/ 388419 h 868710"/>
              <a:gd name="connsiteX7" fmla="*/ 13420 w 1380278"/>
              <a:gd name="connsiteY7" fmla="*/ 477607 h 868710"/>
              <a:gd name="connsiteX8" fmla="*/ 16307 w 1380278"/>
              <a:gd name="connsiteY8" fmla="*/ 868709 h 868710"/>
              <a:gd name="connsiteX9" fmla="*/ 280698 w 1380278"/>
              <a:gd name="connsiteY9" fmla="*/ 720928 h 868710"/>
              <a:gd name="connsiteX10" fmla="*/ 539316 w 1380278"/>
              <a:gd name="connsiteY10" fmla="*/ 526964 h 868710"/>
              <a:gd name="connsiteX11" fmla="*/ 825643 w 1380278"/>
              <a:gd name="connsiteY11" fmla="*/ 388419 h 868710"/>
              <a:gd name="connsiteX12" fmla="*/ 1065789 w 1380278"/>
              <a:gd name="connsiteY12" fmla="*/ 296055 h 868710"/>
              <a:gd name="connsiteX13" fmla="*/ 1241279 w 1380278"/>
              <a:gd name="connsiteY13" fmla="*/ 240637 h 868710"/>
              <a:gd name="connsiteX14" fmla="*/ 1379248 w 1380278"/>
              <a:gd name="connsiteY14" fmla="*/ 145964 h 868710"/>
              <a:gd name="connsiteX0" fmla="*/ 1366758 w 1367788"/>
              <a:gd name="connsiteY0" fmla="*/ 145964 h 868710"/>
              <a:gd name="connsiteX1" fmla="*/ 1284208 w 1367788"/>
              <a:gd name="connsiteY1" fmla="*/ 71784 h 868710"/>
              <a:gd name="connsiteX2" fmla="*/ 1145662 w 1367788"/>
              <a:gd name="connsiteY2" fmla="*/ 28200 h 868710"/>
              <a:gd name="connsiteX3" fmla="*/ 1090244 w 1367788"/>
              <a:gd name="connsiteY3" fmla="*/ 491 h 868710"/>
              <a:gd name="connsiteX4" fmla="*/ 600717 w 1367788"/>
              <a:gd name="connsiteY4" fmla="*/ 203691 h 868710"/>
              <a:gd name="connsiteX5" fmla="*/ 360571 w 1367788"/>
              <a:gd name="connsiteY5" fmla="*/ 296055 h 868710"/>
              <a:gd name="connsiteX6" fmla="*/ 194317 w 1367788"/>
              <a:gd name="connsiteY6" fmla="*/ 388419 h 868710"/>
              <a:gd name="connsiteX7" fmla="*/ 930 w 1367788"/>
              <a:gd name="connsiteY7" fmla="*/ 477607 h 868710"/>
              <a:gd name="connsiteX8" fmla="*/ 3817 w 1367788"/>
              <a:gd name="connsiteY8" fmla="*/ 868709 h 868710"/>
              <a:gd name="connsiteX9" fmla="*/ 268208 w 1367788"/>
              <a:gd name="connsiteY9" fmla="*/ 720928 h 868710"/>
              <a:gd name="connsiteX10" fmla="*/ 526826 w 1367788"/>
              <a:gd name="connsiteY10" fmla="*/ 526964 h 868710"/>
              <a:gd name="connsiteX11" fmla="*/ 813153 w 1367788"/>
              <a:gd name="connsiteY11" fmla="*/ 388419 h 868710"/>
              <a:gd name="connsiteX12" fmla="*/ 1053299 w 1367788"/>
              <a:gd name="connsiteY12" fmla="*/ 296055 h 868710"/>
              <a:gd name="connsiteX13" fmla="*/ 1228789 w 1367788"/>
              <a:gd name="connsiteY13" fmla="*/ 240637 h 868710"/>
              <a:gd name="connsiteX14" fmla="*/ 1366758 w 1367788"/>
              <a:gd name="connsiteY14" fmla="*/ 145964 h 868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67788" h="868710">
                <a:moveTo>
                  <a:pt x="1366758" y="145964"/>
                </a:moveTo>
                <a:cubicBezTo>
                  <a:pt x="1375995" y="117822"/>
                  <a:pt x="1321057" y="91411"/>
                  <a:pt x="1284208" y="71784"/>
                </a:cubicBezTo>
                <a:cubicBezTo>
                  <a:pt x="1247359" y="52157"/>
                  <a:pt x="1177989" y="40082"/>
                  <a:pt x="1145662" y="28200"/>
                </a:cubicBezTo>
                <a:cubicBezTo>
                  <a:pt x="1113335" y="16318"/>
                  <a:pt x="1088993" y="-3357"/>
                  <a:pt x="1090244" y="491"/>
                </a:cubicBezTo>
                <a:cubicBezTo>
                  <a:pt x="1091495" y="4339"/>
                  <a:pt x="722329" y="154430"/>
                  <a:pt x="600717" y="203691"/>
                </a:cubicBezTo>
                <a:cubicBezTo>
                  <a:pt x="479105" y="252952"/>
                  <a:pt x="428304" y="265267"/>
                  <a:pt x="360571" y="296055"/>
                </a:cubicBezTo>
                <a:cubicBezTo>
                  <a:pt x="292838" y="326843"/>
                  <a:pt x="254257" y="358160"/>
                  <a:pt x="194317" y="388419"/>
                </a:cubicBezTo>
                <a:cubicBezTo>
                  <a:pt x="134377" y="418678"/>
                  <a:pt x="4105" y="470584"/>
                  <a:pt x="930" y="477607"/>
                </a:cubicBezTo>
                <a:cubicBezTo>
                  <a:pt x="-2245" y="484630"/>
                  <a:pt x="3721" y="869430"/>
                  <a:pt x="3817" y="868709"/>
                </a:cubicBezTo>
                <a:cubicBezTo>
                  <a:pt x="3913" y="867988"/>
                  <a:pt x="181040" y="777886"/>
                  <a:pt x="268208" y="720928"/>
                </a:cubicBezTo>
                <a:cubicBezTo>
                  <a:pt x="355376" y="663971"/>
                  <a:pt x="436002" y="582382"/>
                  <a:pt x="526826" y="526964"/>
                </a:cubicBezTo>
                <a:cubicBezTo>
                  <a:pt x="617650" y="471546"/>
                  <a:pt x="725407" y="426904"/>
                  <a:pt x="813153" y="388419"/>
                </a:cubicBezTo>
                <a:cubicBezTo>
                  <a:pt x="900898" y="349934"/>
                  <a:pt x="984026" y="320685"/>
                  <a:pt x="1053299" y="296055"/>
                </a:cubicBezTo>
                <a:cubicBezTo>
                  <a:pt x="1122572" y="271425"/>
                  <a:pt x="1176546" y="265652"/>
                  <a:pt x="1228789" y="240637"/>
                </a:cubicBezTo>
                <a:cubicBezTo>
                  <a:pt x="1281032" y="215622"/>
                  <a:pt x="1357521" y="174106"/>
                  <a:pt x="1366758" y="145964"/>
                </a:cubicBezTo>
                <a:close/>
              </a:path>
            </a:pathLst>
          </a:custGeom>
          <a:solidFill>
            <a:schemeClr val="bg1">
              <a:lumMod val="6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8" name="Freeform 137">
            <a:extLst>
              <a:ext uri="{FF2B5EF4-FFF2-40B4-BE49-F238E27FC236}">
                <a16:creationId xmlns:a16="http://schemas.microsoft.com/office/drawing/2014/main" id="{79698338-8FEC-7E67-CEF6-A8E7978D6943}"/>
              </a:ext>
            </a:extLst>
          </p:cNvPr>
          <p:cNvSpPr/>
          <p:nvPr/>
        </p:nvSpPr>
        <p:spPr>
          <a:xfrm>
            <a:off x="5393785" y="1472496"/>
            <a:ext cx="1043679" cy="2811780"/>
          </a:xfrm>
          <a:custGeom>
            <a:avLst/>
            <a:gdLst>
              <a:gd name="connsiteX0" fmla="*/ 1515349 w 1755582"/>
              <a:gd name="connsiteY0" fmla="*/ 4729638 h 4729720"/>
              <a:gd name="connsiteX1" fmla="*/ 1681604 w 1755582"/>
              <a:gd name="connsiteY1" fmla="*/ 4664984 h 4729720"/>
              <a:gd name="connsiteX2" fmla="*/ 1755494 w 1755582"/>
              <a:gd name="connsiteY2" fmla="*/ 4498729 h 4729720"/>
              <a:gd name="connsiteX3" fmla="*/ 1690840 w 1755582"/>
              <a:gd name="connsiteY3" fmla="*/ 4277056 h 4729720"/>
              <a:gd name="connsiteX4" fmla="*/ 1469167 w 1755582"/>
              <a:gd name="connsiteY4" fmla="*/ 3990729 h 4729720"/>
              <a:gd name="connsiteX5" fmla="*/ 1229022 w 1755582"/>
              <a:gd name="connsiteY5" fmla="*/ 3602802 h 4729720"/>
              <a:gd name="connsiteX6" fmla="*/ 1044294 w 1755582"/>
              <a:gd name="connsiteY6" fmla="*/ 3233347 h 4729720"/>
              <a:gd name="connsiteX7" fmla="*/ 868804 w 1755582"/>
              <a:gd name="connsiteY7" fmla="*/ 2762293 h 4729720"/>
              <a:gd name="connsiteX8" fmla="*/ 693313 w 1755582"/>
              <a:gd name="connsiteY8" fmla="*/ 2383602 h 4729720"/>
              <a:gd name="connsiteX9" fmla="*/ 564004 w 1755582"/>
              <a:gd name="connsiteY9" fmla="*/ 1912547 h 4729720"/>
              <a:gd name="connsiteX10" fmla="*/ 508585 w 1755582"/>
              <a:gd name="connsiteY10" fmla="*/ 1552329 h 4729720"/>
              <a:gd name="connsiteX11" fmla="*/ 517822 w 1755582"/>
              <a:gd name="connsiteY11" fmla="*/ 1238293 h 4729720"/>
              <a:gd name="connsiteX12" fmla="*/ 517822 w 1755582"/>
              <a:gd name="connsiteY12" fmla="*/ 961202 h 4729720"/>
              <a:gd name="connsiteX13" fmla="*/ 610185 w 1755582"/>
              <a:gd name="connsiteY13" fmla="*/ 739529 h 4729720"/>
              <a:gd name="connsiteX14" fmla="*/ 619422 w 1755582"/>
              <a:gd name="connsiteY14" fmla="*/ 527093 h 4729720"/>
              <a:gd name="connsiteX15" fmla="*/ 619422 w 1755582"/>
              <a:gd name="connsiteY15" fmla="*/ 342365 h 4729720"/>
              <a:gd name="connsiteX16" fmla="*/ 702549 w 1755582"/>
              <a:gd name="connsiteY16" fmla="*/ 185347 h 4729720"/>
              <a:gd name="connsiteX17" fmla="*/ 600949 w 1755582"/>
              <a:gd name="connsiteY17" fmla="*/ 9856 h 4729720"/>
              <a:gd name="connsiteX18" fmla="*/ 453167 w 1755582"/>
              <a:gd name="connsiteY18" fmla="*/ 37565 h 4729720"/>
              <a:gd name="connsiteX19" fmla="*/ 277676 w 1755582"/>
              <a:gd name="connsiteY19" fmla="*/ 166874 h 4729720"/>
              <a:gd name="connsiteX20" fmla="*/ 92949 w 1755582"/>
              <a:gd name="connsiteY20" fmla="*/ 462438 h 4729720"/>
              <a:gd name="connsiteX21" fmla="*/ 83713 w 1755582"/>
              <a:gd name="connsiteY21" fmla="*/ 748765 h 4729720"/>
              <a:gd name="connsiteX22" fmla="*/ 83713 w 1755582"/>
              <a:gd name="connsiteY22" fmla="*/ 1164402 h 4729720"/>
              <a:gd name="connsiteX23" fmla="*/ 9822 w 1755582"/>
              <a:gd name="connsiteY23" fmla="*/ 1552329 h 4729720"/>
              <a:gd name="connsiteX24" fmla="*/ 9822 w 1755582"/>
              <a:gd name="connsiteY24" fmla="*/ 1986438 h 4729720"/>
              <a:gd name="connsiteX25" fmla="*/ 92949 w 1755582"/>
              <a:gd name="connsiteY25" fmla="*/ 2337420 h 4729720"/>
              <a:gd name="connsiteX26" fmla="*/ 213022 w 1755582"/>
              <a:gd name="connsiteY26" fmla="*/ 2577565 h 4729720"/>
              <a:gd name="connsiteX27" fmla="*/ 240731 w 1755582"/>
              <a:gd name="connsiteY27" fmla="*/ 2817711 h 4729720"/>
              <a:gd name="connsiteX28" fmla="*/ 379276 w 1755582"/>
              <a:gd name="connsiteY28" fmla="*/ 2928547 h 4729720"/>
              <a:gd name="connsiteX29" fmla="*/ 471640 w 1755582"/>
              <a:gd name="connsiteY29" fmla="*/ 3214874 h 4729720"/>
              <a:gd name="connsiteX30" fmla="*/ 554767 w 1755582"/>
              <a:gd name="connsiteY30" fmla="*/ 3334947 h 4729720"/>
              <a:gd name="connsiteX31" fmla="*/ 582476 w 1755582"/>
              <a:gd name="connsiteY31" fmla="*/ 3528911 h 4729720"/>
              <a:gd name="connsiteX32" fmla="*/ 545531 w 1755582"/>
              <a:gd name="connsiteY32" fmla="*/ 3667456 h 4729720"/>
              <a:gd name="connsiteX33" fmla="*/ 554767 w 1755582"/>
              <a:gd name="connsiteY33" fmla="*/ 3889129 h 4729720"/>
              <a:gd name="connsiteX34" fmla="*/ 693313 w 1755582"/>
              <a:gd name="connsiteY34" fmla="*/ 4203165 h 4729720"/>
              <a:gd name="connsiteX35" fmla="*/ 914985 w 1755582"/>
              <a:gd name="connsiteY35" fmla="*/ 4498729 h 4729720"/>
              <a:gd name="connsiteX36" fmla="*/ 1238258 w 1755582"/>
              <a:gd name="connsiteY36" fmla="*/ 4674220 h 4729720"/>
              <a:gd name="connsiteX37" fmla="*/ 1515349 w 1755582"/>
              <a:gd name="connsiteY37" fmla="*/ 4729638 h 4729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755582" h="4729720">
                <a:moveTo>
                  <a:pt x="1515349" y="4729638"/>
                </a:moveTo>
                <a:cubicBezTo>
                  <a:pt x="1589240" y="4728099"/>
                  <a:pt x="1641580" y="4703469"/>
                  <a:pt x="1681604" y="4664984"/>
                </a:cubicBezTo>
                <a:cubicBezTo>
                  <a:pt x="1721628" y="4626499"/>
                  <a:pt x="1753955" y="4563384"/>
                  <a:pt x="1755494" y="4498729"/>
                </a:cubicBezTo>
                <a:cubicBezTo>
                  <a:pt x="1757033" y="4434074"/>
                  <a:pt x="1738561" y="4361723"/>
                  <a:pt x="1690840" y="4277056"/>
                </a:cubicBezTo>
                <a:cubicBezTo>
                  <a:pt x="1643119" y="4192389"/>
                  <a:pt x="1546137" y="4103105"/>
                  <a:pt x="1469167" y="3990729"/>
                </a:cubicBezTo>
                <a:cubicBezTo>
                  <a:pt x="1392197" y="3878353"/>
                  <a:pt x="1299834" y="3729032"/>
                  <a:pt x="1229022" y="3602802"/>
                </a:cubicBezTo>
                <a:cubicBezTo>
                  <a:pt x="1158210" y="3476572"/>
                  <a:pt x="1104330" y="3373432"/>
                  <a:pt x="1044294" y="3233347"/>
                </a:cubicBezTo>
                <a:cubicBezTo>
                  <a:pt x="984258" y="3093262"/>
                  <a:pt x="927301" y="2903917"/>
                  <a:pt x="868804" y="2762293"/>
                </a:cubicBezTo>
                <a:cubicBezTo>
                  <a:pt x="810307" y="2620669"/>
                  <a:pt x="744113" y="2525226"/>
                  <a:pt x="693313" y="2383602"/>
                </a:cubicBezTo>
                <a:cubicBezTo>
                  <a:pt x="642513" y="2241978"/>
                  <a:pt x="594792" y="2051093"/>
                  <a:pt x="564004" y="1912547"/>
                </a:cubicBezTo>
                <a:cubicBezTo>
                  <a:pt x="533216" y="1774001"/>
                  <a:pt x="516282" y="1664705"/>
                  <a:pt x="508585" y="1552329"/>
                </a:cubicBezTo>
                <a:cubicBezTo>
                  <a:pt x="500888" y="1439953"/>
                  <a:pt x="516283" y="1336814"/>
                  <a:pt x="517822" y="1238293"/>
                </a:cubicBezTo>
                <a:cubicBezTo>
                  <a:pt x="519361" y="1139772"/>
                  <a:pt x="502428" y="1044329"/>
                  <a:pt x="517822" y="961202"/>
                </a:cubicBezTo>
                <a:cubicBezTo>
                  <a:pt x="533216" y="878075"/>
                  <a:pt x="593252" y="811880"/>
                  <a:pt x="610185" y="739529"/>
                </a:cubicBezTo>
                <a:cubicBezTo>
                  <a:pt x="627118" y="667178"/>
                  <a:pt x="617883" y="593287"/>
                  <a:pt x="619422" y="527093"/>
                </a:cubicBezTo>
                <a:cubicBezTo>
                  <a:pt x="620961" y="460899"/>
                  <a:pt x="605568" y="399323"/>
                  <a:pt x="619422" y="342365"/>
                </a:cubicBezTo>
                <a:cubicBezTo>
                  <a:pt x="633276" y="285407"/>
                  <a:pt x="705628" y="240765"/>
                  <a:pt x="702549" y="185347"/>
                </a:cubicBezTo>
                <a:cubicBezTo>
                  <a:pt x="699470" y="129929"/>
                  <a:pt x="642513" y="34486"/>
                  <a:pt x="600949" y="9856"/>
                </a:cubicBezTo>
                <a:cubicBezTo>
                  <a:pt x="559385" y="-14774"/>
                  <a:pt x="507046" y="11395"/>
                  <a:pt x="453167" y="37565"/>
                </a:cubicBezTo>
                <a:cubicBezTo>
                  <a:pt x="399288" y="63735"/>
                  <a:pt x="337712" y="96062"/>
                  <a:pt x="277676" y="166874"/>
                </a:cubicBezTo>
                <a:cubicBezTo>
                  <a:pt x="217640" y="237686"/>
                  <a:pt x="125276" y="365456"/>
                  <a:pt x="92949" y="462438"/>
                </a:cubicBezTo>
                <a:cubicBezTo>
                  <a:pt x="60622" y="559420"/>
                  <a:pt x="85252" y="631771"/>
                  <a:pt x="83713" y="748765"/>
                </a:cubicBezTo>
                <a:cubicBezTo>
                  <a:pt x="82174" y="865759"/>
                  <a:pt x="96028" y="1030475"/>
                  <a:pt x="83713" y="1164402"/>
                </a:cubicBezTo>
                <a:cubicBezTo>
                  <a:pt x="71398" y="1298329"/>
                  <a:pt x="22137" y="1415323"/>
                  <a:pt x="9822" y="1552329"/>
                </a:cubicBezTo>
                <a:cubicBezTo>
                  <a:pt x="-2493" y="1689335"/>
                  <a:pt x="-4033" y="1855589"/>
                  <a:pt x="9822" y="1986438"/>
                </a:cubicBezTo>
                <a:cubicBezTo>
                  <a:pt x="23676" y="2117286"/>
                  <a:pt x="59082" y="2238899"/>
                  <a:pt x="92949" y="2337420"/>
                </a:cubicBezTo>
                <a:cubicBezTo>
                  <a:pt x="126816" y="2435941"/>
                  <a:pt x="188392" y="2497517"/>
                  <a:pt x="213022" y="2577565"/>
                </a:cubicBezTo>
                <a:cubicBezTo>
                  <a:pt x="237652" y="2657613"/>
                  <a:pt x="213022" y="2759214"/>
                  <a:pt x="240731" y="2817711"/>
                </a:cubicBezTo>
                <a:cubicBezTo>
                  <a:pt x="268440" y="2876208"/>
                  <a:pt x="340791" y="2862353"/>
                  <a:pt x="379276" y="2928547"/>
                </a:cubicBezTo>
                <a:cubicBezTo>
                  <a:pt x="417761" y="2994741"/>
                  <a:pt x="442391" y="3147141"/>
                  <a:pt x="471640" y="3214874"/>
                </a:cubicBezTo>
                <a:cubicBezTo>
                  <a:pt x="500888" y="3282607"/>
                  <a:pt x="536294" y="3282608"/>
                  <a:pt x="554767" y="3334947"/>
                </a:cubicBezTo>
                <a:cubicBezTo>
                  <a:pt x="573240" y="3387286"/>
                  <a:pt x="584015" y="3473493"/>
                  <a:pt x="582476" y="3528911"/>
                </a:cubicBezTo>
                <a:cubicBezTo>
                  <a:pt x="580937" y="3584329"/>
                  <a:pt x="550149" y="3607420"/>
                  <a:pt x="545531" y="3667456"/>
                </a:cubicBezTo>
                <a:cubicBezTo>
                  <a:pt x="540913" y="3727492"/>
                  <a:pt x="530137" y="3799844"/>
                  <a:pt x="554767" y="3889129"/>
                </a:cubicBezTo>
                <a:cubicBezTo>
                  <a:pt x="579397" y="3978414"/>
                  <a:pt x="633277" y="4101565"/>
                  <a:pt x="693313" y="4203165"/>
                </a:cubicBezTo>
                <a:cubicBezTo>
                  <a:pt x="753349" y="4304765"/>
                  <a:pt x="824161" y="4420220"/>
                  <a:pt x="914985" y="4498729"/>
                </a:cubicBezTo>
                <a:cubicBezTo>
                  <a:pt x="1005809" y="4577238"/>
                  <a:pt x="1130500" y="4637275"/>
                  <a:pt x="1238258" y="4674220"/>
                </a:cubicBezTo>
                <a:cubicBezTo>
                  <a:pt x="1346016" y="4711165"/>
                  <a:pt x="1441458" y="4731177"/>
                  <a:pt x="1515349" y="4729638"/>
                </a:cubicBezTo>
                <a:close/>
              </a:path>
            </a:pathLst>
          </a:custGeom>
          <a:solidFill>
            <a:schemeClr val="accent6">
              <a:lumMod val="60000"/>
              <a:lumOff val="40000"/>
              <a:alpha val="79592"/>
            </a:schemeClr>
          </a:solidFill>
          <a:ln w="12700">
            <a:solidFill>
              <a:schemeClr val="tx1"/>
            </a:solidFill>
            <a:prstDash val="solid"/>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0" name="5-Point Star 139">
            <a:extLst>
              <a:ext uri="{FF2B5EF4-FFF2-40B4-BE49-F238E27FC236}">
                <a16:creationId xmlns:a16="http://schemas.microsoft.com/office/drawing/2014/main" id="{145E4A5C-C217-2079-D7EB-DE315E4AD828}"/>
              </a:ext>
            </a:extLst>
          </p:cNvPr>
          <p:cNvSpPr/>
          <p:nvPr/>
        </p:nvSpPr>
        <p:spPr>
          <a:xfrm>
            <a:off x="6236689" y="3936699"/>
            <a:ext cx="181201" cy="181201"/>
          </a:xfrm>
          <a:prstGeom prst="star5">
            <a:avLst/>
          </a:prstGeom>
          <a:solidFill>
            <a:srgbClr val="FF0000"/>
          </a:solidFill>
          <a:ln w="12700">
            <a:solidFill>
              <a:schemeClr val="tx1"/>
            </a:solid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ight Triangle 11">
            <a:extLst>
              <a:ext uri="{FF2B5EF4-FFF2-40B4-BE49-F238E27FC236}">
                <a16:creationId xmlns:a16="http://schemas.microsoft.com/office/drawing/2014/main" id="{FFF35118-AEAE-EFCF-3F12-4FC8DCA1B273}"/>
              </a:ext>
            </a:extLst>
          </p:cNvPr>
          <p:cNvSpPr>
            <a:spLocks noChangeAspect="1"/>
          </p:cNvSpPr>
          <p:nvPr/>
        </p:nvSpPr>
        <p:spPr>
          <a:xfrm rot="15647031">
            <a:off x="5668548" y="1230408"/>
            <a:ext cx="173551" cy="176694"/>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4" name="Right Triangle 13">
            <a:extLst>
              <a:ext uri="{FF2B5EF4-FFF2-40B4-BE49-F238E27FC236}">
                <a16:creationId xmlns:a16="http://schemas.microsoft.com/office/drawing/2014/main" id="{AAEAA07B-592F-35EA-4427-504F69D8F80B}"/>
              </a:ext>
            </a:extLst>
          </p:cNvPr>
          <p:cNvSpPr>
            <a:spLocks noChangeAspect="1"/>
          </p:cNvSpPr>
          <p:nvPr/>
        </p:nvSpPr>
        <p:spPr>
          <a:xfrm rot="13985005">
            <a:off x="5308534" y="1927821"/>
            <a:ext cx="173551" cy="176694"/>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6" name="Right Triangle 15">
            <a:extLst>
              <a:ext uri="{FF2B5EF4-FFF2-40B4-BE49-F238E27FC236}">
                <a16:creationId xmlns:a16="http://schemas.microsoft.com/office/drawing/2014/main" id="{04996F9E-5D06-8D27-F419-E2672760DEF7}"/>
              </a:ext>
            </a:extLst>
          </p:cNvPr>
          <p:cNvSpPr>
            <a:spLocks noChangeAspect="1"/>
          </p:cNvSpPr>
          <p:nvPr/>
        </p:nvSpPr>
        <p:spPr>
          <a:xfrm rot="12766643">
            <a:off x="5567443" y="3535207"/>
            <a:ext cx="173551" cy="176694"/>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7" name="Right Triangle 16">
            <a:extLst>
              <a:ext uri="{FF2B5EF4-FFF2-40B4-BE49-F238E27FC236}">
                <a16:creationId xmlns:a16="http://schemas.microsoft.com/office/drawing/2014/main" id="{D718D4F1-03D9-FD89-2AC2-36F9A724BA31}"/>
              </a:ext>
            </a:extLst>
          </p:cNvPr>
          <p:cNvSpPr>
            <a:spLocks noChangeAspect="1"/>
          </p:cNvSpPr>
          <p:nvPr/>
        </p:nvSpPr>
        <p:spPr>
          <a:xfrm rot="9876224">
            <a:off x="6044297" y="4173871"/>
            <a:ext cx="173551" cy="176694"/>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8" name="Right Triangle 17">
            <a:extLst>
              <a:ext uri="{FF2B5EF4-FFF2-40B4-BE49-F238E27FC236}">
                <a16:creationId xmlns:a16="http://schemas.microsoft.com/office/drawing/2014/main" id="{36C975BC-8F8E-A296-BF6E-7CAB1CCE5208}"/>
              </a:ext>
            </a:extLst>
          </p:cNvPr>
          <p:cNvSpPr>
            <a:spLocks noChangeAspect="1"/>
          </p:cNvSpPr>
          <p:nvPr/>
        </p:nvSpPr>
        <p:spPr>
          <a:xfrm rot="11445508">
            <a:off x="6592489" y="4818008"/>
            <a:ext cx="173551" cy="176694"/>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9" name="Right Triangle 18">
            <a:extLst>
              <a:ext uri="{FF2B5EF4-FFF2-40B4-BE49-F238E27FC236}">
                <a16:creationId xmlns:a16="http://schemas.microsoft.com/office/drawing/2014/main" id="{3C6BEAE4-E7F7-D1A3-58CE-B1041C81AE73}"/>
              </a:ext>
            </a:extLst>
          </p:cNvPr>
          <p:cNvSpPr>
            <a:spLocks noChangeAspect="1"/>
          </p:cNvSpPr>
          <p:nvPr/>
        </p:nvSpPr>
        <p:spPr>
          <a:xfrm rot="11423799">
            <a:off x="7177319" y="5557608"/>
            <a:ext cx="173551" cy="176694"/>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0" name="Right Triangle 19">
            <a:extLst>
              <a:ext uri="{FF2B5EF4-FFF2-40B4-BE49-F238E27FC236}">
                <a16:creationId xmlns:a16="http://schemas.microsoft.com/office/drawing/2014/main" id="{C6883ACB-9148-13E9-ABF0-404A02A42985}"/>
              </a:ext>
            </a:extLst>
          </p:cNvPr>
          <p:cNvSpPr>
            <a:spLocks noChangeAspect="1"/>
          </p:cNvSpPr>
          <p:nvPr/>
        </p:nvSpPr>
        <p:spPr>
          <a:xfrm rot="10800000">
            <a:off x="7697552" y="6200498"/>
            <a:ext cx="173551" cy="176694"/>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8" name="Freeform 27">
            <a:extLst>
              <a:ext uri="{FF2B5EF4-FFF2-40B4-BE49-F238E27FC236}">
                <a16:creationId xmlns:a16="http://schemas.microsoft.com/office/drawing/2014/main" id="{2F05F74C-DDEC-A751-B51D-4CEEFB60851E}"/>
              </a:ext>
            </a:extLst>
          </p:cNvPr>
          <p:cNvSpPr/>
          <p:nvPr/>
        </p:nvSpPr>
        <p:spPr>
          <a:xfrm>
            <a:off x="6410348" y="951812"/>
            <a:ext cx="158646" cy="608763"/>
          </a:xfrm>
          <a:custGeom>
            <a:avLst/>
            <a:gdLst>
              <a:gd name="connsiteX0" fmla="*/ 0 w 101600"/>
              <a:gd name="connsiteY0" fmla="*/ 535709 h 535709"/>
              <a:gd name="connsiteX1" fmla="*/ 46181 w 101600"/>
              <a:gd name="connsiteY1" fmla="*/ 258619 h 535709"/>
              <a:gd name="connsiteX2" fmla="*/ 83127 w 101600"/>
              <a:gd name="connsiteY2" fmla="*/ 120073 h 535709"/>
              <a:gd name="connsiteX3" fmla="*/ 101600 w 101600"/>
              <a:gd name="connsiteY3" fmla="*/ 0 h 535709"/>
            </a:gdLst>
            <a:ahLst/>
            <a:cxnLst>
              <a:cxn ang="0">
                <a:pos x="connsiteX0" y="connsiteY0"/>
              </a:cxn>
              <a:cxn ang="0">
                <a:pos x="connsiteX1" y="connsiteY1"/>
              </a:cxn>
              <a:cxn ang="0">
                <a:pos x="connsiteX2" y="connsiteY2"/>
              </a:cxn>
              <a:cxn ang="0">
                <a:pos x="connsiteX3" y="connsiteY3"/>
              </a:cxn>
            </a:cxnLst>
            <a:rect l="l" t="t" r="r" b="b"/>
            <a:pathLst>
              <a:path w="101600" h="535709">
                <a:moveTo>
                  <a:pt x="0" y="535709"/>
                </a:moveTo>
                <a:cubicBezTo>
                  <a:pt x="16163" y="431800"/>
                  <a:pt x="32327" y="327892"/>
                  <a:pt x="46181" y="258619"/>
                </a:cubicBezTo>
                <a:cubicBezTo>
                  <a:pt x="60035" y="189346"/>
                  <a:pt x="73891" y="163176"/>
                  <a:pt x="83127" y="120073"/>
                </a:cubicBezTo>
                <a:cubicBezTo>
                  <a:pt x="92363" y="76970"/>
                  <a:pt x="96981" y="38485"/>
                  <a:pt x="101600" y="0"/>
                </a:cubicBezTo>
              </a:path>
            </a:pathLst>
          </a:custGeom>
          <a:noFill/>
          <a:ln w="158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6" name="Group 35">
            <a:extLst>
              <a:ext uri="{FF2B5EF4-FFF2-40B4-BE49-F238E27FC236}">
                <a16:creationId xmlns:a16="http://schemas.microsoft.com/office/drawing/2014/main" id="{4C352A8C-1FAB-313B-7B9D-0EFC10C5B6AA}"/>
              </a:ext>
            </a:extLst>
          </p:cNvPr>
          <p:cNvGrpSpPr>
            <a:grpSpLocks noChangeAspect="1"/>
          </p:cNvGrpSpPr>
          <p:nvPr/>
        </p:nvGrpSpPr>
        <p:grpSpPr>
          <a:xfrm rot="6269355" flipV="1">
            <a:off x="6087026" y="2046871"/>
            <a:ext cx="182621" cy="82296"/>
            <a:chOff x="1540438" y="1147023"/>
            <a:chExt cx="679986" cy="511807"/>
          </a:xfrm>
          <a:effectLst/>
        </p:grpSpPr>
        <p:grpSp>
          <p:nvGrpSpPr>
            <p:cNvPr id="37" name="Group 36">
              <a:extLst>
                <a:ext uri="{FF2B5EF4-FFF2-40B4-BE49-F238E27FC236}">
                  <a16:creationId xmlns:a16="http://schemas.microsoft.com/office/drawing/2014/main" id="{4B27A301-14C9-9BD8-51B7-53B643063953}"/>
                </a:ext>
              </a:extLst>
            </p:cNvPr>
            <p:cNvGrpSpPr/>
            <p:nvPr/>
          </p:nvGrpSpPr>
          <p:grpSpPr>
            <a:xfrm rot="1414823">
              <a:off x="1610822" y="1147023"/>
              <a:ext cx="609602" cy="180958"/>
              <a:chOff x="-762002" y="2486042"/>
              <a:chExt cx="609602" cy="180958"/>
            </a:xfrm>
          </p:grpSpPr>
          <p:cxnSp>
            <p:nvCxnSpPr>
              <p:cNvPr id="41" name="Straight Connector 40">
                <a:extLst>
                  <a:ext uri="{FF2B5EF4-FFF2-40B4-BE49-F238E27FC236}">
                    <a16:creationId xmlns:a16="http://schemas.microsoft.com/office/drawing/2014/main" id="{68C3CE1A-1E92-836E-625A-1721CE130CA4}"/>
                  </a:ext>
                </a:extLst>
              </p:cNvPr>
              <p:cNvCxnSpPr/>
              <p:nvPr/>
            </p:nvCxnSpPr>
            <p:spPr>
              <a:xfrm flipV="1">
                <a:off x="-762000" y="2486042"/>
                <a:ext cx="609600" cy="1809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C6BC3F7D-F24C-F4EE-8199-FCEBAA849E13}"/>
                  </a:ext>
                </a:extLst>
              </p:cNvPr>
              <p:cNvCxnSpPr>
                <a:cxnSpLocks/>
              </p:cNvCxnSpPr>
              <p:nvPr/>
            </p:nvCxnSpPr>
            <p:spPr>
              <a:xfrm flipV="1">
                <a:off x="-762002" y="2514600"/>
                <a:ext cx="73152"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38" name="Group 37">
              <a:extLst>
                <a:ext uri="{FF2B5EF4-FFF2-40B4-BE49-F238E27FC236}">
                  <a16:creationId xmlns:a16="http://schemas.microsoft.com/office/drawing/2014/main" id="{E5F86581-68E7-70DD-9A27-5F4836D6E227}"/>
                </a:ext>
              </a:extLst>
            </p:cNvPr>
            <p:cNvGrpSpPr/>
            <p:nvPr/>
          </p:nvGrpSpPr>
          <p:grpSpPr>
            <a:xfrm rot="12200306">
              <a:off x="1540438" y="1477872"/>
              <a:ext cx="609600" cy="180958"/>
              <a:chOff x="-762000" y="2486042"/>
              <a:chExt cx="609600" cy="180958"/>
            </a:xfrm>
          </p:grpSpPr>
          <p:cxnSp>
            <p:nvCxnSpPr>
              <p:cNvPr id="39" name="Straight Connector 38">
                <a:extLst>
                  <a:ext uri="{FF2B5EF4-FFF2-40B4-BE49-F238E27FC236}">
                    <a16:creationId xmlns:a16="http://schemas.microsoft.com/office/drawing/2014/main" id="{F72435A4-995B-DE08-5AA5-64513DEDA96D}"/>
                  </a:ext>
                </a:extLst>
              </p:cNvPr>
              <p:cNvCxnSpPr/>
              <p:nvPr/>
            </p:nvCxnSpPr>
            <p:spPr>
              <a:xfrm flipV="1">
                <a:off x="-762000" y="2486042"/>
                <a:ext cx="609600" cy="1809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2514ACFD-1949-0DC2-3FA8-1CBDA08FC825}"/>
                  </a:ext>
                </a:extLst>
              </p:cNvPr>
              <p:cNvCxnSpPr>
                <a:cxnSpLocks/>
              </p:cNvCxnSpPr>
              <p:nvPr/>
            </p:nvCxnSpPr>
            <p:spPr>
              <a:xfrm flipV="1">
                <a:off x="-762000" y="2514600"/>
                <a:ext cx="76200"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43" name="Group 42">
            <a:extLst>
              <a:ext uri="{FF2B5EF4-FFF2-40B4-BE49-F238E27FC236}">
                <a16:creationId xmlns:a16="http://schemas.microsoft.com/office/drawing/2014/main" id="{DCE0DB1E-EC3E-816F-1220-4EB5C21F9AC6}"/>
              </a:ext>
            </a:extLst>
          </p:cNvPr>
          <p:cNvGrpSpPr>
            <a:grpSpLocks noChangeAspect="1"/>
          </p:cNvGrpSpPr>
          <p:nvPr/>
        </p:nvGrpSpPr>
        <p:grpSpPr>
          <a:xfrm rot="6269355" flipV="1">
            <a:off x="5748555" y="2637903"/>
            <a:ext cx="227527" cy="102531"/>
            <a:chOff x="1540438" y="1147023"/>
            <a:chExt cx="679986" cy="511807"/>
          </a:xfrm>
          <a:effectLst/>
        </p:grpSpPr>
        <p:grpSp>
          <p:nvGrpSpPr>
            <p:cNvPr id="44" name="Group 43">
              <a:extLst>
                <a:ext uri="{FF2B5EF4-FFF2-40B4-BE49-F238E27FC236}">
                  <a16:creationId xmlns:a16="http://schemas.microsoft.com/office/drawing/2014/main" id="{E469D183-6A04-C892-0228-640248946C46}"/>
                </a:ext>
              </a:extLst>
            </p:cNvPr>
            <p:cNvGrpSpPr/>
            <p:nvPr/>
          </p:nvGrpSpPr>
          <p:grpSpPr>
            <a:xfrm rot="1414823">
              <a:off x="1610822" y="1147023"/>
              <a:ext cx="609602" cy="180958"/>
              <a:chOff x="-762002" y="2486042"/>
              <a:chExt cx="609602" cy="180958"/>
            </a:xfrm>
          </p:grpSpPr>
          <p:cxnSp>
            <p:nvCxnSpPr>
              <p:cNvPr id="48" name="Straight Connector 47">
                <a:extLst>
                  <a:ext uri="{FF2B5EF4-FFF2-40B4-BE49-F238E27FC236}">
                    <a16:creationId xmlns:a16="http://schemas.microsoft.com/office/drawing/2014/main" id="{F2F73726-6DAC-6C3B-B22B-6776881FA5AF}"/>
                  </a:ext>
                </a:extLst>
              </p:cNvPr>
              <p:cNvCxnSpPr/>
              <p:nvPr/>
            </p:nvCxnSpPr>
            <p:spPr>
              <a:xfrm flipV="1">
                <a:off x="-762000" y="2486042"/>
                <a:ext cx="609600" cy="1809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9EA03EE3-8705-641C-8367-99B15FDC5BB0}"/>
                  </a:ext>
                </a:extLst>
              </p:cNvPr>
              <p:cNvCxnSpPr>
                <a:cxnSpLocks/>
              </p:cNvCxnSpPr>
              <p:nvPr/>
            </p:nvCxnSpPr>
            <p:spPr>
              <a:xfrm flipV="1">
                <a:off x="-762002" y="2514600"/>
                <a:ext cx="73152"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45" name="Group 44">
              <a:extLst>
                <a:ext uri="{FF2B5EF4-FFF2-40B4-BE49-F238E27FC236}">
                  <a16:creationId xmlns:a16="http://schemas.microsoft.com/office/drawing/2014/main" id="{FE8C6B79-0AAE-7ADF-1810-9DD8921D90BC}"/>
                </a:ext>
              </a:extLst>
            </p:cNvPr>
            <p:cNvGrpSpPr/>
            <p:nvPr/>
          </p:nvGrpSpPr>
          <p:grpSpPr>
            <a:xfrm rot="12200306">
              <a:off x="1540438" y="1477872"/>
              <a:ext cx="609600" cy="180958"/>
              <a:chOff x="-762000" y="2486042"/>
              <a:chExt cx="609600" cy="180958"/>
            </a:xfrm>
          </p:grpSpPr>
          <p:cxnSp>
            <p:nvCxnSpPr>
              <p:cNvPr id="46" name="Straight Connector 45">
                <a:extLst>
                  <a:ext uri="{FF2B5EF4-FFF2-40B4-BE49-F238E27FC236}">
                    <a16:creationId xmlns:a16="http://schemas.microsoft.com/office/drawing/2014/main" id="{403F667D-5757-86AF-EB15-74D0A0E90F39}"/>
                  </a:ext>
                </a:extLst>
              </p:cNvPr>
              <p:cNvCxnSpPr/>
              <p:nvPr/>
            </p:nvCxnSpPr>
            <p:spPr>
              <a:xfrm flipV="1">
                <a:off x="-762000" y="2486042"/>
                <a:ext cx="609600" cy="1809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2FC665DF-C7F5-C7F9-E063-1EFB032C8471}"/>
                  </a:ext>
                </a:extLst>
              </p:cNvPr>
              <p:cNvCxnSpPr>
                <a:cxnSpLocks/>
              </p:cNvCxnSpPr>
              <p:nvPr/>
            </p:nvCxnSpPr>
            <p:spPr>
              <a:xfrm flipV="1">
                <a:off x="-762000" y="2514600"/>
                <a:ext cx="76200"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50" name="Group 49">
            <a:extLst>
              <a:ext uri="{FF2B5EF4-FFF2-40B4-BE49-F238E27FC236}">
                <a16:creationId xmlns:a16="http://schemas.microsoft.com/office/drawing/2014/main" id="{7A3B593E-6A35-D7CE-5373-EB319FBECD29}"/>
              </a:ext>
            </a:extLst>
          </p:cNvPr>
          <p:cNvGrpSpPr>
            <a:grpSpLocks noChangeAspect="1"/>
          </p:cNvGrpSpPr>
          <p:nvPr/>
        </p:nvGrpSpPr>
        <p:grpSpPr>
          <a:xfrm rot="3729048" flipV="1">
            <a:off x="6682164" y="4021253"/>
            <a:ext cx="304369" cy="137160"/>
            <a:chOff x="1540438" y="1147023"/>
            <a:chExt cx="679986" cy="511807"/>
          </a:xfrm>
          <a:effectLst/>
        </p:grpSpPr>
        <p:grpSp>
          <p:nvGrpSpPr>
            <p:cNvPr id="51" name="Group 50">
              <a:extLst>
                <a:ext uri="{FF2B5EF4-FFF2-40B4-BE49-F238E27FC236}">
                  <a16:creationId xmlns:a16="http://schemas.microsoft.com/office/drawing/2014/main" id="{A98FCBCB-8EE9-DD13-42DB-4262B6C42795}"/>
                </a:ext>
              </a:extLst>
            </p:cNvPr>
            <p:cNvGrpSpPr/>
            <p:nvPr/>
          </p:nvGrpSpPr>
          <p:grpSpPr>
            <a:xfrm rot="1414823">
              <a:off x="1610822" y="1147023"/>
              <a:ext cx="609602" cy="180958"/>
              <a:chOff x="-762002" y="2486042"/>
              <a:chExt cx="609602" cy="180958"/>
            </a:xfrm>
          </p:grpSpPr>
          <p:cxnSp>
            <p:nvCxnSpPr>
              <p:cNvPr id="55" name="Straight Connector 54">
                <a:extLst>
                  <a:ext uri="{FF2B5EF4-FFF2-40B4-BE49-F238E27FC236}">
                    <a16:creationId xmlns:a16="http://schemas.microsoft.com/office/drawing/2014/main" id="{E7063837-EC36-145F-4B01-BD4C4715773B}"/>
                  </a:ext>
                </a:extLst>
              </p:cNvPr>
              <p:cNvCxnSpPr/>
              <p:nvPr/>
            </p:nvCxnSpPr>
            <p:spPr>
              <a:xfrm flipV="1">
                <a:off x="-762000" y="2486042"/>
                <a:ext cx="609600" cy="1809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id="{859BA3D8-604C-0BD6-346F-45CD03059571}"/>
                  </a:ext>
                </a:extLst>
              </p:cNvPr>
              <p:cNvCxnSpPr>
                <a:cxnSpLocks/>
              </p:cNvCxnSpPr>
              <p:nvPr/>
            </p:nvCxnSpPr>
            <p:spPr>
              <a:xfrm flipV="1">
                <a:off x="-762002" y="2514600"/>
                <a:ext cx="73152"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52" name="Group 51">
              <a:extLst>
                <a:ext uri="{FF2B5EF4-FFF2-40B4-BE49-F238E27FC236}">
                  <a16:creationId xmlns:a16="http://schemas.microsoft.com/office/drawing/2014/main" id="{4F8E04A7-20F2-9FF0-86D0-025DBA1B36EF}"/>
                </a:ext>
              </a:extLst>
            </p:cNvPr>
            <p:cNvGrpSpPr/>
            <p:nvPr/>
          </p:nvGrpSpPr>
          <p:grpSpPr>
            <a:xfrm rot="12200306">
              <a:off x="1540438" y="1477872"/>
              <a:ext cx="609600" cy="180958"/>
              <a:chOff x="-762000" y="2486042"/>
              <a:chExt cx="609600" cy="180958"/>
            </a:xfrm>
          </p:grpSpPr>
          <p:cxnSp>
            <p:nvCxnSpPr>
              <p:cNvPr id="53" name="Straight Connector 52">
                <a:extLst>
                  <a:ext uri="{FF2B5EF4-FFF2-40B4-BE49-F238E27FC236}">
                    <a16:creationId xmlns:a16="http://schemas.microsoft.com/office/drawing/2014/main" id="{06240C71-9BCB-A02E-E38D-653178C47031}"/>
                  </a:ext>
                </a:extLst>
              </p:cNvPr>
              <p:cNvCxnSpPr/>
              <p:nvPr/>
            </p:nvCxnSpPr>
            <p:spPr>
              <a:xfrm flipV="1">
                <a:off x="-762000" y="2486042"/>
                <a:ext cx="609600" cy="1809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C6EF302E-01BA-A77B-00E0-0AE511AB5881}"/>
                  </a:ext>
                </a:extLst>
              </p:cNvPr>
              <p:cNvCxnSpPr>
                <a:cxnSpLocks/>
              </p:cNvCxnSpPr>
              <p:nvPr/>
            </p:nvCxnSpPr>
            <p:spPr>
              <a:xfrm flipV="1">
                <a:off x="-762000" y="2514600"/>
                <a:ext cx="76200"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112" name="Up Arrow 111">
            <a:extLst>
              <a:ext uri="{FF2B5EF4-FFF2-40B4-BE49-F238E27FC236}">
                <a16:creationId xmlns:a16="http://schemas.microsoft.com/office/drawing/2014/main" id="{C5DDC25C-6E06-C96B-3730-A63F5D67E74F}"/>
              </a:ext>
            </a:extLst>
          </p:cNvPr>
          <p:cNvSpPr>
            <a:spLocks/>
          </p:cNvSpPr>
          <p:nvPr/>
        </p:nvSpPr>
        <p:spPr>
          <a:xfrm rot="21370355" flipH="1" flipV="1">
            <a:off x="5986653" y="2350499"/>
            <a:ext cx="87854" cy="148072"/>
          </a:xfrm>
          <a:prstGeom prst="upArrow">
            <a:avLst/>
          </a:pr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3" name="Up Arrow 112">
            <a:extLst>
              <a:ext uri="{FF2B5EF4-FFF2-40B4-BE49-F238E27FC236}">
                <a16:creationId xmlns:a16="http://schemas.microsoft.com/office/drawing/2014/main" id="{ABE16D4F-D085-F1EA-B575-607F64DC92DB}"/>
              </a:ext>
            </a:extLst>
          </p:cNvPr>
          <p:cNvSpPr>
            <a:spLocks/>
          </p:cNvSpPr>
          <p:nvPr/>
        </p:nvSpPr>
        <p:spPr>
          <a:xfrm rot="21438431">
            <a:off x="5929165" y="2142163"/>
            <a:ext cx="87854" cy="148072"/>
          </a:xfrm>
          <a:prstGeom prst="upArrow">
            <a:avLst/>
          </a:pr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9" name="TextBox 118">
            <a:extLst>
              <a:ext uri="{FF2B5EF4-FFF2-40B4-BE49-F238E27FC236}">
                <a16:creationId xmlns:a16="http://schemas.microsoft.com/office/drawing/2014/main" id="{A825A284-1CFA-6DA0-DADF-15739B90A509}"/>
              </a:ext>
            </a:extLst>
          </p:cNvPr>
          <p:cNvSpPr txBox="1"/>
          <p:nvPr/>
        </p:nvSpPr>
        <p:spPr>
          <a:xfrm rot="2614294">
            <a:off x="7169702" y="6036529"/>
            <a:ext cx="781147" cy="307777"/>
          </a:xfrm>
          <a:prstGeom prst="rect">
            <a:avLst/>
          </a:prstGeom>
          <a:noFill/>
        </p:spPr>
        <p:txBody>
          <a:bodyPr wrap="square" rtlCol="0">
            <a:spAutoFit/>
          </a:bodyPr>
          <a:lstStyle/>
          <a:p>
            <a:pPr algn="ctr"/>
            <a:r>
              <a:rPr lang="en-US" sz="1400" dirty="0"/>
              <a:t>Trench</a:t>
            </a:r>
          </a:p>
        </p:txBody>
      </p:sp>
      <p:sp>
        <p:nvSpPr>
          <p:cNvPr id="120" name="TextBox 119">
            <a:extLst>
              <a:ext uri="{FF2B5EF4-FFF2-40B4-BE49-F238E27FC236}">
                <a16:creationId xmlns:a16="http://schemas.microsoft.com/office/drawing/2014/main" id="{0387920B-9C32-9C45-156E-D23966DB9BB2}"/>
              </a:ext>
            </a:extLst>
          </p:cNvPr>
          <p:cNvSpPr txBox="1"/>
          <p:nvPr/>
        </p:nvSpPr>
        <p:spPr>
          <a:xfrm rot="3445920">
            <a:off x="6747124" y="5618627"/>
            <a:ext cx="892642" cy="307777"/>
          </a:xfrm>
          <a:prstGeom prst="rect">
            <a:avLst/>
          </a:prstGeom>
          <a:noFill/>
        </p:spPr>
        <p:txBody>
          <a:bodyPr wrap="square" rtlCol="0">
            <a:spAutoFit/>
          </a:bodyPr>
          <a:lstStyle/>
          <a:p>
            <a:pPr algn="ctr"/>
            <a:r>
              <a:rPr lang="en-US" sz="1400" dirty="0"/>
              <a:t>Sunda</a:t>
            </a:r>
          </a:p>
        </p:txBody>
      </p:sp>
      <p:sp>
        <p:nvSpPr>
          <p:cNvPr id="123" name="TextBox 122">
            <a:extLst>
              <a:ext uri="{FF2B5EF4-FFF2-40B4-BE49-F238E27FC236}">
                <a16:creationId xmlns:a16="http://schemas.microsoft.com/office/drawing/2014/main" id="{6A75BCAF-5644-1367-6306-4063BEF482C2}"/>
              </a:ext>
            </a:extLst>
          </p:cNvPr>
          <p:cNvSpPr txBox="1"/>
          <p:nvPr/>
        </p:nvSpPr>
        <p:spPr>
          <a:xfrm rot="4252061">
            <a:off x="4934730" y="2636992"/>
            <a:ext cx="737878" cy="307777"/>
          </a:xfrm>
          <a:prstGeom prst="rect">
            <a:avLst/>
          </a:prstGeom>
          <a:noFill/>
        </p:spPr>
        <p:txBody>
          <a:bodyPr wrap="square" rtlCol="0">
            <a:spAutoFit/>
          </a:bodyPr>
          <a:lstStyle/>
          <a:p>
            <a:pPr algn="ctr"/>
            <a:r>
              <a:rPr lang="en-US" sz="1400" dirty="0"/>
              <a:t>Trench</a:t>
            </a:r>
          </a:p>
        </p:txBody>
      </p:sp>
      <p:sp>
        <p:nvSpPr>
          <p:cNvPr id="124" name="TextBox 123">
            <a:extLst>
              <a:ext uri="{FF2B5EF4-FFF2-40B4-BE49-F238E27FC236}">
                <a16:creationId xmlns:a16="http://schemas.microsoft.com/office/drawing/2014/main" id="{0E39EFE2-2D29-CC43-A000-DF8BA5254084}"/>
              </a:ext>
            </a:extLst>
          </p:cNvPr>
          <p:cNvSpPr txBox="1"/>
          <p:nvPr/>
        </p:nvSpPr>
        <p:spPr>
          <a:xfrm rot="5667337">
            <a:off x="4830539" y="2062497"/>
            <a:ext cx="892642" cy="307777"/>
          </a:xfrm>
          <a:prstGeom prst="rect">
            <a:avLst/>
          </a:prstGeom>
          <a:noFill/>
        </p:spPr>
        <p:txBody>
          <a:bodyPr wrap="square" rtlCol="0">
            <a:spAutoFit/>
          </a:bodyPr>
          <a:lstStyle/>
          <a:p>
            <a:pPr algn="ctr"/>
            <a:r>
              <a:rPr lang="en-US" sz="1400" dirty="0"/>
              <a:t>Sunda</a:t>
            </a:r>
          </a:p>
        </p:txBody>
      </p:sp>
      <p:sp>
        <p:nvSpPr>
          <p:cNvPr id="126" name="TextBox 125">
            <a:extLst>
              <a:ext uri="{FF2B5EF4-FFF2-40B4-BE49-F238E27FC236}">
                <a16:creationId xmlns:a16="http://schemas.microsoft.com/office/drawing/2014/main" id="{D5CB4568-044C-41D8-3EE1-15D1485AE0C6}"/>
              </a:ext>
            </a:extLst>
          </p:cNvPr>
          <p:cNvSpPr txBox="1"/>
          <p:nvPr/>
        </p:nvSpPr>
        <p:spPr>
          <a:xfrm rot="2594065">
            <a:off x="6439381" y="3768431"/>
            <a:ext cx="960519" cy="338554"/>
          </a:xfrm>
          <a:prstGeom prst="rect">
            <a:avLst/>
          </a:prstGeom>
          <a:noFill/>
        </p:spPr>
        <p:txBody>
          <a:bodyPr wrap="none" rtlCol="0">
            <a:spAutoFit/>
          </a:bodyPr>
          <a:lstStyle/>
          <a:p>
            <a:r>
              <a:rPr lang="en-US" sz="1600" i="1" dirty="0"/>
              <a:t>Sumatra</a:t>
            </a:r>
          </a:p>
        </p:txBody>
      </p:sp>
      <p:sp>
        <p:nvSpPr>
          <p:cNvPr id="154" name="TextBox 153">
            <a:extLst>
              <a:ext uri="{FF2B5EF4-FFF2-40B4-BE49-F238E27FC236}">
                <a16:creationId xmlns:a16="http://schemas.microsoft.com/office/drawing/2014/main" id="{3035D071-753D-0AE4-0C6D-30EF14536CE7}"/>
              </a:ext>
            </a:extLst>
          </p:cNvPr>
          <p:cNvSpPr txBox="1"/>
          <p:nvPr/>
        </p:nvSpPr>
        <p:spPr>
          <a:xfrm rot="4808243">
            <a:off x="5885719" y="2648261"/>
            <a:ext cx="1483098" cy="338554"/>
          </a:xfrm>
          <a:prstGeom prst="rect">
            <a:avLst/>
          </a:prstGeom>
          <a:noFill/>
        </p:spPr>
        <p:txBody>
          <a:bodyPr wrap="none" rtlCol="0">
            <a:spAutoFit/>
          </a:bodyPr>
          <a:lstStyle/>
          <a:p>
            <a:r>
              <a:rPr lang="en-US" sz="1600" i="1" dirty="0">
                <a:solidFill>
                  <a:schemeClr val="tx1">
                    <a:lumMod val="65000"/>
                    <a:lumOff val="35000"/>
                  </a:schemeClr>
                </a:solidFill>
              </a:rPr>
              <a:t>Andaman Sea</a:t>
            </a:r>
          </a:p>
        </p:txBody>
      </p:sp>
      <p:sp>
        <p:nvSpPr>
          <p:cNvPr id="155" name="TextBox 154">
            <a:extLst>
              <a:ext uri="{FF2B5EF4-FFF2-40B4-BE49-F238E27FC236}">
                <a16:creationId xmlns:a16="http://schemas.microsoft.com/office/drawing/2014/main" id="{339A3CEF-64AA-93FC-BF5F-ABB7BDA145C1}"/>
              </a:ext>
            </a:extLst>
          </p:cNvPr>
          <p:cNvSpPr txBox="1"/>
          <p:nvPr/>
        </p:nvSpPr>
        <p:spPr>
          <a:xfrm rot="5112833">
            <a:off x="6681136" y="2539654"/>
            <a:ext cx="731290" cy="338554"/>
          </a:xfrm>
          <a:prstGeom prst="rect">
            <a:avLst/>
          </a:prstGeom>
          <a:noFill/>
        </p:spPr>
        <p:txBody>
          <a:bodyPr wrap="none" rtlCol="0">
            <a:spAutoFit/>
          </a:bodyPr>
          <a:lstStyle/>
          <a:p>
            <a:r>
              <a:rPr lang="en-US" sz="1600" i="1" dirty="0"/>
              <a:t>Malay</a:t>
            </a:r>
          </a:p>
        </p:txBody>
      </p:sp>
      <p:sp>
        <p:nvSpPr>
          <p:cNvPr id="156" name="TextBox 155">
            <a:extLst>
              <a:ext uri="{FF2B5EF4-FFF2-40B4-BE49-F238E27FC236}">
                <a16:creationId xmlns:a16="http://schemas.microsoft.com/office/drawing/2014/main" id="{AE03792A-631A-1A38-9032-03771D6AA00B}"/>
              </a:ext>
            </a:extLst>
          </p:cNvPr>
          <p:cNvSpPr txBox="1"/>
          <p:nvPr/>
        </p:nvSpPr>
        <p:spPr>
          <a:xfrm rot="3118773">
            <a:off x="6894604" y="3171065"/>
            <a:ext cx="1082348" cy="338554"/>
          </a:xfrm>
          <a:prstGeom prst="rect">
            <a:avLst/>
          </a:prstGeom>
          <a:noFill/>
        </p:spPr>
        <p:txBody>
          <a:bodyPr wrap="none" rtlCol="0">
            <a:spAutoFit/>
          </a:bodyPr>
          <a:lstStyle/>
          <a:p>
            <a:r>
              <a:rPr lang="en-US" sz="1600" i="1" dirty="0"/>
              <a:t>Peninsula</a:t>
            </a:r>
          </a:p>
        </p:txBody>
      </p:sp>
      <p:sp>
        <p:nvSpPr>
          <p:cNvPr id="157" name="TextBox 156">
            <a:extLst>
              <a:ext uri="{FF2B5EF4-FFF2-40B4-BE49-F238E27FC236}">
                <a16:creationId xmlns:a16="http://schemas.microsoft.com/office/drawing/2014/main" id="{50D30ED8-119D-E3F7-F5B8-B0EB8421D983}"/>
              </a:ext>
            </a:extLst>
          </p:cNvPr>
          <p:cNvSpPr txBox="1"/>
          <p:nvPr/>
        </p:nvSpPr>
        <p:spPr>
          <a:xfrm>
            <a:off x="7091472" y="2807853"/>
            <a:ext cx="2062601" cy="400110"/>
          </a:xfrm>
          <a:prstGeom prst="rect">
            <a:avLst/>
          </a:prstGeom>
          <a:noFill/>
        </p:spPr>
        <p:txBody>
          <a:bodyPr wrap="square" rtlCol="0">
            <a:spAutoFit/>
          </a:bodyPr>
          <a:lstStyle/>
          <a:p>
            <a:pPr algn="ctr"/>
            <a:r>
              <a:rPr lang="en-US" sz="2000" dirty="0"/>
              <a:t>Sunda Plate</a:t>
            </a:r>
          </a:p>
        </p:txBody>
      </p:sp>
      <p:sp>
        <p:nvSpPr>
          <p:cNvPr id="158" name="TextBox 157">
            <a:extLst>
              <a:ext uri="{FF2B5EF4-FFF2-40B4-BE49-F238E27FC236}">
                <a16:creationId xmlns:a16="http://schemas.microsoft.com/office/drawing/2014/main" id="{849E373F-A1C7-D920-64FD-F36C4CFDFFE5}"/>
              </a:ext>
            </a:extLst>
          </p:cNvPr>
          <p:cNvSpPr txBox="1"/>
          <p:nvPr/>
        </p:nvSpPr>
        <p:spPr>
          <a:xfrm>
            <a:off x="4905495" y="3680527"/>
            <a:ext cx="914482" cy="707886"/>
          </a:xfrm>
          <a:prstGeom prst="rect">
            <a:avLst/>
          </a:prstGeom>
          <a:noFill/>
        </p:spPr>
        <p:txBody>
          <a:bodyPr wrap="square" rtlCol="0">
            <a:spAutoFit/>
          </a:bodyPr>
          <a:lstStyle/>
          <a:p>
            <a:pPr algn="ctr"/>
            <a:r>
              <a:rPr lang="en-US" sz="2000" dirty="0"/>
              <a:t>India</a:t>
            </a:r>
          </a:p>
          <a:p>
            <a:pPr algn="ctr"/>
            <a:r>
              <a:rPr lang="en-US" sz="2000" dirty="0"/>
              <a:t>Plate</a:t>
            </a:r>
          </a:p>
        </p:txBody>
      </p:sp>
      <p:sp>
        <p:nvSpPr>
          <p:cNvPr id="159" name="TextBox 158">
            <a:extLst>
              <a:ext uri="{FF2B5EF4-FFF2-40B4-BE49-F238E27FC236}">
                <a16:creationId xmlns:a16="http://schemas.microsoft.com/office/drawing/2014/main" id="{5FEE4F23-20A3-EFC6-02FF-B27F75DF53F5}"/>
              </a:ext>
            </a:extLst>
          </p:cNvPr>
          <p:cNvSpPr txBox="1"/>
          <p:nvPr/>
        </p:nvSpPr>
        <p:spPr>
          <a:xfrm rot="16725330">
            <a:off x="5262669" y="1971131"/>
            <a:ext cx="1000397" cy="338554"/>
          </a:xfrm>
          <a:prstGeom prst="rect">
            <a:avLst/>
          </a:prstGeom>
          <a:noFill/>
        </p:spPr>
        <p:txBody>
          <a:bodyPr wrap="square" rtlCol="0">
            <a:spAutoFit/>
          </a:bodyPr>
          <a:lstStyle/>
          <a:p>
            <a:pPr algn="ctr"/>
            <a:r>
              <a:rPr lang="en-US" sz="1600" dirty="0"/>
              <a:t>Burma</a:t>
            </a:r>
          </a:p>
        </p:txBody>
      </p:sp>
      <p:sp>
        <p:nvSpPr>
          <p:cNvPr id="160" name="TextBox 159">
            <a:extLst>
              <a:ext uri="{FF2B5EF4-FFF2-40B4-BE49-F238E27FC236}">
                <a16:creationId xmlns:a16="http://schemas.microsoft.com/office/drawing/2014/main" id="{8259702F-B1DA-BCCC-6F0E-004A3B2DD83B}"/>
              </a:ext>
            </a:extLst>
          </p:cNvPr>
          <p:cNvSpPr txBox="1"/>
          <p:nvPr/>
        </p:nvSpPr>
        <p:spPr>
          <a:xfrm rot="17820712">
            <a:off x="5304567" y="1214489"/>
            <a:ext cx="1462312" cy="338554"/>
          </a:xfrm>
          <a:prstGeom prst="rect">
            <a:avLst/>
          </a:prstGeom>
          <a:noFill/>
        </p:spPr>
        <p:txBody>
          <a:bodyPr wrap="square" rtlCol="0">
            <a:spAutoFit/>
          </a:bodyPr>
          <a:lstStyle/>
          <a:p>
            <a:pPr algn="ctr"/>
            <a:r>
              <a:rPr lang="en-US" sz="1600" dirty="0"/>
              <a:t>microplate</a:t>
            </a:r>
          </a:p>
        </p:txBody>
      </p:sp>
      <p:sp>
        <p:nvSpPr>
          <p:cNvPr id="15" name="Right Triangle 14">
            <a:extLst>
              <a:ext uri="{FF2B5EF4-FFF2-40B4-BE49-F238E27FC236}">
                <a16:creationId xmlns:a16="http://schemas.microsoft.com/office/drawing/2014/main" id="{D93836D2-534D-57D7-4B5C-C099912E109B}"/>
              </a:ext>
            </a:extLst>
          </p:cNvPr>
          <p:cNvSpPr>
            <a:spLocks noChangeAspect="1"/>
          </p:cNvSpPr>
          <p:nvPr/>
        </p:nvSpPr>
        <p:spPr>
          <a:xfrm rot="12282507">
            <a:off x="5335329" y="2758671"/>
            <a:ext cx="173551" cy="176694"/>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32" name="Freeform 131">
            <a:extLst>
              <a:ext uri="{FF2B5EF4-FFF2-40B4-BE49-F238E27FC236}">
                <a16:creationId xmlns:a16="http://schemas.microsoft.com/office/drawing/2014/main" id="{CFFC6A5A-FEEA-38B5-427A-46392EA8D32F}"/>
              </a:ext>
            </a:extLst>
          </p:cNvPr>
          <p:cNvSpPr/>
          <p:nvPr/>
        </p:nvSpPr>
        <p:spPr>
          <a:xfrm>
            <a:off x="5347037" y="960582"/>
            <a:ext cx="2910272" cy="5578763"/>
          </a:xfrm>
          <a:custGeom>
            <a:avLst/>
            <a:gdLst>
              <a:gd name="connsiteX0" fmla="*/ 518054 w 2910272"/>
              <a:gd name="connsiteY0" fmla="*/ 0 h 5578763"/>
              <a:gd name="connsiteX1" fmla="*/ 481108 w 2910272"/>
              <a:gd name="connsiteY1" fmla="*/ 157018 h 5578763"/>
              <a:gd name="connsiteX2" fmla="*/ 462636 w 2910272"/>
              <a:gd name="connsiteY2" fmla="*/ 277091 h 5578763"/>
              <a:gd name="connsiteX3" fmla="*/ 370272 w 2910272"/>
              <a:gd name="connsiteY3" fmla="*/ 406400 h 5578763"/>
              <a:gd name="connsiteX4" fmla="*/ 259436 w 2910272"/>
              <a:gd name="connsiteY4" fmla="*/ 526473 h 5578763"/>
              <a:gd name="connsiteX5" fmla="*/ 139363 w 2910272"/>
              <a:gd name="connsiteY5" fmla="*/ 701963 h 5578763"/>
              <a:gd name="connsiteX6" fmla="*/ 65472 w 2910272"/>
              <a:gd name="connsiteY6" fmla="*/ 951345 h 5578763"/>
              <a:gd name="connsiteX7" fmla="*/ 37763 w 2910272"/>
              <a:gd name="connsiteY7" fmla="*/ 1191491 h 5578763"/>
              <a:gd name="connsiteX8" fmla="*/ 10054 w 2910272"/>
              <a:gd name="connsiteY8" fmla="*/ 1413163 h 5578763"/>
              <a:gd name="connsiteX9" fmla="*/ 818 w 2910272"/>
              <a:gd name="connsiteY9" fmla="*/ 1607127 h 5578763"/>
              <a:gd name="connsiteX10" fmla="*/ 28527 w 2910272"/>
              <a:gd name="connsiteY10" fmla="*/ 1773382 h 5578763"/>
              <a:gd name="connsiteX11" fmla="*/ 93181 w 2910272"/>
              <a:gd name="connsiteY11" fmla="*/ 1911927 h 5578763"/>
              <a:gd name="connsiteX12" fmla="*/ 148599 w 2910272"/>
              <a:gd name="connsiteY12" fmla="*/ 2068945 h 5578763"/>
              <a:gd name="connsiteX13" fmla="*/ 222490 w 2910272"/>
              <a:gd name="connsiteY13" fmla="*/ 2198254 h 5578763"/>
              <a:gd name="connsiteX14" fmla="*/ 268672 w 2910272"/>
              <a:gd name="connsiteY14" fmla="*/ 2355273 h 5578763"/>
              <a:gd name="connsiteX15" fmla="*/ 305618 w 2910272"/>
              <a:gd name="connsiteY15" fmla="*/ 2595418 h 5578763"/>
              <a:gd name="connsiteX16" fmla="*/ 370272 w 2910272"/>
              <a:gd name="connsiteY16" fmla="*/ 2872509 h 5578763"/>
              <a:gd name="connsiteX17" fmla="*/ 508818 w 2910272"/>
              <a:gd name="connsiteY17" fmla="*/ 3084945 h 5578763"/>
              <a:gd name="connsiteX18" fmla="*/ 684308 w 2910272"/>
              <a:gd name="connsiteY18" fmla="*/ 3251200 h 5578763"/>
              <a:gd name="connsiteX19" fmla="*/ 832090 w 2910272"/>
              <a:gd name="connsiteY19" fmla="*/ 3334327 h 5578763"/>
              <a:gd name="connsiteX20" fmla="*/ 952163 w 2910272"/>
              <a:gd name="connsiteY20" fmla="*/ 3362036 h 5578763"/>
              <a:gd name="connsiteX21" fmla="*/ 1072236 w 2910272"/>
              <a:gd name="connsiteY21" fmla="*/ 3472873 h 5578763"/>
              <a:gd name="connsiteX22" fmla="*/ 1247727 w 2910272"/>
              <a:gd name="connsiteY22" fmla="*/ 3731491 h 5578763"/>
              <a:gd name="connsiteX23" fmla="*/ 1284672 w 2910272"/>
              <a:gd name="connsiteY23" fmla="*/ 3879273 h 5578763"/>
              <a:gd name="connsiteX24" fmla="*/ 1395508 w 2910272"/>
              <a:gd name="connsiteY24" fmla="*/ 4036291 h 5578763"/>
              <a:gd name="connsiteX25" fmla="*/ 1543290 w 2910272"/>
              <a:gd name="connsiteY25" fmla="*/ 4221018 h 5578763"/>
              <a:gd name="connsiteX26" fmla="*/ 1672599 w 2910272"/>
              <a:gd name="connsiteY26" fmla="*/ 4405745 h 5578763"/>
              <a:gd name="connsiteX27" fmla="*/ 1829618 w 2910272"/>
              <a:gd name="connsiteY27" fmla="*/ 4572000 h 5578763"/>
              <a:gd name="connsiteX28" fmla="*/ 1958927 w 2910272"/>
              <a:gd name="connsiteY28" fmla="*/ 4765963 h 5578763"/>
              <a:gd name="connsiteX29" fmla="*/ 2051290 w 2910272"/>
              <a:gd name="connsiteY29" fmla="*/ 4904509 h 5578763"/>
              <a:gd name="connsiteX30" fmla="*/ 2180599 w 2910272"/>
              <a:gd name="connsiteY30" fmla="*/ 5089236 h 5578763"/>
              <a:gd name="connsiteX31" fmla="*/ 2374563 w 2910272"/>
              <a:gd name="connsiteY31" fmla="*/ 5264727 h 5578763"/>
              <a:gd name="connsiteX32" fmla="*/ 2494636 w 2910272"/>
              <a:gd name="connsiteY32" fmla="*/ 5384800 h 5578763"/>
              <a:gd name="connsiteX33" fmla="*/ 2651654 w 2910272"/>
              <a:gd name="connsiteY33" fmla="*/ 5458691 h 5578763"/>
              <a:gd name="connsiteX34" fmla="*/ 2780963 w 2910272"/>
              <a:gd name="connsiteY34" fmla="*/ 5523345 h 5578763"/>
              <a:gd name="connsiteX35" fmla="*/ 2910272 w 2910272"/>
              <a:gd name="connsiteY35" fmla="*/ 5578763 h 5578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2910272" h="5578763">
                <a:moveTo>
                  <a:pt x="518054" y="0"/>
                </a:moveTo>
                <a:cubicBezTo>
                  <a:pt x="504199" y="55418"/>
                  <a:pt x="490344" y="110836"/>
                  <a:pt x="481108" y="157018"/>
                </a:cubicBezTo>
                <a:cubicBezTo>
                  <a:pt x="471872" y="203200"/>
                  <a:pt x="481109" y="235527"/>
                  <a:pt x="462636" y="277091"/>
                </a:cubicBezTo>
                <a:cubicBezTo>
                  <a:pt x="444163" y="318655"/>
                  <a:pt x="404139" y="364836"/>
                  <a:pt x="370272" y="406400"/>
                </a:cubicBezTo>
                <a:cubicBezTo>
                  <a:pt x="336405" y="447964"/>
                  <a:pt x="297921" y="477213"/>
                  <a:pt x="259436" y="526473"/>
                </a:cubicBezTo>
                <a:cubicBezTo>
                  <a:pt x="220951" y="575733"/>
                  <a:pt x="171690" y="631151"/>
                  <a:pt x="139363" y="701963"/>
                </a:cubicBezTo>
                <a:cubicBezTo>
                  <a:pt x="107036" y="772775"/>
                  <a:pt x="82405" y="869757"/>
                  <a:pt x="65472" y="951345"/>
                </a:cubicBezTo>
                <a:cubicBezTo>
                  <a:pt x="48539" y="1032933"/>
                  <a:pt x="46999" y="1114521"/>
                  <a:pt x="37763" y="1191491"/>
                </a:cubicBezTo>
                <a:cubicBezTo>
                  <a:pt x="28527" y="1268461"/>
                  <a:pt x="16211" y="1343890"/>
                  <a:pt x="10054" y="1413163"/>
                </a:cubicBezTo>
                <a:cubicBezTo>
                  <a:pt x="3897" y="1482436"/>
                  <a:pt x="-2261" y="1547091"/>
                  <a:pt x="818" y="1607127"/>
                </a:cubicBezTo>
                <a:cubicBezTo>
                  <a:pt x="3897" y="1667164"/>
                  <a:pt x="13133" y="1722582"/>
                  <a:pt x="28527" y="1773382"/>
                </a:cubicBezTo>
                <a:cubicBezTo>
                  <a:pt x="43921" y="1824182"/>
                  <a:pt x="73169" y="1862667"/>
                  <a:pt x="93181" y="1911927"/>
                </a:cubicBezTo>
                <a:cubicBezTo>
                  <a:pt x="113193" y="1961188"/>
                  <a:pt x="127047" y="2021224"/>
                  <a:pt x="148599" y="2068945"/>
                </a:cubicBezTo>
                <a:cubicBezTo>
                  <a:pt x="170150" y="2116666"/>
                  <a:pt x="202478" y="2150533"/>
                  <a:pt x="222490" y="2198254"/>
                </a:cubicBezTo>
                <a:cubicBezTo>
                  <a:pt x="242502" y="2245975"/>
                  <a:pt x="254817" y="2289079"/>
                  <a:pt x="268672" y="2355273"/>
                </a:cubicBezTo>
                <a:cubicBezTo>
                  <a:pt x="282527" y="2421467"/>
                  <a:pt x="288685" y="2509212"/>
                  <a:pt x="305618" y="2595418"/>
                </a:cubicBezTo>
                <a:cubicBezTo>
                  <a:pt x="322551" y="2681624"/>
                  <a:pt x="336405" y="2790921"/>
                  <a:pt x="370272" y="2872509"/>
                </a:cubicBezTo>
                <a:cubicBezTo>
                  <a:pt x="404139" y="2954097"/>
                  <a:pt x="456479" y="3021830"/>
                  <a:pt x="508818" y="3084945"/>
                </a:cubicBezTo>
                <a:cubicBezTo>
                  <a:pt x="561157" y="3148060"/>
                  <a:pt x="630429" y="3209636"/>
                  <a:pt x="684308" y="3251200"/>
                </a:cubicBezTo>
                <a:cubicBezTo>
                  <a:pt x="738187" y="3292764"/>
                  <a:pt x="787448" y="3315854"/>
                  <a:pt x="832090" y="3334327"/>
                </a:cubicBezTo>
                <a:cubicBezTo>
                  <a:pt x="876732" y="3352800"/>
                  <a:pt x="912139" y="3338945"/>
                  <a:pt x="952163" y="3362036"/>
                </a:cubicBezTo>
                <a:cubicBezTo>
                  <a:pt x="992187" y="3385127"/>
                  <a:pt x="1022975" y="3411297"/>
                  <a:pt x="1072236" y="3472873"/>
                </a:cubicBezTo>
                <a:cubicBezTo>
                  <a:pt x="1121497" y="3534449"/>
                  <a:pt x="1212321" y="3663758"/>
                  <a:pt x="1247727" y="3731491"/>
                </a:cubicBezTo>
                <a:cubicBezTo>
                  <a:pt x="1283133" y="3799224"/>
                  <a:pt x="1260042" y="3828473"/>
                  <a:pt x="1284672" y="3879273"/>
                </a:cubicBezTo>
                <a:cubicBezTo>
                  <a:pt x="1309302" y="3930073"/>
                  <a:pt x="1352405" y="3979334"/>
                  <a:pt x="1395508" y="4036291"/>
                </a:cubicBezTo>
                <a:cubicBezTo>
                  <a:pt x="1438611" y="4093248"/>
                  <a:pt x="1497108" y="4159442"/>
                  <a:pt x="1543290" y="4221018"/>
                </a:cubicBezTo>
                <a:cubicBezTo>
                  <a:pt x="1589472" y="4282594"/>
                  <a:pt x="1624878" y="4347248"/>
                  <a:pt x="1672599" y="4405745"/>
                </a:cubicBezTo>
                <a:cubicBezTo>
                  <a:pt x="1720320" y="4464242"/>
                  <a:pt x="1781897" y="4511964"/>
                  <a:pt x="1829618" y="4572000"/>
                </a:cubicBezTo>
                <a:cubicBezTo>
                  <a:pt x="1877339" y="4632036"/>
                  <a:pt x="1958927" y="4765963"/>
                  <a:pt x="1958927" y="4765963"/>
                </a:cubicBezTo>
                <a:cubicBezTo>
                  <a:pt x="1995872" y="4821381"/>
                  <a:pt x="2014345" y="4850630"/>
                  <a:pt x="2051290" y="4904509"/>
                </a:cubicBezTo>
                <a:cubicBezTo>
                  <a:pt x="2088235" y="4958388"/>
                  <a:pt x="2126720" y="5029200"/>
                  <a:pt x="2180599" y="5089236"/>
                </a:cubicBezTo>
                <a:cubicBezTo>
                  <a:pt x="2234478" y="5149272"/>
                  <a:pt x="2322224" y="5215466"/>
                  <a:pt x="2374563" y="5264727"/>
                </a:cubicBezTo>
                <a:cubicBezTo>
                  <a:pt x="2426902" y="5313988"/>
                  <a:pt x="2448454" y="5352473"/>
                  <a:pt x="2494636" y="5384800"/>
                </a:cubicBezTo>
                <a:cubicBezTo>
                  <a:pt x="2540818" y="5417127"/>
                  <a:pt x="2603933" y="5435600"/>
                  <a:pt x="2651654" y="5458691"/>
                </a:cubicBezTo>
                <a:cubicBezTo>
                  <a:pt x="2699375" y="5481782"/>
                  <a:pt x="2737860" y="5503333"/>
                  <a:pt x="2780963" y="5523345"/>
                </a:cubicBezTo>
                <a:cubicBezTo>
                  <a:pt x="2824066" y="5543357"/>
                  <a:pt x="2867169" y="5561060"/>
                  <a:pt x="2910272" y="5578763"/>
                </a:cubicBezTo>
              </a:path>
            </a:pathLst>
          </a:cu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2" name="Freeform 141">
            <a:extLst>
              <a:ext uri="{FF2B5EF4-FFF2-40B4-BE49-F238E27FC236}">
                <a16:creationId xmlns:a16="http://schemas.microsoft.com/office/drawing/2014/main" id="{A7F0F957-F8B7-589A-EA3E-BFEFB9985FC8}"/>
              </a:ext>
            </a:extLst>
          </p:cNvPr>
          <p:cNvSpPr>
            <a:spLocks noChangeAspect="1"/>
          </p:cNvSpPr>
          <p:nvPr/>
        </p:nvSpPr>
        <p:spPr>
          <a:xfrm>
            <a:off x="5856429" y="2426875"/>
            <a:ext cx="1283223" cy="2057400"/>
          </a:xfrm>
          <a:custGeom>
            <a:avLst/>
            <a:gdLst>
              <a:gd name="connsiteX0" fmla="*/ 2033568 w 2033568"/>
              <a:gd name="connsiteY0" fmla="*/ 3260436 h 3260436"/>
              <a:gd name="connsiteX1" fmla="*/ 1821132 w 2033568"/>
              <a:gd name="connsiteY1" fmla="*/ 2974109 h 3260436"/>
              <a:gd name="connsiteX2" fmla="*/ 1645641 w 2033568"/>
              <a:gd name="connsiteY2" fmla="*/ 2752436 h 3260436"/>
              <a:gd name="connsiteX3" fmla="*/ 1442441 w 2033568"/>
              <a:gd name="connsiteY3" fmla="*/ 2530763 h 3260436"/>
              <a:gd name="connsiteX4" fmla="*/ 1174587 w 2033568"/>
              <a:gd name="connsiteY4" fmla="*/ 2364509 h 3260436"/>
              <a:gd name="connsiteX5" fmla="*/ 971387 w 2033568"/>
              <a:gd name="connsiteY5" fmla="*/ 2179781 h 3260436"/>
              <a:gd name="connsiteX6" fmla="*/ 740477 w 2033568"/>
              <a:gd name="connsiteY6" fmla="*/ 1930400 h 3260436"/>
              <a:gd name="connsiteX7" fmla="*/ 592696 w 2033568"/>
              <a:gd name="connsiteY7" fmla="*/ 1671781 h 3260436"/>
              <a:gd name="connsiteX8" fmla="*/ 352550 w 2033568"/>
              <a:gd name="connsiteY8" fmla="*/ 1403927 h 3260436"/>
              <a:gd name="connsiteX9" fmla="*/ 186296 w 2033568"/>
              <a:gd name="connsiteY9" fmla="*/ 1173018 h 3260436"/>
              <a:gd name="connsiteX10" fmla="*/ 47750 w 2033568"/>
              <a:gd name="connsiteY10" fmla="*/ 812800 h 3260436"/>
              <a:gd name="connsiteX11" fmla="*/ 1568 w 2033568"/>
              <a:gd name="connsiteY11" fmla="*/ 526472 h 3260436"/>
              <a:gd name="connsiteX12" fmla="*/ 10805 w 2033568"/>
              <a:gd name="connsiteY12" fmla="*/ 332509 h 3260436"/>
              <a:gd name="connsiteX13" fmla="*/ 10805 w 2033568"/>
              <a:gd name="connsiteY13" fmla="*/ 0 h 3260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33568" h="3260436">
                <a:moveTo>
                  <a:pt x="2033568" y="3260436"/>
                </a:moveTo>
                <a:cubicBezTo>
                  <a:pt x="1959677" y="3159606"/>
                  <a:pt x="1885786" y="3058776"/>
                  <a:pt x="1821132" y="2974109"/>
                </a:cubicBezTo>
                <a:cubicBezTo>
                  <a:pt x="1756478" y="2889442"/>
                  <a:pt x="1708756" y="2826327"/>
                  <a:pt x="1645641" y="2752436"/>
                </a:cubicBezTo>
                <a:cubicBezTo>
                  <a:pt x="1582526" y="2678545"/>
                  <a:pt x="1520950" y="2595417"/>
                  <a:pt x="1442441" y="2530763"/>
                </a:cubicBezTo>
                <a:cubicBezTo>
                  <a:pt x="1363932" y="2466109"/>
                  <a:pt x="1253096" y="2423006"/>
                  <a:pt x="1174587" y="2364509"/>
                </a:cubicBezTo>
                <a:cubicBezTo>
                  <a:pt x="1096078" y="2306012"/>
                  <a:pt x="1043739" y="2252132"/>
                  <a:pt x="971387" y="2179781"/>
                </a:cubicBezTo>
                <a:cubicBezTo>
                  <a:pt x="899035" y="2107430"/>
                  <a:pt x="803592" y="2015067"/>
                  <a:pt x="740477" y="1930400"/>
                </a:cubicBezTo>
                <a:cubicBezTo>
                  <a:pt x="677362" y="1845733"/>
                  <a:pt x="657351" y="1759527"/>
                  <a:pt x="592696" y="1671781"/>
                </a:cubicBezTo>
                <a:cubicBezTo>
                  <a:pt x="528041" y="1584035"/>
                  <a:pt x="420283" y="1487054"/>
                  <a:pt x="352550" y="1403927"/>
                </a:cubicBezTo>
                <a:cubicBezTo>
                  <a:pt x="284817" y="1320800"/>
                  <a:pt x="237096" y="1271539"/>
                  <a:pt x="186296" y="1173018"/>
                </a:cubicBezTo>
                <a:cubicBezTo>
                  <a:pt x="135496" y="1074497"/>
                  <a:pt x="78538" y="920558"/>
                  <a:pt x="47750" y="812800"/>
                </a:cubicBezTo>
                <a:cubicBezTo>
                  <a:pt x="16962" y="705042"/>
                  <a:pt x="7725" y="606520"/>
                  <a:pt x="1568" y="526472"/>
                </a:cubicBezTo>
                <a:cubicBezTo>
                  <a:pt x="-4589" y="446424"/>
                  <a:pt x="9266" y="420254"/>
                  <a:pt x="10805" y="332509"/>
                </a:cubicBezTo>
                <a:cubicBezTo>
                  <a:pt x="12344" y="244764"/>
                  <a:pt x="11574" y="122382"/>
                  <a:pt x="10805" y="0"/>
                </a:cubicBezTo>
              </a:path>
            </a:pathLst>
          </a:custGeom>
          <a:noFill/>
          <a:ln w="158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7" name="Straight Connector 146">
            <a:extLst>
              <a:ext uri="{FF2B5EF4-FFF2-40B4-BE49-F238E27FC236}">
                <a16:creationId xmlns:a16="http://schemas.microsoft.com/office/drawing/2014/main" id="{EEC42BEA-37F3-0B37-1DCD-55E330A28B0A}"/>
              </a:ext>
            </a:extLst>
          </p:cNvPr>
          <p:cNvCxnSpPr>
            <a:cxnSpLocks/>
          </p:cNvCxnSpPr>
          <p:nvPr/>
        </p:nvCxnSpPr>
        <p:spPr>
          <a:xfrm flipV="1">
            <a:off x="6172200" y="1882101"/>
            <a:ext cx="0" cy="40389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50" name="Group 149">
            <a:extLst>
              <a:ext uri="{FF2B5EF4-FFF2-40B4-BE49-F238E27FC236}">
                <a16:creationId xmlns:a16="http://schemas.microsoft.com/office/drawing/2014/main" id="{A1F469AB-60A6-0F09-5534-AEA060F27B3F}"/>
              </a:ext>
            </a:extLst>
          </p:cNvPr>
          <p:cNvGrpSpPr>
            <a:grpSpLocks noChangeAspect="1"/>
          </p:cNvGrpSpPr>
          <p:nvPr/>
        </p:nvGrpSpPr>
        <p:grpSpPr>
          <a:xfrm>
            <a:off x="5823632" y="2232291"/>
            <a:ext cx="346359" cy="233994"/>
            <a:chOff x="6988521" y="2633129"/>
            <a:chExt cx="207283" cy="140038"/>
          </a:xfrm>
        </p:grpSpPr>
        <p:sp>
          <p:nvSpPr>
            <p:cNvPr id="152" name="Freeform 151">
              <a:extLst>
                <a:ext uri="{FF2B5EF4-FFF2-40B4-BE49-F238E27FC236}">
                  <a16:creationId xmlns:a16="http://schemas.microsoft.com/office/drawing/2014/main" id="{285942D0-B5B1-DAD6-1FBE-49E3F7498ED4}"/>
                </a:ext>
              </a:extLst>
            </p:cNvPr>
            <p:cNvSpPr/>
            <p:nvPr/>
          </p:nvSpPr>
          <p:spPr>
            <a:xfrm>
              <a:off x="6988521" y="2633129"/>
              <a:ext cx="196850" cy="117475"/>
            </a:xfrm>
            <a:custGeom>
              <a:avLst/>
              <a:gdLst>
                <a:gd name="connsiteX0" fmla="*/ 0 w 196850"/>
                <a:gd name="connsiteY0" fmla="*/ 117475 h 117475"/>
                <a:gd name="connsiteX1" fmla="*/ 50800 w 196850"/>
                <a:gd name="connsiteY1" fmla="*/ 104775 h 117475"/>
                <a:gd name="connsiteX2" fmla="*/ 73025 w 196850"/>
                <a:gd name="connsiteY2" fmla="*/ 69850 h 117475"/>
                <a:gd name="connsiteX3" fmla="*/ 107950 w 196850"/>
                <a:gd name="connsiteY3" fmla="*/ 44450 h 117475"/>
                <a:gd name="connsiteX4" fmla="*/ 158750 w 196850"/>
                <a:gd name="connsiteY4" fmla="*/ 28575 h 117475"/>
                <a:gd name="connsiteX5" fmla="*/ 196850 w 196850"/>
                <a:gd name="connsiteY5" fmla="*/ 0 h 117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6850" h="117475">
                  <a:moveTo>
                    <a:pt x="0" y="117475"/>
                  </a:moveTo>
                  <a:cubicBezTo>
                    <a:pt x="19314" y="115093"/>
                    <a:pt x="38629" y="112712"/>
                    <a:pt x="50800" y="104775"/>
                  </a:cubicBezTo>
                  <a:cubicBezTo>
                    <a:pt x="62971" y="96838"/>
                    <a:pt x="63500" y="79904"/>
                    <a:pt x="73025" y="69850"/>
                  </a:cubicBezTo>
                  <a:cubicBezTo>
                    <a:pt x="82550" y="59796"/>
                    <a:pt x="93663" y="51329"/>
                    <a:pt x="107950" y="44450"/>
                  </a:cubicBezTo>
                  <a:cubicBezTo>
                    <a:pt x="122238" y="37571"/>
                    <a:pt x="143933" y="35983"/>
                    <a:pt x="158750" y="28575"/>
                  </a:cubicBezTo>
                  <a:cubicBezTo>
                    <a:pt x="173567" y="21167"/>
                    <a:pt x="185208" y="10583"/>
                    <a:pt x="196850" y="0"/>
                  </a:cubicBezTo>
                </a:path>
              </a:pathLst>
            </a:cu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1" name="Freeform 160">
              <a:extLst>
                <a:ext uri="{FF2B5EF4-FFF2-40B4-BE49-F238E27FC236}">
                  <a16:creationId xmlns:a16="http://schemas.microsoft.com/office/drawing/2014/main" id="{497F9118-50B6-24DF-CD2E-9D478E882AC0}"/>
                </a:ext>
              </a:extLst>
            </p:cNvPr>
            <p:cNvSpPr/>
            <p:nvPr/>
          </p:nvSpPr>
          <p:spPr>
            <a:xfrm>
              <a:off x="6998954" y="2655692"/>
              <a:ext cx="196850" cy="117475"/>
            </a:xfrm>
            <a:custGeom>
              <a:avLst/>
              <a:gdLst>
                <a:gd name="connsiteX0" fmla="*/ 0 w 196850"/>
                <a:gd name="connsiteY0" fmla="*/ 117475 h 117475"/>
                <a:gd name="connsiteX1" fmla="*/ 50800 w 196850"/>
                <a:gd name="connsiteY1" fmla="*/ 104775 h 117475"/>
                <a:gd name="connsiteX2" fmla="*/ 73025 w 196850"/>
                <a:gd name="connsiteY2" fmla="*/ 69850 h 117475"/>
                <a:gd name="connsiteX3" fmla="*/ 107950 w 196850"/>
                <a:gd name="connsiteY3" fmla="*/ 44450 h 117475"/>
                <a:gd name="connsiteX4" fmla="*/ 158750 w 196850"/>
                <a:gd name="connsiteY4" fmla="*/ 28575 h 117475"/>
                <a:gd name="connsiteX5" fmla="*/ 196850 w 196850"/>
                <a:gd name="connsiteY5" fmla="*/ 0 h 117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6850" h="117475">
                  <a:moveTo>
                    <a:pt x="0" y="117475"/>
                  </a:moveTo>
                  <a:cubicBezTo>
                    <a:pt x="19314" y="115093"/>
                    <a:pt x="38629" y="112712"/>
                    <a:pt x="50800" y="104775"/>
                  </a:cubicBezTo>
                  <a:cubicBezTo>
                    <a:pt x="62971" y="96838"/>
                    <a:pt x="63500" y="79904"/>
                    <a:pt x="73025" y="69850"/>
                  </a:cubicBezTo>
                  <a:cubicBezTo>
                    <a:pt x="82550" y="59796"/>
                    <a:pt x="93663" y="51329"/>
                    <a:pt x="107950" y="44450"/>
                  </a:cubicBezTo>
                  <a:cubicBezTo>
                    <a:pt x="122238" y="37571"/>
                    <a:pt x="143933" y="35983"/>
                    <a:pt x="158750" y="28575"/>
                  </a:cubicBezTo>
                  <a:cubicBezTo>
                    <a:pt x="173567" y="21167"/>
                    <a:pt x="185208" y="10583"/>
                    <a:pt x="196850" y="0"/>
                  </a:cubicBezTo>
                </a:path>
              </a:pathLst>
            </a:cu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63" name="Group 162">
            <a:extLst>
              <a:ext uri="{FF2B5EF4-FFF2-40B4-BE49-F238E27FC236}">
                <a16:creationId xmlns:a16="http://schemas.microsoft.com/office/drawing/2014/main" id="{7BE092FD-479B-3028-FFB1-C269F165E36A}"/>
              </a:ext>
            </a:extLst>
          </p:cNvPr>
          <p:cNvGrpSpPr>
            <a:grpSpLocks noChangeAspect="1"/>
          </p:cNvGrpSpPr>
          <p:nvPr/>
        </p:nvGrpSpPr>
        <p:grpSpPr>
          <a:xfrm>
            <a:off x="6174108" y="1843453"/>
            <a:ext cx="87189" cy="71281"/>
            <a:chOff x="7188546" y="2379129"/>
            <a:chExt cx="62908" cy="51429"/>
          </a:xfrm>
        </p:grpSpPr>
        <p:sp>
          <p:nvSpPr>
            <p:cNvPr id="165" name="Freeform 164">
              <a:extLst>
                <a:ext uri="{FF2B5EF4-FFF2-40B4-BE49-F238E27FC236}">
                  <a16:creationId xmlns:a16="http://schemas.microsoft.com/office/drawing/2014/main" id="{147095BA-12FF-4938-658F-D8BD8B7639EC}"/>
                </a:ext>
              </a:extLst>
            </p:cNvPr>
            <p:cNvSpPr/>
            <p:nvPr/>
          </p:nvSpPr>
          <p:spPr>
            <a:xfrm>
              <a:off x="7188546" y="2379129"/>
              <a:ext cx="57150" cy="28575"/>
            </a:xfrm>
            <a:custGeom>
              <a:avLst/>
              <a:gdLst>
                <a:gd name="connsiteX0" fmla="*/ 0 w 57150"/>
                <a:gd name="connsiteY0" fmla="*/ 28575 h 28575"/>
                <a:gd name="connsiteX1" fmla="*/ 57150 w 57150"/>
                <a:gd name="connsiteY1" fmla="*/ 0 h 28575"/>
              </a:gdLst>
              <a:ahLst/>
              <a:cxnLst>
                <a:cxn ang="0">
                  <a:pos x="connsiteX0" y="connsiteY0"/>
                </a:cxn>
                <a:cxn ang="0">
                  <a:pos x="connsiteX1" y="connsiteY1"/>
                </a:cxn>
              </a:cxnLst>
              <a:rect l="l" t="t" r="r" b="b"/>
              <a:pathLst>
                <a:path w="57150" h="28575">
                  <a:moveTo>
                    <a:pt x="0" y="28575"/>
                  </a:moveTo>
                  <a:lnTo>
                    <a:pt x="57150" y="0"/>
                  </a:lnTo>
                </a:path>
              </a:pathLst>
            </a:cu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7" name="Freeform 166">
              <a:extLst>
                <a:ext uri="{FF2B5EF4-FFF2-40B4-BE49-F238E27FC236}">
                  <a16:creationId xmlns:a16="http://schemas.microsoft.com/office/drawing/2014/main" id="{7CC59698-2906-23A2-0A28-F60587A09DC5}"/>
                </a:ext>
              </a:extLst>
            </p:cNvPr>
            <p:cNvSpPr/>
            <p:nvPr/>
          </p:nvSpPr>
          <p:spPr>
            <a:xfrm>
              <a:off x="7194304" y="2401983"/>
              <a:ext cx="57150" cy="28575"/>
            </a:xfrm>
            <a:custGeom>
              <a:avLst/>
              <a:gdLst>
                <a:gd name="connsiteX0" fmla="*/ 0 w 57150"/>
                <a:gd name="connsiteY0" fmla="*/ 28575 h 28575"/>
                <a:gd name="connsiteX1" fmla="*/ 57150 w 57150"/>
                <a:gd name="connsiteY1" fmla="*/ 0 h 28575"/>
              </a:gdLst>
              <a:ahLst/>
              <a:cxnLst>
                <a:cxn ang="0">
                  <a:pos x="connsiteX0" y="connsiteY0"/>
                </a:cxn>
                <a:cxn ang="0">
                  <a:pos x="connsiteX1" y="connsiteY1"/>
                </a:cxn>
              </a:cxnLst>
              <a:rect l="l" t="t" r="r" b="b"/>
              <a:pathLst>
                <a:path w="57150" h="28575">
                  <a:moveTo>
                    <a:pt x="0" y="28575"/>
                  </a:moveTo>
                  <a:lnTo>
                    <a:pt x="57150" y="0"/>
                  </a:lnTo>
                </a:path>
              </a:pathLst>
            </a:cu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169" name="Straight Connector 168">
            <a:extLst>
              <a:ext uri="{FF2B5EF4-FFF2-40B4-BE49-F238E27FC236}">
                <a16:creationId xmlns:a16="http://schemas.microsoft.com/office/drawing/2014/main" id="{D02BE834-A50E-756D-7E6F-2E2935AE3660}"/>
              </a:ext>
            </a:extLst>
          </p:cNvPr>
          <p:cNvCxnSpPr>
            <a:cxnSpLocks/>
          </p:cNvCxnSpPr>
          <p:nvPr/>
        </p:nvCxnSpPr>
        <p:spPr>
          <a:xfrm flipV="1">
            <a:off x="6268560" y="1631342"/>
            <a:ext cx="0" cy="262594"/>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175" name="Freeform 174">
            <a:extLst>
              <a:ext uri="{FF2B5EF4-FFF2-40B4-BE49-F238E27FC236}">
                <a16:creationId xmlns:a16="http://schemas.microsoft.com/office/drawing/2014/main" id="{B97FFF71-4D0F-D7D4-5108-9ED9626FD5A6}"/>
              </a:ext>
            </a:extLst>
          </p:cNvPr>
          <p:cNvSpPr>
            <a:spLocks noChangeAspect="1"/>
          </p:cNvSpPr>
          <p:nvPr/>
        </p:nvSpPr>
        <p:spPr>
          <a:xfrm>
            <a:off x="6256831" y="1492781"/>
            <a:ext cx="158646" cy="142780"/>
          </a:xfrm>
          <a:custGeom>
            <a:avLst/>
            <a:gdLst>
              <a:gd name="connsiteX0" fmla="*/ 0 w 95250"/>
              <a:gd name="connsiteY0" fmla="*/ 85725 h 85725"/>
              <a:gd name="connsiteX1" fmla="*/ 66675 w 95250"/>
              <a:gd name="connsiteY1" fmla="*/ 28575 h 85725"/>
              <a:gd name="connsiteX2" fmla="*/ 95250 w 95250"/>
              <a:gd name="connsiteY2" fmla="*/ 0 h 85725"/>
            </a:gdLst>
            <a:ahLst/>
            <a:cxnLst>
              <a:cxn ang="0">
                <a:pos x="connsiteX0" y="connsiteY0"/>
              </a:cxn>
              <a:cxn ang="0">
                <a:pos x="connsiteX1" y="connsiteY1"/>
              </a:cxn>
              <a:cxn ang="0">
                <a:pos x="connsiteX2" y="connsiteY2"/>
              </a:cxn>
            </a:cxnLst>
            <a:rect l="l" t="t" r="r" b="b"/>
            <a:pathLst>
              <a:path w="95250" h="85725">
                <a:moveTo>
                  <a:pt x="0" y="85725"/>
                </a:moveTo>
                <a:cubicBezTo>
                  <a:pt x="25400" y="64293"/>
                  <a:pt x="50800" y="42862"/>
                  <a:pt x="66675" y="28575"/>
                </a:cubicBezTo>
                <a:cubicBezTo>
                  <a:pt x="82550" y="14287"/>
                  <a:pt x="88900" y="7143"/>
                  <a:pt x="95250" y="0"/>
                </a:cubicBezTo>
              </a:path>
            </a:pathLst>
          </a:cu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7" name="Freeform 176">
            <a:extLst>
              <a:ext uri="{FF2B5EF4-FFF2-40B4-BE49-F238E27FC236}">
                <a16:creationId xmlns:a16="http://schemas.microsoft.com/office/drawing/2014/main" id="{04FFBB3B-8D23-247B-E940-F9173B519C08}"/>
              </a:ext>
            </a:extLst>
          </p:cNvPr>
          <p:cNvSpPr>
            <a:spLocks noChangeAspect="1"/>
          </p:cNvSpPr>
          <p:nvPr/>
        </p:nvSpPr>
        <p:spPr>
          <a:xfrm>
            <a:off x="6267825" y="1531023"/>
            <a:ext cx="158646" cy="142780"/>
          </a:xfrm>
          <a:custGeom>
            <a:avLst/>
            <a:gdLst>
              <a:gd name="connsiteX0" fmla="*/ 0 w 95250"/>
              <a:gd name="connsiteY0" fmla="*/ 85725 h 85725"/>
              <a:gd name="connsiteX1" fmla="*/ 66675 w 95250"/>
              <a:gd name="connsiteY1" fmla="*/ 28575 h 85725"/>
              <a:gd name="connsiteX2" fmla="*/ 95250 w 95250"/>
              <a:gd name="connsiteY2" fmla="*/ 0 h 85725"/>
            </a:gdLst>
            <a:ahLst/>
            <a:cxnLst>
              <a:cxn ang="0">
                <a:pos x="connsiteX0" y="connsiteY0"/>
              </a:cxn>
              <a:cxn ang="0">
                <a:pos x="connsiteX1" y="connsiteY1"/>
              </a:cxn>
              <a:cxn ang="0">
                <a:pos x="connsiteX2" y="connsiteY2"/>
              </a:cxn>
            </a:cxnLst>
            <a:rect l="l" t="t" r="r" b="b"/>
            <a:pathLst>
              <a:path w="95250" h="85725">
                <a:moveTo>
                  <a:pt x="0" y="85725"/>
                </a:moveTo>
                <a:cubicBezTo>
                  <a:pt x="25400" y="64293"/>
                  <a:pt x="50800" y="42862"/>
                  <a:pt x="66675" y="28575"/>
                </a:cubicBezTo>
                <a:cubicBezTo>
                  <a:pt x="82550" y="14287"/>
                  <a:pt x="88900" y="7143"/>
                  <a:pt x="95250" y="0"/>
                </a:cubicBezTo>
              </a:path>
            </a:pathLst>
          </a:cu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85" name="Group 184">
            <a:extLst>
              <a:ext uri="{FF2B5EF4-FFF2-40B4-BE49-F238E27FC236}">
                <a16:creationId xmlns:a16="http://schemas.microsoft.com/office/drawing/2014/main" id="{7D2751EE-2AB9-27D3-7B75-571927F23788}"/>
              </a:ext>
            </a:extLst>
          </p:cNvPr>
          <p:cNvGrpSpPr>
            <a:grpSpLocks noChangeAspect="1"/>
          </p:cNvGrpSpPr>
          <p:nvPr/>
        </p:nvGrpSpPr>
        <p:grpSpPr>
          <a:xfrm rot="6269355" flipV="1">
            <a:off x="6180046" y="1711081"/>
            <a:ext cx="182621" cy="82296"/>
            <a:chOff x="1540438" y="1147023"/>
            <a:chExt cx="679986" cy="511807"/>
          </a:xfrm>
          <a:effectLst/>
        </p:grpSpPr>
        <p:grpSp>
          <p:nvGrpSpPr>
            <p:cNvPr id="187" name="Group 186">
              <a:extLst>
                <a:ext uri="{FF2B5EF4-FFF2-40B4-BE49-F238E27FC236}">
                  <a16:creationId xmlns:a16="http://schemas.microsoft.com/office/drawing/2014/main" id="{08041079-BA8E-8B73-09F5-EE7A95D5AE2B}"/>
                </a:ext>
              </a:extLst>
            </p:cNvPr>
            <p:cNvGrpSpPr/>
            <p:nvPr/>
          </p:nvGrpSpPr>
          <p:grpSpPr>
            <a:xfrm rot="1414823">
              <a:off x="1610822" y="1147023"/>
              <a:ext cx="609602" cy="180958"/>
              <a:chOff x="-762002" y="2486042"/>
              <a:chExt cx="609602" cy="180958"/>
            </a:xfrm>
          </p:grpSpPr>
          <p:cxnSp>
            <p:nvCxnSpPr>
              <p:cNvPr id="197" name="Straight Connector 196">
                <a:extLst>
                  <a:ext uri="{FF2B5EF4-FFF2-40B4-BE49-F238E27FC236}">
                    <a16:creationId xmlns:a16="http://schemas.microsoft.com/office/drawing/2014/main" id="{AA62AE9E-2E80-AF7E-D354-813AC937CFE0}"/>
                  </a:ext>
                </a:extLst>
              </p:cNvPr>
              <p:cNvCxnSpPr/>
              <p:nvPr/>
            </p:nvCxnSpPr>
            <p:spPr>
              <a:xfrm flipV="1">
                <a:off x="-762000" y="2486042"/>
                <a:ext cx="609600" cy="1809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9" name="Straight Connector 198">
                <a:extLst>
                  <a:ext uri="{FF2B5EF4-FFF2-40B4-BE49-F238E27FC236}">
                    <a16:creationId xmlns:a16="http://schemas.microsoft.com/office/drawing/2014/main" id="{7C4D9A64-2E00-6534-4E24-C2322CD67AD7}"/>
                  </a:ext>
                </a:extLst>
              </p:cNvPr>
              <p:cNvCxnSpPr>
                <a:cxnSpLocks/>
              </p:cNvCxnSpPr>
              <p:nvPr/>
            </p:nvCxnSpPr>
            <p:spPr>
              <a:xfrm flipV="1">
                <a:off x="-762002" y="2514600"/>
                <a:ext cx="73152"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91" name="Group 190">
              <a:extLst>
                <a:ext uri="{FF2B5EF4-FFF2-40B4-BE49-F238E27FC236}">
                  <a16:creationId xmlns:a16="http://schemas.microsoft.com/office/drawing/2014/main" id="{22A11904-6C74-EE0F-9933-3503AB6F591E}"/>
                </a:ext>
              </a:extLst>
            </p:cNvPr>
            <p:cNvGrpSpPr/>
            <p:nvPr/>
          </p:nvGrpSpPr>
          <p:grpSpPr>
            <a:xfrm rot="12200306">
              <a:off x="1540438" y="1477872"/>
              <a:ext cx="609600" cy="180958"/>
              <a:chOff x="-762000" y="2486042"/>
              <a:chExt cx="609600" cy="180958"/>
            </a:xfrm>
          </p:grpSpPr>
          <p:cxnSp>
            <p:nvCxnSpPr>
              <p:cNvPr id="193" name="Straight Connector 192">
                <a:extLst>
                  <a:ext uri="{FF2B5EF4-FFF2-40B4-BE49-F238E27FC236}">
                    <a16:creationId xmlns:a16="http://schemas.microsoft.com/office/drawing/2014/main" id="{7400D3AA-687B-130B-9456-84CE64111CED}"/>
                  </a:ext>
                </a:extLst>
              </p:cNvPr>
              <p:cNvCxnSpPr/>
              <p:nvPr/>
            </p:nvCxnSpPr>
            <p:spPr>
              <a:xfrm flipV="1">
                <a:off x="-762000" y="2486042"/>
                <a:ext cx="609600" cy="1809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5" name="Straight Connector 194">
                <a:extLst>
                  <a:ext uri="{FF2B5EF4-FFF2-40B4-BE49-F238E27FC236}">
                    <a16:creationId xmlns:a16="http://schemas.microsoft.com/office/drawing/2014/main" id="{B227191D-0C2F-F288-4E17-3A0C7B9EA2A8}"/>
                  </a:ext>
                </a:extLst>
              </p:cNvPr>
              <p:cNvCxnSpPr>
                <a:cxnSpLocks/>
              </p:cNvCxnSpPr>
              <p:nvPr/>
            </p:nvCxnSpPr>
            <p:spPr>
              <a:xfrm flipV="1">
                <a:off x="-762000" y="2514600"/>
                <a:ext cx="76200"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201" name="Group 200">
            <a:extLst>
              <a:ext uri="{FF2B5EF4-FFF2-40B4-BE49-F238E27FC236}">
                <a16:creationId xmlns:a16="http://schemas.microsoft.com/office/drawing/2014/main" id="{38D72E73-37C8-6562-01D3-6543806391C9}"/>
              </a:ext>
            </a:extLst>
          </p:cNvPr>
          <p:cNvGrpSpPr>
            <a:grpSpLocks noChangeAspect="1"/>
          </p:cNvGrpSpPr>
          <p:nvPr/>
        </p:nvGrpSpPr>
        <p:grpSpPr>
          <a:xfrm rot="7013359" flipV="1">
            <a:off x="6328757" y="1207091"/>
            <a:ext cx="304369" cy="137160"/>
            <a:chOff x="1540438" y="1147023"/>
            <a:chExt cx="679986" cy="511807"/>
          </a:xfrm>
          <a:effectLst/>
        </p:grpSpPr>
        <p:grpSp>
          <p:nvGrpSpPr>
            <p:cNvPr id="203" name="Group 202">
              <a:extLst>
                <a:ext uri="{FF2B5EF4-FFF2-40B4-BE49-F238E27FC236}">
                  <a16:creationId xmlns:a16="http://schemas.microsoft.com/office/drawing/2014/main" id="{50AF9237-3023-B75F-8BD4-BF7DD68F3075}"/>
                </a:ext>
              </a:extLst>
            </p:cNvPr>
            <p:cNvGrpSpPr/>
            <p:nvPr/>
          </p:nvGrpSpPr>
          <p:grpSpPr>
            <a:xfrm rot="1414823">
              <a:off x="1610822" y="1147023"/>
              <a:ext cx="609602" cy="180958"/>
              <a:chOff x="-762002" y="2486042"/>
              <a:chExt cx="609602" cy="180958"/>
            </a:xfrm>
          </p:grpSpPr>
          <p:cxnSp>
            <p:nvCxnSpPr>
              <p:cNvPr id="211" name="Straight Connector 210">
                <a:extLst>
                  <a:ext uri="{FF2B5EF4-FFF2-40B4-BE49-F238E27FC236}">
                    <a16:creationId xmlns:a16="http://schemas.microsoft.com/office/drawing/2014/main" id="{E94192A1-D855-FA2B-BAF3-977CA480AE1D}"/>
                  </a:ext>
                </a:extLst>
              </p:cNvPr>
              <p:cNvCxnSpPr/>
              <p:nvPr/>
            </p:nvCxnSpPr>
            <p:spPr>
              <a:xfrm flipV="1">
                <a:off x="-762000" y="2486042"/>
                <a:ext cx="609600" cy="1809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3" name="Straight Connector 212">
                <a:extLst>
                  <a:ext uri="{FF2B5EF4-FFF2-40B4-BE49-F238E27FC236}">
                    <a16:creationId xmlns:a16="http://schemas.microsoft.com/office/drawing/2014/main" id="{D408C82D-82AB-EF06-A62B-52BCD441F6A0}"/>
                  </a:ext>
                </a:extLst>
              </p:cNvPr>
              <p:cNvCxnSpPr>
                <a:cxnSpLocks/>
              </p:cNvCxnSpPr>
              <p:nvPr/>
            </p:nvCxnSpPr>
            <p:spPr>
              <a:xfrm flipV="1">
                <a:off x="-762002" y="2514600"/>
                <a:ext cx="73152"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05" name="Group 204">
              <a:extLst>
                <a:ext uri="{FF2B5EF4-FFF2-40B4-BE49-F238E27FC236}">
                  <a16:creationId xmlns:a16="http://schemas.microsoft.com/office/drawing/2014/main" id="{00BAF09E-3FCB-1B71-FEDD-2B7A5A17F3E6}"/>
                </a:ext>
              </a:extLst>
            </p:cNvPr>
            <p:cNvGrpSpPr/>
            <p:nvPr/>
          </p:nvGrpSpPr>
          <p:grpSpPr>
            <a:xfrm rot="12200306">
              <a:off x="1540438" y="1477872"/>
              <a:ext cx="609600" cy="180958"/>
              <a:chOff x="-762000" y="2486042"/>
              <a:chExt cx="609600" cy="180958"/>
            </a:xfrm>
          </p:grpSpPr>
          <p:cxnSp>
            <p:nvCxnSpPr>
              <p:cNvPr id="207" name="Straight Connector 206">
                <a:extLst>
                  <a:ext uri="{FF2B5EF4-FFF2-40B4-BE49-F238E27FC236}">
                    <a16:creationId xmlns:a16="http://schemas.microsoft.com/office/drawing/2014/main" id="{BC6E2AEB-84AC-AFCE-E528-A2FD865CD43C}"/>
                  </a:ext>
                </a:extLst>
              </p:cNvPr>
              <p:cNvCxnSpPr/>
              <p:nvPr/>
            </p:nvCxnSpPr>
            <p:spPr>
              <a:xfrm flipV="1">
                <a:off x="-762000" y="2486042"/>
                <a:ext cx="609600" cy="1809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9" name="Straight Connector 208">
                <a:extLst>
                  <a:ext uri="{FF2B5EF4-FFF2-40B4-BE49-F238E27FC236}">
                    <a16:creationId xmlns:a16="http://schemas.microsoft.com/office/drawing/2014/main" id="{09685B4C-C437-77A0-73E7-0FCFBCDBAC53}"/>
                  </a:ext>
                </a:extLst>
              </p:cNvPr>
              <p:cNvCxnSpPr>
                <a:cxnSpLocks/>
              </p:cNvCxnSpPr>
              <p:nvPr/>
            </p:nvCxnSpPr>
            <p:spPr>
              <a:xfrm flipV="1">
                <a:off x="-762000" y="2514600"/>
                <a:ext cx="76200"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215" name="TextBox 214">
            <a:extLst>
              <a:ext uri="{FF2B5EF4-FFF2-40B4-BE49-F238E27FC236}">
                <a16:creationId xmlns:a16="http://schemas.microsoft.com/office/drawing/2014/main" id="{B9272F37-34B0-0309-5398-31BB30162F97}"/>
              </a:ext>
            </a:extLst>
          </p:cNvPr>
          <p:cNvSpPr txBox="1"/>
          <p:nvPr/>
        </p:nvSpPr>
        <p:spPr>
          <a:xfrm>
            <a:off x="4972054" y="5125380"/>
            <a:ext cx="1541378" cy="707886"/>
          </a:xfrm>
          <a:prstGeom prst="rect">
            <a:avLst/>
          </a:prstGeom>
          <a:noFill/>
        </p:spPr>
        <p:txBody>
          <a:bodyPr wrap="square" rtlCol="0">
            <a:spAutoFit/>
          </a:bodyPr>
          <a:lstStyle/>
          <a:p>
            <a:pPr algn="ctr"/>
            <a:r>
              <a:rPr lang="en-US" sz="2000" dirty="0"/>
              <a:t>Australia</a:t>
            </a:r>
          </a:p>
          <a:p>
            <a:pPr algn="ctr"/>
            <a:r>
              <a:rPr lang="en-US" sz="2000" dirty="0"/>
              <a:t>Plate</a:t>
            </a:r>
          </a:p>
        </p:txBody>
      </p:sp>
      <p:sp>
        <p:nvSpPr>
          <p:cNvPr id="221" name="Freeform 220">
            <a:extLst>
              <a:ext uri="{FF2B5EF4-FFF2-40B4-BE49-F238E27FC236}">
                <a16:creationId xmlns:a16="http://schemas.microsoft.com/office/drawing/2014/main" id="{8DDFE8A8-5E73-791C-7497-B47DDFEA42ED}"/>
              </a:ext>
            </a:extLst>
          </p:cNvPr>
          <p:cNvSpPr/>
          <p:nvPr/>
        </p:nvSpPr>
        <p:spPr>
          <a:xfrm>
            <a:off x="7143750" y="4476750"/>
            <a:ext cx="1270000" cy="1892300"/>
          </a:xfrm>
          <a:custGeom>
            <a:avLst/>
            <a:gdLst>
              <a:gd name="connsiteX0" fmla="*/ 0 w 1270000"/>
              <a:gd name="connsiteY0" fmla="*/ 0 h 1892300"/>
              <a:gd name="connsiteX1" fmla="*/ 60325 w 1270000"/>
              <a:gd name="connsiteY1" fmla="*/ 95250 h 1892300"/>
              <a:gd name="connsiteX2" fmla="*/ 107950 w 1270000"/>
              <a:gd name="connsiteY2" fmla="*/ 161925 h 1892300"/>
              <a:gd name="connsiteX3" fmla="*/ 136525 w 1270000"/>
              <a:gd name="connsiteY3" fmla="*/ 244475 h 1892300"/>
              <a:gd name="connsiteX4" fmla="*/ 161925 w 1270000"/>
              <a:gd name="connsiteY4" fmla="*/ 327025 h 1892300"/>
              <a:gd name="connsiteX5" fmla="*/ 231775 w 1270000"/>
              <a:gd name="connsiteY5" fmla="*/ 457200 h 1892300"/>
              <a:gd name="connsiteX6" fmla="*/ 285750 w 1270000"/>
              <a:gd name="connsiteY6" fmla="*/ 577850 h 1892300"/>
              <a:gd name="connsiteX7" fmla="*/ 368300 w 1270000"/>
              <a:gd name="connsiteY7" fmla="*/ 695325 h 1892300"/>
              <a:gd name="connsiteX8" fmla="*/ 438150 w 1270000"/>
              <a:gd name="connsiteY8" fmla="*/ 800100 h 1892300"/>
              <a:gd name="connsiteX9" fmla="*/ 517525 w 1270000"/>
              <a:gd name="connsiteY9" fmla="*/ 898525 h 1892300"/>
              <a:gd name="connsiteX10" fmla="*/ 669925 w 1270000"/>
              <a:gd name="connsiteY10" fmla="*/ 1101725 h 1892300"/>
              <a:gd name="connsiteX11" fmla="*/ 800100 w 1270000"/>
              <a:gd name="connsiteY11" fmla="*/ 1260475 h 1892300"/>
              <a:gd name="connsiteX12" fmla="*/ 911225 w 1270000"/>
              <a:gd name="connsiteY12" fmla="*/ 1336675 h 1892300"/>
              <a:gd name="connsiteX13" fmla="*/ 1028700 w 1270000"/>
              <a:gd name="connsiteY13" fmla="*/ 1447800 h 1892300"/>
              <a:gd name="connsiteX14" fmla="*/ 1101725 w 1270000"/>
              <a:gd name="connsiteY14" fmla="*/ 1555750 h 1892300"/>
              <a:gd name="connsiteX15" fmla="*/ 1155700 w 1270000"/>
              <a:gd name="connsiteY15" fmla="*/ 1619250 h 1892300"/>
              <a:gd name="connsiteX16" fmla="*/ 1187450 w 1270000"/>
              <a:gd name="connsiteY16" fmla="*/ 1692275 h 1892300"/>
              <a:gd name="connsiteX17" fmla="*/ 1212850 w 1270000"/>
              <a:gd name="connsiteY17" fmla="*/ 1765300 h 1892300"/>
              <a:gd name="connsiteX18" fmla="*/ 1270000 w 1270000"/>
              <a:gd name="connsiteY18" fmla="*/ 1892300 h 1892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70000" h="1892300">
                <a:moveTo>
                  <a:pt x="0" y="0"/>
                </a:moveTo>
                <a:cubicBezTo>
                  <a:pt x="21166" y="34131"/>
                  <a:pt x="42333" y="68263"/>
                  <a:pt x="60325" y="95250"/>
                </a:cubicBezTo>
                <a:cubicBezTo>
                  <a:pt x="78317" y="122237"/>
                  <a:pt x="95250" y="137054"/>
                  <a:pt x="107950" y="161925"/>
                </a:cubicBezTo>
                <a:cubicBezTo>
                  <a:pt x="120650" y="186796"/>
                  <a:pt x="127529" y="216958"/>
                  <a:pt x="136525" y="244475"/>
                </a:cubicBezTo>
                <a:cubicBezTo>
                  <a:pt x="145521" y="271992"/>
                  <a:pt x="146050" y="291571"/>
                  <a:pt x="161925" y="327025"/>
                </a:cubicBezTo>
                <a:cubicBezTo>
                  <a:pt x="177800" y="362479"/>
                  <a:pt x="211138" y="415396"/>
                  <a:pt x="231775" y="457200"/>
                </a:cubicBezTo>
                <a:cubicBezTo>
                  <a:pt x="252413" y="499004"/>
                  <a:pt x="262996" y="538163"/>
                  <a:pt x="285750" y="577850"/>
                </a:cubicBezTo>
                <a:cubicBezTo>
                  <a:pt x="308504" y="617537"/>
                  <a:pt x="342900" y="658283"/>
                  <a:pt x="368300" y="695325"/>
                </a:cubicBezTo>
                <a:cubicBezTo>
                  <a:pt x="393700" y="732367"/>
                  <a:pt x="413279" y="766233"/>
                  <a:pt x="438150" y="800100"/>
                </a:cubicBezTo>
                <a:cubicBezTo>
                  <a:pt x="463021" y="833967"/>
                  <a:pt x="478896" y="848254"/>
                  <a:pt x="517525" y="898525"/>
                </a:cubicBezTo>
                <a:cubicBezTo>
                  <a:pt x="556154" y="948796"/>
                  <a:pt x="622829" y="1041400"/>
                  <a:pt x="669925" y="1101725"/>
                </a:cubicBezTo>
                <a:cubicBezTo>
                  <a:pt x="717021" y="1162050"/>
                  <a:pt x="759883" y="1221317"/>
                  <a:pt x="800100" y="1260475"/>
                </a:cubicBezTo>
                <a:cubicBezTo>
                  <a:pt x="840317" y="1299633"/>
                  <a:pt x="873125" y="1305454"/>
                  <a:pt x="911225" y="1336675"/>
                </a:cubicBezTo>
                <a:cubicBezTo>
                  <a:pt x="949325" y="1367896"/>
                  <a:pt x="996950" y="1411288"/>
                  <a:pt x="1028700" y="1447800"/>
                </a:cubicBezTo>
                <a:cubicBezTo>
                  <a:pt x="1060450" y="1484312"/>
                  <a:pt x="1080558" y="1527175"/>
                  <a:pt x="1101725" y="1555750"/>
                </a:cubicBezTo>
                <a:cubicBezTo>
                  <a:pt x="1122892" y="1584325"/>
                  <a:pt x="1141413" y="1596496"/>
                  <a:pt x="1155700" y="1619250"/>
                </a:cubicBezTo>
                <a:cubicBezTo>
                  <a:pt x="1169988" y="1642004"/>
                  <a:pt x="1177925" y="1667933"/>
                  <a:pt x="1187450" y="1692275"/>
                </a:cubicBezTo>
                <a:cubicBezTo>
                  <a:pt x="1196975" y="1716617"/>
                  <a:pt x="1199092" y="1731963"/>
                  <a:pt x="1212850" y="1765300"/>
                </a:cubicBezTo>
                <a:cubicBezTo>
                  <a:pt x="1226608" y="1798637"/>
                  <a:pt x="1248304" y="1845468"/>
                  <a:pt x="1270000" y="1892300"/>
                </a:cubicBezTo>
              </a:path>
            </a:pathLst>
          </a:custGeom>
          <a:noFill/>
          <a:ln w="158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23" name="Group 222">
            <a:extLst>
              <a:ext uri="{FF2B5EF4-FFF2-40B4-BE49-F238E27FC236}">
                <a16:creationId xmlns:a16="http://schemas.microsoft.com/office/drawing/2014/main" id="{F148F617-6A33-FA86-1B0B-DB6B64D7FBF6}"/>
              </a:ext>
            </a:extLst>
          </p:cNvPr>
          <p:cNvGrpSpPr>
            <a:grpSpLocks noChangeAspect="1"/>
          </p:cNvGrpSpPr>
          <p:nvPr/>
        </p:nvGrpSpPr>
        <p:grpSpPr>
          <a:xfrm rot="3729048" flipV="1">
            <a:off x="7714558" y="5568668"/>
            <a:ext cx="304369" cy="137160"/>
            <a:chOff x="1540438" y="1147023"/>
            <a:chExt cx="679986" cy="511807"/>
          </a:xfrm>
          <a:effectLst/>
        </p:grpSpPr>
        <p:grpSp>
          <p:nvGrpSpPr>
            <p:cNvPr id="225" name="Group 224">
              <a:extLst>
                <a:ext uri="{FF2B5EF4-FFF2-40B4-BE49-F238E27FC236}">
                  <a16:creationId xmlns:a16="http://schemas.microsoft.com/office/drawing/2014/main" id="{C646D75C-4BA4-7C1E-D242-650B55E595E2}"/>
                </a:ext>
              </a:extLst>
            </p:cNvPr>
            <p:cNvGrpSpPr/>
            <p:nvPr/>
          </p:nvGrpSpPr>
          <p:grpSpPr>
            <a:xfrm rot="1414823">
              <a:off x="1610822" y="1147023"/>
              <a:ext cx="609602" cy="180958"/>
              <a:chOff x="-762002" y="2486042"/>
              <a:chExt cx="609602" cy="180958"/>
            </a:xfrm>
          </p:grpSpPr>
          <p:cxnSp>
            <p:nvCxnSpPr>
              <p:cNvPr id="234" name="Straight Connector 233">
                <a:extLst>
                  <a:ext uri="{FF2B5EF4-FFF2-40B4-BE49-F238E27FC236}">
                    <a16:creationId xmlns:a16="http://schemas.microsoft.com/office/drawing/2014/main" id="{53570D3F-12B5-9E24-9BB6-5B4B3619848A}"/>
                  </a:ext>
                </a:extLst>
              </p:cNvPr>
              <p:cNvCxnSpPr/>
              <p:nvPr/>
            </p:nvCxnSpPr>
            <p:spPr>
              <a:xfrm flipV="1">
                <a:off x="-762000" y="2486042"/>
                <a:ext cx="609600" cy="1809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7" name="Straight Connector 236">
                <a:extLst>
                  <a:ext uri="{FF2B5EF4-FFF2-40B4-BE49-F238E27FC236}">
                    <a16:creationId xmlns:a16="http://schemas.microsoft.com/office/drawing/2014/main" id="{8008D846-161A-EE81-CB8B-C2FED36EC4B4}"/>
                  </a:ext>
                </a:extLst>
              </p:cNvPr>
              <p:cNvCxnSpPr>
                <a:cxnSpLocks/>
              </p:cNvCxnSpPr>
              <p:nvPr/>
            </p:nvCxnSpPr>
            <p:spPr>
              <a:xfrm flipV="1">
                <a:off x="-762002" y="2514600"/>
                <a:ext cx="73152"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27" name="Group 226">
              <a:extLst>
                <a:ext uri="{FF2B5EF4-FFF2-40B4-BE49-F238E27FC236}">
                  <a16:creationId xmlns:a16="http://schemas.microsoft.com/office/drawing/2014/main" id="{12BADFEF-1745-0EA0-2773-1C88818AE975}"/>
                </a:ext>
              </a:extLst>
            </p:cNvPr>
            <p:cNvGrpSpPr/>
            <p:nvPr/>
          </p:nvGrpSpPr>
          <p:grpSpPr>
            <a:xfrm rot="12200306">
              <a:off x="1540438" y="1477872"/>
              <a:ext cx="609600" cy="180958"/>
              <a:chOff x="-762000" y="2486042"/>
              <a:chExt cx="609600" cy="180958"/>
            </a:xfrm>
          </p:grpSpPr>
          <p:cxnSp>
            <p:nvCxnSpPr>
              <p:cNvPr id="229" name="Straight Connector 228">
                <a:extLst>
                  <a:ext uri="{FF2B5EF4-FFF2-40B4-BE49-F238E27FC236}">
                    <a16:creationId xmlns:a16="http://schemas.microsoft.com/office/drawing/2014/main" id="{B6E1AE97-1115-19B3-20F6-6EBE78FC6905}"/>
                  </a:ext>
                </a:extLst>
              </p:cNvPr>
              <p:cNvCxnSpPr/>
              <p:nvPr/>
            </p:nvCxnSpPr>
            <p:spPr>
              <a:xfrm flipV="1">
                <a:off x="-762000" y="2486042"/>
                <a:ext cx="609600" cy="1809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1" name="Straight Connector 230">
                <a:extLst>
                  <a:ext uri="{FF2B5EF4-FFF2-40B4-BE49-F238E27FC236}">
                    <a16:creationId xmlns:a16="http://schemas.microsoft.com/office/drawing/2014/main" id="{E97F1D75-E051-171D-482A-31D4C2EC16A9}"/>
                  </a:ext>
                </a:extLst>
              </p:cNvPr>
              <p:cNvCxnSpPr>
                <a:cxnSpLocks/>
              </p:cNvCxnSpPr>
              <p:nvPr/>
            </p:nvCxnSpPr>
            <p:spPr>
              <a:xfrm flipV="1">
                <a:off x="-762000" y="2514600"/>
                <a:ext cx="76200"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281" name="TextBox 280">
            <a:extLst>
              <a:ext uri="{FF2B5EF4-FFF2-40B4-BE49-F238E27FC236}">
                <a16:creationId xmlns:a16="http://schemas.microsoft.com/office/drawing/2014/main" id="{FDD06753-0897-36A9-0B12-DD0248EDC330}"/>
              </a:ext>
            </a:extLst>
          </p:cNvPr>
          <p:cNvSpPr txBox="1"/>
          <p:nvPr/>
        </p:nvSpPr>
        <p:spPr>
          <a:xfrm>
            <a:off x="6169991" y="5607485"/>
            <a:ext cx="801823" cy="261610"/>
          </a:xfrm>
          <a:prstGeom prst="rect">
            <a:avLst/>
          </a:prstGeom>
          <a:noFill/>
        </p:spPr>
        <p:txBody>
          <a:bodyPr wrap="none" rtlCol="0">
            <a:spAutoFit/>
          </a:bodyPr>
          <a:lstStyle/>
          <a:p>
            <a:r>
              <a:rPr lang="en-US" sz="1100" b="1" dirty="0"/>
              <a:t>59 mm/</a:t>
            </a:r>
            <a:r>
              <a:rPr lang="en-US" sz="1100" b="1" dirty="0" err="1"/>
              <a:t>yr</a:t>
            </a:r>
            <a:endParaRPr lang="en-US" sz="1100" b="1" dirty="0"/>
          </a:p>
        </p:txBody>
      </p:sp>
      <p:sp>
        <p:nvSpPr>
          <p:cNvPr id="283" name="TextBox 282">
            <a:extLst>
              <a:ext uri="{FF2B5EF4-FFF2-40B4-BE49-F238E27FC236}">
                <a16:creationId xmlns:a16="http://schemas.microsoft.com/office/drawing/2014/main" id="{D66839BB-C4EC-E66C-FE73-EF000C0D39E6}"/>
              </a:ext>
            </a:extLst>
          </p:cNvPr>
          <p:cNvSpPr txBox="1"/>
          <p:nvPr/>
        </p:nvSpPr>
        <p:spPr>
          <a:xfrm>
            <a:off x="4931314" y="3445941"/>
            <a:ext cx="801823" cy="261610"/>
          </a:xfrm>
          <a:prstGeom prst="rect">
            <a:avLst/>
          </a:prstGeom>
          <a:noFill/>
        </p:spPr>
        <p:txBody>
          <a:bodyPr wrap="none" rtlCol="0">
            <a:spAutoFit/>
          </a:bodyPr>
          <a:lstStyle/>
          <a:p>
            <a:r>
              <a:rPr lang="en-US" sz="1100" b="1" dirty="0"/>
              <a:t>45 mm/</a:t>
            </a:r>
            <a:r>
              <a:rPr lang="en-US" sz="1100" b="1" dirty="0" err="1"/>
              <a:t>yr</a:t>
            </a:r>
            <a:endParaRPr lang="en-US" sz="1100" b="1" dirty="0"/>
          </a:p>
        </p:txBody>
      </p:sp>
      <p:sp>
        <p:nvSpPr>
          <p:cNvPr id="447" name="TextBox 446">
            <a:extLst>
              <a:ext uri="{FF2B5EF4-FFF2-40B4-BE49-F238E27FC236}">
                <a16:creationId xmlns:a16="http://schemas.microsoft.com/office/drawing/2014/main" id="{6EE540C1-D746-E273-9E17-0B46A9831FCA}"/>
              </a:ext>
            </a:extLst>
          </p:cNvPr>
          <p:cNvSpPr txBox="1"/>
          <p:nvPr/>
        </p:nvSpPr>
        <p:spPr>
          <a:xfrm>
            <a:off x="7306967" y="1518915"/>
            <a:ext cx="734496" cy="261610"/>
          </a:xfrm>
          <a:prstGeom prst="rect">
            <a:avLst/>
          </a:prstGeom>
          <a:noFill/>
        </p:spPr>
        <p:txBody>
          <a:bodyPr wrap="none" rtlCol="0">
            <a:spAutoFit/>
          </a:bodyPr>
          <a:lstStyle/>
          <a:p>
            <a:r>
              <a:rPr lang="en-US" sz="1100" i="1" dirty="0">
                <a:solidFill>
                  <a:schemeClr val="tx1">
                    <a:lumMod val="75000"/>
                    <a:lumOff val="25000"/>
                  </a:schemeClr>
                </a:solidFill>
              </a:rPr>
              <a:t>Bangkok</a:t>
            </a:r>
          </a:p>
        </p:txBody>
      </p:sp>
      <p:sp>
        <p:nvSpPr>
          <p:cNvPr id="448" name="Oval 447">
            <a:extLst>
              <a:ext uri="{FF2B5EF4-FFF2-40B4-BE49-F238E27FC236}">
                <a16:creationId xmlns:a16="http://schemas.microsoft.com/office/drawing/2014/main" id="{8C9A96E8-28F6-1E8A-3F13-E394A2D48456}"/>
              </a:ext>
            </a:extLst>
          </p:cNvPr>
          <p:cNvSpPr/>
          <p:nvPr/>
        </p:nvSpPr>
        <p:spPr>
          <a:xfrm>
            <a:off x="7312198" y="1625570"/>
            <a:ext cx="73460" cy="73460"/>
          </a:xfrm>
          <a:prstGeom prst="ellipse">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9" name="TextBox 448">
            <a:extLst>
              <a:ext uri="{FF2B5EF4-FFF2-40B4-BE49-F238E27FC236}">
                <a16:creationId xmlns:a16="http://schemas.microsoft.com/office/drawing/2014/main" id="{0F7481A8-BDD9-F0B6-FB99-271955412413}"/>
              </a:ext>
            </a:extLst>
          </p:cNvPr>
          <p:cNvSpPr txBox="1"/>
          <p:nvPr/>
        </p:nvSpPr>
        <p:spPr>
          <a:xfrm>
            <a:off x="8148405" y="4345775"/>
            <a:ext cx="829073" cy="261610"/>
          </a:xfrm>
          <a:prstGeom prst="rect">
            <a:avLst/>
          </a:prstGeom>
          <a:noFill/>
        </p:spPr>
        <p:txBody>
          <a:bodyPr wrap="none" rtlCol="0">
            <a:spAutoFit/>
          </a:bodyPr>
          <a:lstStyle/>
          <a:p>
            <a:r>
              <a:rPr lang="en-US" sz="1100" i="1" dirty="0">
                <a:solidFill>
                  <a:schemeClr val="tx1">
                    <a:lumMod val="75000"/>
                    <a:lumOff val="25000"/>
                  </a:schemeClr>
                </a:solidFill>
              </a:rPr>
              <a:t>Singapore</a:t>
            </a:r>
          </a:p>
        </p:txBody>
      </p:sp>
      <p:sp>
        <p:nvSpPr>
          <p:cNvPr id="450" name="Oval 449">
            <a:extLst>
              <a:ext uri="{FF2B5EF4-FFF2-40B4-BE49-F238E27FC236}">
                <a16:creationId xmlns:a16="http://schemas.microsoft.com/office/drawing/2014/main" id="{ACF2AA76-3869-BDD3-9AA8-8002BCA889CB}"/>
              </a:ext>
            </a:extLst>
          </p:cNvPr>
          <p:cNvSpPr/>
          <p:nvPr/>
        </p:nvSpPr>
        <p:spPr>
          <a:xfrm>
            <a:off x="8166548" y="4453373"/>
            <a:ext cx="73460" cy="73460"/>
          </a:xfrm>
          <a:prstGeom prst="ellipse">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1" name="TextBox 450">
            <a:extLst>
              <a:ext uri="{FF2B5EF4-FFF2-40B4-BE49-F238E27FC236}">
                <a16:creationId xmlns:a16="http://schemas.microsoft.com/office/drawing/2014/main" id="{E8FF54E0-0382-0DE1-092B-DD3DF1C5E3FC}"/>
              </a:ext>
            </a:extLst>
          </p:cNvPr>
          <p:cNvSpPr txBox="1">
            <a:spLocks noChangeArrowheads="1"/>
          </p:cNvSpPr>
          <p:nvPr/>
        </p:nvSpPr>
        <p:spPr bwMode="auto">
          <a:xfrm>
            <a:off x="221755" y="1246075"/>
            <a:ext cx="4658978" cy="461664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400" dirty="0">
                <a:solidFill>
                  <a:srgbClr val="000000"/>
                </a:solidFill>
                <a:latin typeface="Arial" panose="020B0604020202020204" pitchFamily="34" charset="0"/>
                <a:ea typeface="ＭＳ Ｐゴシック" panose="020B0600070205080204" pitchFamily="34" charset="-128"/>
              </a:rPr>
              <a:t>This map summarizes earthquake history from 1797 to 2004. </a:t>
            </a:r>
          </a:p>
          <a:p>
            <a:pPr eaLnBrk="1" hangingPunct="1">
              <a:spcBef>
                <a:spcPct val="0"/>
              </a:spcBef>
              <a:buFontTx/>
              <a:buNone/>
            </a:pPr>
            <a:endParaRPr lang="en-US" altLang="en-US" sz="1400" dirty="0">
              <a:solidFill>
                <a:srgbClr val="000000"/>
              </a:solidFill>
              <a:latin typeface="Arial" panose="020B0604020202020204" pitchFamily="34" charset="0"/>
              <a:ea typeface="ＭＳ Ｐゴシック" panose="020B0600070205080204" pitchFamily="34" charset="-128"/>
            </a:endParaRPr>
          </a:p>
          <a:p>
            <a:pPr eaLnBrk="1" hangingPunct="1">
              <a:spcBef>
                <a:spcPct val="0"/>
              </a:spcBef>
              <a:buFontTx/>
              <a:buNone/>
            </a:pPr>
            <a:r>
              <a:rPr lang="en-US" altLang="en-US" sz="1400" dirty="0">
                <a:solidFill>
                  <a:srgbClr val="000000"/>
                </a:solidFill>
                <a:latin typeface="Arial" panose="020B0604020202020204" pitchFamily="34" charset="0"/>
                <a:ea typeface="ＭＳ Ｐゴシック" panose="020B0600070205080204" pitchFamily="34" charset="-128"/>
              </a:rPr>
              <a:t>The red star marks the epicenter, and the salmon color shows the rupture zone of the 2004 magnitude 9.1 earthquake. </a:t>
            </a:r>
          </a:p>
          <a:p>
            <a:pPr eaLnBrk="1" hangingPunct="1">
              <a:spcBef>
                <a:spcPct val="0"/>
              </a:spcBef>
              <a:buFontTx/>
              <a:buNone/>
            </a:pPr>
            <a:endParaRPr lang="en-US" altLang="en-US" sz="1400" dirty="0">
              <a:solidFill>
                <a:srgbClr val="000000"/>
              </a:solidFill>
              <a:latin typeface="Arial" panose="020B0604020202020204" pitchFamily="34" charset="0"/>
              <a:ea typeface="ＭＳ Ｐゴシック" panose="020B0600070205080204" pitchFamily="34" charset="-128"/>
            </a:endParaRPr>
          </a:p>
          <a:p>
            <a:pPr eaLnBrk="1" hangingPunct="1">
              <a:spcBef>
                <a:spcPct val="0"/>
              </a:spcBef>
              <a:buFontTx/>
              <a:buNone/>
            </a:pPr>
            <a:r>
              <a:rPr lang="en-US" altLang="en-US" sz="1400" dirty="0">
                <a:solidFill>
                  <a:srgbClr val="000000"/>
                </a:solidFill>
                <a:latin typeface="Arial" panose="020B0604020202020204" pitchFamily="34" charset="0"/>
                <a:ea typeface="ＭＳ Ｐゴシック" panose="020B0600070205080204" pitchFamily="34" charset="-128"/>
              </a:rPr>
              <a:t>Red areas show rupture zones of six magnitude 7.7-9.0 earthquakes from 1797 to 2000 that occurred south of the 2004 rupture zone.</a:t>
            </a:r>
          </a:p>
          <a:p>
            <a:pPr eaLnBrk="1" hangingPunct="1">
              <a:spcBef>
                <a:spcPct val="0"/>
              </a:spcBef>
              <a:buFontTx/>
              <a:buNone/>
            </a:pPr>
            <a:endParaRPr lang="en-US" altLang="en-US" sz="1400" dirty="0">
              <a:solidFill>
                <a:srgbClr val="000000"/>
              </a:solidFill>
              <a:latin typeface="Arial" panose="020B0604020202020204" pitchFamily="34" charset="0"/>
              <a:ea typeface="ＭＳ Ｐゴシック" panose="020B0600070205080204" pitchFamily="34" charset="-128"/>
            </a:endParaRPr>
          </a:p>
          <a:p>
            <a:pPr eaLnBrk="1" hangingPunct="1">
              <a:spcBef>
                <a:spcPct val="0"/>
              </a:spcBef>
              <a:buFontTx/>
              <a:buNone/>
            </a:pPr>
            <a:r>
              <a:rPr lang="en-US" altLang="en-US" sz="1400" dirty="0">
                <a:solidFill>
                  <a:srgbClr val="000000"/>
                </a:solidFill>
                <a:latin typeface="Arial" panose="020B0604020202020204" pitchFamily="34" charset="0"/>
                <a:ea typeface="ＭＳ Ｐゴシック" panose="020B0600070205080204" pitchFamily="34" charset="-128"/>
              </a:rPr>
              <a:t>In contrast, before the 2004 earthquake, only two strong earthquakes larger than magnitude 7.7 and no great megathrust earthquakes had been recorded along the Sunda subduction zone between the India and Burma plates (shown in blue). </a:t>
            </a:r>
          </a:p>
          <a:p>
            <a:pPr eaLnBrk="1" hangingPunct="1">
              <a:spcBef>
                <a:spcPct val="0"/>
              </a:spcBef>
              <a:buFontTx/>
              <a:buNone/>
            </a:pPr>
            <a:endParaRPr lang="en-US" altLang="en-US" sz="1400" dirty="0">
              <a:solidFill>
                <a:srgbClr val="000000"/>
              </a:solidFill>
              <a:latin typeface="Arial" panose="020B0604020202020204" pitchFamily="34" charset="0"/>
              <a:ea typeface="ＭＳ Ｐゴシック" panose="020B0600070205080204" pitchFamily="34" charset="-128"/>
            </a:endParaRPr>
          </a:p>
          <a:p>
            <a:pPr eaLnBrk="1" hangingPunct="1">
              <a:spcBef>
                <a:spcPct val="0"/>
              </a:spcBef>
              <a:buFontTx/>
              <a:buNone/>
            </a:pPr>
            <a:r>
              <a:rPr lang="en-US" altLang="en-US" sz="1400" dirty="0">
                <a:solidFill>
                  <a:srgbClr val="000000"/>
                </a:solidFill>
                <a:latin typeface="Arial" panose="020B0604020202020204" pitchFamily="34" charset="0"/>
                <a:ea typeface="ＭＳ Ｐゴシック" panose="020B0600070205080204" pitchFamily="34" charset="-128"/>
              </a:rPr>
              <a:t>This history shows that a few centuries of data is not enough to fully understand the maximum size of earthquakes that can occur along a megathrust boundary.</a:t>
            </a:r>
          </a:p>
        </p:txBody>
      </p:sp>
      <p:sp>
        <p:nvSpPr>
          <p:cNvPr id="459" name="Freeform 458">
            <a:extLst>
              <a:ext uri="{FF2B5EF4-FFF2-40B4-BE49-F238E27FC236}">
                <a16:creationId xmlns:a16="http://schemas.microsoft.com/office/drawing/2014/main" id="{84F6C058-59DF-2402-FA1B-DFD2DE0DD87F}"/>
              </a:ext>
            </a:extLst>
          </p:cNvPr>
          <p:cNvSpPr/>
          <p:nvPr/>
        </p:nvSpPr>
        <p:spPr>
          <a:xfrm>
            <a:off x="5466525" y="2521632"/>
            <a:ext cx="226039" cy="324208"/>
          </a:xfrm>
          <a:custGeom>
            <a:avLst/>
            <a:gdLst>
              <a:gd name="connsiteX0" fmla="*/ 137350 w 217501"/>
              <a:gd name="connsiteY0" fmla="*/ 356815 h 358006"/>
              <a:gd name="connsiteX1" fmla="*/ 204025 w 217501"/>
              <a:gd name="connsiteY1" fmla="*/ 331415 h 358006"/>
              <a:gd name="connsiteX2" fmla="*/ 216725 w 217501"/>
              <a:gd name="connsiteY2" fmla="*/ 236165 h 358006"/>
              <a:gd name="connsiteX3" fmla="*/ 191325 w 217501"/>
              <a:gd name="connsiteY3" fmla="*/ 137740 h 358006"/>
              <a:gd name="connsiteX4" fmla="*/ 175450 w 217501"/>
              <a:gd name="connsiteY4" fmla="*/ 42490 h 358006"/>
              <a:gd name="connsiteX5" fmla="*/ 124650 w 217501"/>
              <a:gd name="connsiteY5" fmla="*/ 7565 h 358006"/>
              <a:gd name="connsiteX6" fmla="*/ 61150 w 217501"/>
              <a:gd name="connsiteY6" fmla="*/ 4390 h 358006"/>
              <a:gd name="connsiteX7" fmla="*/ 4000 w 217501"/>
              <a:gd name="connsiteY7" fmla="*/ 58365 h 358006"/>
              <a:gd name="connsiteX8" fmla="*/ 7175 w 217501"/>
              <a:gd name="connsiteY8" fmla="*/ 147265 h 358006"/>
              <a:gd name="connsiteX9" fmla="*/ 26225 w 217501"/>
              <a:gd name="connsiteY9" fmla="*/ 264740 h 358006"/>
              <a:gd name="connsiteX10" fmla="*/ 61150 w 217501"/>
              <a:gd name="connsiteY10" fmla="*/ 344115 h 358006"/>
              <a:gd name="connsiteX11" fmla="*/ 137350 w 217501"/>
              <a:gd name="connsiteY11" fmla="*/ 356815 h 358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7501" h="358006">
                <a:moveTo>
                  <a:pt x="137350" y="356815"/>
                </a:moveTo>
                <a:cubicBezTo>
                  <a:pt x="161163" y="354698"/>
                  <a:pt x="190796" y="351523"/>
                  <a:pt x="204025" y="331415"/>
                </a:cubicBezTo>
                <a:cubicBezTo>
                  <a:pt x="217254" y="311307"/>
                  <a:pt x="218842" y="268444"/>
                  <a:pt x="216725" y="236165"/>
                </a:cubicBezTo>
                <a:cubicBezTo>
                  <a:pt x="214608" y="203886"/>
                  <a:pt x="198204" y="170019"/>
                  <a:pt x="191325" y="137740"/>
                </a:cubicBezTo>
                <a:cubicBezTo>
                  <a:pt x="184446" y="105461"/>
                  <a:pt x="186562" y="64186"/>
                  <a:pt x="175450" y="42490"/>
                </a:cubicBezTo>
                <a:cubicBezTo>
                  <a:pt x="164338" y="20794"/>
                  <a:pt x="143700" y="13915"/>
                  <a:pt x="124650" y="7565"/>
                </a:cubicBezTo>
                <a:cubicBezTo>
                  <a:pt x="105600" y="1215"/>
                  <a:pt x="81258" y="-4077"/>
                  <a:pt x="61150" y="4390"/>
                </a:cubicBezTo>
                <a:cubicBezTo>
                  <a:pt x="41042" y="12857"/>
                  <a:pt x="12996" y="34553"/>
                  <a:pt x="4000" y="58365"/>
                </a:cubicBezTo>
                <a:cubicBezTo>
                  <a:pt x="-4996" y="82177"/>
                  <a:pt x="3471" y="112869"/>
                  <a:pt x="7175" y="147265"/>
                </a:cubicBezTo>
                <a:cubicBezTo>
                  <a:pt x="10879" y="181661"/>
                  <a:pt x="17229" y="231932"/>
                  <a:pt x="26225" y="264740"/>
                </a:cubicBezTo>
                <a:cubicBezTo>
                  <a:pt x="35221" y="297548"/>
                  <a:pt x="41571" y="328240"/>
                  <a:pt x="61150" y="344115"/>
                </a:cubicBezTo>
                <a:cubicBezTo>
                  <a:pt x="80729" y="359990"/>
                  <a:pt x="113537" y="358932"/>
                  <a:pt x="137350" y="356815"/>
                </a:cubicBezTo>
                <a:close/>
              </a:path>
            </a:pathLst>
          </a:custGeom>
          <a:solidFill>
            <a:srgbClr val="00B0F0">
              <a:alpha val="59541"/>
            </a:srgbClr>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0" name="Freeform 459">
            <a:extLst>
              <a:ext uri="{FF2B5EF4-FFF2-40B4-BE49-F238E27FC236}">
                <a16:creationId xmlns:a16="http://schemas.microsoft.com/office/drawing/2014/main" id="{AC83EE5A-EC9B-7BC6-68C0-E018DC46177C}"/>
              </a:ext>
            </a:extLst>
          </p:cNvPr>
          <p:cNvSpPr/>
          <p:nvPr/>
        </p:nvSpPr>
        <p:spPr>
          <a:xfrm>
            <a:off x="5520224" y="1811828"/>
            <a:ext cx="170288" cy="245572"/>
          </a:xfrm>
          <a:custGeom>
            <a:avLst/>
            <a:gdLst>
              <a:gd name="connsiteX0" fmla="*/ 115402 w 182929"/>
              <a:gd name="connsiteY0" fmla="*/ 1091 h 288604"/>
              <a:gd name="connsiteX1" fmla="*/ 26502 w 182929"/>
              <a:gd name="connsiteY1" fmla="*/ 16966 h 288604"/>
              <a:gd name="connsiteX2" fmla="*/ 4277 w 182929"/>
              <a:gd name="connsiteY2" fmla="*/ 105866 h 288604"/>
              <a:gd name="connsiteX3" fmla="*/ 4277 w 182929"/>
              <a:gd name="connsiteY3" fmla="*/ 210641 h 288604"/>
              <a:gd name="connsiteX4" fmla="*/ 48727 w 182929"/>
              <a:gd name="connsiteY4" fmla="*/ 277316 h 288604"/>
              <a:gd name="connsiteX5" fmla="*/ 118577 w 182929"/>
              <a:gd name="connsiteY5" fmla="*/ 286841 h 288604"/>
              <a:gd name="connsiteX6" fmla="*/ 166202 w 182929"/>
              <a:gd name="connsiteY6" fmla="*/ 258266 h 288604"/>
              <a:gd name="connsiteX7" fmla="*/ 182077 w 182929"/>
              <a:gd name="connsiteY7" fmla="*/ 178891 h 288604"/>
              <a:gd name="connsiteX8" fmla="*/ 178902 w 182929"/>
              <a:gd name="connsiteY8" fmla="*/ 109041 h 288604"/>
              <a:gd name="connsiteX9" fmla="*/ 163027 w 182929"/>
              <a:gd name="connsiteY9" fmla="*/ 32841 h 288604"/>
              <a:gd name="connsiteX10" fmla="*/ 115402 w 182929"/>
              <a:gd name="connsiteY10" fmla="*/ 1091 h 288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2929" h="288604">
                <a:moveTo>
                  <a:pt x="115402" y="1091"/>
                </a:moveTo>
                <a:cubicBezTo>
                  <a:pt x="92648" y="-1555"/>
                  <a:pt x="45023" y="-497"/>
                  <a:pt x="26502" y="16966"/>
                </a:cubicBezTo>
                <a:cubicBezTo>
                  <a:pt x="7981" y="34429"/>
                  <a:pt x="7981" y="73587"/>
                  <a:pt x="4277" y="105866"/>
                </a:cubicBezTo>
                <a:cubicBezTo>
                  <a:pt x="573" y="138145"/>
                  <a:pt x="-3131" y="182066"/>
                  <a:pt x="4277" y="210641"/>
                </a:cubicBezTo>
                <a:cubicBezTo>
                  <a:pt x="11685" y="239216"/>
                  <a:pt x="29677" y="264616"/>
                  <a:pt x="48727" y="277316"/>
                </a:cubicBezTo>
                <a:cubicBezTo>
                  <a:pt x="67777" y="290016"/>
                  <a:pt x="98998" y="290016"/>
                  <a:pt x="118577" y="286841"/>
                </a:cubicBezTo>
                <a:cubicBezTo>
                  <a:pt x="138156" y="283666"/>
                  <a:pt x="155619" y="276258"/>
                  <a:pt x="166202" y="258266"/>
                </a:cubicBezTo>
                <a:cubicBezTo>
                  <a:pt x="176785" y="240274"/>
                  <a:pt x="179960" y="203762"/>
                  <a:pt x="182077" y="178891"/>
                </a:cubicBezTo>
                <a:cubicBezTo>
                  <a:pt x="184194" y="154020"/>
                  <a:pt x="182077" y="133383"/>
                  <a:pt x="178902" y="109041"/>
                </a:cubicBezTo>
                <a:cubicBezTo>
                  <a:pt x="175727" y="84699"/>
                  <a:pt x="175727" y="51362"/>
                  <a:pt x="163027" y="32841"/>
                </a:cubicBezTo>
                <a:cubicBezTo>
                  <a:pt x="150327" y="14320"/>
                  <a:pt x="138156" y="3737"/>
                  <a:pt x="115402" y="1091"/>
                </a:cubicBezTo>
                <a:close/>
              </a:path>
            </a:pathLst>
          </a:custGeom>
          <a:solidFill>
            <a:srgbClr val="00B0F0">
              <a:alpha val="60000"/>
            </a:srgbClr>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1" name="Freeform 460">
            <a:extLst>
              <a:ext uri="{FF2B5EF4-FFF2-40B4-BE49-F238E27FC236}">
                <a16:creationId xmlns:a16="http://schemas.microsoft.com/office/drawing/2014/main" id="{CC0AEBA1-82C3-79F5-D988-1A0E33D383D7}"/>
              </a:ext>
            </a:extLst>
          </p:cNvPr>
          <p:cNvSpPr/>
          <p:nvPr/>
        </p:nvSpPr>
        <p:spPr>
          <a:xfrm>
            <a:off x="6469988" y="4330885"/>
            <a:ext cx="414827" cy="438847"/>
          </a:xfrm>
          <a:custGeom>
            <a:avLst/>
            <a:gdLst>
              <a:gd name="connsiteX0" fmla="*/ 38762 w 414827"/>
              <a:gd name="connsiteY0" fmla="*/ 199840 h 438847"/>
              <a:gd name="connsiteX1" fmla="*/ 118137 w 414827"/>
              <a:gd name="connsiteY1" fmla="*/ 291915 h 438847"/>
              <a:gd name="connsiteX2" fmla="*/ 181637 w 414827"/>
              <a:gd name="connsiteY2" fmla="*/ 371290 h 438847"/>
              <a:gd name="connsiteX3" fmla="*/ 257837 w 414827"/>
              <a:gd name="connsiteY3" fmla="*/ 422090 h 438847"/>
              <a:gd name="connsiteX4" fmla="*/ 334037 w 414827"/>
              <a:gd name="connsiteY4" fmla="*/ 437965 h 438847"/>
              <a:gd name="connsiteX5" fmla="*/ 403887 w 414827"/>
              <a:gd name="connsiteY5" fmla="*/ 399865 h 438847"/>
              <a:gd name="connsiteX6" fmla="*/ 413412 w 414827"/>
              <a:gd name="connsiteY6" fmla="*/ 326840 h 438847"/>
              <a:gd name="connsiteX7" fmla="*/ 391187 w 414827"/>
              <a:gd name="connsiteY7" fmla="*/ 241115 h 438847"/>
              <a:gd name="connsiteX8" fmla="*/ 305462 w 414827"/>
              <a:gd name="connsiteY8" fmla="*/ 142690 h 438847"/>
              <a:gd name="connsiteX9" fmla="*/ 229262 w 414827"/>
              <a:gd name="connsiteY9" fmla="*/ 50615 h 438847"/>
              <a:gd name="connsiteX10" fmla="*/ 121312 w 414827"/>
              <a:gd name="connsiteY10" fmla="*/ 6165 h 438847"/>
              <a:gd name="connsiteX11" fmla="*/ 45112 w 414827"/>
              <a:gd name="connsiteY11" fmla="*/ 6165 h 438847"/>
              <a:gd name="connsiteX12" fmla="*/ 7012 w 414827"/>
              <a:gd name="connsiteY12" fmla="*/ 60140 h 438847"/>
              <a:gd name="connsiteX13" fmla="*/ 3837 w 414827"/>
              <a:gd name="connsiteY13" fmla="*/ 120465 h 438847"/>
              <a:gd name="connsiteX14" fmla="*/ 38762 w 414827"/>
              <a:gd name="connsiteY14" fmla="*/ 199840 h 438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14827" h="438847">
                <a:moveTo>
                  <a:pt x="38762" y="199840"/>
                </a:moveTo>
                <a:cubicBezTo>
                  <a:pt x="57812" y="228415"/>
                  <a:pt x="94325" y="263340"/>
                  <a:pt x="118137" y="291915"/>
                </a:cubicBezTo>
                <a:cubicBezTo>
                  <a:pt x="141949" y="320490"/>
                  <a:pt x="158354" y="349594"/>
                  <a:pt x="181637" y="371290"/>
                </a:cubicBezTo>
                <a:cubicBezTo>
                  <a:pt x="204920" y="392986"/>
                  <a:pt x="232437" y="410978"/>
                  <a:pt x="257837" y="422090"/>
                </a:cubicBezTo>
                <a:cubicBezTo>
                  <a:pt x="283237" y="433202"/>
                  <a:pt x="309695" y="441669"/>
                  <a:pt x="334037" y="437965"/>
                </a:cubicBezTo>
                <a:cubicBezTo>
                  <a:pt x="358379" y="434261"/>
                  <a:pt x="390658" y="418386"/>
                  <a:pt x="403887" y="399865"/>
                </a:cubicBezTo>
                <a:cubicBezTo>
                  <a:pt x="417116" y="381344"/>
                  <a:pt x="415529" y="353298"/>
                  <a:pt x="413412" y="326840"/>
                </a:cubicBezTo>
                <a:cubicBezTo>
                  <a:pt x="411295" y="300382"/>
                  <a:pt x="409179" y="271807"/>
                  <a:pt x="391187" y="241115"/>
                </a:cubicBezTo>
                <a:cubicBezTo>
                  <a:pt x="373195" y="210423"/>
                  <a:pt x="332449" y="174440"/>
                  <a:pt x="305462" y="142690"/>
                </a:cubicBezTo>
                <a:cubicBezTo>
                  <a:pt x="278475" y="110940"/>
                  <a:pt x="259954" y="73369"/>
                  <a:pt x="229262" y="50615"/>
                </a:cubicBezTo>
                <a:cubicBezTo>
                  <a:pt x="198570" y="27861"/>
                  <a:pt x="152004" y="13573"/>
                  <a:pt x="121312" y="6165"/>
                </a:cubicBezTo>
                <a:cubicBezTo>
                  <a:pt x="90620" y="-1243"/>
                  <a:pt x="64162" y="-2831"/>
                  <a:pt x="45112" y="6165"/>
                </a:cubicBezTo>
                <a:cubicBezTo>
                  <a:pt x="26062" y="15161"/>
                  <a:pt x="13891" y="41090"/>
                  <a:pt x="7012" y="60140"/>
                </a:cubicBezTo>
                <a:cubicBezTo>
                  <a:pt x="133" y="79190"/>
                  <a:pt x="-3042" y="95594"/>
                  <a:pt x="3837" y="120465"/>
                </a:cubicBezTo>
                <a:cubicBezTo>
                  <a:pt x="10716" y="145336"/>
                  <a:pt x="19712" y="171265"/>
                  <a:pt x="38762" y="199840"/>
                </a:cubicBezTo>
                <a:close/>
              </a:path>
            </a:pathLst>
          </a:custGeom>
          <a:solidFill>
            <a:srgbClr val="FF0000">
              <a:alpha val="59541"/>
            </a:srgbClr>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62" name="Freeform 461">
            <a:extLst>
              <a:ext uri="{FF2B5EF4-FFF2-40B4-BE49-F238E27FC236}">
                <a16:creationId xmlns:a16="http://schemas.microsoft.com/office/drawing/2014/main" id="{37DB906F-39E8-52C6-4A2A-7C35E90F5BDB}"/>
              </a:ext>
            </a:extLst>
          </p:cNvPr>
          <p:cNvSpPr/>
          <p:nvPr/>
        </p:nvSpPr>
        <p:spPr>
          <a:xfrm>
            <a:off x="6924811" y="4945075"/>
            <a:ext cx="395929" cy="576757"/>
          </a:xfrm>
          <a:custGeom>
            <a:avLst/>
            <a:gdLst>
              <a:gd name="connsiteX0" fmla="*/ 199889 w 395929"/>
              <a:gd name="connsiteY0" fmla="*/ 1575 h 576757"/>
              <a:gd name="connsiteX1" fmla="*/ 76064 w 395929"/>
              <a:gd name="connsiteY1" fmla="*/ 20625 h 576757"/>
              <a:gd name="connsiteX2" fmla="*/ 9389 w 395929"/>
              <a:gd name="connsiteY2" fmla="*/ 96825 h 576757"/>
              <a:gd name="connsiteX3" fmla="*/ 6214 w 395929"/>
              <a:gd name="connsiteY3" fmla="*/ 211125 h 576757"/>
              <a:gd name="connsiteX4" fmla="*/ 63364 w 395929"/>
              <a:gd name="connsiteY4" fmla="*/ 331775 h 576757"/>
              <a:gd name="connsiteX5" fmla="*/ 117339 w 395929"/>
              <a:gd name="connsiteY5" fmla="*/ 420675 h 576757"/>
              <a:gd name="connsiteX6" fmla="*/ 184014 w 395929"/>
              <a:gd name="connsiteY6" fmla="*/ 525450 h 576757"/>
              <a:gd name="connsiteX7" fmla="*/ 269739 w 395929"/>
              <a:gd name="connsiteY7" fmla="*/ 576250 h 576757"/>
              <a:gd name="connsiteX8" fmla="*/ 333239 w 395929"/>
              <a:gd name="connsiteY8" fmla="*/ 496875 h 576757"/>
              <a:gd name="connsiteX9" fmla="*/ 377689 w 395929"/>
              <a:gd name="connsiteY9" fmla="*/ 411150 h 576757"/>
              <a:gd name="connsiteX10" fmla="*/ 393564 w 395929"/>
              <a:gd name="connsiteY10" fmla="*/ 309550 h 576757"/>
              <a:gd name="connsiteX11" fmla="*/ 330064 w 395929"/>
              <a:gd name="connsiteY11" fmla="*/ 157150 h 576757"/>
              <a:gd name="connsiteX12" fmla="*/ 282439 w 395929"/>
              <a:gd name="connsiteY12" fmla="*/ 52375 h 576757"/>
              <a:gd name="connsiteX13" fmla="*/ 199889 w 395929"/>
              <a:gd name="connsiteY13" fmla="*/ 1575 h 576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95929" h="576757">
                <a:moveTo>
                  <a:pt x="199889" y="1575"/>
                </a:moveTo>
                <a:cubicBezTo>
                  <a:pt x="165493" y="-3717"/>
                  <a:pt x="107814" y="4750"/>
                  <a:pt x="76064" y="20625"/>
                </a:cubicBezTo>
                <a:cubicBezTo>
                  <a:pt x="44314" y="36500"/>
                  <a:pt x="21031" y="65075"/>
                  <a:pt x="9389" y="96825"/>
                </a:cubicBezTo>
                <a:cubicBezTo>
                  <a:pt x="-2253" y="128575"/>
                  <a:pt x="-2782" y="171967"/>
                  <a:pt x="6214" y="211125"/>
                </a:cubicBezTo>
                <a:cubicBezTo>
                  <a:pt x="15210" y="250283"/>
                  <a:pt x="44843" y="296850"/>
                  <a:pt x="63364" y="331775"/>
                </a:cubicBezTo>
                <a:cubicBezTo>
                  <a:pt x="81885" y="366700"/>
                  <a:pt x="97231" y="388396"/>
                  <a:pt x="117339" y="420675"/>
                </a:cubicBezTo>
                <a:cubicBezTo>
                  <a:pt x="137447" y="452954"/>
                  <a:pt x="158614" y="499521"/>
                  <a:pt x="184014" y="525450"/>
                </a:cubicBezTo>
                <a:cubicBezTo>
                  <a:pt x="209414" y="551379"/>
                  <a:pt x="244868" y="581012"/>
                  <a:pt x="269739" y="576250"/>
                </a:cubicBezTo>
                <a:cubicBezTo>
                  <a:pt x="294610" y="571488"/>
                  <a:pt x="315247" y="524392"/>
                  <a:pt x="333239" y="496875"/>
                </a:cubicBezTo>
                <a:cubicBezTo>
                  <a:pt x="351231" y="469358"/>
                  <a:pt x="367635" y="442371"/>
                  <a:pt x="377689" y="411150"/>
                </a:cubicBezTo>
                <a:cubicBezTo>
                  <a:pt x="387743" y="379929"/>
                  <a:pt x="401501" y="351883"/>
                  <a:pt x="393564" y="309550"/>
                </a:cubicBezTo>
                <a:cubicBezTo>
                  <a:pt x="385627" y="267217"/>
                  <a:pt x="348585" y="200013"/>
                  <a:pt x="330064" y="157150"/>
                </a:cubicBezTo>
                <a:cubicBezTo>
                  <a:pt x="311543" y="114288"/>
                  <a:pt x="307839" y="78833"/>
                  <a:pt x="282439" y="52375"/>
                </a:cubicBezTo>
                <a:cubicBezTo>
                  <a:pt x="257039" y="25917"/>
                  <a:pt x="234285" y="6867"/>
                  <a:pt x="199889" y="1575"/>
                </a:cubicBezTo>
                <a:close/>
              </a:path>
            </a:pathLst>
          </a:custGeom>
          <a:solidFill>
            <a:srgbClr val="FF0000">
              <a:alpha val="59541"/>
            </a:srgbClr>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3" name="Freeform 462">
            <a:extLst>
              <a:ext uri="{FF2B5EF4-FFF2-40B4-BE49-F238E27FC236}">
                <a16:creationId xmlns:a16="http://schemas.microsoft.com/office/drawing/2014/main" id="{3DFE9557-1F59-D5A8-9431-65A0318888F1}"/>
              </a:ext>
            </a:extLst>
          </p:cNvPr>
          <p:cNvSpPr/>
          <p:nvPr/>
        </p:nvSpPr>
        <p:spPr>
          <a:xfrm>
            <a:off x="7006741" y="5128893"/>
            <a:ext cx="818804" cy="934709"/>
          </a:xfrm>
          <a:custGeom>
            <a:avLst/>
            <a:gdLst>
              <a:gd name="connsiteX0" fmla="*/ 483084 w 818804"/>
              <a:gd name="connsiteY0" fmla="*/ 884557 h 934709"/>
              <a:gd name="connsiteX1" fmla="*/ 571984 w 818804"/>
              <a:gd name="connsiteY1" fmla="*/ 932182 h 934709"/>
              <a:gd name="connsiteX2" fmla="*/ 651359 w 818804"/>
              <a:gd name="connsiteY2" fmla="*/ 919482 h 934709"/>
              <a:gd name="connsiteX3" fmla="*/ 737084 w 818804"/>
              <a:gd name="connsiteY3" fmla="*/ 846457 h 934709"/>
              <a:gd name="connsiteX4" fmla="*/ 791059 w 818804"/>
              <a:gd name="connsiteY4" fmla="*/ 760732 h 934709"/>
              <a:gd name="connsiteX5" fmla="*/ 816459 w 818804"/>
              <a:gd name="connsiteY5" fmla="*/ 659132 h 934709"/>
              <a:gd name="connsiteX6" fmla="*/ 733909 w 818804"/>
              <a:gd name="connsiteY6" fmla="*/ 538482 h 934709"/>
              <a:gd name="connsiteX7" fmla="*/ 613259 w 818804"/>
              <a:gd name="connsiteY7" fmla="*/ 401957 h 934709"/>
              <a:gd name="connsiteX8" fmla="*/ 508484 w 818804"/>
              <a:gd name="connsiteY8" fmla="*/ 278132 h 934709"/>
              <a:gd name="connsiteX9" fmla="*/ 451334 w 818804"/>
              <a:gd name="connsiteY9" fmla="*/ 173357 h 934709"/>
              <a:gd name="connsiteX10" fmla="*/ 391009 w 818804"/>
              <a:gd name="connsiteY10" fmla="*/ 62232 h 934709"/>
              <a:gd name="connsiteX11" fmla="*/ 314809 w 818804"/>
              <a:gd name="connsiteY11" fmla="*/ 8257 h 934709"/>
              <a:gd name="connsiteX12" fmla="*/ 222734 w 818804"/>
              <a:gd name="connsiteY12" fmla="*/ 5082 h 934709"/>
              <a:gd name="connsiteX13" fmla="*/ 143359 w 818804"/>
              <a:gd name="connsiteY13" fmla="*/ 55882 h 934709"/>
              <a:gd name="connsiteX14" fmla="*/ 38584 w 818804"/>
              <a:gd name="connsiteY14" fmla="*/ 122557 h 934709"/>
              <a:gd name="connsiteX15" fmla="*/ 484 w 818804"/>
              <a:gd name="connsiteY15" fmla="*/ 208282 h 934709"/>
              <a:gd name="connsiteX16" fmla="*/ 60809 w 818804"/>
              <a:gd name="connsiteY16" fmla="*/ 338457 h 934709"/>
              <a:gd name="connsiteX17" fmla="*/ 159234 w 818804"/>
              <a:gd name="connsiteY17" fmla="*/ 436882 h 934709"/>
              <a:gd name="connsiteX18" fmla="*/ 244959 w 818804"/>
              <a:gd name="connsiteY18" fmla="*/ 522607 h 934709"/>
              <a:gd name="connsiteX19" fmla="*/ 305284 w 818804"/>
              <a:gd name="connsiteY19" fmla="*/ 611507 h 934709"/>
              <a:gd name="connsiteX20" fmla="*/ 375134 w 818804"/>
              <a:gd name="connsiteY20" fmla="*/ 706757 h 934709"/>
              <a:gd name="connsiteX21" fmla="*/ 483084 w 818804"/>
              <a:gd name="connsiteY21" fmla="*/ 884557 h 934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8804" h="934709">
                <a:moveTo>
                  <a:pt x="483084" y="884557"/>
                </a:moveTo>
                <a:cubicBezTo>
                  <a:pt x="515892" y="922128"/>
                  <a:pt x="543938" y="926361"/>
                  <a:pt x="571984" y="932182"/>
                </a:cubicBezTo>
                <a:cubicBezTo>
                  <a:pt x="600030" y="938003"/>
                  <a:pt x="623842" y="933770"/>
                  <a:pt x="651359" y="919482"/>
                </a:cubicBezTo>
                <a:cubicBezTo>
                  <a:pt x="678876" y="905195"/>
                  <a:pt x="713801" y="872915"/>
                  <a:pt x="737084" y="846457"/>
                </a:cubicBezTo>
                <a:cubicBezTo>
                  <a:pt x="760367" y="819999"/>
                  <a:pt x="777830" y="791953"/>
                  <a:pt x="791059" y="760732"/>
                </a:cubicBezTo>
                <a:cubicBezTo>
                  <a:pt x="804288" y="729511"/>
                  <a:pt x="825984" y="696174"/>
                  <a:pt x="816459" y="659132"/>
                </a:cubicBezTo>
                <a:cubicBezTo>
                  <a:pt x="806934" y="622090"/>
                  <a:pt x="767776" y="581345"/>
                  <a:pt x="733909" y="538482"/>
                </a:cubicBezTo>
                <a:cubicBezTo>
                  <a:pt x="700042" y="495619"/>
                  <a:pt x="650830" y="445349"/>
                  <a:pt x="613259" y="401957"/>
                </a:cubicBezTo>
                <a:cubicBezTo>
                  <a:pt x="575688" y="358565"/>
                  <a:pt x="535471" y="316232"/>
                  <a:pt x="508484" y="278132"/>
                </a:cubicBezTo>
                <a:cubicBezTo>
                  <a:pt x="481497" y="240032"/>
                  <a:pt x="451334" y="173357"/>
                  <a:pt x="451334" y="173357"/>
                </a:cubicBezTo>
                <a:cubicBezTo>
                  <a:pt x="431755" y="137374"/>
                  <a:pt x="413763" y="89749"/>
                  <a:pt x="391009" y="62232"/>
                </a:cubicBezTo>
                <a:cubicBezTo>
                  <a:pt x="368255" y="34715"/>
                  <a:pt x="342855" y="17782"/>
                  <a:pt x="314809" y="8257"/>
                </a:cubicBezTo>
                <a:cubicBezTo>
                  <a:pt x="286763" y="-1268"/>
                  <a:pt x="251309" y="-2856"/>
                  <a:pt x="222734" y="5082"/>
                </a:cubicBezTo>
                <a:cubicBezTo>
                  <a:pt x="194159" y="13020"/>
                  <a:pt x="143359" y="55882"/>
                  <a:pt x="143359" y="55882"/>
                </a:cubicBezTo>
                <a:cubicBezTo>
                  <a:pt x="112667" y="75461"/>
                  <a:pt x="62396" y="97157"/>
                  <a:pt x="38584" y="122557"/>
                </a:cubicBezTo>
                <a:cubicBezTo>
                  <a:pt x="14771" y="147957"/>
                  <a:pt x="-3220" y="172299"/>
                  <a:pt x="484" y="208282"/>
                </a:cubicBezTo>
                <a:cubicBezTo>
                  <a:pt x="4188" y="244265"/>
                  <a:pt x="34351" y="300357"/>
                  <a:pt x="60809" y="338457"/>
                </a:cubicBezTo>
                <a:cubicBezTo>
                  <a:pt x="87267" y="376557"/>
                  <a:pt x="159234" y="436882"/>
                  <a:pt x="159234" y="436882"/>
                </a:cubicBezTo>
                <a:cubicBezTo>
                  <a:pt x="189926" y="467574"/>
                  <a:pt x="220617" y="493503"/>
                  <a:pt x="244959" y="522607"/>
                </a:cubicBezTo>
                <a:cubicBezTo>
                  <a:pt x="269301" y="551711"/>
                  <a:pt x="283588" y="580815"/>
                  <a:pt x="305284" y="611507"/>
                </a:cubicBezTo>
                <a:cubicBezTo>
                  <a:pt x="326980" y="642199"/>
                  <a:pt x="343384" y="659661"/>
                  <a:pt x="375134" y="706757"/>
                </a:cubicBezTo>
                <a:cubicBezTo>
                  <a:pt x="406884" y="753853"/>
                  <a:pt x="450276" y="846986"/>
                  <a:pt x="483084" y="884557"/>
                </a:cubicBezTo>
                <a:close/>
              </a:path>
            </a:pathLst>
          </a:custGeom>
          <a:solidFill>
            <a:srgbClr val="FF0000">
              <a:alpha val="59541"/>
            </a:srgbClr>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67" name="Freeform 466">
            <a:extLst>
              <a:ext uri="{FF2B5EF4-FFF2-40B4-BE49-F238E27FC236}">
                <a16:creationId xmlns:a16="http://schemas.microsoft.com/office/drawing/2014/main" id="{62B2DFEF-B70C-4993-B82F-0B5EE5858956}"/>
              </a:ext>
            </a:extLst>
          </p:cNvPr>
          <p:cNvSpPr/>
          <p:nvPr/>
        </p:nvSpPr>
        <p:spPr>
          <a:xfrm>
            <a:off x="6816520" y="4778114"/>
            <a:ext cx="213411" cy="197175"/>
          </a:xfrm>
          <a:custGeom>
            <a:avLst/>
            <a:gdLst>
              <a:gd name="connsiteX0" fmla="*/ 92280 w 213411"/>
              <a:gd name="connsiteY0" fmla="*/ 197111 h 197175"/>
              <a:gd name="connsiteX1" fmla="*/ 162130 w 213411"/>
              <a:gd name="connsiteY1" fmla="*/ 171711 h 197175"/>
              <a:gd name="connsiteX2" fmla="*/ 209755 w 213411"/>
              <a:gd name="connsiteY2" fmla="*/ 133611 h 197175"/>
              <a:gd name="connsiteX3" fmla="*/ 206580 w 213411"/>
              <a:gd name="connsiteY3" fmla="*/ 70111 h 197175"/>
              <a:gd name="connsiteX4" fmla="*/ 178005 w 213411"/>
              <a:gd name="connsiteY4" fmla="*/ 22486 h 197175"/>
              <a:gd name="connsiteX5" fmla="*/ 114505 w 213411"/>
              <a:gd name="connsiteY5" fmla="*/ 261 h 197175"/>
              <a:gd name="connsiteX6" fmla="*/ 60530 w 213411"/>
              <a:gd name="connsiteY6" fmla="*/ 12961 h 197175"/>
              <a:gd name="connsiteX7" fmla="*/ 22430 w 213411"/>
              <a:gd name="connsiteY7" fmla="*/ 51061 h 197175"/>
              <a:gd name="connsiteX8" fmla="*/ 205 w 213411"/>
              <a:gd name="connsiteY8" fmla="*/ 101861 h 197175"/>
              <a:gd name="connsiteX9" fmla="*/ 12905 w 213411"/>
              <a:gd name="connsiteY9" fmla="*/ 149486 h 197175"/>
              <a:gd name="connsiteX10" fmla="*/ 38305 w 213411"/>
              <a:gd name="connsiteY10" fmla="*/ 178061 h 197175"/>
              <a:gd name="connsiteX11" fmla="*/ 92280 w 213411"/>
              <a:gd name="connsiteY11" fmla="*/ 197111 h 19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3411" h="197175">
                <a:moveTo>
                  <a:pt x="92280" y="197111"/>
                </a:moveTo>
                <a:cubicBezTo>
                  <a:pt x="112917" y="196053"/>
                  <a:pt x="142551" y="182294"/>
                  <a:pt x="162130" y="171711"/>
                </a:cubicBezTo>
                <a:cubicBezTo>
                  <a:pt x="181709" y="161128"/>
                  <a:pt x="202347" y="150544"/>
                  <a:pt x="209755" y="133611"/>
                </a:cubicBezTo>
                <a:cubicBezTo>
                  <a:pt x="217163" y="116678"/>
                  <a:pt x="211872" y="88632"/>
                  <a:pt x="206580" y="70111"/>
                </a:cubicBezTo>
                <a:cubicBezTo>
                  <a:pt x="201288" y="51590"/>
                  <a:pt x="193351" y="34128"/>
                  <a:pt x="178005" y="22486"/>
                </a:cubicBezTo>
                <a:cubicBezTo>
                  <a:pt x="162659" y="10844"/>
                  <a:pt x="134084" y="1848"/>
                  <a:pt x="114505" y="261"/>
                </a:cubicBezTo>
                <a:cubicBezTo>
                  <a:pt x="94926" y="-1326"/>
                  <a:pt x="75876" y="4494"/>
                  <a:pt x="60530" y="12961"/>
                </a:cubicBezTo>
                <a:cubicBezTo>
                  <a:pt x="45184" y="21428"/>
                  <a:pt x="32484" y="36244"/>
                  <a:pt x="22430" y="51061"/>
                </a:cubicBezTo>
                <a:cubicBezTo>
                  <a:pt x="12376" y="65878"/>
                  <a:pt x="1792" y="85457"/>
                  <a:pt x="205" y="101861"/>
                </a:cubicBezTo>
                <a:cubicBezTo>
                  <a:pt x="-1382" y="118265"/>
                  <a:pt x="6555" y="136786"/>
                  <a:pt x="12905" y="149486"/>
                </a:cubicBezTo>
                <a:cubicBezTo>
                  <a:pt x="19255" y="162186"/>
                  <a:pt x="25605" y="170124"/>
                  <a:pt x="38305" y="178061"/>
                </a:cubicBezTo>
                <a:cubicBezTo>
                  <a:pt x="51005" y="185998"/>
                  <a:pt x="71643" y="198169"/>
                  <a:pt x="92280" y="197111"/>
                </a:cubicBezTo>
                <a:close/>
              </a:path>
            </a:pathLst>
          </a:custGeom>
          <a:solidFill>
            <a:srgbClr val="FF0000">
              <a:alpha val="59627"/>
            </a:srgbClr>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8" name="Freeform 467">
            <a:extLst>
              <a:ext uri="{FF2B5EF4-FFF2-40B4-BE49-F238E27FC236}">
                <a16:creationId xmlns:a16="http://schemas.microsoft.com/office/drawing/2014/main" id="{B4426331-F339-945A-2915-CE1BD217F212}"/>
              </a:ext>
            </a:extLst>
          </p:cNvPr>
          <p:cNvSpPr/>
          <p:nvPr/>
        </p:nvSpPr>
        <p:spPr>
          <a:xfrm>
            <a:off x="7587489" y="5862647"/>
            <a:ext cx="285578" cy="287698"/>
          </a:xfrm>
          <a:custGeom>
            <a:avLst/>
            <a:gdLst>
              <a:gd name="connsiteX0" fmla="*/ 99605 w 194263"/>
              <a:gd name="connsiteY0" fmla="*/ 4477 h 201746"/>
              <a:gd name="connsiteX1" fmla="*/ 23405 w 194263"/>
              <a:gd name="connsiteY1" fmla="*/ 10827 h 201746"/>
              <a:gd name="connsiteX2" fmla="*/ 1180 w 194263"/>
              <a:gd name="connsiteY2" fmla="*/ 61627 h 201746"/>
              <a:gd name="connsiteX3" fmla="*/ 10705 w 194263"/>
              <a:gd name="connsiteY3" fmla="*/ 131477 h 201746"/>
              <a:gd name="connsiteX4" fmla="*/ 74205 w 194263"/>
              <a:gd name="connsiteY4" fmla="*/ 188627 h 201746"/>
              <a:gd name="connsiteX5" fmla="*/ 134530 w 194263"/>
              <a:gd name="connsiteY5" fmla="*/ 201327 h 201746"/>
              <a:gd name="connsiteX6" fmla="*/ 172630 w 194263"/>
              <a:gd name="connsiteY6" fmla="*/ 179102 h 201746"/>
              <a:gd name="connsiteX7" fmla="*/ 191680 w 194263"/>
              <a:gd name="connsiteY7" fmla="*/ 150527 h 201746"/>
              <a:gd name="connsiteX8" fmla="*/ 191680 w 194263"/>
              <a:gd name="connsiteY8" fmla="*/ 106077 h 201746"/>
              <a:gd name="connsiteX9" fmla="*/ 169455 w 194263"/>
              <a:gd name="connsiteY9" fmla="*/ 64802 h 201746"/>
              <a:gd name="connsiteX10" fmla="*/ 99605 w 194263"/>
              <a:gd name="connsiteY10" fmla="*/ 4477 h 20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4263" h="201746">
                <a:moveTo>
                  <a:pt x="99605" y="4477"/>
                </a:moveTo>
                <a:cubicBezTo>
                  <a:pt x="75263" y="-4519"/>
                  <a:pt x="39809" y="1302"/>
                  <a:pt x="23405" y="10827"/>
                </a:cubicBezTo>
                <a:cubicBezTo>
                  <a:pt x="7001" y="20352"/>
                  <a:pt x="3297" y="41519"/>
                  <a:pt x="1180" y="61627"/>
                </a:cubicBezTo>
                <a:cubicBezTo>
                  <a:pt x="-937" y="81735"/>
                  <a:pt x="-1466" y="110310"/>
                  <a:pt x="10705" y="131477"/>
                </a:cubicBezTo>
                <a:cubicBezTo>
                  <a:pt x="22876" y="152644"/>
                  <a:pt x="53568" y="176985"/>
                  <a:pt x="74205" y="188627"/>
                </a:cubicBezTo>
                <a:cubicBezTo>
                  <a:pt x="94842" y="200269"/>
                  <a:pt x="118126" y="202914"/>
                  <a:pt x="134530" y="201327"/>
                </a:cubicBezTo>
                <a:cubicBezTo>
                  <a:pt x="150934" y="199740"/>
                  <a:pt x="163105" y="187569"/>
                  <a:pt x="172630" y="179102"/>
                </a:cubicBezTo>
                <a:cubicBezTo>
                  <a:pt x="182155" y="170635"/>
                  <a:pt x="188505" y="162698"/>
                  <a:pt x="191680" y="150527"/>
                </a:cubicBezTo>
                <a:cubicBezTo>
                  <a:pt x="194855" y="138356"/>
                  <a:pt x="195384" y="120364"/>
                  <a:pt x="191680" y="106077"/>
                </a:cubicBezTo>
                <a:cubicBezTo>
                  <a:pt x="187976" y="91790"/>
                  <a:pt x="186388" y="82794"/>
                  <a:pt x="169455" y="64802"/>
                </a:cubicBezTo>
                <a:cubicBezTo>
                  <a:pt x="152522" y="46810"/>
                  <a:pt x="123947" y="13473"/>
                  <a:pt x="99605" y="4477"/>
                </a:cubicBezTo>
                <a:close/>
              </a:path>
            </a:pathLst>
          </a:custGeom>
          <a:solidFill>
            <a:srgbClr val="FF0000">
              <a:alpha val="59699"/>
            </a:srgbClr>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0" name="Freeform 469">
            <a:extLst>
              <a:ext uri="{FF2B5EF4-FFF2-40B4-BE49-F238E27FC236}">
                <a16:creationId xmlns:a16="http://schemas.microsoft.com/office/drawing/2014/main" id="{201EE232-C156-3D02-D3AB-61091ED93262}"/>
              </a:ext>
            </a:extLst>
          </p:cNvPr>
          <p:cNvSpPr/>
          <p:nvPr/>
        </p:nvSpPr>
        <p:spPr>
          <a:xfrm>
            <a:off x="6629016" y="4343400"/>
            <a:ext cx="203632" cy="248168"/>
          </a:xfrm>
          <a:custGeom>
            <a:avLst/>
            <a:gdLst>
              <a:gd name="connsiteX0" fmla="*/ 175009 w 203632"/>
              <a:gd name="connsiteY0" fmla="*/ 85725 h 248168"/>
              <a:gd name="connsiteX1" fmla="*/ 133734 w 203632"/>
              <a:gd name="connsiteY1" fmla="*/ 22225 h 248168"/>
              <a:gd name="connsiteX2" fmla="*/ 79759 w 203632"/>
              <a:gd name="connsiteY2" fmla="*/ 0 h 248168"/>
              <a:gd name="connsiteX3" fmla="*/ 32134 w 203632"/>
              <a:gd name="connsiteY3" fmla="*/ 22225 h 248168"/>
              <a:gd name="connsiteX4" fmla="*/ 384 w 203632"/>
              <a:gd name="connsiteY4" fmla="*/ 63500 h 248168"/>
              <a:gd name="connsiteX5" fmla="*/ 16259 w 203632"/>
              <a:gd name="connsiteY5" fmla="*/ 139700 h 248168"/>
              <a:gd name="connsiteX6" fmla="*/ 41659 w 203632"/>
              <a:gd name="connsiteY6" fmla="*/ 200025 h 248168"/>
              <a:gd name="connsiteX7" fmla="*/ 92459 w 203632"/>
              <a:gd name="connsiteY7" fmla="*/ 244475 h 248168"/>
              <a:gd name="connsiteX8" fmla="*/ 143259 w 203632"/>
              <a:gd name="connsiteY8" fmla="*/ 241300 h 248168"/>
              <a:gd name="connsiteX9" fmla="*/ 178184 w 203632"/>
              <a:gd name="connsiteY9" fmla="*/ 206375 h 248168"/>
              <a:gd name="connsiteX10" fmla="*/ 203584 w 203632"/>
              <a:gd name="connsiteY10" fmla="*/ 161925 h 248168"/>
              <a:gd name="connsiteX11" fmla="*/ 175009 w 203632"/>
              <a:gd name="connsiteY11" fmla="*/ 85725 h 248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3632" h="248168">
                <a:moveTo>
                  <a:pt x="175009" y="85725"/>
                </a:moveTo>
                <a:cubicBezTo>
                  <a:pt x="163367" y="62442"/>
                  <a:pt x="149609" y="36512"/>
                  <a:pt x="133734" y="22225"/>
                </a:cubicBezTo>
                <a:cubicBezTo>
                  <a:pt x="117859" y="7937"/>
                  <a:pt x="96692" y="0"/>
                  <a:pt x="79759" y="0"/>
                </a:cubicBezTo>
                <a:cubicBezTo>
                  <a:pt x="62826" y="0"/>
                  <a:pt x="45363" y="11642"/>
                  <a:pt x="32134" y="22225"/>
                </a:cubicBezTo>
                <a:cubicBezTo>
                  <a:pt x="18905" y="32808"/>
                  <a:pt x="3030" y="43921"/>
                  <a:pt x="384" y="63500"/>
                </a:cubicBezTo>
                <a:cubicBezTo>
                  <a:pt x="-2262" y="83079"/>
                  <a:pt x="9380" y="116946"/>
                  <a:pt x="16259" y="139700"/>
                </a:cubicBezTo>
                <a:cubicBezTo>
                  <a:pt x="23138" y="162454"/>
                  <a:pt x="28959" y="182563"/>
                  <a:pt x="41659" y="200025"/>
                </a:cubicBezTo>
                <a:cubicBezTo>
                  <a:pt x="54359" y="217488"/>
                  <a:pt x="75526" y="237596"/>
                  <a:pt x="92459" y="244475"/>
                </a:cubicBezTo>
                <a:cubicBezTo>
                  <a:pt x="109392" y="251354"/>
                  <a:pt x="128971" y="247650"/>
                  <a:pt x="143259" y="241300"/>
                </a:cubicBezTo>
                <a:cubicBezTo>
                  <a:pt x="157547" y="234950"/>
                  <a:pt x="168130" y="219604"/>
                  <a:pt x="178184" y="206375"/>
                </a:cubicBezTo>
                <a:cubicBezTo>
                  <a:pt x="188238" y="193146"/>
                  <a:pt x="204642" y="180975"/>
                  <a:pt x="203584" y="161925"/>
                </a:cubicBezTo>
                <a:cubicBezTo>
                  <a:pt x="202526" y="142875"/>
                  <a:pt x="186651" y="109008"/>
                  <a:pt x="175009" y="85725"/>
                </a:cubicBezTo>
                <a:close/>
              </a:path>
            </a:pathLst>
          </a:custGeom>
          <a:solidFill>
            <a:srgbClr val="FF0000">
              <a:alpha val="60193"/>
            </a:srgbClr>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73" name="Group 472">
            <a:extLst>
              <a:ext uri="{FF2B5EF4-FFF2-40B4-BE49-F238E27FC236}">
                <a16:creationId xmlns:a16="http://schemas.microsoft.com/office/drawing/2014/main" id="{9BF84D70-9A48-F8B0-A491-B2952DEC9E86}"/>
              </a:ext>
            </a:extLst>
          </p:cNvPr>
          <p:cNvGrpSpPr/>
          <p:nvPr/>
        </p:nvGrpSpPr>
        <p:grpSpPr>
          <a:xfrm>
            <a:off x="5014712" y="1523936"/>
            <a:ext cx="729687" cy="230832"/>
            <a:chOff x="3827428" y="1711049"/>
            <a:chExt cx="729687" cy="230832"/>
          </a:xfrm>
        </p:grpSpPr>
        <p:sp>
          <p:nvSpPr>
            <p:cNvPr id="472" name="Rectangle 471">
              <a:extLst>
                <a:ext uri="{FF2B5EF4-FFF2-40B4-BE49-F238E27FC236}">
                  <a16:creationId xmlns:a16="http://schemas.microsoft.com/office/drawing/2014/main" id="{92D8C409-6B64-DB3C-0429-B7532AFCBDF3}"/>
                </a:ext>
              </a:extLst>
            </p:cNvPr>
            <p:cNvSpPr/>
            <p:nvPr/>
          </p:nvSpPr>
          <p:spPr>
            <a:xfrm>
              <a:off x="3903671" y="1734665"/>
              <a:ext cx="577200" cy="183601"/>
            </a:xfrm>
            <a:prstGeom prst="rect">
              <a:avLst/>
            </a:prstGeom>
            <a:solidFill>
              <a:schemeClr val="bg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1" name="TextBox 470">
              <a:extLst>
                <a:ext uri="{FF2B5EF4-FFF2-40B4-BE49-F238E27FC236}">
                  <a16:creationId xmlns:a16="http://schemas.microsoft.com/office/drawing/2014/main" id="{9AF65CA3-42CF-D0D4-0E7F-401FAE14F027}"/>
                </a:ext>
              </a:extLst>
            </p:cNvPr>
            <p:cNvSpPr txBox="1"/>
            <p:nvPr/>
          </p:nvSpPr>
          <p:spPr>
            <a:xfrm>
              <a:off x="3827428" y="1711049"/>
              <a:ext cx="729687" cy="230832"/>
            </a:xfrm>
            <a:prstGeom prst="rect">
              <a:avLst/>
            </a:prstGeom>
            <a:noFill/>
          </p:spPr>
          <p:txBody>
            <a:bodyPr wrap="none" rtlCol="0">
              <a:spAutoFit/>
            </a:bodyPr>
            <a:lstStyle/>
            <a:p>
              <a:pPr algn="ctr"/>
              <a:r>
                <a:rPr lang="en-US" sz="900" b="1" dirty="0"/>
                <a:t>1941 M7.7</a:t>
              </a:r>
            </a:p>
          </p:txBody>
        </p:sp>
      </p:grpSp>
      <p:cxnSp>
        <p:nvCxnSpPr>
          <p:cNvPr id="475" name="Straight Arrow Connector 474">
            <a:extLst>
              <a:ext uri="{FF2B5EF4-FFF2-40B4-BE49-F238E27FC236}">
                <a16:creationId xmlns:a16="http://schemas.microsoft.com/office/drawing/2014/main" id="{131E55B1-0F99-F6A2-FF5B-2C61ACB8B479}"/>
              </a:ext>
            </a:extLst>
          </p:cNvPr>
          <p:cNvCxnSpPr>
            <a:cxnSpLocks/>
          </p:cNvCxnSpPr>
          <p:nvPr/>
        </p:nvCxnSpPr>
        <p:spPr>
          <a:xfrm>
            <a:off x="5570819" y="1725974"/>
            <a:ext cx="26888" cy="172692"/>
          </a:xfrm>
          <a:prstGeom prst="straightConnector1">
            <a:avLst/>
          </a:prstGeom>
          <a:ln w="6350">
            <a:solidFill>
              <a:schemeClr val="tx1"/>
            </a:solidFill>
            <a:tailEnd type="stealth"/>
          </a:ln>
        </p:spPr>
        <p:style>
          <a:lnRef idx="1">
            <a:schemeClr val="accent1"/>
          </a:lnRef>
          <a:fillRef idx="0">
            <a:schemeClr val="accent1"/>
          </a:fillRef>
          <a:effectRef idx="0">
            <a:schemeClr val="accent1"/>
          </a:effectRef>
          <a:fontRef idx="minor">
            <a:schemeClr val="tx1"/>
          </a:fontRef>
        </p:style>
      </p:cxnSp>
      <p:grpSp>
        <p:nvGrpSpPr>
          <p:cNvPr id="478" name="Group 477">
            <a:extLst>
              <a:ext uri="{FF2B5EF4-FFF2-40B4-BE49-F238E27FC236}">
                <a16:creationId xmlns:a16="http://schemas.microsoft.com/office/drawing/2014/main" id="{C15E59E4-A595-2694-909F-884D4E202737}"/>
              </a:ext>
            </a:extLst>
          </p:cNvPr>
          <p:cNvGrpSpPr/>
          <p:nvPr/>
        </p:nvGrpSpPr>
        <p:grpSpPr>
          <a:xfrm>
            <a:off x="5547995" y="2900559"/>
            <a:ext cx="729687" cy="230832"/>
            <a:chOff x="3827428" y="1711049"/>
            <a:chExt cx="729687" cy="230832"/>
          </a:xfrm>
        </p:grpSpPr>
        <p:sp>
          <p:nvSpPr>
            <p:cNvPr id="479" name="Rectangle 478">
              <a:extLst>
                <a:ext uri="{FF2B5EF4-FFF2-40B4-BE49-F238E27FC236}">
                  <a16:creationId xmlns:a16="http://schemas.microsoft.com/office/drawing/2014/main" id="{694B5F23-0E70-4A95-2870-FDEA87C8DD06}"/>
                </a:ext>
              </a:extLst>
            </p:cNvPr>
            <p:cNvSpPr/>
            <p:nvPr/>
          </p:nvSpPr>
          <p:spPr>
            <a:xfrm>
              <a:off x="3903671" y="1734665"/>
              <a:ext cx="577200" cy="183601"/>
            </a:xfrm>
            <a:prstGeom prst="rect">
              <a:avLst/>
            </a:prstGeom>
            <a:solidFill>
              <a:schemeClr val="bg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0" name="TextBox 479">
              <a:extLst>
                <a:ext uri="{FF2B5EF4-FFF2-40B4-BE49-F238E27FC236}">
                  <a16:creationId xmlns:a16="http://schemas.microsoft.com/office/drawing/2014/main" id="{3601FC63-89DD-CBE5-45B6-35A33BCC9EE1}"/>
                </a:ext>
              </a:extLst>
            </p:cNvPr>
            <p:cNvSpPr txBox="1"/>
            <p:nvPr/>
          </p:nvSpPr>
          <p:spPr>
            <a:xfrm>
              <a:off x="3827428" y="1711049"/>
              <a:ext cx="729687" cy="230832"/>
            </a:xfrm>
            <a:prstGeom prst="rect">
              <a:avLst/>
            </a:prstGeom>
            <a:noFill/>
          </p:spPr>
          <p:txBody>
            <a:bodyPr wrap="none" rtlCol="0">
              <a:spAutoFit/>
            </a:bodyPr>
            <a:lstStyle/>
            <a:p>
              <a:pPr algn="ctr"/>
              <a:r>
                <a:rPr lang="en-US" sz="900" b="1" dirty="0"/>
                <a:t>1881 M7.9</a:t>
              </a:r>
            </a:p>
          </p:txBody>
        </p:sp>
      </p:grpSp>
      <p:cxnSp>
        <p:nvCxnSpPr>
          <p:cNvPr id="481" name="Straight Arrow Connector 480">
            <a:extLst>
              <a:ext uri="{FF2B5EF4-FFF2-40B4-BE49-F238E27FC236}">
                <a16:creationId xmlns:a16="http://schemas.microsoft.com/office/drawing/2014/main" id="{9BBE0994-E969-0847-FC12-22EDDC26F163}"/>
              </a:ext>
            </a:extLst>
          </p:cNvPr>
          <p:cNvCxnSpPr>
            <a:cxnSpLocks/>
          </p:cNvCxnSpPr>
          <p:nvPr/>
        </p:nvCxnSpPr>
        <p:spPr>
          <a:xfrm flipH="1" flipV="1">
            <a:off x="5619778" y="2751359"/>
            <a:ext cx="97548" cy="172816"/>
          </a:xfrm>
          <a:prstGeom prst="straightConnector1">
            <a:avLst/>
          </a:prstGeom>
          <a:ln w="6350">
            <a:solidFill>
              <a:schemeClr val="tx1"/>
            </a:solidFill>
            <a:tailEnd type="stealth"/>
          </a:ln>
        </p:spPr>
        <p:style>
          <a:lnRef idx="1">
            <a:schemeClr val="accent1"/>
          </a:lnRef>
          <a:fillRef idx="0">
            <a:schemeClr val="accent1"/>
          </a:fillRef>
          <a:effectRef idx="0">
            <a:schemeClr val="accent1"/>
          </a:effectRef>
          <a:fontRef idx="minor">
            <a:schemeClr val="tx1"/>
          </a:fontRef>
        </p:style>
      </p:cxnSp>
      <p:sp>
        <p:nvSpPr>
          <p:cNvPr id="485" name="TextBox 484">
            <a:extLst>
              <a:ext uri="{FF2B5EF4-FFF2-40B4-BE49-F238E27FC236}">
                <a16:creationId xmlns:a16="http://schemas.microsoft.com/office/drawing/2014/main" id="{9A9D4E50-15F6-2CC4-BEC8-8F2D65ED012B}"/>
              </a:ext>
            </a:extLst>
          </p:cNvPr>
          <p:cNvSpPr txBox="1"/>
          <p:nvPr/>
        </p:nvSpPr>
        <p:spPr>
          <a:xfrm rot="3780088">
            <a:off x="5382019" y="3517960"/>
            <a:ext cx="1196161" cy="261610"/>
          </a:xfrm>
          <a:prstGeom prst="rect">
            <a:avLst/>
          </a:prstGeom>
          <a:noFill/>
        </p:spPr>
        <p:txBody>
          <a:bodyPr wrap="none" rtlCol="0">
            <a:spAutoFit/>
          </a:bodyPr>
          <a:lstStyle/>
          <a:p>
            <a:pPr algn="ctr"/>
            <a:r>
              <a:rPr lang="en-US" sz="1100" b="1" spc="300" dirty="0"/>
              <a:t>2004 M9.1</a:t>
            </a:r>
          </a:p>
        </p:txBody>
      </p:sp>
      <p:grpSp>
        <p:nvGrpSpPr>
          <p:cNvPr id="487" name="Group 486">
            <a:extLst>
              <a:ext uri="{FF2B5EF4-FFF2-40B4-BE49-F238E27FC236}">
                <a16:creationId xmlns:a16="http://schemas.microsoft.com/office/drawing/2014/main" id="{0D076547-225C-7330-1897-BC6BDE0EBE8E}"/>
              </a:ext>
            </a:extLst>
          </p:cNvPr>
          <p:cNvGrpSpPr/>
          <p:nvPr/>
        </p:nvGrpSpPr>
        <p:grpSpPr>
          <a:xfrm>
            <a:off x="5653942" y="4467155"/>
            <a:ext cx="729687" cy="230832"/>
            <a:chOff x="3827428" y="1711049"/>
            <a:chExt cx="729687" cy="230832"/>
          </a:xfrm>
        </p:grpSpPr>
        <p:sp>
          <p:nvSpPr>
            <p:cNvPr id="488" name="Rectangle 487">
              <a:extLst>
                <a:ext uri="{FF2B5EF4-FFF2-40B4-BE49-F238E27FC236}">
                  <a16:creationId xmlns:a16="http://schemas.microsoft.com/office/drawing/2014/main" id="{2AC6641C-684C-13C6-4E9F-AC36A3BC4805}"/>
                </a:ext>
              </a:extLst>
            </p:cNvPr>
            <p:cNvSpPr/>
            <p:nvPr/>
          </p:nvSpPr>
          <p:spPr>
            <a:xfrm>
              <a:off x="3903671" y="1734665"/>
              <a:ext cx="577200" cy="183601"/>
            </a:xfrm>
            <a:prstGeom prst="rect">
              <a:avLst/>
            </a:prstGeom>
            <a:solidFill>
              <a:schemeClr val="bg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9" name="TextBox 488">
              <a:extLst>
                <a:ext uri="{FF2B5EF4-FFF2-40B4-BE49-F238E27FC236}">
                  <a16:creationId xmlns:a16="http://schemas.microsoft.com/office/drawing/2014/main" id="{CCEA0FAE-09C8-1706-A889-F4AC3F8EC6D8}"/>
                </a:ext>
              </a:extLst>
            </p:cNvPr>
            <p:cNvSpPr txBox="1"/>
            <p:nvPr/>
          </p:nvSpPr>
          <p:spPr>
            <a:xfrm>
              <a:off x="3827428" y="1711049"/>
              <a:ext cx="729687" cy="230832"/>
            </a:xfrm>
            <a:prstGeom prst="rect">
              <a:avLst/>
            </a:prstGeom>
            <a:noFill/>
          </p:spPr>
          <p:txBody>
            <a:bodyPr wrap="none" rtlCol="0">
              <a:spAutoFit/>
            </a:bodyPr>
            <a:lstStyle/>
            <a:p>
              <a:pPr algn="ctr"/>
              <a:r>
                <a:rPr lang="en-US" sz="900" b="1" dirty="0"/>
                <a:t>1861 M8.5</a:t>
              </a:r>
            </a:p>
          </p:txBody>
        </p:sp>
      </p:grpSp>
      <p:cxnSp>
        <p:nvCxnSpPr>
          <p:cNvPr id="490" name="Straight Arrow Connector 489">
            <a:extLst>
              <a:ext uri="{FF2B5EF4-FFF2-40B4-BE49-F238E27FC236}">
                <a16:creationId xmlns:a16="http://schemas.microsoft.com/office/drawing/2014/main" id="{0ABA8E6B-991A-56C8-0627-E5B2A4D466B1}"/>
              </a:ext>
            </a:extLst>
          </p:cNvPr>
          <p:cNvCxnSpPr>
            <a:cxnSpLocks/>
          </p:cNvCxnSpPr>
          <p:nvPr/>
        </p:nvCxnSpPr>
        <p:spPr>
          <a:xfrm flipV="1">
            <a:off x="6301173" y="4465528"/>
            <a:ext cx="304562" cy="114862"/>
          </a:xfrm>
          <a:prstGeom prst="straightConnector1">
            <a:avLst/>
          </a:prstGeom>
          <a:ln w="6350">
            <a:solidFill>
              <a:schemeClr val="tx1"/>
            </a:solidFill>
            <a:tailEnd type="stealth"/>
          </a:ln>
        </p:spPr>
        <p:style>
          <a:lnRef idx="1">
            <a:schemeClr val="accent1"/>
          </a:lnRef>
          <a:fillRef idx="0">
            <a:schemeClr val="accent1"/>
          </a:fillRef>
          <a:effectRef idx="0">
            <a:schemeClr val="accent1"/>
          </a:effectRef>
          <a:fontRef idx="minor">
            <a:schemeClr val="tx1"/>
          </a:fontRef>
        </p:style>
      </p:cxnSp>
      <p:grpSp>
        <p:nvGrpSpPr>
          <p:cNvPr id="495" name="Group 494">
            <a:extLst>
              <a:ext uri="{FF2B5EF4-FFF2-40B4-BE49-F238E27FC236}">
                <a16:creationId xmlns:a16="http://schemas.microsoft.com/office/drawing/2014/main" id="{7BB45610-8E43-4149-880C-A091F97A9D8E}"/>
              </a:ext>
            </a:extLst>
          </p:cNvPr>
          <p:cNvGrpSpPr/>
          <p:nvPr/>
        </p:nvGrpSpPr>
        <p:grpSpPr>
          <a:xfrm>
            <a:off x="6882373" y="4295096"/>
            <a:ext cx="729687" cy="230832"/>
            <a:chOff x="3827428" y="1711049"/>
            <a:chExt cx="729687" cy="230832"/>
          </a:xfrm>
        </p:grpSpPr>
        <p:sp>
          <p:nvSpPr>
            <p:cNvPr id="496" name="Rectangle 495">
              <a:extLst>
                <a:ext uri="{FF2B5EF4-FFF2-40B4-BE49-F238E27FC236}">
                  <a16:creationId xmlns:a16="http://schemas.microsoft.com/office/drawing/2014/main" id="{15875A42-8C3F-59B8-200E-FF31493E4418}"/>
                </a:ext>
              </a:extLst>
            </p:cNvPr>
            <p:cNvSpPr/>
            <p:nvPr/>
          </p:nvSpPr>
          <p:spPr>
            <a:xfrm>
              <a:off x="3903671" y="1734665"/>
              <a:ext cx="577200" cy="183601"/>
            </a:xfrm>
            <a:prstGeom prst="rect">
              <a:avLst/>
            </a:prstGeom>
            <a:solidFill>
              <a:schemeClr val="bg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7" name="TextBox 496">
              <a:extLst>
                <a:ext uri="{FF2B5EF4-FFF2-40B4-BE49-F238E27FC236}">
                  <a16:creationId xmlns:a16="http://schemas.microsoft.com/office/drawing/2014/main" id="{FBC9F288-DA0F-D987-59E6-49ADBC2DF7E4}"/>
                </a:ext>
              </a:extLst>
            </p:cNvPr>
            <p:cNvSpPr txBox="1"/>
            <p:nvPr/>
          </p:nvSpPr>
          <p:spPr>
            <a:xfrm>
              <a:off x="3827428" y="1711049"/>
              <a:ext cx="729687" cy="230832"/>
            </a:xfrm>
            <a:prstGeom prst="rect">
              <a:avLst/>
            </a:prstGeom>
            <a:noFill/>
          </p:spPr>
          <p:txBody>
            <a:bodyPr wrap="none" rtlCol="0">
              <a:spAutoFit/>
            </a:bodyPr>
            <a:lstStyle/>
            <a:p>
              <a:pPr algn="ctr"/>
              <a:r>
                <a:rPr lang="en-US" sz="900" b="1" dirty="0"/>
                <a:t>1907 M7.8</a:t>
              </a:r>
            </a:p>
          </p:txBody>
        </p:sp>
      </p:grpSp>
      <p:cxnSp>
        <p:nvCxnSpPr>
          <p:cNvPr id="498" name="Straight Arrow Connector 497">
            <a:extLst>
              <a:ext uri="{FF2B5EF4-FFF2-40B4-BE49-F238E27FC236}">
                <a16:creationId xmlns:a16="http://schemas.microsoft.com/office/drawing/2014/main" id="{11E0AA2B-4EBF-26C8-5F66-5E0BBEEA449D}"/>
              </a:ext>
            </a:extLst>
          </p:cNvPr>
          <p:cNvCxnSpPr>
            <a:cxnSpLocks/>
          </p:cNvCxnSpPr>
          <p:nvPr/>
        </p:nvCxnSpPr>
        <p:spPr>
          <a:xfrm flipH="1">
            <a:off x="6767315" y="4391770"/>
            <a:ext cx="191141" cy="36432"/>
          </a:xfrm>
          <a:prstGeom prst="straightConnector1">
            <a:avLst/>
          </a:prstGeom>
          <a:ln w="6350">
            <a:solidFill>
              <a:schemeClr val="tx1"/>
            </a:solidFill>
            <a:tailEnd type="stealth"/>
          </a:ln>
        </p:spPr>
        <p:style>
          <a:lnRef idx="1">
            <a:schemeClr val="accent1"/>
          </a:lnRef>
          <a:fillRef idx="0">
            <a:schemeClr val="accent1"/>
          </a:fillRef>
          <a:effectRef idx="0">
            <a:schemeClr val="accent1"/>
          </a:effectRef>
          <a:fontRef idx="minor">
            <a:schemeClr val="tx1"/>
          </a:fontRef>
        </p:style>
      </p:cxnSp>
      <p:grpSp>
        <p:nvGrpSpPr>
          <p:cNvPr id="504" name="Group 503">
            <a:extLst>
              <a:ext uri="{FF2B5EF4-FFF2-40B4-BE49-F238E27FC236}">
                <a16:creationId xmlns:a16="http://schemas.microsoft.com/office/drawing/2014/main" id="{9F74E744-0344-EAA9-114E-EFCA1CA21BE0}"/>
              </a:ext>
            </a:extLst>
          </p:cNvPr>
          <p:cNvGrpSpPr/>
          <p:nvPr/>
        </p:nvGrpSpPr>
        <p:grpSpPr>
          <a:xfrm>
            <a:off x="7017782" y="4558551"/>
            <a:ext cx="729687" cy="230832"/>
            <a:chOff x="3827428" y="1711049"/>
            <a:chExt cx="729687" cy="230832"/>
          </a:xfrm>
        </p:grpSpPr>
        <p:sp>
          <p:nvSpPr>
            <p:cNvPr id="505" name="Rectangle 504">
              <a:extLst>
                <a:ext uri="{FF2B5EF4-FFF2-40B4-BE49-F238E27FC236}">
                  <a16:creationId xmlns:a16="http://schemas.microsoft.com/office/drawing/2014/main" id="{F4145297-7B82-A344-64BD-27FAFC5814CB}"/>
                </a:ext>
              </a:extLst>
            </p:cNvPr>
            <p:cNvSpPr/>
            <p:nvPr/>
          </p:nvSpPr>
          <p:spPr>
            <a:xfrm>
              <a:off x="3903671" y="1734665"/>
              <a:ext cx="577200" cy="183601"/>
            </a:xfrm>
            <a:prstGeom prst="rect">
              <a:avLst/>
            </a:prstGeom>
            <a:solidFill>
              <a:schemeClr val="bg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6" name="TextBox 505">
              <a:extLst>
                <a:ext uri="{FF2B5EF4-FFF2-40B4-BE49-F238E27FC236}">
                  <a16:creationId xmlns:a16="http://schemas.microsoft.com/office/drawing/2014/main" id="{D481A813-6115-E0B4-BF35-05DE2BF0235B}"/>
                </a:ext>
              </a:extLst>
            </p:cNvPr>
            <p:cNvSpPr txBox="1"/>
            <p:nvPr/>
          </p:nvSpPr>
          <p:spPr>
            <a:xfrm>
              <a:off x="3827428" y="1711049"/>
              <a:ext cx="729687" cy="230832"/>
            </a:xfrm>
            <a:prstGeom prst="rect">
              <a:avLst/>
            </a:prstGeom>
            <a:noFill/>
          </p:spPr>
          <p:txBody>
            <a:bodyPr wrap="none" rtlCol="0">
              <a:spAutoFit/>
            </a:bodyPr>
            <a:lstStyle/>
            <a:p>
              <a:pPr algn="ctr"/>
              <a:r>
                <a:rPr lang="en-US" sz="900" b="1" dirty="0"/>
                <a:t>1935 M7.7</a:t>
              </a:r>
            </a:p>
          </p:txBody>
        </p:sp>
      </p:grpSp>
      <p:cxnSp>
        <p:nvCxnSpPr>
          <p:cNvPr id="507" name="Straight Arrow Connector 506">
            <a:extLst>
              <a:ext uri="{FF2B5EF4-FFF2-40B4-BE49-F238E27FC236}">
                <a16:creationId xmlns:a16="http://schemas.microsoft.com/office/drawing/2014/main" id="{40BC5E6F-024B-332B-DE63-1432FB1ADAE1}"/>
              </a:ext>
            </a:extLst>
          </p:cNvPr>
          <p:cNvCxnSpPr>
            <a:cxnSpLocks/>
          </p:cNvCxnSpPr>
          <p:nvPr/>
        </p:nvCxnSpPr>
        <p:spPr>
          <a:xfrm flipH="1">
            <a:off x="6951296" y="4759360"/>
            <a:ext cx="149021" cy="72938"/>
          </a:xfrm>
          <a:prstGeom prst="straightConnector1">
            <a:avLst/>
          </a:prstGeom>
          <a:ln w="6350">
            <a:solidFill>
              <a:schemeClr val="tx1"/>
            </a:solidFill>
            <a:tailEnd type="stealth"/>
          </a:ln>
        </p:spPr>
        <p:style>
          <a:lnRef idx="1">
            <a:schemeClr val="accent1"/>
          </a:lnRef>
          <a:fillRef idx="0">
            <a:schemeClr val="accent1"/>
          </a:fillRef>
          <a:effectRef idx="0">
            <a:schemeClr val="accent1"/>
          </a:effectRef>
          <a:fontRef idx="minor">
            <a:schemeClr val="tx1"/>
          </a:fontRef>
        </p:style>
      </p:cxnSp>
      <p:cxnSp>
        <p:nvCxnSpPr>
          <p:cNvPr id="515" name="Straight Arrow Connector 514">
            <a:extLst>
              <a:ext uri="{FF2B5EF4-FFF2-40B4-BE49-F238E27FC236}">
                <a16:creationId xmlns:a16="http://schemas.microsoft.com/office/drawing/2014/main" id="{B10DE9E0-8AC6-49AA-F06C-B071351FC593}"/>
              </a:ext>
            </a:extLst>
          </p:cNvPr>
          <p:cNvCxnSpPr>
            <a:cxnSpLocks/>
          </p:cNvCxnSpPr>
          <p:nvPr/>
        </p:nvCxnSpPr>
        <p:spPr>
          <a:xfrm flipH="1">
            <a:off x="7112368" y="4998491"/>
            <a:ext cx="194599" cy="74232"/>
          </a:xfrm>
          <a:prstGeom prst="straightConnector1">
            <a:avLst/>
          </a:prstGeom>
          <a:ln w="6350">
            <a:solidFill>
              <a:schemeClr val="tx1"/>
            </a:solidFill>
            <a:tailEnd type="stealth"/>
          </a:ln>
        </p:spPr>
        <p:style>
          <a:lnRef idx="1">
            <a:schemeClr val="accent1"/>
          </a:lnRef>
          <a:fillRef idx="0">
            <a:schemeClr val="accent1"/>
          </a:fillRef>
          <a:effectRef idx="0">
            <a:schemeClr val="accent1"/>
          </a:effectRef>
          <a:fontRef idx="minor">
            <a:schemeClr val="tx1"/>
          </a:fontRef>
        </p:style>
      </p:cxnSp>
      <p:grpSp>
        <p:nvGrpSpPr>
          <p:cNvPr id="509" name="Group 508">
            <a:extLst>
              <a:ext uri="{FF2B5EF4-FFF2-40B4-BE49-F238E27FC236}">
                <a16:creationId xmlns:a16="http://schemas.microsoft.com/office/drawing/2014/main" id="{E37D72EB-D67A-9BD3-027C-CF91C8803771}"/>
              </a:ext>
            </a:extLst>
          </p:cNvPr>
          <p:cNvGrpSpPr/>
          <p:nvPr/>
        </p:nvGrpSpPr>
        <p:grpSpPr>
          <a:xfrm>
            <a:off x="7198546" y="4831442"/>
            <a:ext cx="729687" cy="230832"/>
            <a:chOff x="3827428" y="1711049"/>
            <a:chExt cx="729687" cy="230832"/>
          </a:xfrm>
        </p:grpSpPr>
        <p:sp>
          <p:nvSpPr>
            <p:cNvPr id="510" name="Rectangle 509">
              <a:extLst>
                <a:ext uri="{FF2B5EF4-FFF2-40B4-BE49-F238E27FC236}">
                  <a16:creationId xmlns:a16="http://schemas.microsoft.com/office/drawing/2014/main" id="{462EF867-7861-2102-1164-134DD308D3BE}"/>
                </a:ext>
              </a:extLst>
            </p:cNvPr>
            <p:cNvSpPr/>
            <p:nvPr/>
          </p:nvSpPr>
          <p:spPr>
            <a:xfrm>
              <a:off x="3903671" y="1734665"/>
              <a:ext cx="577200" cy="183601"/>
            </a:xfrm>
            <a:prstGeom prst="rect">
              <a:avLst/>
            </a:prstGeom>
            <a:solidFill>
              <a:schemeClr val="bg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1" name="TextBox 510">
              <a:extLst>
                <a:ext uri="{FF2B5EF4-FFF2-40B4-BE49-F238E27FC236}">
                  <a16:creationId xmlns:a16="http://schemas.microsoft.com/office/drawing/2014/main" id="{7B1358B5-F6BB-0431-42BD-22A51DDA88EF}"/>
                </a:ext>
              </a:extLst>
            </p:cNvPr>
            <p:cNvSpPr txBox="1"/>
            <p:nvPr/>
          </p:nvSpPr>
          <p:spPr>
            <a:xfrm>
              <a:off x="3827428" y="1711049"/>
              <a:ext cx="729687" cy="230832"/>
            </a:xfrm>
            <a:prstGeom prst="rect">
              <a:avLst/>
            </a:prstGeom>
            <a:noFill/>
          </p:spPr>
          <p:txBody>
            <a:bodyPr wrap="none" rtlCol="0">
              <a:spAutoFit/>
            </a:bodyPr>
            <a:lstStyle/>
            <a:p>
              <a:pPr algn="ctr"/>
              <a:r>
                <a:rPr lang="en-US" sz="900" b="1" dirty="0"/>
                <a:t>1797 M8.4</a:t>
              </a:r>
            </a:p>
          </p:txBody>
        </p:sp>
      </p:grpSp>
      <p:cxnSp>
        <p:nvCxnSpPr>
          <p:cNvPr id="518" name="Straight Arrow Connector 517">
            <a:extLst>
              <a:ext uri="{FF2B5EF4-FFF2-40B4-BE49-F238E27FC236}">
                <a16:creationId xmlns:a16="http://schemas.microsoft.com/office/drawing/2014/main" id="{EDD2D80B-E244-382C-60A4-29BA4DE2F3D1}"/>
              </a:ext>
            </a:extLst>
          </p:cNvPr>
          <p:cNvCxnSpPr>
            <a:cxnSpLocks/>
          </p:cNvCxnSpPr>
          <p:nvPr/>
        </p:nvCxnSpPr>
        <p:spPr>
          <a:xfrm flipH="1">
            <a:off x="7383238" y="5356000"/>
            <a:ext cx="187378" cy="107057"/>
          </a:xfrm>
          <a:prstGeom prst="straightConnector1">
            <a:avLst/>
          </a:prstGeom>
          <a:ln w="6350">
            <a:solidFill>
              <a:schemeClr val="tx1"/>
            </a:solidFill>
            <a:tailEnd type="stealth"/>
          </a:ln>
        </p:spPr>
        <p:style>
          <a:lnRef idx="1">
            <a:schemeClr val="accent1"/>
          </a:lnRef>
          <a:fillRef idx="0">
            <a:schemeClr val="accent1"/>
          </a:fillRef>
          <a:effectRef idx="0">
            <a:schemeClr val="accent1"/>
          </a:effectRef>
          <a:fontRef idx="minor">
            <a:schemeClr val="tx1"/>
          </a:fontRef>
        </p:style>
      </p:cxnSp>
      <p:grpSp>
        <p:nvGrpSpPr>
          <p:cNvPr id="512" name="Group 511">
            <a:extLst>
              <a:ext uri="{FF2B5EF4-FFF2-40B4-BE49-F238E27FC236}">
                <a16:creationId xmlns:a16="http://schemas.microsoft.com/office/drawing/2014/main" id="{ACB8250D-F2DF-1A2B-F0B3-CD0A1F4077D9}"/>
              </a:ext>
            </a:extLst>
          </p:cNvPr>
          <p:cNvGrpSpPr/>
          <p:nvPr/>
        </p:nvGrpSpPr>
        <p:grpSpPr>
          <a:xfrm>
            <a:off x="7457748" y="5173444"/>
            <a:ext cx="729687" cy="230832"/>
            <a:chOff x="3827428" y="1711049"/>
            <a:chExt cx="729687" cy="230832"/>
          </a:xfrm>
        </p:grpSpPr>
        <p:sp>
          <p:nvSpPr>
            <p:cNvPr id="513" name="Rectangle 512">
              <a:extLst>
                <a:ext uri="{FF2B5EF4-FFF2-40B4-BE49-F238E27FC236}">
                  <a16:creationId xmlns:a16="http://schemas.microsoft.com/office/drawing/2014/main" id="{34FDFFBE-F0DC-60DF-56C9-BBDF7EF253D8}"/>
                </a:ext>
              </a:extLst>
            </p:cNvPr>
            <p:cNvSpPr/>
            <p:nvPr/>
          </p:nvSpPr>
          <p:spPr>
            <a:xfrm>
              <a:off x="3903671" y="1734665"/>
              <a:ext cx="577200" cy="183601"/>
            </a:xfrm>
            <a:prstGeom prst="rect">
              <a:avLst/>
            </a:prstGeom>
            <a:solidFill>
              <a:schemeClr val="bg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4" name="TextBox 513">
              <a:extLst>
                <a:ext uri="{FF2B5EF4-FFF2-40B4-BE49-F238E27FC236}">
                  <a16:creationId xmlns:a16="http://schemas.microsoft.com/office/drawing/2014/main" id="{368E7294-E61E-755A-6A32-171E90C339BD}"/>
                </a:ext>
              </a:extLst>
            </p:cNvPr>
            <p:cNvSpPr txBox="1"/>
            <p:nvPr/>
          </p:nvSpPr>
          <p:spPr>
            <a:xfrm>
              <a:off x="3827428" y="1711049"/>
              <a:ext cx="729687" cy="230832"/>
            </a:xfrm>
            <a:prstGeom prst="rect">
              <a:avLst/>
            </a:prstGeom>
            <a:noFill/>
          </p:spPr>
          <p:txBody>
            <a:bodyPr wrap="none" rtlCol="0">
              <a:spAutoFit/>
            </a:bodyPr>
            <a:lstStyle/>
            <a:p>
              <a:pPr algn="ctr"/>
              <a:r>
                <a:rPr lang="en-US" sz="900" b="1" dirty="0"/>
                <a:t>1833 M9.0</a:t>
              </a:r>
            </a:p>
          </p:txBody>
        </p:sp>
      </p:grpSp>
      <p:cxnSp>
        <p:nvCxnSpPr>
          <p:cNvPr id="523" name="Straight Arrow Connector 522">
            <a:extLst>
              <a:ext uri="{FF2B5EF4-FFF2-40B4-BE49-F238E27FC236}">
                <a16:creationId xmlns:a16="http://schemas.microsoft.com/office/drawing/2014/main" id="{677D0C56-0540-4711-90AC-10D0D8A63047}"/>
              </a:ext>
            </a:extLst>
          </p:cNvPr>
          <p:cNvCxnSpPr>
            <a:cxnSpLocks/>
          </p:cNvCxnSpPr>
          <p:nvPr/>
        </p:nvCxnSpPr>
        <p:spPr>
          <a:xfrm flipH="1">
            <a:off x="7815173" y="5973839"/>
            <a:ext cx="221733" cy="44973"/>
          </a:xfrm>
          <a:prstGeom prst="straightConnector1">
            <a:avLst/>
          </a:prstGeom>
          <a:ln w="6350">
            <a:solidFill>
              <a:schemeClr val="tx1"/>
            </a:solidFill>
            <a:tailEnd type="stealth"/>
          </a:ln>
        </p:spPr>
        <p:style>
          <a:lnRef idx="1">
            <a:schemeClr val="accent1"/>
          </a:lnRef>
          <a:fillRef idx="0">
            <a:schemeClr val="accent1"/>
          </a:fillRef>
          <a:effectRef idx="0">
            <a:schemeClr val="accent1"/>
          </a:effectRef>
          <a:fontRef idx="minor">
            <a:schemeClr val="tx1"/>
          </a:fontRef>
        </p:style>
      </p:cxnSp>
      <p:grpSp>
        <p:nvGrpSpPr>
          <p:cNvPr id="520" name="Group 519">
            <a:extLst>
              <a:ext uri="{FF2B5EF4-FFF2-40B4-BE49-F238E27FC236}">
                <a16:creationId xmlns:a16="http://schemas.microsoft.com/office/drawing/2014/main" id="{927D0A08-59A4-8909-7CA7-7200047F80A0}"/>
              </a:ext>
            </a:extLst>
          </p:cNvPr>
          <p:cNvGrpSpPr/>
          <p:nvPr/>
        </p:nvGrpSpPr>
        <p:grpSpPr>
          <a:xfrm>
            <a:off x="7904940" y="5804263"/>
            <a:ext cx="729687" cy="230832"/>
            <a:chOff x="3827428" y="1711049"/>
            <a:chExt cx="729687" cy="230832"/>
          </a:xfrm>
        </p:grpSpPr>
        <p:sp>
          <p:nvSpPr>
            <p:cNvPr id="521" name="Rectangle 520">
              <a:extLst>
                <a:ext uri="{FF2B5EF4-FFF2-40B4-BE49-F238E27FC236}">
                  <a16:creationId xmlns:a16="http://schemas.microsoft.com/office/drawing/2014/main" id="{7C119BFF-6CBC-0AA3-3F33-FE72C2F611AD}"/>
                </a:ext>
              </a:extLst>
            </p:cNvPr>
            <p:cNvSpPr/>
            <p:nvPr/>
          </p:nvSpPr>
          <p:spPr>
            <a:xfrm>
              <a:off x="3903671" y="1734665"/>
              <a:ext cx="577200" cy="183601"/>
            </a:xfrm>
            <a:prstGeom prst="rect">
              <a:avLst/>
            </a:prstGeom>
            <a:solidFill>
              <a:schemeClr val="bg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2" name="TextBox 521">
              <a:extLst>
                <a:ext uri="{FF2B5EF4-FFF2-40B4-BE49-F238E27FC236}">
                  <a16:creationId xmlns:a16="http://schemas.microsoft.com/office/drawing/2014/main" id="{F0FEEE72-E0EB-4A1C-E991-E6C279CD755B}"/>
                </a:ext>
              </a:extLst>
            </p:cNvPr>
            <p:cNvSpPr txBox="1"/>
            <p:nvPr/>
          </p:nvSpPr>
          <p:spPr>
            <a:xfrm>
              <a:off x="3827428" y="1711049"/>
              <a:ext cx="729687" cy="230832"/>
            </a:xfrm>
            <a:prstGeom prst="rect">
              <a:avLst/>
            </a:prstGeom>
            <a:noFill/>
          </p:spPr>
          <p:txBody>
            <a:bodyPr wrap="none" rtlCol="0">
              <a:spAutoFit/>
            </a:bodyPr>
            <a:lstStyle/>
            <a:p>
              <a:pPr algn="ctr"/>
              <a:r>
                <a:rPr lang="en-US" sz="900" b="1" dirty="0"/>
                <a:t>2000 M7.9</a:t>
              </a:r>
            </a:p>
          </p:txBody>
        </p:sp>
      </p:grpSp>
      <p:sp>
        <p:nvSpPr>
          <p:cNvPr id="2" name="Up Arrow 1">
            <a:extLst>
              <a:ext uri="{FF2B5EF4-FFF2-40B4-BE49-F238E27FC236}">
                <a16:creationId xmlns:a16="http://schemas.microsoft.com/office/drawing/2014/main" id="{31FF47F5-C8ED-681B-66BB-39BE6F02742B}"/>
              </a:ext>
            </a:extLst>
          </p:cNvPr>
          <p:cNvSpPr/>
          <p:nvPr/>
        </p:nvSpPr>
        <p:spPr>
          <a:xfrm rot="1138920">
            <a:off x="5267931" y="3113525"/>
            <a:ext cx="274320" cy="411480"/>
          </a:xfrm>
          <a:prstGeom prst="upArrow">
            <a:avLst/>
          </a:prstGeom>
          <a:solidFill>
            <a:srgbClr val="FFC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Up Arrow 2">
            <a:extLst>
              <a:ext uri="{FF2B5EF4-FFF2-40B4-BE49-F238E27FC236}">
                <a16:creationId xmlns:a16="http://schemas.microsoft.com/office/drawing/2014/main" id="{D0213C80-4028-7CB6-8714-CDBAFE4EEE66}"/>
              </a:ext>
            </a:extLst>
          </p:cNvPr>
          <p:cNvSpPr/>
          <p:nvPr/>
        </p:nvSpPr>
        <p:spPr>
          <a:xfrm rot="938167">
            <a:off x="6549709" y="5132180"/>
            <a:ext cx="274320" cy="539496"/>
          </a:xfrm>
          <a:prstGeom prst="upArrow">
            <a:avLst/>
          </a:prstGeom>
          <a:solidFill>
            <a:srgbClr val="FFC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Google Shape;275;p36">
            <a:extLst>
              <a:ext uri="{FF2B5EF4-FFF2-40B4-BE49-F238E27FC236}">
                <a16:creationId xmlns:a16="http://schemas.microsoft.com/office/drawing/2014/main" id="{E489180B-C61E-7A09-1B2D-022759C37BE1}"/>
              </a:ext>
            </a:extLst>
          </p:cNvPr>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n-US" sz="2000" b="1">
                <a:solidFill>
                  <a:srgbClr val="10478B"/>
                </a:solidFill>
                <a:latin typeface="Calibri"/>
                <a:ea typeface="Calibri"/>
                <a:cs typeface="Calibri"/>
                <a:sym typeface="Calibri"/>
              </a:rPr>
            </a:br>
            <a:r>
              <a:rPr lang="en-US" sz="2400" b="1">
                <a:solidFill>
                  <a:srgbClr val="10478B"/>
                </a:solidFill>
                <a:latin typeface="Arial"/>
                <a:ea typeface="Arial"/>
                <a:cs typeface="Arial"/>
                <a:sym typeface="Arial"/>
              </a:rPr>
              <a:t>Magnitude </a:t>
            </a:r>
            <a:r>
              <a:rPr lang="en-US" sz="2400" b="1">
                <a:solidFill>
                  <a:srgbClr val="10478B"/>
                </a:solidFill>
              </a:rPr>
              <a:t>9.1</a:t>
            </a:r>
            <a:r>
              <a:rPr lang="en-US" sz="2400" b="1">
                <a:solidFill>
                  <a:srgbClr val="10478B"/>
                </a:solidFill>
                <a:latin typeface="Arial"/>
                <a:ea typeface="Arial"/>
                <a:cs typeface="Arial"/>
                <a:sym typeface="Arial"/>
              </a:rPr>
              <a:t> </a:t>
            </a:r>
            <a:r>
              <a:rPr lang="en-US" sz="2400" b="1">
                <a:solidFill>
                  <a:srgbClr val="10478B"/>
                </a:solidFill>
              </a:rPr>
              <a:t>SUMATRA</a:t>
            </a:r>
            <a:br>
              <a:rPr lang="en-US" sz="4300" b="1">
                <a:solidFill>
                  <a:srgbClr val="10478B"/>
                </a:solidFill>
                <a:latin typeface="Arial"/>
                <a:ea typeface="Arial"/>
                <a:cs typeface="Arial"/>
                <a:sym typeface="Arial"/>
              </a:rPr>
            </a:br>
            <a:r>
              <a:rPr lang="en-US" sz="1800" b="1">
                <a:solidFill>
                  <a:srgbClr val="10478B"/>
                </a:solidFill>
              </a:rPr>
              <a:t>Sunday</a:t>
            </a:r>
            <a:r>
              <a:rPr lang="en-US" sz="1800" b="1">
                <a:solidFill>
                  <a:srgbClr val="10478B"/>
                </a:solidFill>
                <a:latin typeface="Arial"/>
                <a:ea typeface="Arial"/>
                <a:cs typeface="Arial"/>
                <a:sym typeface="Arial"/>
              </a:rPr>
              <a:t>,  </a:t>
            </a:r>
            <a:r>
              <a:rPr lang="en-US" sz="1800" b="1">
                <a:solidFill>
                  <a:srgbClr val="10478B"/>
                </a:solidFill>
              </a:rPr>
              <a:t>December</a:t>
            </a:r>
            <a:r>
              <a:rPr lang="en-US" sz="1800" b="1">
                <a:solidFill>
                  <a:srgbClr val="10478B"/>
                </a:solidFill>
                <a:latin typeface="Arial"/>
                <a:ea typeface="Arial"/>
                <a:cs typeface="Arial"/>
                <a:sym typeface="Arial"/>
              </a:rPr>
              <a:t> 2</a:t>
            </a:r>
            <a:r>
              <a:rPr lang="en-US" sz="1800" b="1">
                <a:solidFill>
                  <a:srgbClr val="10478B"/>
                </a:solidFill>
              </a:rPr>
              <a:t>6</a:t>
            </a:r>
            <a:r>
              <a:rPr lang="en-US" sz="1800" b="1">
                <a:solidFill>
                  <a:srgbClr val="10478B"/>
                </a:solidFill>
                <a:latin typeface="Arial"/>
                <a:ea typeface="Arial"/>
                <a:cs typeface="Arial"/>
                <a:sym typeface="Arial"/>
              </a:rPr>
              <a:t>, </a:t>
            </a:r>
            <a:r>
              <a:rPr lang="en-US" sz="1800" b="1">
                <a:solidFill>
                  <a:srgbClr val="10478B"/>
                </a:solidFill>
              </a:rPr>
              <a:t>2004</a:t>
            </a:r>
            <a:r>
              <a:rPr lang="en-US" sz="1800" b="1">
                <a:solidFill>
                  <a:srgbClr val="10478B"/>
                </a:solidFill>
                <a:latin typeface="Arial"/>
                <a:ea typeface="Arial"/>
                <a:cs typeface="Arial"/>
                <a:sym typeface="Arial"/>
              </a:rPr>
              <a:t> at </a:t>
            </a:r>
            <a:r>
              <a:rPr lang="en-US" sz="1800" b="1">
                <a:solidFill>
                  <a:srgbClr val="10478B"/>
                </a:solidFill>
              </a:rPr>
              <a:t>00:58:53</a:t>
            </a:r>
            <a:r>
              <a:rPr lang="en-US" sz="1800" b="1">
                <a:solidFill>
                  <a:srgbClr val="10478B"/>
                </a:solidFill>
                <a:latin typeface="Arial"/>
                <a:ea typeface="Arial"/>
                <a:cs typeface="Arial"/>
                <a:sym typeface="Arial"/>
              </a:rPr>
              <a:t> UTC </a:t>
            </a:r>
            <a:endParaRPr sz="1800">
              <a:solidFill>
                <a:srgbClr val="10478B"/>
              </a:solidFill>
              <a:latin typeface="Arial"/>
              <a:ea typeface="Arial"/>
              <a:cs typeface="Arial"/>
              <a:sym typeface="Arial"/>
            </a:endParaRPr>
          </a:p>
        </p:txBody>
      </p:sp>
      <p:sp>
        <p:nvSpPr>
          <p:cNvPr id="5" name="Google Shape;976;p13">
            <a:extLst>
              <a:ext uri="{FF2B5EF4-FFF2-40B4-BE49-F238E27FC236}">
                <a16:creationId xmlns:a16="http://schemas.microsoft.com/office/drawing/2014/main" id="{A331F818-1B7C-C023-03A2-6744773ED965}"/>
              </a:ext>
            </a:extLst>
          </p:cNvPr>
          <p:cNvSpPr/>
          <p:nvPr/>
        </p:nvSpPr>
        <p:spPr>
          <a:xfrm>
            <a:off x="7827264" y="0"/>
            <a:ext cx="905256" cy="475488"/>
          </a:xfrm>
          <a:prstGeom prst="flowChartOffpageConnector">
            <a:avLst/>
          </a:prstGeom>
          <a:solidFill>
            <a:srgbClr val="CC2929"/>
          </a:solidFill>
          <a:ln w="28575" cap="flat" cmpd="sng">
            <a:solidFill>
              <a:srgbClr val="373583"/>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3000"/>
              <a:buFont typeface="Arial"/>
              <a:buNone/>
            </a:pPr>
            <a:r>
              <a:rPr lang="en-US" sz="3000" b="1" i="0" u="none" strike="noStrike" cap="none" dirty="0">
                <a:solidFill>
                  <a:schemeClr val="lt1"/>
                </a:solidFill>
                <a:latin typeface="Calibri"/>
                <a:ea typeface="Calibri"/>
                <a:cs typeface="Calibri"/>
                <a:sym typeface="Calibri"/>
              </a:rPr>
              <a:t>HS</a:t>
            </a:r>
            <a:endParaRPr sz="3000" b="1" i="0" u="none" strike="noStrike" cap="none" dirty="0">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283796334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C35B73-4804-300E-9105-4F57683AD43A}"/>
            </a:ext>
          </a:extLst>
        </p:cNvPr>
        <p:cNvGrpSpPr/>
        <p:nvPr/>
      </p:nvGrpSpPr>
      <p:grpSpPr>
        <a:xfrm>
          <a:off x="0" y="0"/>
          <a:ext cx="0" cy="0"/>
          <a:chOff x="0" y="0"/>
          <a:chExt cx="0" cy="0"/>
        </a:xfrm>
      </p:grpSpPr>
      <p:pic>
        <p:nvPicPr>
          <p:cNvPr id="125" name="Picture 124">
            <a:extLst>
              <a:ext uri="{FF2B5EF4-FFF2-40B4-BE49-F238E27FC236}">
                <a16:creationId xmlns:a16="http://schemas.microsoft.com/office/drawing/2014/main" id="{2318E406-7EFB-DA47-1ED0-A421DAF8525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55413" y="906018"/>
            <a:ext cx="4188587" cy="5799582"/>
          </a:xfrm>
          <a:prstGeom prst="rect">
            <a:avLst/>
          </a:prstGeom>
        </p:spPr>
      </p:pic>
      <p:sp>
        <p:nvSpPr>
          <p:cNvPr id="446" name="Freeform 445">
            <a:extLst>
              <a:ext uri="{FF2B5EF4-FFF2-40B4-BE49-F238E27FC236}">
                <a16:creationId xmlns:a16="http://schemas.microsoft.com/office/drawing/2014/main" id="{36B74FDE-2EF3-29E9-B5D0-BB23D535250F}"/>
              </a:ext>
            </a:extLst>
          </p:cNvPr>
          <p:cNvSpPr/>
          <p:nvPr/>
        </p:nvSpPr>
        <p:spPr>
          <a:xfrm>
            <a:off x="5005756" y="4248235"/>
            <a:ext cx="1367788" cy="868710"/>
          </a:xfrm>
          <a:custGeom>
            <a:avLst/>
            <a:gdLst>
              <a:gd name="connsiteX0" fmla="*/ 1429929 w 1430750"/>
              <a:gd name="connsiteY0" fmla="*/ 129443 h 885072"/>
              <a:gd name="connsiteX1" fmla="*/ 1328329 w 1430750"/>
              <a:gd name="connsiteY1" fmla="*/ 64788 h 885072"/>
              <a:gd name="connsiteX2" fmla="*/ 1189783 w 1430750"/>
              <a:gd name="connsiteY2" fmla="*/ 37079 h 885072"/>
              <a:gd name="connsiteX3" fmla="*/ 1134365 w 1430750"/>
              <a:gd name="connsiteY3" fmla="*/ 9370 h 885072"/>
              <a:gd name="connsiteX4" fmla="*/ 644838 w 1430750"/>
              <a:gd name="connsiteY4" fmla="*/ 212570 h 885072"/>
              <a:gd name="connsiteX5" fmla="*/ 404692 w 1430750"/>
              <a:gd name="connsiteY5" fmla="*/ 304934 h 885072"/>
              <a:gd name="connsiteX6" fmla="*/ 238438 w 1430750"/>
              <a:gd name="connsiteY6" fmla="*/ 397298 h 885072"/>
              <a:gd name="connsiteX7" fmla="*/ 26001 w 1430750"/>
              <a:gd name="connsiteY7" fmla="*/ 489661 h 885072"/>
              <a:gd name="connsiteX8" fmla="*/ 35238 w 1430750"/>
              <a:gd name="connsiteY8" fmla="*/ 877588 h 885072"/>
              <a:gd name="connsiteX9" fmla="*/ 312329 w 1430750"/>
              <a:gd name="connsiteY9" fmla="*/ 729807 h 885072"/>
              <a:gd name="connsiteX10" fmla="*/ 570947 w 1430750"/>
              <a:gd name="connsiteY10" fmla="*/ 535843 h 885072"/>
              <a:gd name="connsiteX11" fmla="*/ 857274 w 1430750"/>
              <a:gd name="connsiteY11" fmla="*/ 397298 h 885072"/>
              <a:gd name="connsiteX12" fmla="*/ 1097420 w 1430750"/>
              <a:gd name="connsiteY12" fmla="*/ 304934 h 885072"/>
              <a:gd name="connsiteX13" fmla="*/ 1272910 w 1430750"/>
              <a:gd name="connsiteY13" fmla="*/ 249516 h 885072"/>
              <a:gd name="connsiteX14" fmla="*/ 1429929 w 1430750"/>
              <a:gd name="connsiteY14" fmla="*/ 129443 h 885072"/>
              <a:gd name="connsiteX0" fmla="*/ 1410879 w 1411908"/>
              <a:gd name="connsiteY0" fmla="*/ 154843 h 885072"/>
              <a:gd name="connsiteX1" fmla="*/ 1328329 w 1411908"/>
              <a:gd name="connsiteY1" fmla="*/ 64788 h 885072"/>
              <a:gd name="connsiteX2" fmla="*/ 1189783 w 1411908"/>
              <a:gd name="connsiteY2" fmla="*/ 37079 h 885072"/>
              <a:gd name="connsiteX3" fmla="*/ 1134365 w 1411908"/>
              <a:gd name="connsiteY3" fmla="*/ 9370 h 885072"/>
              <a:gd name="connsiteX4" fmla="*/ 644838 w 1411908"/>
              <a:gd name="connsiteY4" fmla="*/ 212570 h 885072"/>
              <a:gd name="connsiteX5" fmla="*/ 404692 w 1411908"/>
              <a:gd name="connsiteY5" fmla="*/ 304934 h 885072"/>
              <a:gd name="connsiteX6" fmla="*/ 238438 w 1411908"/>
              <a:gd name="connsiteY6" fmla="*/ 397298 h 885072"/>
              <a:gd name="connsiteX7" fmla="*/ 26001 w 1411908"/>
              <a:gd name="connsiteY7" fmla="*/ 489661 h 885072"/>
              <a:gd name="connsiteX8" fmla="*/ 35238 w 1411908"/>
              <a:gd name="connsiteY8" fmla="*/ 877588 h 885072"/>
              <a:gd name="connsiteX9" fmla="*/ 312329 w 1411908"/>
              <a:gd name="connsiteY9" fmla="*/ 729807 h 885072"/>
              <a:gd name="connsiteX10" fmla="*/ 570947 w 1411908"/>
              <a:gd name="connsiteY10" fmla="*/ 535843 h 885072"/>
              <a:gd name="connsiteX11" fmla="*/ 857274 w 1411908"/>
              <a:gd name="connsiteY11" fmla="*/ 397298 h 885072"/>
              <a:gd name="connsiteX12" fmla="*/ 1097420 w 1411908"/>
              <a:gd name="connsiteY12" fmla="*/ 304934 h 885072"/>
              <a:gd name="connsiteX13" fmla="*/ 1272910 w 1411908"/>
              <a:gd name="connsiteY13" fmla="*/ 249516 h 885072"/>
              <a:gd name="connsiteX14" fmla="*/ 1410879 w 1411908"/>
              <a:gd name="connsiteY14" fmla="*/ 154843 h 885072"/>
              <a:gd name="connsiteX0" fmla="*/ 1410879 w 1411001"/>
              <a:gd name="connsiteY0" fmla="*/ 154843 h 885072"/>
              <a:gd name="connsiteX1" fmla="*/ 1328329 w 1411001"/>
              <a:gd name="connsiteY1" fmla="*/ 64788 h 885072"/>
              <a:gd name="connsiteX2" fmla="*/ 1189783 w 1411001"/>
              <a:gd name="connsiteY2" fmla="*/ 37079 h 885072"/>
              <a:gd name="connsiteX3" fmla="*/ 1134365 w 1411001"/>
              <a:gd name="connsiteY3" fmla="*/ 9370 h 885072"/>
              <a:gd name="connsiteX4" fmla="*/ 644838 w 1411001"/>
              <a:gd name="connsiteY4" fmla="*/ 212570 h 885072"/>
              <a:gd name="connsiteX5" fmla="*/ 404692 w 1411001"/>
              <a:gd name="connsiteY5" fmla="*/ 304934 h 885072"/>
              <a:gd name="connsiteX6" fmla="*/ 238438 w 1411001"/>
              <a:gd name="connsiteY6" fmla="*/ 397298 h 885072"/>
              <a:gd name="connsiteX7" fmla="*/ 26001 w 1411001"/>
              <a:gd name="connsiteY7" fmla="*/ 489661 h 885072"/>
              <a:gd name="connsiteX8" fmla="*/ 35238 w 1411001"/>
              <a:gd name="connsiteY8" fmla="*/ 877588 h 885072"/>
              <a:gd name="connsiteX9" fmla="*/ 312329 w 1411001"/>
              <a:gd name="connsiteY9" fmla="*/ 729807 h 885072"/>
              <a:gd name="connsiteX10" fmla="*/ 570947 w 1411001"/>
              <a:gd name="connsiteY10" fmla="*/ 535843 h 885072"/>
              <a:gd name="connsiteX11" fmla="*/ 857274 w 1411001"/>
              <a:gd name="connsiteY11" fmla="*/ 397298 h 885072"/>
              <a:gd name="connsiteX12" fmla="*/ 1097420 w 1411001"/>
              <a:gd name="connsiteY12" fmla="*/ 304934 h 885072"/>
              <a:gd name="connsiteX13" fmla="*/ 1272910 w 1411001"/>
              <a:gd name="connsiteY13" fmla="*/ 249516 h 885072"/>
              <a:gd name="connsiteX14" fmla="*/ 1410879 w 1411001"/>
              <a:gd name="connsiteY14" fmla="*/ 154843 h 885072"/>
              <a:gd name="connsiteX0" fmla="*/ 1410879 w 1411908"/>
              <a:gd name="connsiteY0" fmla="*/ 155040 h 885269"/>
              <a:gd name="connsiteX1" fmla="*/ 1328329 w 1411908"/>
              <a:gd name="connsiteY1" fmla="*/ 74510 h 885269"/>
              <a:gd name="connsiteX2" fmla="*/ 1189783 w 1411908"/>
              <a:gd name="connsiteY2" fmla="*/ 37276 h 885269"/>
              <a:gd name="connsiteX3" fmla="*/ 1134365 w 1411908"/>
              <a:gd name="connsiteY3" fmla="*/ 9567 h 885269"/>
              <a:gd name="connsiteX4" fmla="*/ 644838 w 1411908"/>
              <a:gd name="connsiteY4" fmla="*/ 212767 h 885269"/>
              <a:gd name="connsiteX5" fmla="*/ 404692 w 1411908"/>
              <a:gd name="connsiteY5" fmla="*/ 305131 h 885269"/>
              <a:gd name="connsiteX6" fmla="*/ 238438 w 1411908"/>
              <a:gd name="connsiteY6" fmla="*/ 397495 h 885269"/>
              <a:gd name="connsiteX7" fmla="*/ 26001 w 1411908"/>
              <a:gd name="connsiteY7" fmla="*/ 489858 h 885269"/>
              <a:gd name="connsiteX8" fmla="*/ 35238 w 1411908"/>
              <a:gd name="connsiteY8" fmla="*/ 877785 h 885269"/>
              <a:gd name="connsiteX9" fmla="*/ 312329 w 1411908"/>
              <a:gd name="connsiteY9" fmla="*/ 730004 h 885269"/>
              <a:gd name="connsiteX10" fmla="*/ 570947 w 1411908"/>
              <a:gd name="connsiteY10" fmla="*/ 536040 h 885269"/>
              <a:gd name="connsiteX11" fmla="*/ 857274 w 1411908"/>
              <a:gd name="connsiteY11" fmla="*/ 397495 h 885269"/>
              <a:gd name="connsiteX12" fmla="*/ 1097420 w 1411908"/>
              <a:gd name="connsiteY12" fmla="*/ 305131 h 885269"/>
              <a:gd name="connsiteX13" fmla="*/ 1272910 w 1411908"/>
              <a:gd name="connsiteY13" fmla="*/ 249713 h 885269"/>
              <a:gd name="connsiteX14" fmla="*/ 1410879 w 1411908"/>
              <a:gd name="connsiteY14" fmla="*/ 155040 h 885269"/>
              <a:gd name="connsiteX0" fmla="*/ 1410879 w 1411633"/>
              <a:gd name="connsiteY0" fmla="*/ 155455 h 885684"/>
              <a:gd name="connsiteX1" fmla="*/ 1321979 w 1411633"/>
              <a:gd name="connsiteY1" fmla="*/ 93975 h 885684"/>
              <a:gd name="connsiteX2" fmla="*/ 1189783 w 1411633"/>
              <a:gd name="connsiteY2" fmla="*/ 37691 h 885684"/>
              <a:gd name="connsiteX3" fmla="*/ 1134365 w 1411633"/>
              <a:gd name="connsiteY3" fmla="*/ 9982 h 885684"/>
              <a:gd name="connsiteX4" fmla="*/ 644838 w 1411633"/>
              <a:gd name="connsiteY4" fmla="*/ 213182 h 885684"/>
              <a:gd name="connsiteX5" fmla="*/ 404692 w 1411633"/>
              <a:gd name="connsiteY5" fmla="*/ 305546 h 885684"/>
              <a:gd name="connsiteX6" fmla="*/ 238438 w 1411633"/>
              <a:gd name="connsiteY6" fmla="*/ 397910 h 885684"/>
              <a:gd name="connsiteX7" fmla="*/ 26001 w 1411633"/>
              <a:gd name="connsiteY7" fmla="*/ 490273 h 885684"/>
              <a:gd name="connsiteX8" fmla="*/ 35238 w 1411633"/>
              <a:gd name="connsiteY8" fmla="*/ 878200 h 885684"/>
              <a:gd name="connsiteX9" fmla="*/ 312329 w 1411633"/>
              <a:gd name="connsiteY9" fmla="*/ 730419 h 885684"/>
              <a:gd name="connsiteX10" fmla="*/ 570947 w 1411633"/>
              <a:gd name="connsiteY10" fmla="*/ 536455 h 885684"/>
              <a:gd name="connsiteX11" fmla="*/ 857274 w 1411633"/>
              <a:gd name="connsiteY11" fmla="*/ 397910 h 885684"/>
              <a:gd name="connsiteX12" fmla="*/ 1097420 w 1411633"/>
              <a:gd name="connsiteY12" fmla="*/ 305546 h 885684"/>
              <a:gd name="connsiteX13" fmla="*/ 1272910 w 1411633"/>
              <a:gd name="connsiteY13" fmla="*/ 250128 h 885684"/>
              <a:gd name="connsiteX14" fmla="*/ 1410879 w 1411633"/>
              <a:gd name="connsiteY14" fmla="*/ 155455 h 885684"/>
              <a:gd name="connsiteX0" fmla="*/ 1410879 w 1411909"/>
              <a:gd name="connsiteY0" fmla="*/ 155176 h 885405"/>
              <a:gd name="connsiteX1" fmla="*/ 1328329 w 1411909"/>
              <a:gd name="connsiteY1" fmla="*/ 80996 h 885405"/>
              <a:gd name="connsiteX2" fmla="*/ 1189783 w 1411909"/>
              <a:gd name="connsiteY2" fmla="*/ 37412 h 885405"/>
              <a:gd name="connsiteX3" fmla="*/ 1134365 w 1411909"/>
              <a:gd name="connsiteY3" fmla="*/ 9703 h 885405"/>
              <a:gd name="connsiteX4" fmla="*/ 644838 w 1411909"/>
              <a:gd name="connsiteY4" fmla="*/ 212903 h 885405"/>
              <a:gd name="connsiteX5" fmla="*/ 404692 w 1411909"/>
              <a:gd name="connsiteY5" fmla="*/ 305267 h 885405"/>
              <a:gd name="connsiteX6" fmla="*/ 238438 w 1411909"/>
              <a:gd name="connsiteY6" fmla="*/ 397631 h 885405"/>
              <a:gd name="connsiteX7" fmla="*/ 26001 w 1411909"/>
              <a:gd name="connsiteY7" fmla="*/ 489994 h 885405"/>
              <a:gd name="connsiteX8" fmla="*/ 35238 w 1411909"/>
              <a:gd name="connsiteY8" fmla="*/ 877921 h 885405"/>
              <a:gd name="connsiteX9" fmla="*/ 312329 w 1411909"/>
              <a:gd name="connsiteY9" fmla="*/ 730140 h 885405"/>
              <a:gd name="connsiteX10" fmla="*/ 570947 w 1411909"/>
              <a:gd name="connsiteY10" fmla="*/ 536176 h 885405"/>
              <a:gd name="connsiteX11" fmla="*/ 857274 w 1411909"/>
              <a:gd name="connsiteY11" fmla="*/ 397631 h 885405"/>
              <a:gd name="connsiteX12" fmla="*/ 1097420 w 1411909"/>
              <a:gd name="connsiteY12" fmla="*/ 305267 h 885405"/>
              <a:gd name="connsiteX13" fmla="*/ 1272910 w 1411909"/>
              <a:gd name="connsiteY13" fmla="*/ 249849 h 885405"/>
              <a:gd name="connsiteX14" fmla="*/ 1410879 w 1411909"/>
              <a:gd name="connsiteY14" fmla="*/ 155176 h 885405"/>
              <a:gd name="connsiteX0" fmla="*/ 1410879 w 1411909"/>
              <a:gd name="connsiteY0" fmla="*/ 145964 h 876193"/>
              <a:gd name="connsiteX1" fmla="*/ 1328329 w 1411909"/>
              <a:gd name="connsiteY1" fmla="*/ 71784 h 876193"/>
              <a:gd name="connsiteX2" fmla="*/ 1189783 w 1411909"/>
              <a:gd name="connsiteY2" fmla="*/ 28200 h 876193"/>
              <a:gd name="connsiteX3" fmla="*/ 1134365 w 1411909"/>
              <a:gd name="connsiteY3" fmla="*/ 491 h 876193"/>
              <a:gd name="connsiteX4" fmla="*/ 644838 w 1411909"/>
              <a:gd name="connsiteY4" fmla="*/ 203691 h 876193"/>
              <a:gd name="connsiteX5" fmla="*/ 404692 w 1411909"/>
              <a:gd name="connsiteY5" fmla="*/ 296055 h 876193"/>
              <a:gd name="connsiteX6" fmla="*/ 238438 w 1411909"/>
              <a:gd name="connsiteY6" fmla="*/ 388419 h 876193"/>
              <a:gd name="connsiteX7" fmla="*/ 26001 w 1411909"/>
              <a:gd name="connsiteY7" fmla="*/ 480782 h 876193"/>
              <a:gd name="connsiteX8" fmla="*/ 35238 w 1411909"/>
              <a:gd name="connsiteY8" fmla="*/ 868709 h 876193"/>
              <a:gd name="connsiteX9" fmla="*/ 312329 w 1411909"/>
              <a:gd name="connsiteY9" fmla="*/ 720928 h 876193"/>
              <a:gd name="connsiteX10" fmla="*/ 570947 w 1411909"/>
              <a:gd name="connsiteY10" fmla="*/ 526964 h 876193"/>
              <a:gd name="connsiteX11" fmla="*/ 857274 w 1411909"/>
              <a:gd name="connsiteY11" fmla="*/ 388419 h 876193"/>
              <a:gd name="connsiteX12" fmla="*/ 1097420 w 1411909"/>
              <a:gd name="connsiteY12" fmla="*/ 296055 h 876193"/>
              <a:gd name="connsiteX13" fmla="*/ 1272910 w 1411909"/>
              <a:gd name="connsiteY13" fmla="*/ 240637 h 876193"/>
              <a:gd name="connsiteX14" fmla="*/ 1410879 w 1411909"/>
              <a:gd name="connsiteY14" fmla="*/ 145964 h 876193"/>
              <a:gd name="connsiteX0" fmla="*/ 1400126 w 1401156"/>
              <a:gd name="connsiteY0" fmla="*/ 145964 h 876193"/>
              <a:gd name="connsiteX1" fmla="*/ 1317576 w 1401156"/>
              <a:gd name="connsiteY1" fmla="*/ 71784 h 876193"/>
              <a:gd name="connsiteX2" fmla="*/ 1179030 w 1401156"/>
              <a:gd name="connsiteY2" fmla="*/ 28200 h 876193"/>
              <a:gd name="connsiteX3" fmla="*/ 1123612 w 1401156"/>
              <a:gd name="connsiteY3" fmla="*/ 491 h 876193"/>
              <a:gd name="connsiteX4" fmla="*/ 634085 w 1401156"/>
              <a:gd name="connsiteY4" fmla="*/ 203691 h 876193"/>
              <a:gd name="connsiteX5" fmla="*/ 393939 w 1401156"/>
              <a:gd name="connsiteY5" fmla="*/ 296055 h 876193"/>
              <a:gd name="connsiteX6" fmla="*/ 227685 w 1401156"/>
              <a:gd name="connsiteY6" fmla="*/ 388419 h 876193"/>
              <a:gd name="connsiteX7" fmla="*/ 15248 w 1401156"/>
              <a:gd name="connsiteY7" fmla="*/ 480782 h 876193"/>
              <a:gd name="connsiteX8" fmla="*/ 24485 w 1401156"/>
              <a:gd name="connsiteY8" fmla="*/ 868709 h 876193"/>
              <a:gd name="connsiteX9" fmla="*/ 301576 w 1401156"/>
              <a:gd name="connsiteY9" fmla="*/ 720928 h 876193"/>
              <a:gd name="connsiteX10" fmla="*/ 560194 w 1401156"/>
              <a:gd name="connsiteY10" fmla="*/ 526964 h 876193"/>
              <a:gd name="connsiteX11" fmla="*/ 846521 w 1401156"/>
              <a:gd name="connsiteY11" fmla="*/ 388419 h 876193"/>
              <a:gd name="connsiteX12" fmla="*/ 1086667 w 1401156"/>
              <a:gd name="connsiteY12" fmla="*/ 296055 h 876193"/>
              <a:gd name="connsiteX13" fmla="*/ 1262157 w 1401156"/>
              <a:gd name="connsiteY13" fmla="*/ 240637 h 876193"/>
              <a:gd name="connsiteX14" fmla="*/ 1400126 w 1401156"/>
              <a:gd name="connsiteY14" fmla="*/ 145964 h 876193"/>
              <a:gd name="connsiteX0" fmla="*/ 1393568 w 1394598"/>
              <a:gd name="connsiteY0" fmla="*/ 145964 h 876349"/>
              <a:gd name="connsiteX1" fmla="*/ 1311018 w 1394598"/>
              <a:gd name="connsiteY1" fmla="*/ 71784 h 876349"/>
              <a:gd name="connsiteX2" fmla="*/ 1172472 w 1394598"/>
              <a:gd name="connsiteY2" fmla="*/ 28200 h 876349"/>
              <a:gd name="connsiteX3" fmla="*/ 1117054 w 1394598"/>
              <a:gd name="connsiteY3" fmla="*/ 491 h 876349"/>
              <a:gd name="connsiteX4" fmla="*/ 627527 w 1394598"/>
              <a:gd name="connsiteY4" fmla="*/ 203691 h 876349"/>
              <a:gd name="connsiteX5" fmla="*/ 387381 w 1394598"/>
              <a:gd name="connsiteY5" fmla="*/ 296055 h 876349"/>
              <a:gd name="connsiteX6" fmla="*/ 221127 w 1394598"/>
              <a:gd name="connsiteY6" fmla="*/ 388419 h 876349"/>
              <a:gd name="connsiteX7" fmla="*/ 27740 w 1394598"/>
              <a:gd name="connsiteY7" fmla="*/ 477607 h 876349"/>
              <a:gd name="connsiteX8" fmla="*/ 17927 w 1394598"/>
              <a:gd name="connsiteY8" fmla="*/ 868709 h 876349"/>
              <a:gd name="connsiteX9" fmla="*/ 295018 w 1394598"/>
              <a:gd name="connsiteY9" fmla="*/ 720928 h 876349"/>
              <a:gd name="connsiteX10" fmla="*/ 553636 w 1394598"/>
              <a:gd name="connsiteY10" fmla="*/ 526964 h 876349"/>
              <a:gd name="connsiteX11" fmla="*/ 839963 w 1394598"/>
              <a:gd name="connsiteY11" fmla="*/ 388419 h 876349"/>
              <a:gd name="connsiteX12" fmla="*/ 1080109 w 1394598"/>
              <a:gd name="connsiteY12" fmla="*/ 296055 h 876349"/>
              <a:gd name="connsiteX13" fmla="*/ 1255599 w 1394598"/>
              <a:gd name="connsiteY13" fmla="*/ 240637 h 876349"/>
              <a:gd name="connsiteX14" fmla="*/ 1393568 w 1394598"/>
              <a:gd name="connsiteY14" fmla="*/ 145964 h 876349"/>
              <a:gd name="connsiteX0" fmla="*/ 1393056 w 1394086"/>
              <a:gd name="connsiteY0" fmla="*/ 145964 h 876349"/>
              <a:gd name="connsiteX1" fmla="*/ 1310506 w 1394086"/>
              <a:gd name="connsiteY1" fmla="*/ 71784 h 876349"/>
              <a:gd name="connsiteX2" fmla="*/ 1171960 w 1394086"/>
              <a:gd name="connsiteY2" fmla="*/ 28200 h 876349"/>
              <a:gd name="connsiteX3" fmla="*/ 1116542 w 1394086"/>
              <a:gd name="connsiteY3" fmla="*/ 491 h 876349"/>
              <a:gd name="connsiteX4" fmla="*/ 627015 w 1394086"/>
              <a:gd name="connsiteY4" fmla="*/ 203691 h 876349"/>
              <a:gd name="connsiteX5" fmla="*/ 386869 w 1394086"/>
              <a:gd name="connsiteY5" fmla="*/ 296055 h 876349"/>
              <a:gd name="connsiteX6" fmla="*/ 220615 w 1394086"/>
              <a:gd name="connsiteY6" fmla="*/ 388419 h 876349"/>
              <a:gd name="connsiteX7" fmla="*/ 27228 w 1394086"/>
              <a:gd name="connsiteY7" fmla="*/ 477607 h 876349"/>
              <a:gd name="connsiteX8" fmla="*/ 30115 w 1394086"/>
              <a:gd name="connsiteY8" fmla="*/ 868709 h 876349"/>
              <a:gd name="connsiteX9" fmla="*/ 294506 w 1394086"/>
              <a:gd name="connsiteY9" fmla="*/ 720928 h 876349"/>
              <a:gd name="connsiteX10" fmla="*/ 553124 w 1394086"/>
              <a:gd name="connsiteY10" fmla="*/ 526964 h 876349"/>
              <a:gd name="connsiteX11" fmla="*/ 839451 w 1394086"/>
              <a:gd name="connsiteY11" fmla="*/ 388419 h 876349"/>
              <a:gd name="connsiteX12" fmla="*/ 1079597 w 1394086"/>
              <a:gd name="connsiteY12" fmla="*/ 296055 h 876349"/>
              <a:gd name="connsiteX13" fmla="*/ 1255087 w 1394086"/>
              <a:gd name="connsiteY13" fmla="*/ 240637 h 876349"/>
              <a:gd name="connsiteX14" fmla="*/ 1393056 w 1394086"/>
              <a:gd name="connsiteY14" fmla="*/ 145964 h 876349"/>
              <a:gd name="connsiteX0" fmla="*/ 1379248 w 1380278"/>
              <a:gd name="connsiteY0" fmla="*/ 145964 h 868710"/>
              <a:gd name="connsiteX1" fmla="*/ 1296698 w 1380278"/>
              <a:gd name="connsiteY1" fmla="*/ 71784 h 868710"/>
              <a:gd name="connsiteX2" fmla="*/ 1158152 w 1380278"/>
              <a:gd name="connsiteY2" fmla="*/ 28200 h 868710"/>
              <a:gd name="connsiteX3" fmla="*/ 1102734 w 1380278"/>
              <a:gd name="connsiteY3" fmla="*/ 491 h 868710"/>
              <a:gd name="connsiteX4" fmla="*/ 613207 w 1380278"/>
              <a:gd name="connsiteY4" fmla="*/ 203691 h 868710"/>
              <a:gd name="connsiteX5" fmla="*/ 373061 w 1380278"/>
              <a:gd name="connsiteY5" fmla="*/ 296055 h 868710"/>
              <a:gd name="connsiteX6" fmla="*/ 206807 w 1380278"/>
              <a:gd name="connsiteY6" fmla="*/ 388419 h 868710"/>
              <a:gd name="connsiteX7" fmla="*/ 13420 w 1380278"/>
              <a:gd name="connsiteY7" fmla="*/ 477607 h 868710"/>
              <a:gd name="connsiteX8" fmla="*/ 16307 w 1380278"/>
              <a:gd name="connsiteY8" fmla="*/ 868709 h 868710"/>
              <a:gd name="connsiteX9" fmla="*/ 280698 w 1380278"/>
              <a:gd name="connsiteY9" fmla="*/ 720928 h 868710"/>
              <a:gd name="connsiteX10" fmla="*/ 539316 w 1380278"/>
              <a:gd name="connsiteY10" fmla="*/ 526964 h 868710"/>
              <a:gd name="connsiteX11" fmla="*/ 825643 w 1380278"/>
              <a:gd name="connsiteY11" fmla="*/ 388419 h 868710"/>
              <a:gd name="connsiteX12" fmla="*/ 1065789 w 1380278"/>
              <a:gd name="connsiteY12" fmla="*/ 296055 h 868710"/>
              <a:gd name="connsiteX13" fmla="*/ 1241279 w 1380278"/>
              <a:gd name="connsiteY13" fmla="*/ 240637 h 868710"/>
              <a:gd name="connsiteX14" fmla="*/ 1379248 w 1380278"/>
              <a:gd name="connsiteY14" fmla="*/ 145964 h 868710"/>
              <a:gd name="connsiteX0" fmla="*/ 1366758 w 1367788"/>
              <a:gd name="connsiteY0" fmla="*/ 145964 h 868710"/>
              <a:gd name="connsiteX1" fmla="*/ 1284208 w 1367788"/>
              <a:gd name="connsiteY1" fmla="*/ 71784 h 868710"/>
              <a:gd name="connsiteX2" fmla="*/ 1145662 w 1367788"/>
              <a:gd name="connsiteY2" fmla="*/ 28200 h 868710"/>
              <a:gd name="connsiteX3" fmla="*/ 1090244 w 1367788"/>
              <a:gd name="connsiteY3" fmla="*/ 491 h 868710"/>
              <a:gd name="connsiteX4" fmla="*/ 600717 w 1367788"/>
              <a:gd name="connsiteY4" fmla="*/ 203691 h 868710"/>
              <a:gd name="connsiteX5" fmla="*/ 360571 w 1367788"/>
              <a:gd name="connsiteY5" fmla="*/ 296055 h 868710"/>
              <a:gd name="connsiteX6" fmla="*/ 194317 w 1367788"/>
              <a:gd name="connsiteY6" fmla="*/ 388419 h 868710"/>
              <a:gd name="connsiteX7" fmla="*/ 930 w 1367788"/>
              <a:gd name="connsiteY7" fmla="*/ 477607 h 868710"/>
              <a:gd name="connsiteX8" fmla="*/ 3817 w 1367788"/>
              <a:gd name="connsiteY8" fmla="*/ 868709 h 868710"/>
              <a:gd name="connsiteX9" fmla="*/ 268208 w 1367788"/>
              <a:gd name="connsiteY9" fmla="*/ 720928 h 868710"/>
              <a:gd name="connsiteX10" fmla="*/ 526826 w 1367788"/>
              <a:gd name="connsiteY10" fmla="*/ 526964 h 868710"/>
              <a:gd name="connsiteX11" fmla="*/ 813153 w 1367788"/>
              <a:gd name="connsiteY11" fmla="*/ 388419 h 868710"/>
              <a:gd name="connsiteX12" fmla="*/ 1053299 w 1367788"/>
              <a:gd name="connsiteY12" fmla="*/ 296055 h 868710"/>
              <a:gd name="connsiteX13" fmla="*/ 1228789 w 1367788"/>
              <a:gd name="connsiteY13" fmla="*/ 240637 h 868710"/>
              <a:gd name="connsiteX14" fmla="*/ 1366758 w 1367788"/>
              <a:gd name="connsiteY14" fmla="*/ 145964 h 868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67788" h="868710">
                <a:moveTo>
                  <a:pt x="1366758" y="145964"/>
                </a:moveTo>
                <a:cubicBezTo>
                  <a:pt x="1375995" y="117822"/>
                  <a:pt x="1321057" y="91411"/>
                  <a:pt x="1284208" y="71784"/>
                </a:cubicBezTo>
                <a:cubicBezTo>
                  <a:pt x="1247359" y="52157"/>
                  <a:pt x="1177989" y="40082"/>
                  <a:pt x="1145662" y="28200"/>
                </a:cubicBezTo>
                <a:cubicBezTo>
                  <a:pt x="1113335" y="16318"/>
                  <a:pt x="1088993" y="-3357"/>
                  <a:pt x="1090244" y="491"/>
                </a:cubicBezTo>
                <a:cubicBezTo>
                  <a:pt x="1091495" y="4339"/>
                  <a:pt x="722329" y="154430"/>
                  <a:pt x="600717" y="203691"/>
                </a:cubicBezTo>
                <a:cubicBezTo>
                  <a:pt x="479105" y="252952"/>
                  <a:pt x="428304" y="265267"/>
                  <a:pt x="360571" y="296055"/>
                </a:cubicBezTo>
                <a:cubicBezTo>
                  <a:pt x="292838" y="326843"/>
                  <a:pt x="254257" y="358160"/>
                  <a:pt x="194317" y="388419"/>
                </a:cubicBezTo>
                <a:cubicBezTo>
                  <a:pt x="134377" y="418678"/>
                  <a:pt x="4105" y="470584"/>
                  <a:pt x="930" y="477607"/>
                </a:cubicBezTo>
                <a:cubicBezTo>
                  <a:pt x="-2245" y="484630"/>
                  <a:pt x="3721" y="869430"/>
                  <a:pt x="3817" y="868709"/>
                </a:cubicBezTo>
                <a:cubicBezTo>
                  <a:pt x="3913" y="867988"/>
                  <a:pt x="181040" y="777886"/>
                  <a:pt x="268208" y="720928"/>
                </a:cubicBezTo>
                <a:cubicBezTo>
                  <a:pt x="355376" y="663971"/>
                  <a:pt x="436002" y="582382"/>
                  <a:pt x="526826" y="526964"/>
                </a:cubicBezTo>
                <a:cubicBezTo>
                  <a:pt x="617650" y="471546"/>
                  <a:pt x="725407" y="426904"/>
                  <a:pt x="813153" y="388419"/>
                </a:cubicBezTo>
                <a:cubicBezTo>
                  <a:pt x="900898" y="349934"/>
                  <a:pt x="984026" y="320685"/>
                  <a:pt x="1053299" y="296055"/>
                </a:cubicBezTo>
                <a:cubicBezTo>
                  <a:pt x="1122572" y="271425"/>
                  <a:pt x="1176546" y="265652"/>
                  <a:pt x="1228789" y="240637"/>
                </a:cubicBezTo>
                <a:cubicBezTo>
                  <a:pt x="1281032" y="215622"/>
                  <a:pt x="1357521" y="174106"/>
                  <a:pt x="1366758" y="145964"/>
                </a:cubicBezTo>
                <a:close/>
              </a:path>
            </a:pathLst>
          </a:custGeom>
          <a:solidFill>
            <a:schemeClr val="bg1">
              <a:lumMod val="6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8" name="Freeform 137">
            <a:extLst>
              <a:ext uri="{FF2B5EF4-FFF2-40B4-BE49-F238E27FC236}">
                <a16:creationId xmlns:a16="http://schemas.microsoft.com/office/drawing/2014/main" id="{CADE7916-709D-40D3-8A0D-813E36E1188D}"/>
              </a:ext>
            </a:extLst>
          </p:cNvPr>
          <p:cNvSpPr/>
          <p:nvPr/>
        </p:nvSpPr>
        <p:spPr>
          <a:xfrm>
            <a:off x="5393785" y="1472496"/>
            <a:ext cx="1043679" cy="2811780"/>
          </a:xfrm>
          <a:custGeom>
            <a:avLst/>
            <a:gdLst>
              <a:gd name="connsiteX0" fmla="*/ 1515349 w 1755582"/>
              <a:gd name="connsiteY0" fmla="*/ 4729638 h 4729720"/>
              <a:gd name="connsiteX1" fmla="*/ 1681604 w 1755582"/>
              <a:gd name="connsiteY1" fmla="*/ 4664984 h 4729720"/>
              <a:gd name="connsiteX2" fmla="*/ 1755494 w 1755582"/>
              <a:gd name="connsiteY2" fmla="*/ 4498729 h 4729720"/>
              <a:gd name="connsiteX3" fmla="*/ 1690840 w 1755582"/>
              <a:gd name="connsiteY3" fmla="*/ 4277056 h 4729720"/>
              <a:gd name="connsiteX4" fmla="*/ 1469167 w 1755582"/>
              <a:gd name="connsiteY4" fmla="*/ 3990729 h 4729720"/>
              <a:gd name="connsiteX5" fmla="*/ 1229022 w 1755582"/>
              <a:gd name="connsiteY5" fmla="*/ 3602802 h 4729720"/>
              <a:gd name="connsiteX6" fmla="*/ 1044294 w 1755582"/>
              <a:gd name="connsiteY6" fmla="*/ 3233347 h 4729720"/>
              <a:gd name="connsiteX7" fmla="*/ 868804 w 1755582"/>
              <a:gd name="connsiteY7" fmla="*/ 2762293 h 4729720"/>
              <a:gd name="connsiteX8" fmla="*/ 693313 w 1755582"/>
              <a:gd name="connsiteY8" fmla="*/ 2383602 h 4729720"/>
              <a:gd name="connsiteX9" fmla="*/ 564004 w 1755582"/>
              <a:gd name="connsiteY9" fmla="*/ 1912547 h 4729720"/>
              <a:gd name="connsiteX10" fmla="*/ 508585 w 1755582"/>
              <a:gd name="connsiteY10" fmla="*/ 1552329 h 4729720"/>
              <a:gd name="connsiteX11" fmla="*/ 517822 w 1755582"/>
              <a:gd name="connsiteY11" fmla="*/ 1238293 h 4729720"/>
              <a:gd name="connsiteX12" fmla="*/ 517822 w 1755582"/>
              <a:gd name="connsiteY12" fmla="*/ 961202 h 4729720"/>
              <a:gd name="connsiteX13" fmla="*/ 610185 w 1755582"/>
              <a:gd name="connsiteY13" fmla="*/ 739529 h 4729720"/>
              <a:gd name="connsiteX14" fmla="*/ 619422 w 1755582"/>
              <a:gd name="connsiteY14" fmla="*/ 527093 h 4729720"/>
              <a:gd name="connsiteX15" fmla="*/ 619422 w 1755582"/>
              <a:gd name="connsiteY15" fmla="*/ 342365 h 4729720"/>
              <a:gd name="connsiteX16" fmla="*/ 702549 w 1755582"/>
              <a:gd name="connsiteY16" fmla="*/ 185347 h 4729720"/>
              <a:gd name="connsiteX17" fmla="*/ 600949 w 1755582"/>
              <a:gd name="connsiteY17" fmla="*/ 9856 h 4729720"/>
              <a:gd name="connsiteX18" fmla="*/ 453167 w 1755582"/>
              <a:gd name="connsiteY18" fmla="*/ 37565 h 4729720"/>
              <a:gd name="connsiteX19" fmla="*/ 277676 w 1755582"/>
              <a:gd name="connsiteY19" fmla="*/ 166874 h 4729720"/>
              <a:gd name="connsiteX20" fmla="*/ 92949 w 1755582"/>
              <a:gd name="connsiteY20" fmla="*/ 462438 h 4729720"/>
              <a:gd name="connsiteX21" fmla="*/ 83713 w 1755582"/>
              <a:gd name="connsiteY21" fmla="*/ 748765 h 4729720"/>
              <a:gd name="connsiteX22" fmla="*/ 83713 w 1755582"/>
              <a:gd name="connsiteY22" fmla="*/ 1164402 h 4729720"/>
              <a:gd name="connsiteX23" fmla="*/ 9822 w 1755582"/>
              <a:gd name="connsiteY23" fmla="*/ 1552329 h 4729720"/>
              <a:gd name="connsiteX24" fmla="*/ 9822 w 1755582"/>
              <a:gd name="connsiteY24" fmla="*/ 1986438 h 4729720"/>
              <a:gd name="connsiteX25" fmla="*/ 92949 w 1755582"/>
              <a:gd name="connsiteY25" fmla="*/ 2337420 h 4729720"/>
              <a:gd name="connsiteX26" fmla="*/ 213022 w 1755582"/>
              <a:gd name="connsiteY26" fmla="*/ 2577565 h 4729720"/>
              <a:gd name="connsiteX27" fmla="*/ 240731 w 1755582"/>
              <a:gd name="connsiteY27" fmla="*/ 2817711 h 4729720"/>
              <a:gd name="connsiteX28" fmla="*/ 379276 w 1755582"/>
              <a:gd name="connsiteY28" fmla="*/ 2928547 h 4729720"/>
              <a:gd name="connsiteX29" fmla="*/ 471640 w 1755582"/>
              <a:gd name="connsiteY29" fmla="*/ 3214874 h 4729720"/>
              <a:gd name="connsiteX30" fmla="*/ 554767 w 1755582"/>
              <a:gd name="connsiteY30" fmla="*/ 3334947 h 4729720"/>
              <a:gd name="connsiteX31" fmla="*/ 582476 w 1755582"/>
              <a:gd name="connsiteY31" fmla="*/ 3528911 h 4729720"/>
              <a:gd name="connsiteX32" fmla="*/ 545531 w 1755582"/>
              <a:gd name="connsiteY32" fmla="*/ 3667456 h 4729720"/>
              <a:gd name="connsiteX33" fmla="*/ 554767 w 1755582"/>
              <a:gd name="connsiteY33" fmla="*/ 3889129 h 4729720"/>
              <a:gd name="connsiteX34" fmla="*/ 693313 w 1755582"/>
              <a:gd name="connsiteY34" fmla="*/ 4203165 h 4729720"/>
              <a:gd name="connsiteX35" fmla="*/ 914985 w 1755582"/>
              <a:gd name="connsiteY35" fmla="*/ 4498729 h 4729720"/>
              <a:gd name="connsiteX36" fmla="*/ 1238258 w 1755582"/>
              <a:gd name="connsiteY36" fmla="*/ 4674220 h 4729720"/>
              <a:gd name="connsiteX37" fmla="*/ 1515349 w 1755582"/>
              <a:gd name="connsiteY37" fmla="*/ 4729638 h 4729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755582" h="4729720">
                <a:moveTo>
                  <a:pt x="1515349" y="4729638"/>
                </a:moveTo>
                <a:cubicBezTo>
                  <a:pt x="1589240" y="4728099"/>
                  <a:pt x="1641580" y="4703469"/>
                  <a:pt x="1681604" y="4664984"/>
                </a:cubicBezTo>
                <a:cubicBezTo>
                  <a:pt x="1721628" y="4626499"/>
                  <a:pt x="1753955" y="4563384"/>
                  <a:pt x="1755494" y="4498729"/>
                </a:cubicBezTo>
                <a:cubicBezTo>
                  <a:pt x="1757033" y="4434074"/>
                  <a:pt x="1738561" y="4361723"/>
                  <a:pt x="1690840" y="4277056"/>
                </a:cubicBezTo>
                <a:cubicBezTo>
                  <a:pt x="1643119" y="4192389"/>
                  <a:pt x="1546137" y="4103105"/>
                  <a:pt x="1469167" y="3990729"/>
                </a:cubicBezTo>
                <a:cubicBezTo>
                  <a:pt x="1392197" y="3878353"/>
                  <a:pt x="1299834" y="3729032"/>
                  <a:pt x="1229022" y="3602802"/>
                </a:cubicBezTo>
                <a:cubicBezTo>
                  <a:pt x="1158210" y="3476572"/>
                  <a:pt x="1104330" y="3373432"/>
                  <a:pt x="1044294" y="3233347"/>
                </a:cubicBezTo>
                <a:cubicBezTo>
                  <a:pt x="984258" y="3093262"/>
                  <a:pt x="927301" y="2903917"/>
                  <a:pt x="868804" y="2762293"/>
                </a:cubicBezTo>
                <a:cubicBezTo>
                  <a:pt x="810307" y="2620669"/>
                  <a:pt x="744113" y="2525226"/>
                  <a:pt x="693313" y="2383602"/>
                </a:cubicBezTo>
                <a:cubicBezTo>
                  <a:pt x="642513" y="2241978"/>
                  <a:pt x="594792" y="2051093"/>
                  <a:pt x="564004" y="1912547"/>
                </a:cubicBezTo>
                <a:cubicBezTo>
                  <a:pt x="533216" y="1774001"/>
                  <a:pt x="516282" y="1664705"/>
                  <a:pt x="508585" y="1552329"/>
                </a:cubicBezTo>
                <a:cubicBezTo>
                  <a:pt x="500888" y="1439953"/>
                  <a:pt x="516283" y="1336814"/>
                  <a:pt x="517822" y="1238293"/>
                </a:cubicBezTo>
                <a:cubicBezTo>
                  <a:pt x="519361" y="1139772"/>
                  <a:pt x="502428" y="1044329"/>
                  <a:pt x="517822" y="961202"/>
                </a:cubicBezTo>
                <a:cubicBezTo>
                  <a:pt x="533216" y="878075"/>
                  <a:pt x="593252" y="811880"/>
                  <a:pt x="610185" y="739529"/>
                </a:cubicBezTo>
                <a:cubicBezTo>
                  <a:pt x="627118" y="667178"/>
                  <a:pt x="617883" y="593287"/>
                  <a:pt x="619422" y="527093"/>
                </a:cubicBezTo>
                <a:cubicBezTo>
                  <a:pt x="620961" y="460899"/>
                  <a:pt x="605568" y="399323"/>
                  <a:pt x="619422" y="342365"/>
                </a:cubicBezTo>
                <a:cubicBezTo>
                  <a:pt x="633276" y="285407"/>
                  <a:pt x="705628" y="240765"/>
                  <a:pt x="702549" y="185347"/>
                </a:cubicBezTo>
                <a:cubicBezTo>
                  <a:pt x="699470" y="129929"/>
                  <a:pt x="642513" y="34486"/>
                  <a:pt x="600949" y="9856"/>
                </a:cubicBezTo>
                <a:cubicBezTo>
                  <a:pt x="559385" y="-14774"/>
                  <a:pt x="507046" y="11395"/>
                  <a:pt x="453167" y="37565"/>
                </a:cubicBezTo>
                <a:cubicBezTo>
                  <a:pt x="399288" y="63735"/>
                  <a:pt x="337712" y="96062"/>
                  <a:pt x="277676" y="166874"/>
                </a:cubicBezTo>
                <a:cubicBezTo>
                  <a:pt x="217640" y="237686"/>
                  <a:pt x="125276" y="365456"/>
                  <a:pt x="92949" y="462438"/>
                </a:cubicBezTo>
                <a:cubicBezTo>
                  <a:pt x="60622" y="559420"/>
                  <a:pt x="85252" y="631771"/>
                  <a:pt x="83713" y="748765"/>
                </a:cubicBezTo>
                <a:cubicBezTo>
                  <a:pt x="82174" y="865759"/>
                  <a:pt x="96028" y="1030475"/>
                  <a:pt x="83713" y="1164402"/>
                </a:cubicBezTo>
                <a:cubicBezTo>
                  <a:pt x="71398" y="1298329"/>
                  <a:pt x="22137" y="1415323"/>
                  <a:pt x="9822" y="1552329"/>
                </a:cubicBezTo>
                <a:cubicBezTo>
                  <a:pt x="-2493" y="1689335"/>
                  <a:pt x="-4033" y="1855589"/>
                  <a:pt x="9822" y="1986438"/>
                </a:cubicBezTo>
                <a:cubicBezTo>
                  <a:pt x="23676" y="2117286"/>
                  <a:pt x="59082" y="2238899"/>
                  <a:pt x="92949" y="2337420"/>
                </a:cubicBezTo>
                <a:cubicBezTo>
                  <a:pt x="126816" y="2435941"/>
                  <a:pt x="188392" y="2497517"/>
                  <a:pt x="213022" y="2577565"/>
                </a:cubicBezTo>
                <a:cubicBezTo>
                  <a:pt x="237652" y="2657613"/>
                  <a:pt x="213022" y="2759214"/>
                  <a:pt x="240731" y="2817711"/>
                </a:cubicBezTo>
                <a:cubicBezTo>
                  <a:pt x="268440" y="2876208"/>
                  <a:pt x="340791" y="2862353"/>
                  <a:pt x="379276" y="2928547"/>
                </a:cubicBezTo>
                <a:cubicBezTo>
                  <a:pt x="417761" y="2994741"/>
                  <a:pt x="442391" y="3147141"/>
                  <a:pt x="471640" y="3214874"/>
                </a:cubicBezTo>
                <a:cubicBezTo>
                  <a:pt x="500888" y="3282607"/>
                  <a:pt x="536294" y="3282608"/>
                  <a:pt x="554767" y="3334947"/>
                </a:cubicBezTo>
                <a:cubicBezTo>
                  <a:pt x="573240" y="3387286"/>
                  <a:pt x="584015" y="3473493"/>
                  <a:pt x="582476" y="3528911"/>
                </a:cubicBezTo>
                <a:cubicBezTo>
                  <a:pt x="580937" y="3584329"/>
                  <a:pt x="550149" y="3607420"/>
                  <a:pt x="545531" y="3667456"/>
                </a:cubicBezTo>
                <a:cubicBezTo>
                  <a:pt x="540913" y="3727492"/>
                  <a:pt x="530137" y="3799844"/>
                  <a:pt x="554767" y="3889129"/>
                </a:cubicBezTo>
                <a:cubicBezTo>
                  <a:pt x="579397" y="3978414"/>
                  <a:pt x="633277" y="4101565"/>
                  <a:pt x="693313" y="4203165"/>
                </a:cubicBezTo>
                <a:cubicBezTo>
                  <a:pt x="753349" y="4304765"/>
                  <a:pt x="824161" y="4420220"/>
                  <a:pt x="914985" y="4498729"/>
                </a:cubicBezTo>
                <a:cubicBezTo>
                  <a:pt x="1005809" y="4577238"/>
                  <a:pt x="1130500" y="4637275"/>
                  <a:pt x="1238258" y="4674220"/>
                </a:cubicBezTo>
                <a:cubicBezTo>
                  <a:pt x="1346016" y="4711165"/>
                  <a:pt x="1441458" y="4731177"/>
                  <a:pt x="1515349" y="4729638"/>
                </a:cubicBezTo>
                <a:close/>
              </a:path>
            </a:pathLst>
          </a:custGeom>
          <a:solidFill>
            <a:schemeClr val="accent6">
              <a:lumMod val="60000"/>
              <a:lumOff val="40000"/>
              <a:alpha val="79592"/>
            </a:schemeClr>
          </a:solidFill>
          <a:ln w="12700">
            <a:solidFill>
              <a:schemeClr val="tx1"/>
            </a:solidFill>
            <a:prstDash val="solid"/>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0" name="5-Point Star 139">
            <a:extLst>
              <a:ext uri="{FF2B5EF4-FFF2-40B4-BE49-F238E27FC236}">
                <a16:creationId xmlns:a16="http://schemas.microsoft.com/office/drawing/2014/main" id="{D12013DF-1844-2015-7AD1-FB5B1B101D2A}"/>
              </a:ext>
            </a:extLst>
          </p:cNvPr>
          <p:cNvSpPr/>
          <p:nvPr/>
        </p:nvSpPr>
        <p:spPr>
          <a:xfrm>
            <a:off x="6236689" y="3936699"/>
            <a:ext cx="181201" cy="181201"/>
          </a:xfrm>
          <a:prstGeom prst="star5">
            <a:avLst/>
          </a:prstGeom>
          <a:solidFill>
            <a:schemeClr val="accent6">
              <a:lumMod val="75000"/>
            </a:schemeClr>
          </a:solidFill>
          <a:ln w="12700">
            <a:solidFill>
              <a:schemeClr val="tx1"/>
            </a:solid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ight Triangle 11">
            <a:extLst>
              <a:ext uri="{FF2B5EF4-FFF2-40B4-BE49-F238E27FC236}">
                <a16:creationId xmlns:a16="http://schemas.microsoft.com/office/drawing/2014/main" id="{39C98003-9D6B-1669-C324-F3BA9A99933D}"/>
              </a:ext>
            </a:extLst>
          </p:cNvPr>
          <p:cNvSpPr>
            <a:spLocks noChangeAspect="1"/>
          </p:cNvSpPr>
          <p:nvPr/>
        </p:nvSpPr>
        <p:spPr>
          <a:xfrm rot="15647031">
            <a:off x="5668548" y="1230408"/>
            <a:ext cx="173551" cy="176694"/>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4" name="Right Triangle 13">
            <a:extLst>
              <a:ext uri="{FF2B5EF4-FFF2-40B4-BE49-F238E27FC236}">
                <a16:creationId xmlns:a16="http://schemas.microsoft.com/office/drawing/2014/main" id="{E20E6600-CCDB-B3B7-AF2A-50427BFD8466}"/>
              </a:ext>
            </a:extLst>
          </p:cNvPr>
          <p:cNvSpPr>
            <a:spLocks noChangeAspect="1"/>
          </p:cNvSpPr>
          <p:nvPr/>
        </p:nvSpPr>
        <p:spPr>
          <a:xfrm rot="13985005">
            <a:off x="5308534" y="1927821"/>
            <a:ext cx="173551" cy="176694"/>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6" name="Right Triangle 15">
            <a:extLst>
              <a:ext uri="{FF2B5EF4-FFF2-40B4-BE49-F238E27FC236}">
                <a16:creationId xmlns:a16="http://schemas.microsoft.com/office/drawing/2014/main" id="{D2266BD3-0532-4B8F-2B44-C963BD35F213}"/>
              </a:ext>
            </a:extLst>
          </p:cNvPr>
          <p:cNvSpPr>
            <a:spLocks noChangeAspect="1"/>
          </p:cNvSpPr>
          <p:nvPr/>
        </p:nvSpPr>
        <p:spPr>
          <a:xfrm rot="12766643">
            <a:off x="5567443" y="3535207"/>
            <a:ext cx="173551" cy="176694"/>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7" name="Right Triangle 16">
            <a:extLst>
              <a:ext uri="{FF2B5EF4-FFF2-40B4-BE49-F238E27FC236}">
                <a16:creationId xmlns:a16="http://schemas.microsoft.com/office/drawing/2014/main" id="{FC7695BA-28C2-B847-DE75-6EA0CCB1491D}"/>
              </a:ext>
            </a:extLst>
          </p:cNvPr>
          <p:cNvSpPr>
            <a:spLocks noChangeAspect="1"/>
          </p:cNvSpPr>
          <p:nvPr/>
        </p:nvSpPr>
        <p:spPr>
          <a:xfrm rot="9876224">
            <a:off x="6044297" y="4173871"/>
            <a:ext cx="173551" cy="176694"/>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8" name="Right Triangle 17">
            <a:extLst>
              <a:ext uri="{FF2B5EF4-FFF2-40B4-BE49-F238E27FC236}">
                <a16:creationId xmlns:a16="http://schemas.microsoft.com/office/drawing/2014/main" id="{CAF5D7E0-3AC1-34E6-F276-C1AD503BC955}"/>
              </a:ext>
            </a:extLst>
          </p:cNvPr>
          <p:cNvSpPr>
            <a:spLocks noChangeAspect="1"/>
          </p:cNvSpPr>
          <p:nvPr/>
        </p:nvSpPr>
        <p:spPr>
          <a:xfrm rot="11445508">
            <a:off x="6592489" y="4818008"/>
            <a:ext cx="173551" cy="176694"/>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9" name="Right Triangle 18">
            <a:extLst>
              <a:ext uri="{FF2B5EF4-FFF2-40B4-BE49-F238E27FC236}">
                <a16:creationId xmlns:a16="http://schemas.microsoft.com/office/drawing/2014/main" id="{19F45310-C42C-31FE-46A1-C4341AC6DB19}"/>
              </a:ext>
            </a:extLst>
          </p:cNvPr>
          <p:cNvSpPr>
            <a:spLocks noChangeAspect="1"/>
          </p:cNvSpPr>
          <p:nvPr/>
        </p:nvSpPr>
        <p:spPr>
          <a:xfrm rot="11423799">
            <a:off x="7177319" y="5557608"/>
            <a:ext cx="173551" cy="176694"/>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0" name="Right Triangle 19">
            <a:extLst>
              <a:ext uri="{FF2B5EF4-FFF2-40B4-BE49-F238E27FC236}">
                <a16:creationId xmlns:a16="http://schemas.microsoft.com/office/drawing/2014/main" id="{3FE12DC6-DCAF-ADF3-8EB8-550B45D05356}"/>
              </a:ext>
            </a:extLst>
          </p:cNvPr>
          <p:cNvSpPr>
            <a:spLocks noChangeAspect="1"/>
          </p:cNvSpPr>
          <p:nvPr/>
        </p:nvSpPr>
        <p:spPr>
          <a:xfrm rot="10800000">
            <a:off x="7697552" y="6200498"/>
            <a:ext cx="173551" cy="176694"/>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8" name="Freeform 27">
            <a:extLst>
              <a:ext uri="{FF2B5EF4-FFF2-40B4-BE49-F238E27FC236}">
                <a16:creationId xmlns:a16="http://schemas.microsoft.com/office/drawing/2014/main" id="{9A462CDE-BD0F-6E03-A398-EBE7DBB36F24}"/>
              </a:ext>
            </a:extLst>
          </p:cNvPr>
          <p:cNvSpPr/>
          <p:nvPr/>
        </p:nvSpPr>
        <p:spPr>
          <a:xfrm>
            <a:off x="6410348" y="951812"/>
            <a:ext cx="158646" cy="608763"/>
          </a:xfrm>
          <a:custGeom>
            <a:avLst/>
            <a:gdLst>
              <a:gd name="connsiteX0" fmla="*/ 0 w 101600"/>
              <a:gd name="connsiteY0" fmla="*/ 535709 h 535709"/>
              <a:gd name="connsiteX1" fmla="*/ 46181 w 101600"/>
              <a:gd name="connsiteY1" fmla="*/ 258619 h 535709"/>
              <a:gd name="connsiteX2" fmla="*/ 83127 w 101600"/>
              <a:gd name="connsiteY2" fmla="*/ 120073 h 535709"/>
              <a:gd name="connsiteX3" fmla="*/ 101600 w 101600"/>
              <a:gd name="connsiteY3" fmla="*/ 0 h 535709"/>
            </a:gdLst>
            <a:ahLst/>
            <a:cxnLst>
              <a:cxn ang="0">
                <a:pos x="connsiteX0" y="connsiteY0"/>
              </a:cxn>
              <a:cxn ang="0">
                <a:pos x="connsiteX1" y="connsiteY1"/>
              </a:cxn>
              <a:cxn ang="0">
                <a:pos x="connsiteX2" y="connsiteY2"/>
              </a:cxn>
              <a:cxn ang="0">
                <a:pos x="connsiteX3" y="connsiteY3"/>
              </a:cxn>
            </a:cxnLst>
            <a:rect l="l" t="t" r="r" b="b"/>
            <a:pathLst>
              <a:path w="101600" h="535709">
                <a:moveTo>
                  <a:pt x="0" y="535709"/>
                </a:moveTo>
                <a:cubicBezTo>
                  <a:pt x="16163" y="431800"/>
                  <a:pt x="32327" y="327892"/>
                  <a:pt x="46181" y="258619"/>
                </a:cubicBezTo>
                <a:cubicBezTo>
                  <a:pt x="60035" y="189346"/>
                  <a:pt x="73891" y="163176"/>
                  <a:pt x="83127" y="120073"/>
                </a:cubicBezTo>
                <a:cubicBezTo>
                  <a:pt x="92363" y="76970"/>
                  <a:pt x="96981" y="38485"/>
                  <a:pt x="101600" y="0"/>
                </a:cubicBezTo>
              </a:path>
            </a:pathLst>
          </a:custGeom>
          <a:noFill/>
          <a:ln w="158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6" name="Group 35">
            <a:extLst>
              <a:ext uri="{FF2B5EF4-FFF2-40B4-BE49-F238E27FC236}">
                <a16:creationId xmlns:a16="http://schemas.microsoft.com/office/drawing/2014/main" id="{3817DD00-F726-4C5D-CF65-5EE8E711B3D7}"/>
              </a:ext>
            </a:extLst>
          </p:cNvPr>
          <p:cNvGrpSpPr>
            <a:grpSpLocks noChangeAspect="1"/>
          </p:cNvGrpSpPr>
          <p:nvPr/>
        </p:nvGrpSpPr>
        <p:grpSpPr>
          <a:xfrm rot="6269355" flipV="1">
            <a:off x="6087026" y="2046871"/>
            <a:ext cx="182621" cy="82296"/>
            <a:chOff x="1540438" y="1147023"/>
            <a:chExt cx="679986" cy="511807"/>
          </a:xfrm>
          <a:effectLst/>
        </p:grpSpPr>
        <p:grpSp>
          <p:nvGrpSpPr>
            <p:cNvPr id="37" name="Group 36">
              <a:extLst>
                <a:ext uri="{FF2B5EF4-FFF2-40B4-BE49-F238E27FC236}">
                  <a16:creationId xmlns:a16="http://schemas.microsoft.com/office/drawing/2014/main" id="{2268A926-1B7F-9C9E-ABA0-DA485E992DAB}"/>
                </a:ext>
              </a:extLst>
            </p:cNvPr>
            <p:cNvGrpSpPr/>
            <p:nvPr/>
          </p:nvGrpSpPr>
          <p:grpSpPr>
            <a:xfrm rot="1414823">
              <a:off x="1610822" y="1147023"/>
              <a:ext cx="609602" cy="180958"/>
              <a:chOff x="-762002" y="2486042"/>
              <a:chExt cx="609602" cy="180958"/>
            </a:xfrm>
          </p:grpSpPr>
          <p:cxnSp>
            <p:nvCxnSpPr>
              <p:cNvPr id="41" name="Straight Connector 40">
                <a:extLst>
                  <a:ext uri="{FF2B5EF4-FFF2-40B4-BE49-F238E27FC236}">
                    <a16:creationId xmlns:a16="http://schemas.microsoft.com/office/drawing/2014/main" id="{D216A658-E202-3DD0-9F05-C4DE474EE976}"/>
                  </a:ext>
                </a:extLst>
              </p:cNvPr>
              <p:cNvCxnSpPr/>
              <p:nvPr/>
            </p:nvCxnSpPr>
            <p:spPr>
              <a:xfrm flipV="1">
                <a:off x="-762000" y="2486042"/>
                <a:ext cx="609600" cy="1809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ED3AD7C6-FB28-2052-CA81-695D1E7B6850}"/>
                  </a:ext>
                </a:extLst>
              </p:cNvPr>
              <p:cNvCxnSpPr>
                <a:cxnSpLocks/>
              </p:cNvCxnSpPr>
              <p:nvPr/>
            </p:nvCxnSpPr>
            <p:spPr>
              <a:xfrm flipV="1">
                <a:off x="-762002" y="2514600"/>
                <a:ext cx="73152"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38" name="Group 37">
              <a:extLst>
                <a:ext uri="{FF2B5EF4-FFF2-40B4-BE49-F238E27FC236}">
                  <a16:creationId xmlns:a16="http://schemas.microsoft.com/office/drawing/2014/main" id="{62826FC0-57DC-044B-4C3A-DB86C6EFE740}"/>
                </a:ext>
              </a:extLst>
            </p:cNvPr>
            <p:cNvGrpSpPr/>
            <p:nvPr/>
          </p:nvGrpSpPr>
          <p:grpSpPr>
            <a:xfrm rot="12200306">
              <a:off x="1540438" y="1477872"/>
              <a:ext cx="609600" cy="180958"/>
              <a:chOff x="-762000" y="2486042"/>
              <a:chExt cx="609600" cy="180958"/>
            </a:xfrm>
          </p:grpSpPr>
          <p:cxnSp>
            <p:nvCxnSpPr>
              <p:cNvPr id="39" name="Straight Connector 38">
                <a:extLst>
                  <a:ext uri="{FF2B5EF4-FFF2-40B4-BE49-F238E27FC236}">
                    <a16:creationId xmlns:a16="http://schemas.microsoft.com/office/drawing/2014/main" id="{EC8683FE-DC1B-1A60-A179-DC10693FBA4D}"/>
                  </a:ext>
                </a:extLst>
              </p:cNvPr>
              <p:cNvCxnSpPr/>
              <p:nvPr/>
            </p:nvCxnSpPr>
            <p:spPr>
              <a:xfrm flipV="1">
                <a:off x="-762000" y="2486042"/>
                <a:ext cx="609600" cy="1809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3D3092B6-B8A6-A686-464D-6EF77D5D8A8C}"/>
                  </a:ext>
                </a:extLst>
              </p:cNvPr>
              <p:cNvCxnSpPr>
                <a:cxnSpLocks/>
              </p:cNvCxnSpPr>
              <p:nvPr/>
            </p:nvCxnSpPr>
            <p:spPr>
              <a:xfrm flipV="1">
                <a:off x="-762000" y="2514600"/>
                <a:ext cx="76200"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43" name="Group 42">
            <a:extLst>
              <a:ext uri="{FF2B5EF4-FFF2-40B4-BE49-F238E27FC236}">
                <a16:creationId xmlns:a16="http://schemas.microsoft.com/office/drawing/2014/main" id="{0AFC53D8-4F5B-1DEC-07CB-5F2301A2BA00}"/>
              </a:ext>
            </a:extLst>
          </p:cNvPr>
          <p:cNvGrpSpPr>
            <a:grpSpLocks noChangeAspect="1"/>
          </p:cNvGrpSpPr>
          <p:nvPr/>
        </p:nvGrpSpPr>
        <p:grpSpPr>
          <a:xfrm rot="6269355" flipV="1">
            <a:off x="5748555" y="2637903"/>
            <a:ext cx="227527" cy="102531"/>
            <a:chOff x="1540438" y="1147023"/>
            <a:chExt cx="679986" cy="511807"/>
          </a:xfrm>
          <a:effectLst/>
        </p:grpSpPr>
        <p:grpSp>
          <p:nvGrpSpPr>
            <p:cNvPr id="44" name="Group 43">
              <a:extLst>
                <a:ext uri="{FF2B5EF4-FFF2-40B4-BE49-F238E27FC236}">
                  <a16:creationId xmlns:a16="http://schemas.microsoft.com/office/drawing/2014/main" id="{28E88AEA-B677-F838-A4D2-6CADCB098DE8}"/>
                </a:ext>
              </a:extLst>
            </p:cNvPr>
            <p:cNvGrpSpPr/>
            <p:nvPr/>
          </p:nvGrpSpPr>
          <p:grpSpPr>
            <a:xfrm rot="1414823">
              <a:off x="1610822" y="1147023"/>
              <a:ext cx="609602" cy="180958"/>
              <a:chOff x="-762002" y="2486042"/>
              <a:chExt cx="609602" cy="180958"/>
            </a:xfrm>
          </p:grpSpPr>
          <p:cxnSp>
            <p:nvCxnSpPr>
              <p:cNvPr id="48" name="Straight Connector 47">
                <a:extLst>
                  <a:ext uri="{FF2B5EF4-FFF2-40B4-BE49-F238E27FC236}">
                    <a16:creationId xmlns:a16="http://schemas.microsoft.com/office/drawing/2014/main" id="{A8C641F4-2F8E-50B6-7CDE-0FB320F430CE}"/>
                  </a:ext>
                </a:extLst>
              </p:cNvPr>
              <p:cNvCxnSpPr/>
              <p:nvPr/>
            </p:nvCxnSpPr>
            <p:spPr>
              <a:xfrm flipV="1">
                <a:off x="-762000" y="2486042"/>
                <a:ext cx="609600" cy="1809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2A4F739A-F45A-AFB6-A082-BA885938FB26}"/>
                  </a:ext>
                </a:extLst>
              </p:cNvPr>
              <p:cNvCxnSpPr>
                <a:cxnSpLocks/>
              </p:cNvCxnSpPr>
              <p:nvPr/>
            </p:nvCxnSpPr>
            <p:spPr>
              <a:xfrm flipV="1">
                <a:off x="-762002" y="2514600"/>
                <a:ext cx="73152"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45" name="Group 44">
              <a:extLst>
                <a:ext uri="{FF2B5EF4-FFF2-40B4-BE49-F238E27FC236}">
                  <a16:creationId xmlns:a16="http://schemas.microsoft.com/office/drawing/2014/main" id="{AF320A42-21D7-7E8F-3DAB-5056CCCE0D9C}"/>
                </a:ext>
              </a:extLst>
            </p:cNvPr>
            <p:cNvGrpSpPr/>
            <p:nvPr/>
          </p:nvGrpSpPr>
          <p:grpSpPr>
            <a:xfrm rot="12200306">
              <a:off x="1540438" y="1477872"/>
              <a:ext cx="609600" cy="180958"/>
              <a:chOff x="-762000" y="2486042"/>
              <a:chExt cx="609600" cy="180958"/>
            </a:xfrm>
          </p:grpSpPr>
          <p:cxnSp>
            <p:nvCxnSpPr>
              <p:cNvPr id="46" name="Straight Connector 45">
                <a:extLst>
                  <a:ext uri="{FF2B5EF4-FFF2-40B4-BE49-F238E27FC236}">
                    <a16:creationId xmlns:a16="http://schemas.microsoft.com/office/drawing/2014/main" id="{BC478E25-9527-A89C-8D31-F3F28EF7FDAC}"/>
                  </a:ext>
                </a:extLst>
              </p:cNvPr>
              <p:cNvCxnSpPr/>
              <p:nvPr/>
            </p:nvCxnSpPr>
            <p:spPr>
              <a:xfrm flipV="1">
                <a:off x="-762000" y="2486042"/>
                <a:ext cx="609600" cy="1809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9C51E4E8-2AC8-67D4-7F66-DD427569DF52}"/>
                  </a:ext>
                </a:extLst>
              </p:cNvPr>
              <p:cNvCxnSpPr>
                <a:cxnSpLocks/>
              </p:cNvCxnSpPr>
              <p:nvPr/>
            </p:nvCxnSpPr>
            <p:spPr>
              <a:xfrm flipV="1">
                <a:off x="-762000" y="2514600"/>
                <a:ext cx="76200"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50" name="Group 49">
            <a:extLst>
              <a:ext uri="{FF2B5EF4-FFF2-40B4-BE49-F238E27FC236}">
                <a16:creationId xmlns:a16="http://schemas.microsoft.com/office/drawing/2014/main" id="{904CF22A-2FED-0F74-096D-1D562AF453FC}"/>
              </a:ext>
            </a:extLst>
          </p:cNvPr>
          <p:cNvGrpSpPr>
            <a:grpSpLocks noChangeAspect="1"/>
          </p:cNvGrpSpPr>
          <p:nvPr/>
        </p:nvGrpSpPr>
        <p:grpSpPr>
          <a:xfrm rot="3729048" flipV="1">
            <a:off x="6288138" y="3697754"/>
            <a:ext cx="304369" cy="137160"/>
            <a:chOff x="1540438" y="1147023"/>
            <a:chExt cx="679986" cy="511807"/>
          </a:xfrm>
          <a:effectLst/>
        </p:grpSpPr>
        <p:grpSp>
          <p:nvGrpSpPr>
            <p:cNvPr id="51" name="Group 50">
              <a:extLst>
                <a:ext uri="{FF2B5EF4-FFF2-40B4-BE49-F238E27FC236}">
                  <a16:creationId xmlns:a16="http://schemas.microsoft.com/office/drawing/2014/main" id="{453EF44A-D81B-FF13-484B-C83EB75841F4}"/>
                </a:ext>
              </a:extLst>
            </p:cNvPr>
            <p:cNvGrpSpPr/>
            <p:nvPr/>
          </p:nvGrpSpPr>
          <p:grpSpPr>
            <a:xfrm rot="1414823">
              <a:off x="1610822" y="1147023"/>
              <a:ext cx="609602" cy="180958"/>
              <a:chOff x="-762002" y="2486042"/>
              <a:chExt cx="609602" cy="180958"/>
            </a:xfrm>
          </p:grpSpPr>
          <p:cxnSp>
            <p:nvCxnSpPr>
              <p:cNvPr id="55" name="Straight Connector 54">
                <a:extLst>
                  <a:ext uri="{FF2B5EF4-FFF2-40B4-BE49-F238E27FC236}">
                    <a16:creationId xmlns:a16="http://schemas.microsoft.com/office/drawing/2014/main" id="{2730E9BF-C3CE-9BC4-4908-DC18DB8D7BFA}"/>
                  </a:ext>
                </a:extLst>
              </p:cNvPr>
              <p:cNvCxnSpPr/>
              <p:nvPr/>
            </p:nvCxnSpPr>
            <p:spPr>
              <a:xfrm flipV="1">
                <a:off x="-762000" y="2486042"/>
                <a:ext cx="609600" cy="1809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id="{0D865F9D-5324-A6EA-2542-132975797BB1}"/>
                  </a:ext>
                </a:extLst>
              </p:cNvPr>
              <p:cNvCxnSpPr>
                <a:cxnSpLocks/>
              </p:cNvCxnSpPr>
              <p:nvPr/>
            </p:nvCxnSpPr>
            <p:spPr>
              <a:xfrm flipV="1">
                <a:off x="-762002" y="2514600"/>
                <a:ext cx="73152"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52" name="Group 51">
              <a:extLst>
                <a:ext uri="{FF2B5EF4-FFF2-40B4-BE49-F238E27FC236}">
                  <a16:creationId xmlns:a16="http://schemas.microsoft.com/office/drawing/2014/main" id="{31144568-2A03-BF23-BCBD-075EC6E40FC4}"/>
                </a:ext>
              </a:extLst>
            </p:cNvPr>
            <p:cNvGrpSpPr/>
            <p:nvPr/>
          </p:nvGrpSpPr>
          <p:grpSpPr>
            <a:xfrm rot="12200306">
              <a:off x="1540438" y="1477872"/>
              <a:ext cx="609600" cy="180958"/>
              <a:chOff x="-762000" y="2486042"/>
              <a:chExt cx="609600" cy="180958"/>
            </a:xfrm>
          </p:grpSpPr>
          <p:cxnSp>
            <p:nvCxnSpPr>
              <p:cNvPr id="53" name="Straight Connector 52">
                <a:extLst>
                  <a:ext uri="{FF2B5EF4-FFF2-40B4-BE49-F238E27FC236}">
                    <a16:creationId xmlns:a16="http://schemas.microsoft.com/office/drawing/2014/main" id="{5275EE44-36BD-2B5B-78C6-E2318FBA2580}"/>
                  </a:ext>
                </a:extLst>
              </p:cNvPr>
              <p:cNvCxnSpPr/>
              <p:nvPr/>
            </p:nvCxnSpPr>
            <p:spPr>
              <a:xfrm flipV="1">
                <a:off x="-762000" y="2486042"/>
                <a:ext cx="609600" cy="1809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5D357D30-5E2E-600A-2819-62D071082C49}"/>
                  </a:ext>
                </a:extLst>
              </p:cNvPr>
              <p:cNvCxnSpPr>
                <a:cxnSpLocks/>
              </p:cNvCxnSpPr>
              <p:nvPr/>
            </p:nvCxnSpPr>
            <p:spPr>
              <a:xfrm flipV="1">
                <a:off x="-762000" y="2514600"/>
                <a:ext cx="76200"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112" name="Up Arrow 111">
            <a:extLst>
              <a:ext uri="{FF2B5EF4-FFF2-40B4-BE49-F238E27FC236}">
                <a16:creationId xmlns:a16="http://schemas.microsoft.com/office/drawing/2014/main" id="{40CC31DB-1122-B393-FB61-120A9697BE98}"/>
              </a:ext>
            </a:extLst>
          </p:cNvPr>
          <p:cNvSpPr>
            <a:spLocks/>
          </p:cNvSpPr>
          <p:nvPr/>
        </p:nvSpPr>
        <p:spPr>
          <a:xfrm rot="21370355" flipH="1" flipV="1">
            <a:off x="5986653" y="2350499"/>
            <a:ext cx="87854" cy="148072"/>
          </a:xfrm>
          <a:prstGeom prst="upArrow">
            <a:avLst/>
          </a:pr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3" name="Up Arrow 112">
            <a:extLst>
              <a:ext uri="{FF2B5EF4-FFF2-40B4-BE49-F238E27FC236}">
                <a16:creationId xmlns:a16="http://schemas.microsoft.com/office/drawing/2014/main" id="{BC2EBB5B-CA7C-F8EA-C44D-58C511E0DB90}"/>
              </a:ext>
            </a:extLst>
          </p:cNvPr>
          <p:cNvSpPr>
            <a:spLocks/>
          </p:cNvSpPr>
          <p:nvPr/>
        </p:nvSpPr>
        <p:spPr>
          <a:xfrm rot="21438431">
            <a:off x="5929165" y="2142163"/>
            <a:ext cx="87854" cy="148072"/>
          </a:xfrm>
          <a:prstGeom prst="upArrow">
            <a:avLst/>
          </a:pr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9" name="TextBox 118">
            <a:extLst>
              <a:ext uri="{FF2B5EF4-FFF2-40B4-BE49-F238E27FC236}">
                <a16:creationId xmlns:a16="http://schemas.microsoft.com/office/drawing/2014/main" id="{318C309D-F150-0D15-4532-EEC2D72CC089}"/>
              </a:ext>
            </a:extLst>
          </p:cNvPr>
          <p:cNvSpPr txBox="1"/>
          <p:nvPr/>
        </p:nvSpPr>
        <p:spPr>
          <a:xfrm rot="2614294">
            <a:off x="7169702" y="6036529"/>
            <a:ext cx="781147" cy="307777"/>
          </a:xfrm>
          <a:prstGeom prst="rect">
            <a:avLst/>
          </a:prstGeom>
          <a:noFill/>
        </p:spPr>
        <p:txBody>
          <a:bodyPr wrap="square" rtlCol="0">
            <a:spAutoFit/>
          </a:bodyPr>
          <a:lstStyle/>
          <a:p>
            <a:pPr algn="ctr"/>
            <a:r>
              <a:rPr lang="en-US" sz="1400" dirty="0"/>
              <a:t>Trench</a:t>
            </a:r>
          </a:p>
        </p:txBody>
      </p:sp>
      <p:sp>
        <p:nvSpPr>
          <p:cNvPr id="120" name="TextBox 119">
            <a:extLst>
              <a:ext uri="{FF2B5EF4-FFF2-40B4-BE49-F238E27FC236}">
                <a16:creationId xmlns:a16="http://schemas.microsoft.com/office/drawing/2014/main" id="{6554C015-7C15-20B3-707B-BA37F2846220}"/>
              </a:ext>
            </a:extLst>
          </p:cNvPr>
          <p:cNvSpPr txBox="1"/>
          <p:nvPr/>
        </p:nvSpPr>
        <p:spPr>
          <a:xfrm rot="3445920">
            <a:off x="6747124" y="5618627"/>
            <a:ext cx="892642" cy="307777"/>
          </a:xfrm>
          <a:prstGeom prst="rect">
            <a:avLst/>
          </a:prstGeom>
          <a:noFill/>
        </p:spPr>
        <p:txBody>
          <a:bodyPr wrap="square" rtlCol="0">
            <a:spAutoFit/>
          </a:bodyPr>
          <a:lstStyle/>
          <a:p>
            <a:pPr algn="ctr"/>
            <a:r>
              <a:rPr lang="en-US" sz="1400" dirty="0"/>
              <a:t>Sunda</a:t>
            </a:r>
          </a:p>
        </p:txBody>
      </p:sp>
      <p:sp>
        <p:nvSpPr>
          <p:cNvPr id="123" name="TextBox 122">
            <a:extLst>
              <a:ext uri="{FF2B5EF4-FFF2-40B4-BE49-F238E27FC236}">
                <a16:creationId xmlns:a16="http://schemas.microsoft.com/office/drawing/2014/main" id="{425462FF-A998-8E78-77C6-0F6558BF4262}"/>
              </a:ext>
            </a:extLst>
          </p:cNvPr>
          <p:cNvSpPr txBox="1"/>
          <p:nvPr/>
        </p:nvSpPr>
        <p:spPr>
          <a:xfrm rot="4252061">
            <a:off x="4934730" y="2636992"/>
            <a:ext cx="737878" cy="307777"/>
          </a:xfrm>
          <a:prstGeom prst="rect">
            <a:avLst/>
          </a:prstGeom>
          <a:noFill/>
        </p:spPr>
        <p:txBody>
          <a:bodyPr wrap="square" rtlCol="0">
            <a:spAutoFit/>
          </a:bodyPr>
          <a:lstStyle/>
          <a:p>
            <a:pPr algn="ctr"/>
            <a:r>
              <a:rPr lang="en-US" sz="1400" dirty="0"/>
              <a:t>Trench</a:t>
            </a:r>
          </a:p>
        </p:txBody>
      </p:sp>
      <p:sp>
        <p:nvSpPr>
          <p:cNvPr id="124" name="TextBox 123">
            <a:extLst>
              <a:ext uri="{FF2B5EF4-FFF2-40B4-BE49-F238E27FC236}">
                <a16:creationId xmlns:a16="http://schemas.microsoft.com/office/drawing/2014/main" id="{00744511-F617-0C46-8DFA-3F58EC3A71DB}"/>
              </a:ext>
            </a:extLst>
          </p:cNvPr>
          <p:cNvSpPr txBox="1"/>
          <p:nvPr/>
        </p:nvSpPr>
        <p:spPr>
          <a:xfrm rot="5667337">
            <a:off x="4830539" y="2062497"/>
            <a:ext cx="892642" cy="307777"/>
          </a:xfrm>
          <a:prstGeom prst="rect">
            <a:avLst/>
          </a:prstGeom>
          <a:noFill/>
        </p:spPr>
        <p:txBody>
          <a:bodyPr wrap="square" rtlCol="0">
            <a:spAutoFit/>
          </a:bodyPr>
          <a:lstStyle/>
          <a:p>
            <a:pPr algn="ctr"/>
            <a:r>
              <a:rPr lang="en-US" sz="1400" dirty="0"/>
              <a:t>Sunda</a:t>
            </a:r>
          </a:p>
        </p:txBody>
      </p:sp>
      <p:sp>
        <p:nvSpPr>
          <p:cNvPr id="126" name="TextBox 125">
            <a:extLst>
              <a:ext uri="{FF2B5EF4-FFF2-40B4-BE49-F238E27FC236}">
                <a16:creationId xmlns:a16="http://schemas.microsoft.com/office/drawing/2014/main" id="{B06571D5-311B-FB87-FF94-EB9AA591B8B9}"/>
              </a:ext>
            </a:extLst>
          </p:cNvPr>
          <p:cNvSpPr txBox="1"/>
          <p:nvPr/>
        </p:nvSpPr>
        <p:spPr>
          <a:xfrm rot="2594065">
            <a:off x="7303461" y="4663030"/>
            <a:ext cx="960519" cy="338554"/>
          </a:xfrm>
          <a:prstGeom prst="rect">
            <a:avLst/>
          </a:prstGeom>
          <a:noFill/>
        </p:spPr>
        <p:txBody>
          <a:bodyPr wrap="none" rtlCol="0">
            <a:spAutoFit/>
          </a:bodyPr>
          <a:lstStyle/>
          <a:p>
            <a:r>
              <a:rPr lang="en-US" sz="1600" i="1" dirty="0"/>
              <a:t>Sumatra</a:t>
            </a:r>
          </a:p>
        </p:txBody>
      </p:sp>
      <p:sp>
        <p:nvSpPr>
          <p:cNvPr id="154" name="TextBox 153">
            <a:extLst>
              <a:ext uri="{FF2B5EF4-FFF2-40B4-BE49-F238E27FC236}">
                <a16:creationId xmlns:a16="http://schemas.microsoft.com/office/drawing/2014/main" id="{14E0FFA5-12AD-ACC8-81DE-5A7101877F3D}"/>
              </a:ext>
            </a:extLst>
          </p:cNvPr>
          <p:cNvSpPr txBox="1"/>
          <p:nvPr/>
        </p:nvSpPr>
        <p:spPr>
          <a:xfrm rot="4808243">
            <a:off x="5885719" y="2648261"/>
            <a:ext cx="1483098" cy="338554"/>
          </a:xfrm>
          <a:prstGeom prst="rect">
            <a:avLst/>
          </a:prstGeom>
          <a:noFill/>
        </p:spPr>
        <p:txBody>
          <a:bodyPr wrap="none" rtlCol="0">
            <a:spAutoFit/>
          </a:bodyPr>
          <a:lstStyle/>
          <a:p>
            <a:r>
              <a:rPr lang="en-US" sz="1600" i="1" dirty="0">
                <a:solidFill>
                  <a:schemeClr val="tx1">
                    <a:lumMod val="65000"/>
                    <a:lumOff val="35000"/>
                  </a:schemeClr>
                </a:solidFill>
              </a:rPr>
              <a:t>Andaman Sea</a:t>
            </a:r>
          </a:p>
        </p:txBody>
      </p:sp>
      <p:sp>
        <p:nvSpPr>
          <p:cNvPr id="155" name="TextBox 154">
            <a:extLst>
              <a:ext uri="{FF2B5EF4-FFF2-40B4-BE49-F238E27FC236}">
                <a16:creationId xmlns:a16="http://schemas.microsoft.com/office/drawing/2014/main" id="{318D0B9C-39C2-F7CF-AD42-BA81DC30C8C1}"/>
              </a:ext>
            </a:extLst>
          </p:cNvPr>
          <p:cNvSpPr txBox="1"/>
          <p:nvPr/>
        </p:nvSpPr>
        <p:spPr>
          <a:xfrm rot="5112833">
            <a:off x="6681136" y="2539654"/>
            <a:ext cx="731290" cy="338554"/>
          </a:xfrm>
          <a:prstGeom prst="rect">
            <a:avLst/>
          </a:prstGeom>
          <a:noFill/>
        </p:spPr>
        <p:txBody>
          <a:bodyPr wrap="none" rtlCol="0">
            <a:spAutoFit/>
          </a:bodyPr>
          <a:lstStyle/>
          <a:p>
            <a:r>
              <a:rPr lang="en-US" sz="1600" i="1" dirty="0"/>
              <a:t>Malay</a:t>
            </a:r>
          </a:p>
        </p:txBody>
      </p:sp>
      <p:sp>
        <p:nvSpPr>
          <p:cNvPr id="156" name="TextBox 155">
            <a:extLst>
              <a:ext uri="{FF2B5EF4-FFF2-40B4-BE49-F238E27FC236}">
                <a16:creationId xmlns:a16="http://schemas.microsoft.com/office/drawing/2014/main" id="{740D942F-0AB6-D447-15E9-B498849D614F}"/>
              </a:ext>
            </a:extLst>
          </p:cNvPr>
          <p:cNvSpPr txBox="1"/>
          <p:nvPr/>
        </p:nvSpPr>
        <p:spPr>
          <a:xfrm rot="3118773">
            <a:off x="6894604" y="3171065"/>
            <a:ext cx="1082348" cy="338554"/>
          </a:xfrm>
          <a:prstGeom prst="rect">
            <a:avLst/>
          </a:prstGeom>
          <a:noFill/>
        </p:spPr>
        <p:txBody>
          <a:bodyPr wrap="none" rtlCol="0">
            <a:spAutoFit/>
          </a:bodyPr>
          <a:lstStyle/>
          <a:p>
            <a:r>
              <a:rPr lang="en-US" sz="1600" i="1" dirty="0"/>
              <a:t>Peninsula</a:t>
            </a:r>
          </a:p>
        </p:txBody>
      </p:sp>
      <p:sp>
        <p:nvSpPr>
          <p:cNvPr id="157" name="TextBox 156">
            <a:extLst>
              <a:ext uri="{FF2B5EF4-FFF2-40B4-BE49-F238E27FC236}">
                <a16:creationId xmlns:a16="http://schemas.microsoft.com/office/drawing/2014/main" id="{21040593-FC5D-E7FC-30A1-55E626E30AA8}"/>
              </a:ext>
            </a:extLst>
          </p:cNvPr>
          <p:cNvSpPr txBox="1"/>
          <p:nvPr/>
        </p:nvSpPr>
        <p:spPr>
          <a:xfrm>
            <a:off x="7091472" y="2807853"/>
            <a:ext cx="2062601" cy="400110"/>
          </a:xfrm>
          <a:prstGeom prst="rect">
            <a:avLst/>
          </a:prstGeom>
          <a:noFill/>
        </p:spPr>
        <p:txBody>
          <a:bodyPr wrap="square" rtlCol="0">
            <a:spAutoFit/>
          </a:bodyPr>
          <a:lstStyle/>
          <a:p>
            <a:pPr algn="ctr"/>
            <a:r>
              <a:rPr lang="en-US" sz="2000" dirty="0"/>
              <a:t>Sunda Plate</a:t>
            </a:r>
          </a:p>
        </p:txBody>
      </p:sp>
      <p:sp>
        <p:nvSpPr>
          <p:cNvPr id="158" name="TextBox 157">
            <a:extLst>
              <a:ext uri="{FF2B5EF4-FFF2-40B4-BE49-F238E27FC236}">
                <a16:creationId xmlns:a16="http://schemas.microsoft.com/office/drawing/2014/main" id="{1B8B0F8B-BD5B-FE4C-8A3E-FDAF544EC985}"/>
              </a:ext>
            </a:extLst>
          </p:cNvPr>
          <p:cNvSpPr txBox="1"/>
          <p:nvPr/>
        </p:nvSpPr>
        <p:spPr>
          <a:xfrm>
            <a:off x="4905495" y="3680527"/>
            <a:ext cx="914482" cy="707886"/>
          </a:xfrm>
          <a:prstGeom prst="rect">
            <a:avLst/>
          </a:prstGeom>
          <a:noFill/>
        </p:spPr>
        <p:txBody>
          <a:bodyPr wrap="square" rtlCol="0">
            <a:spAutoFit/>
          </a:bodyPr>
          <a:lstStyle/>
          <a:p>
            <a:pPr algn="ctr"/>
            <a:r>
              <a:rPr lang="en-US" sz="2000" dirty="0"/>
              <a:t>India</a:t>
            </a:r>
          </a:p>
          <a:p>
            <a:pPr algn="ctr"/>
            <a:r>
              <a:rPr lang="en-US" sz="2000" dirty="0"/>
              <a:t>Plate</a:t>
            </a:r>
          </a:p>
        </p:txBody>
      </p:sp>
      <p:sp>
        <p:nvSpPr>
          <p:cNvPr id="159" name="TextBox 158">
            <a:extLst>
              <a:ext uri="{FF2B5EF4-FFF2-40B4-BE49-F238E27FC236}">
                <a16:creationId xmlns:a16="http://schemas.microsoft.com/office/drawing/2014/main" id="{416C298B-F3E3-B885-DB85-3183055A523B}"/>
              </a:ext>
            </a:extLst>
          </p:cNvPr>
          <p:cNvSpPr txBox="1"/>
          <p:nvPr/>
        </p:nvSpPr>
        <p:spPr>
          <a:xfrm rot="16725330">
            <a:off x="5262669" y="1971131"/>
            <a:ext cx="1000397" cy="338554"/>
          </a:xfrm>
          <a:prstGeom prst="rect">
            <a:avLst/>
          </a:prstGeom>
          <a:noFill/>
        </p:spPr>
        <p:txBody>
          <a:bodyPr wrap="square" rtlCol="0">
            <a:spAutoFit/>
          </a:bodyPr>
          <a:lstStyle/>
          <a:p>
            <a:pPr algn="ctr"/>
            <a:r>
              <a:rPr lang="en-US" sz="1600" dirty="0"/>
              <a:t>Burma</a:t>
            </a:r>
          </a:p>
        </p:txBody>
      </p:sp>
      <p:sp>
        <p:nvSpPr>
          <p:cNvPr id="160" name="TextBox 159">
            <a:extLst>
              <a:ext uri="{FF2B5EF4-FFF2-40B4-BE49-F238E27FC236}">
                <a16:creationId xmlns:a16="http://schemas.microsoft.com/office/drawing/2014/main" id="{B8D0ED5F-1D52-C133-F90C-8FC9384A7C58}"/>
              </a:ext>
            </a:extLst>
          </p:cNvPr>
          <p:cNvSpPr txBox="1"/>
          <p:nvPr/>
        </p:nvSpPr>
        <p:spPr>
          <a:xfrm rot="17820712">
            <a:off x="5304567" y="1214489"/>
            <a:ext cx="1462312" cy="338554"/>
          </a:xfrm>
          <a:prstGeom prst="rect">
            <a:avLst/>
          </a:prstGeom>
          <a:noFill/>
        </p:spPr>
        <p:txBody>
          <a:bodyPr wrap="square" rtlCol="0">
            <a:spAutoFit/>
          </a:bodyPr>
          <a:lstStyle/>
          <a:p>
            <a:pPr algn="ctr"/>
            <a:r>
              <a:rPr lang="en-US" sz="1600" dirty="0"/>
              <a:t>microplate</a:t>
            </a:r>
          </a:p>
        </p:txBody>
      </p:sp>
      <p:sp>
        <p:nvSpPr>
          <p:cNvPr id="15" name="Right Triangle 14">
            <a:extLst>
              <a:ext uri="{FF2B5EF4-FFF2-40B4-BE49-F238E27FC236}">
                <a16:creationId xmlns:a16="http://schemas.microsoft.com/office/drawing/2014/main" id="{5ACA9A22-3340-7090-7419-916C102B6341}"/>
              </a:ext>
            </a:extLst>
          </p:cNvPr>
          <p:cNvSpPr>
            <a:spLocks noChangeAspect="1"/>
          </p:cNvSpPr>
          <p:nvPr/>
        </p:nvSpPr>
        <p:spPr>
          <a:xfrm rot="12282507">
            <a:off x="5335329" y="2758671"/>
            <a:ext cx="173551" cy="176694"/>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32" name="Freeform 131">
            <a:extLst>
              <a:ext uri="{FF2B5EF4-FFF2-40B4-BE49-F238E27FC236}">
                <a16:creationId xmlns:a16="http://schemas.microsoft.com/office/drawing/2014/main" id="{D5692B2A-658F-462D-87B8-D4336FE9B46F}"/>
              </a:ext>
            </a:extLst>
          </p:cNvPr>
          <p:cNvSpPr/>
          <p:nvPr/>
        </p:nvSpPr>
        <p:spPr>
          <a:xfrm>
            <a:off x="5347037" y="960582"/>
            <a:ext cx="2910272" cy="5578763"/>
          </a:xfrm>
          <a:custGeom>
            <a:avLst/>
            <a:gdLst>
              <a:gd name="connsiteX0" fmla="*/ 518054 w 2910272"/>
              <a:gd name="connsiteY0" fmla="*/ 0 h 5578763"/>
              <a:gd name="connsiteX1" fmla="*/ 481108 w 2910272"/>
              <a:gd name="connsiteY1" fmla="*/ 157018 h 5578763"/>
              <a:gd name="connsiteX2" fmla="*/ 462636 w 2910272"/>
              <a:gd name="connsiteY2" fmla="*/ 277091 h 5578763"/>
              <a:gd name="connsiteX3" fmla="*/ 370272 w 2910272"/>
              <a:gd name="connsiteY3" fmla="*/ 406400 h 5578763"/>
              <a:gd name="connsiteX4" fmla="*/ 259436 w 2910272"/>
              <a:gd name="connsiteY4" fmla="*/ 526473 h 5578763"/>
              <a:gd name="connsiteX5" fmla="*/ 139363 w 2910272"/>
              <a:gd name="connsiteY5" fmla="*/ 701963 h 5578763"/>
              <a:gd name="connsiteX6" fmla="*/ 65472 w 2910272"/>
              <a:gd name="connsiteY6" fmla="*/ 951345 h 5578763"/>
              <a:gd name="connsiteX7" fmla="*/ 37763 w 2910272"/>
              <a:gd name="connsiteY7" fmla="*/ 1191491 h 5578763"/>
              <a:gd name="connsiteX8" fmla="*/ 10054 w 2910272"/>
              <a:gd name="connsiteY8" fmla="*/ 1413163 h 5578763"/>
              <a:gd name="connsiteX9" fmla="*/ 818 w 2910272"/>
              <a:gd name="connsiteY9" fmla="*/ 1607127 h 5578763"/>
              <a:gd name="connsiteX10" fmla="*/ 28527 w 2910272"/>
              <a:gd name="connsiteY10" fmla="*/ 1773382 h 5578763"/>
              <a:gd name="connsiteX11" fmla="*/ 93181 w 2910272"/>
              <a:gd name="connsiteY11" fmla="*/ 1911927 h 5578763"/>
              <a:gd name="connsiteX12" fmla="*/ 148599 w 2910272"/>
              <a:gd name="connsiteY12" fmla="*/ 2068945 h 5578763"/>
              <a:gd name="connsiteX13" fmla="*/ 222490 w 2910272"/>
              <a:gd name="connsiteY13" fmla="*/ 2198254 h 5578763"/>
              <a:gd name="connsiteX14" fmla="*/ 268672 w 2910272"/>
              <a:gd name="connsiteY14" fmla="*/ 2355273 h 5578763"/>
              <a:gd name="connsiteX15" fmla="*/ 305618 w 2910272"/>
              <a:gd name="connsiteY15" fmla="*/ 2595418 h 5578763"/>
              <a:gd name="connsiteX16" fmla="*/ 370272 w 2910272"/>
              <a:gd name="connsiteY16" fmla="*/ 2872509 h 5578763"/>
              <a:gd name="connsiteX17" fmla="*/ 508818 w 2910272"/>
              <a:gd name="connsiteY17" fmla="*/ 3084945 h 5578763"/>
              <a:gd name="connsiteX18" fmla="*/ 684308 w 2910272"/>
              <a:gd name="connsiteY18" fmla="*/ 3251200 h 5578763"/>
              <a:gd name="connsiteX19" fmla="*/ 832090 w 2910272"/>
              <a:gd name="connsiteY19" fmla="*/ 3334327 h 5578763"/>
              <a:gd name="connsiteX20" fmla="*/ 952163 w 2910272"/>
              <a:gd name="connsiteY20" fmla="*/ 3362036 h 5578763"/>
              <a:gd name="connsiteX21" fmla="*/ 1072236 w 2910272"/>
              <a:gd name="connsiteY21" fmla="*/ 3472873 h 5578763"/>
              <a:gd name="connsiteX22" fmla="*/ 1247727 w 2910272"/>
              <a:gd name="connsiteY22" fmla="*/ 3731491 h 5578763"/>
              <a:gd name="connsiteX23" fmla="*/ 1284672 w 2910272"/>
              <a:gd name="connsiteY23" fmla="*/ 3879273 h 5578763"/>
              <a:gd name="connsiteX24" fmla="*/ 1395508 w 2910272"/>
              <a:gd name="connsiteY24" fmla="*/ 4036291 h 5578763"/>
              <a:gd name="connsiteX25" fmla="*/ 1543290 w 2910272"/>
              <a:gd name="connsiteY25" fmla="*/ 4221018 h 5578763"/>
              <a:gd name="connsiteX26" fmla="*/ 1672599 w 2910272"/>
              <a:gd name="connsiteY26" fmla="*/ 4405745 h 5578763"/>
              <a:gd name="connsiteX27" fmla="*/ 1829618 w 2910272"/>
              <a:gd name="connsiteY27" fmla="*/ 4572000 h 5578763"/>
              <a:gd name="connsiteX28" fmla="*/ 1958927 w 2910272"/>
              <a:gd name="connsiteY28" fmla="*/ 4765963 h 5578763"/>
              <a:gd name="connsiteX29" fmla="*/ 2051290 w 2910272"/>
              <a:gd name="connsiteY29" fmla="*/ 4904509 h 5578763"/>
              <a:gd name="connsiteX30" fmla="*/ 2180599 w 2910272"/>
              <a:gd name="connsiteY30" fmla="*/ 5089236 h 5578763"/>
              <a:gd name="connsiteX31" fmla="*/ 2374563 w 2910272"/>
              <a:gd name="connsiteY31" fmla="*/ 5264727 h 5578763"/>
              <a:gd name="connsiteX32" fmla="*/ 2494636 w 2910272"/>
              <a:gd name="connsiteY32" fmla="*/ 5384800 h 5578763"/>
              <a:gd name="connsiteX33" fmla="*/ 2651654 w 2910272"/>
              <a:gd name="connsiteY33" fmla="*/ 5458691 h 5578763"/>
              <a:gd name="connsiteX34" fmla="*/ 2780963 w 2910272"/>
              <a:gd name="connsiteY34" fmla="*/ 5523345 h 5578763"/>
              <a:gd name="connsiteX35" fmla="*/ 2910272 w 2910272"/>
              <a:gd name="connsiteY35" fmla="*/ 5578763 h 5578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2910272" h="5578763">
                <a:moveTo>
                  <a:pt x="518054" y="0"/>
                </a:moveTo>
                <a:cubicBezTo>
                  <a:pt x="504199" y="55418"/>
                  <a:pt x="490344" y="110836"/>
                  <a:pt x="481108" y="157018"/>
                </a:cubicBezTo>
                <a:cubicBezTo>
                  <a:pt x="471872" y="203200"/>
                  <a:pt x="481109" y="235527"/>
                  <a:pt x="462636" y="277091"/>
                </a:cubicBezTo>
                <a:cubicBezTo>
                  <a:pt x="444163" y="318655"/>
                  <a:pt x="404139" y="364836"/>
                  <a:pt x="370272" y="406400"/>
                </a:cubicBezTo>
                <a:cubicBezTo>
                  <a:pt x="336405" y="447964"/>
                  <a:pt x="297921" y="477213"/>
                  <a:pt x="259436" y="526473"/>
                </a:cubicBezTo>
                <a:cubicBezTo>
                  <a:pt x="220951" y="575733"/>
                  <a:pt x="171690" y="631151"/>
                  <a:pt x="139363" y="701963"/>
                </a:cubicBezTo>
                <a:cubicBezTo>
                  <a:pt x="107036" y="772775"/>
                  <a:pt x="82405" y="869757"/>
                  <a:pt x="65472" y="951345"/>
                </a:cubicBezTo>
                <a:cubicBezTo>
                  <a:pt x="48539" y="1032933"/>
                  <a:pt x="46999" y="1114521"/>
                  <a:pt x="37763" y="1191491"/>
                </a:cubicBezTo>
                <a:cubicBezTo>
                  <a:pt x="28527" y="1268461"/>
                  <a:pt x="16211" y="1343890"/>
                  <a:pt x="10054" y="1413163"/>
                </a:cubicBezTo>
                <a:cubicBezTo>
                  <a:pt x="3897" y="1482436"/>
                  <a:pt x="-2261" y="1547091"/>
                  <a:pt x="818" y="1607127"/>
                </a:cubicBezTo>
                <a:cubicBezTo>
                  <a:pt x="3897" y="1667164"/>
                  <a:pt x="13133" y="1722582"/>
                  <a:pt x="28527" y="1773382"/>
                </a:cubicBezTo>
                <a:cubicBezTo>
                  <a:pt x="43921" y="1824182"/>
                  <a:pt x="73169" y="1862667"/>
                  <a:pt x="93181" y="1911927"/>
                </a:cubicBezTo>
                <a:cubicBezTo>
                  <a:pt x="113193" y="1961188"/>
                  <a:pt x="127047" y="2021224"/>
                  <a:pt x="148599" y="2068945"/>
                </a:cubicBezTo>
                <a:cubicBezTo>
                  <a:pt x="170150" y="2116666"/>
                  <a:pt x="202478" y="2150533"/>
                  <a:pt x="222490" y="2198254"/>
                </a:cubicBezTo>
                <a:cubicBezTo>
                  <a:pt x="242502" y="2245975"/>
                  <a:pt x="254817" y="2289079"/>
                  <a:pt x="268672" y="2355273"/>
                </a:cubicBezTo>
                <a:cubicBezTo>
                  <a:pt x="282527" y="2421467"/>
                  <a:pt x="288685" y="2509212"/>
                  <a:pt x="305618" y="2595418"/>
                </a:cubicBezTo>
                <a:cubicBezTo>
                  <a:pt x="322551" y="2681624"/>
                  <a:pt x="336405" y="2790921"/>
                  <a:pt x="370272" y="2872509"/>
                </a:cubicBezTo>
                <a:cubicBezTo>
                  <a:pt x="404139" y="2954097"/>
                  <a:pt x="456479" y="3021830"/>
                  <a:pt x="508818" y="3084945"/>
                </a:cubicBezTo>
                <a:cubicBezTo>
                  <a:pt x="561157" y="3148060"/>
                  <a:pt x="630429" y="3209636"/>
                  <a:pt x="684308" y="3251200"/>
                </a:cubicBezTo>
                <a:cubicBezTo>
                  <a:pt x="738187" y="3292764"/>
                  <a:pt x="787448" y="3315854"/>
                  <a:pt x="832090" y="3334327"/>
                </a:cubicBezTo>
                <a:cubicBezTo>
                  <a:pt x="876732" y="3352800"/>
                  <a:pt x="912139" y="3338945"/>
                  <a:pt x="952163" y="3362036"/>
                </a:cubicBezTo>
                <a:cubicBezTo>
                  <a:pt x="992187" y="3385127"/>
                  <a:pt x="1022975" y="3411297"/>
                  <a:pt x="1072236" y="3472873"/>
                </a:cubicBezTo>
                <a:cubicBezTo>
                  <a:pt x="1121497" y="3534449"/>
                  <a:pt x="1212321" y="3663758"/>
                  <a:pt x="1247727" y="3731491"/>
                </a:cubicBezTo>
                <a:cubicBezTo>
                  <a:pt x="1283133" y="3799224"/>
                  <a:pt x="1260042" y="3828473"/>
                  <a:pt x="1284672" y="3879273"/>
                </a:cubicBezTo>
                <a:cubicBezTo>
                  <a:pt x="1309302" y="3930073"/>
                  <a:pt x="1352405" y="3979334"/>
                  <a:pt x="1395508" y="4036291"/>
                </a:cubicBezTo>
                <a:cubicBezTo>
                  <a:pt x="1438611" y="4093248"/>
                  <a:pt x="1497108" y="4159442"/>
                  <a:pt x="1543290" y="4221018"/>
                </a:cubicBezTo>
                <a:cubicBezTo>
                  <a:pt x="1589472" y="4282594"/>
                  <a:pt x="1624878" y="4347248"/>
                  <a:pt x="1672599" y="4405745"/>
                </a:cubicBezTo>
                <a:cubicBezTo>
                  <a:pt x="1720320" y="4464242"/>
                  <a:pt x="1781897" y="4511964"/>
                  <a:pt x="1829618" y="4572000"/>
                </a:cubicBezTo>
                <a:cubicBezTo>
                  <a:pt x="1877339" y="4632036"/>
                  <a:pt x="1958927" y="4765963"/>
                  <a:pt x="1958927" y="4765963"/>
                </a:cubicBezTo>
                <a:cubicBezTo>
                  <a:pt x="1995872" y="4821381"/>
                  <a:pt x="2014345" y="4850630"/>
                  <a:pt x="2051290" y="4904509"/>
                </a:cubicBezTo>
                <a:cubicBezTo>
                  <a:pt x="2088235" y="4958388"/>
                  <a:pt x="2126720" y="5029200"/>
                  <a:pt x="2180599" y="5089236"/>
                </a:cubicBezTo>
                <a:cubicBezTo>
                  <a:pt x="2234478" y="5149272"/>
                  <a:pt x="2322224" y="5215466"/>
                  <a:pt x="2374563" y="5264727"/>
                </a:cubicBezTo>
                <a:cubicBezTo>
                  <a:pt x="2426902" y="5313988"/>
                  <a:pt x="2448454" y="5352473"/>
                  <a:pt x="2494636" y="5384800"/>
                </a:cubicBezTo>
                <a:cubicBezTo>
                  <a:pt x="2540818" y="5417127"/>
                  <a:pt x="2603933" y="5435600"/>
                  <a:pt x="2651654" y="5458691"/>
                </a:cubicBezTo>
                <a:cubicBezTo>
                  <a:pt x="2699375" y="5481782"/>
                  <a:pt x="2737860" y="5503333"/>
                  <a:pt x="2780963" y="5523345"/>
                </a:cubicBezTo>
                <a:cubicBezTo>
                  <a:pt x="2824066" y="5543357"/>
                  <a:pt x="2867169" y="5561060"/>
                  <a:pt x="2910272" y="5578763"/>
                </a:cubicBezTo>
              </a:path>
            </a:pathLst>
          </a:cu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2" name="Freeform 141">
            <a:extLst>
              <a:ext uri="{FF2B5EF4-FFF2-40B4-BE49-F238E27FC236}">
                <a16:creationId xmlns:a16="http://schemas.microsoft.com/office/drawing/2014/main" id="{E187A2B5-545E-ADBE-D73B-08BC06F3A576}"/>
              </a:ext>
            </a:extLst>
          </p:cNvPr>
          <p:cNvSpPr>
            <a:spLocks noChangeAspect="1"/>
          </p:cNvSpPr>
          <p:nvPr/>
        </p:nvSpPr>
        <p:spPr>
          <a:xfrm>
            <a:off x="5856429" y="2426875"/>
            <a:ext cx="1283223" cy="2057400"/>
          </a:xfrm>
          <a:custGeom>
            <a:avLst/>
            <a:gdLst>
              <a:gd name="connsiteX0" fmla="*/ 2033568 w 2033568"/>
              <a:gd name="connsiteY0" fmla="*/ 3260436 h 3260436"/>
              <a:gd name="connsiteX1" fmla="*/ 1821132 w 2033568"/>
              <a:gd name="connsiteY1" fmla="*/ 2974109 h 3260436"/>
              <a:gd name="connsiteX2" fmla="*/ 1645641 w 2033568"/>
              <a:gd name="connsiteY2" fmla="*/ 2752436 h 3260436"/>
              <a:gd name="connsiteX3" fmla="*/ 1442441 w 2033568"/>
              <a:gd name="connsiteY3" fmla="*/ 2530763 h 3260436"/>
              <a:gd name="connsiteX4" fmla="*/ 1174587 w 2033568"/>
              <a:gd name="connsiteY4" fmla="*/ 2364509 h 3260436"/>
              <a:gd name="connsiteX5" fmla="*/ 971387 w 2033568"/>
              <a:gd name="connsiteY5" fmla="*/ 2179781 h 3260436"/>
              <a:gd name="connsiteX6" fmla="*/ 740477 w 2033568"/>
              <a:gd name="connsiteY6" fmla="*/ 1930400 h 3260436"/>
              <a:gd name="connsiteX7" fmla="*/ 592696 w 2033568"/>
              <a:gd name="connsiteY7" fmla="*/ 1671781 h 3260436"/>
              <a:gd name="connsiteX8" fmla="*/ 352550 w 2033568"/>
              <a:gd name="connsiteY8" fmla="*/ 1403927 h 3260436"/>
              <a:gd name="connsiteX9" fmla="*/ 186296 w 2033568"/>
              <a:gd name="connsiteY9" fmla="*/ 1173018 h 3260436"/>
              <a:gd name="connsiteX10" fmla="*/ 47750 w 2033568"/>
              <a:gd name="connsiteY10" fmla="*/ 812800 h 3260436"/>
              <a:gd name="connsiteX11" fmla="*/ 1568 w 2033568"/>
              <a:gd name="connsiteY11" fmla="*/ 526472 h 3260436"/>
              <a:gd name="connsiteX12" fmla="*/ 10805 w 2033568"/>
              <a:gd name="connsiteY12" fmla="*/ 332509 h 3260436"/>
              <a:gd name="connsiteX13" fmla="*/ 10805 w 2033568"/>
              <a:gd name="connsiteY13" fmla="*/ 0 h 3260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33568" h="3260436">
                <a:moveTo>
                  <a:pt x="2033568" y="3260436"/>
                </a:moveTo>
                <a:cubicBezTo>
                  <a:pt x="1959677" y="3159606"/>
                  <a:pt x="1885786" y="3058776"/>
                  <a:pt x="1821132" y="2974109"/>
                </a:cubicBezTo>
                <a:cubicBezTo>
                  <a:pt x="1756478" y="2889442"/>
                  <a:pt x="1708756" y="2826327"/>
                  <a:pt x="1645641" y="2752436"/>
                </a:cubicBezTo>
                <a:cubicBezTo>
                  <a:pt x="1582526" y="2678545"/>
                  <a:pt x="1520950" y="2595417"/>
                  <a:pt x="1442441" y="2530763"/>
                </a:cubicBezTo>
                <a:cubicBezTo>
                  <a:pt x="1363932" y="2466109"/>
                  <a:pt x="1253096" y="2423006"/>
                  <a:pt x="1174587" y="2364509"/>
                </a:cubicBezTo>
                <a:cubicBezTo>
                  <a:pt x="1096078" y="2306012"/>
                  <a:pt x="1043739" y="2252132"/>
                  <a:pt x="971387" y="2179781"/>
                </a:cubicBezTo>
                <a:cubicBezTo>
                  <a:pt x="899035" y="2107430"/>
                  <a:pt x="803592" y="2015067"/>
                  <a:pt x="740477" y="1930400"/>
                </a:cubicBezTo>
                <a:cubicBezTo>
                  <a:pt x="677362" y="1845733"/>
                  <a:pt x="657351" y="1759527"/>
                  <a:pt x="592696" y="1671781"/>
                </a:cubicBezTo>
                <a:cubicBezTo>
                  <a:pt x="528041" y="1584035"/>
                  <a:pt x="420283" y="1487054"/>
                  <a:pt x="352550" y="1403927"/>
                </a:cubicBezTo>
                <a:cubicBezTo>
                  <a:pt x="284817" y="1320800"/>
                  <a:pt x="237096" y="1271539"/>
                  <a:pt x="186296" y="1173018"/>
                </a:cubicBezTo>
                <a:cubicBezTo>
                  <a:pt x="135496" y="1074497"/>
                  <a:pt x="78538" y="920558"/>
                  <a:pt x="47750" y="812800"/>
                </a:cubicBezTo>
                <a:cubicBezTo>
                  <a:pt x="16962" y="705042"/>
                  <a:pt x="7725" y="606520"/>
                  <a:pt x="1568" y="526472"/>
                </a:cubicBezTo>
                <a:cubicBezTo>
                  <a:pt x="-4589" y="446424"/>
                  <a:pt x="9266" y="420254"/>
                  <a:pt x="10805" y="332509"/>
                </a:cubicBezTo>
                <a:cubicBezTo>
                  <a:pt x="12344" y="244764"/>
                  <a:pt x="11574" y="122382"/>
                  <a:pt x="10805" y="0"/>
                </a:cubicBezTo>
              </a:path>
            </a:pathLst>
          </a:custGeom>
          <a:noFill/>
          <a:ln w="158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7" name="Straight Connector 146">
            <a:extLst>
              <a:ext uri="{FF2B5EF4-FFF2-40B4-BE49-F238E27FC236}">
                <a16:creationId xmlns:a16="http://schemas.microsoft.com/office/drawing/2014/main" id="{60639934-DCA8-9A2C-A727-FACCD2B577C4}"/>
              </a:ext>
            </a:extLst>
          </p:cNvPr>
          <p:cNvCxnSpPr>
            <a:cxnSpLocks/>
          </p:cNvCxnSpPr>
          <p:nvPr/>
        </p:nvCxnSpPr>
        <p:spPr>
          <a:xfrm flipV="1">
            <a:off x="6172200" y="1882101"/>
            <a:ext cx="0" cy="40389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50" name="Group 149">
            <a:extLst>
              <a:ext uri="{FF2B5EF4-FFF2-40B4-BE49-F238E27FC236}">
                <a16:creationId xmlns:a16="http://schemas.microsoft.com/office/drawing/2014/main" id="{CD3EF476-9494-1B02-AB47-3BDF6CB794A3}"/>
              </a:ext>
            </a:extLst>
          </p:cNvPr>
          <p:cNvGrpSpPr>
            <a:grpSpLocks noChangeAspect="1"/>
          </p:cNvGrpSpPr>
          <p:nvPr/>
        </p:nvGrpSpPr>
        <p:grpSpPr>
          <a:xfrm>
            <a:off x="5823632" y="2232291"/>
            <a:ext cx="346359" cy="233994"/>
            <a:chOff x="6988521" y="2633129"/>
            <a:chExt cx="207283" cy="140038"/>
          </a:xfrm>
        </p:grpSpPr>
        <p:sp>
          <p:nvSpPr>
            <p:cNvPr id="152" name="Freeform 151">
              <a:extLst>
                <a:ext uri="{FF2B5EF4-FFF2-40B4-BE49-F238E27FC236}">
                  <a16:creationId xmlns:a16="http://schemas.microsoft.com/office/drawing/2014/main" id="{420222B8-9B67-E4D0-E220-6B7D2AB2E313}"/>
                </a:ext>
              </a:extLst>
            </p:cNvPr>
            <p:cNvSpPr/>
            <p:nvPr/>
          </p:nvSpPr>
          <p:spPr>
            <a:xfrm>
              <a:off x="6988521" y="2633129"/>
              <a:ext cx="196850" cy="117475"/>
            </a:xfrm>
            <a:custGeom>
              <a:avLst/>
              <a:gdLst>
                <a:gd name="connsiteX0" fmla="*/ 0 w 196850"/>
                <a:gd name="connsiteY0" fmla="*/ 117475 h 117475"/>
                <a:gd name="connsiteX1" fmla="*/ 50800 w 196850"/>
                <a:gd name="connsiteY1" fmla="*/ 104775 h 117475"/>
                <a:gd name="connsiteX2" fmla="*/ 73025 w 196850"/>
                <a:gd name="connsiteY2" fmla="*/ 69850 h 117475"/>
                <a:gd name="connsiteX3" fmla="*/ 107950 w 196850"/>
                <a:gd name="connsiteY3" fmla="*/ 44450 h 117475"/>
                <a:gd name="connsiteX4" fmla="*/ 158750 w 196850"/>
                <a:gd name="connsiteY4" fmla="*/ 28575 h 117475"/>
                <a:gd name="connsiteX5" fmla="*/ 196850 w 196850"/>
                <a:gd name="connsiteY5" fmla="*/ 0 h 117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6850" h="117475">
                  <a:moveTo>
                    <a:pt x="0" y="117475"/>
                  </a:moveTo>
                  <a:cubicBezTo>
                    <a:pt x="19314" y="115093"/>
                    <a:pt x="38629" y="112712"/>
                    <a:pt x="50800" y="104775"/>
                  </a:cubicBezTo>
                  <a:cubicBezTo>
                    <a:pt x="62971" y="96838"/>
                    <a:pt x="63500" y="79904"/>
                    <a:pt x="73025" y="69850"/>
                  </a:cubicBezTo>
                  <a:cubicBezTo>
                    <a:pt x="82550" y="59796"/>
                    <a:pt x="93663" y="51329"/>
                    <a:pt x="107950" y="44450"/>
                  </a:cubicBezTo>
                  <a:cubicBezTo>
                    <a:pt x="122238" y="37571"/>
                    <a:pt x="143933" y="35983"/>
                    <a:pt x="158750" y="28575"/>
                  </a:cubicBezTo>
                  <a:cubicBezTo>
                    <a:pt x="173567" y="21167"/>
                    <a:pt x="185208" y="10583"/>
                    <a:pt x="196850" y="0"/>
                  </a:cubicBezTo>
                </a:path>
              </a:pathLst>
            </a:cu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1" name="Freeform 160">
              <a:extLst>
                <a:ext uri="{FF2B5EF4-FFF2-40B4-BE49-F238E27FC236}">
                  <a16:creationId xmlns:a16="http://schemas.microsoft.com/office/drawing/2014/main" id="{A5D675D4-233F-900B-AD5C-076D48F3DADB}"/>
                </a:ext>
              </a:extLst>
            </p:cNvPr>
            <p:cNvSpPr/>
            <p:nvPr/>
          </p:nvSpPr>
          <p:spPr>
            <a:xfrm>
              <a:off x="6998954" y="2655692"/>
              <a:ext cx="196850" cy="117475"/>
            </a:xfrm>
            <a:custGeom>
              <a:avLst/>
              <a:gdLst>
                <a:gd name="connsiteX0" fmla="*/ 0 w 196850"/>
                <a:gd name="connsiteY0" fmla="*/ 117475 h 117475"/>
                <a:gd name="connsiteX1" fmla="*/ 50800 w 196850"/>
                <a:gd name="connsiteY1" fmla="*/ 104775 h 117475"/>
                <a:gd name="connsiteX2" fmla="*/ 73025 w 196850"/>
                <a:gd name="connsiteY2" fmla="*/ 69850 h 117475"/>
                <a:gd name="connsiteX3" fmla="*/ 107950 w 196850"/>
                <a:gd name="connsiteY3" fmla="*/ 44450 h 117475"/>
                <a:gd name="connsiteX4" fmla="*/ 158750 w 196850"/>
                <a:gd name="connsiteY4" fmla="*/ 28575 h 117475"/>
                <a:gd name="connsiteX5" fmla="*/ 196850 w 196850"/>
                <a:gd name="connsiteY5" fmla="*/ 0 h 117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6850" h="117475">
                  <a:moveTo>
                    <a:pt x="0" y="117475"/>
                  </a:moveTo>
                  <a:cubicBezTo>
                    <a:pt x="19314" y="115093"/>
                    <a:pt x="38629" y="112712"/>
                    <a:pt x="50800" y="104775"/>
                  </a:cubicBezTo>
                  <a:cubicBezTo>
                    <a:pt x="62971" y="96838"/>
                    <a:pt x="63500" y="79904"/>
                    <a:pt x="73025" y="69850"/>
                  </a:cubicBezTo>
                  <a:cubicBezTo>
                    <a:pt x="82550" y="59796"/>
                    <a:pt x="93663" y="51329"/>
                    <a:pt x="107950" y="44450"/>
                  </a:cubicBezTo>
                  <a:cubicBezTo>
                    <a:pt x="122238" y="37571"/>
                    <a:pt x="143933" y="35983"/>
                    <a:pt x="158750" y="28575"/>
                  </a:cubicBezTo>
                  <a:cubicBezTo>
                    <a:pt x="173567" y="21167"/>
                    <a:pt x="185208" y="10583"/>
                    <a:pt x="196850" y="0"/>
                  </a:cubicBezTo>
                </a:path>
              </a:pathLst>
            </a:cu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63" name="Group 162">
            <a:extLst>
              <a:ext uri="{FF2B5EF4-FFF2-40B4-BE49-F238E27FC236}">
                <a16:creationId xmlns:a16="http://schemas.microsoft.com/office/drawing/2014/main" id="{56E4BF19-FADC-DCC0-5DBE-0F28DEABAB87}"/>
              </a:ext>
            </a:extLst>
          </p:cNvPr>
          <p:cNvGrpSpPr>
            <a:grpSpLocks noChangeAspect="1"/>
          </p:cNvGrpSpPr>
          <p:nvPr/>
        </p:nvGrpSpPr>
        <p:grpSpPr>
          <a:xfrm>
            <a:off x="6174108" y="1843453"/>
            <a:ext cx="87189" cy="71281"/>
            <a:chOff x="7188546" y="2379129"/>
            <a:chExt cx="62908" cy="51429"/>
          </a:xfrm>
        </p:grpSpPr>
        <p:sp>
          <p:nvSpPr>
            <p:cNvPr id="165" name="Freeform 164">
              <a:extLst>
                <a:ext uri="{FF2B5EF4-FFF2-40B4-BE49-F238E27FC236}">
                  <a16:creationId xmlns:a16="http://schemas.microsoft.com/office/drawing/2014/main" id="{CDDA736D-D55A-39C1-FBD5-99242EA5A29B}"/>
                </a:ext>
              </a:extLst>
            </p:cNvPr>
            <p:cNvSpPr/>
            <p:nvPr/>
          </p:nvSpPr>
          <p:spPr>
            <a:xfrm>
              <a:off x="7188546" y="2379129"/>
              <a:ext cx="57150" cy="28575"/>
            </a:xfrm>
            <a:custGeom>
              <a:avLst/>
              <a:gdLst>
                <a:gd name="connsiteX0" fmla="*/ 0 w 57150"/>
                <a:gd name="connsiteY0" fmla="*/ 28575 h 28575"/>
                <a:gd name="connsiteX1" fmla="*/ 57150 w 57150"/>
                <a:gd name="connsiteY1" fmla="*/ 0 h 28575"/>
              </a:gdLst>
              <a:ahLst/>
              <a:cxnLst>
                <a:cxn ang="0">
                  <a:pos x="connsiteX0" y="connsiteY0"/>
                </a:cxn>
                <a:cxn ang="0">
                  <a:pos x="connsiteX1" y="connsiteY1"/>
                </a:cxn>
              </a:cxnLst>
              <a:rect l="l" t="t" r="r" b="b"/>
              <a:pathLst>
                <a:path w="57150" h="28575">
                  <a:moveTo>
                    <a:pt x="0" y="28575"/>
                  </a:moveTo>
                  <a:lnTo>
                    <a:pt x="57150" y="0"/>
                  </a:lnTo>
                </a:path>
              </a:pathLst>
            </a:cu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7" name="Freeform 166">
              <a:extLst>
                <a:ext uri="{FF2B5EF4-FFF2-40B4-BE49-F238E27FC236}">
                  <a16:creationId xmlns:a16="http://schemas.microsoft.com/office/drawing/2014/main" id="{2162EFEF-2659-D403-D463-1CB7E47666D4}"/>
                </a:ext>
              </a:extLst>
            </p:cNvPr>
            <p:cNvSpPr/>
            <p:nvPr/>
          </p:nvSpPr>
          <p:spPr>
            <a:xfrm>
              <a:off x="7194304" y="2401983"/>
              <a:ext cx="57150" cy="28575"/>
            </a:xfrm>
            <a:custGeom>
              <a:avLst/>
              <a:gdLst>
                <a:gd name="connsiteX0" fmla="*/ 0 w 57150"/>
                <a:gd name="connsiteY0" fmla="*/ 28575 h 28575"/>
                <a:gd name="connsiteX1" fmla="*/ 57150 w 57150"/>
                <a:gd name="connsiteY1" fmla="*/ 0 h 28575"/>
              </a:gdLst>
              <a:ahLst/>
              <a:cxnLst>
                <a:cxn ang="0">
                  <a:pos x="connsiteX0" y="connsiteY0"/>
                </a:cxn>
                <a:cxn ang="0">
                  <a:pos x="connsiteX1" y="connsiteY1"/>
                </a:cxn>
              </a:cxnLst>
              <a:rect l="l" t="t" r="r" b="b"/>
              <a:pathLst>
                <a:path w="57150" h="28575">
                  <a:moveTo>
                    <a:pt x="0" y="28575"/>
                  </a:moveTo>
                  <a:lnTo>
                    <a:pt x="57150" y="0"/>
                  </a:lnTo>
                </a:path>
              </a:pathLst>
            </a:cu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169" name="Straight Connector 168">
            <a:extLst>
              <a:ext uri="{FF2B5EF4-FFF2-40B4-BE49-F238E27FC236}">
                <a16:creationId xmlns:a16="http://schemas.microsoft.com/office/drawing/2014/main" id="{ECEC32E4-EF88-5623-1CB5-B01F98A07B7A}"/>
              </a:ext>
            </a:extLst>
          </p:cNvPr>
          <p:cNvCxnSpPr>
            <a:cxnSpLocks/>
          </p:cNvCxnSpPr>
          <p:nvPr/>
        </p:nvCxnSpPr>
        <p:spPr>
          <a:xfrm flipV="1">
            <a:off x="6268560" y="1631342"/>
            <a:ext cx="0" cy="262594"/>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175" name="Freeform 174">
            <a:extLst>
              <a:ext uri="{FF2B5EF4-FFF2-40B4-BE49-F238E27FC236}">
                <a16:creationId xmlns:a16="http://schemas.microsoft.com/office/drawing/2014/main" id="{17B91698-82BD-E256-E377-A81451697464}"/>
              </a:ext>
            </a:extLst>
          </p:cNvPr>
          <p:cNvSpPr>
            <a:spLocks noChangeAspect="1"/>
          </p:cNvSpPr>
          <p:nvPr/>
        </p:nvSpPr>
        <p:spPr>
          <a:xfrm>
            <a:off x="6256831" y="1492781"/>
            <a:ext cx="158646" cy="142780"/>
          </a:xfrm>
          <a:custGeom>
            <a:avLst/>
            <a:gdLst>
              <a:gd name="connsiteX0" fmla="*/ 0 w 95250"/>
              <a:gd name="connsiteY0" fmla="*/ 85725 h 85725"/>
              <a:gd name="connsiteX1" fmla="*/ 66675 w 95250"/>
              <a:gd name="connsiteY1" fmla="*/ 28575 h 85725"/>
              <a:gd name="connsiteX2" fmla="*/ 95250 w 95250"/>
              <a:gd name="connsiteY2" fmla="*/ 0 h 85725"/>
            </a:gdLst>
            <a:ahLst/>
            <a:cxnLst>
              <a:cxn ang="0">
                <a:pos x="connsiteX0" y="connsiteY0"/>
              </a:cxn>
              <a:cxn ang="0">
                <a:pos x="connsiteX1" y="connsiteY1"/>
              </a:cxn>
              <a:cxn ang="0">
                <a:pos x="connsiteX2" y="connsiteY2"/>
              </a:cxn>
            </a:cxnLst>
            <a:rect l="l" t="t" r="r" b="b"/>
            <a:pathLst>
              <a:path w="95250" h="85725">
                <a:moveTo>
                  <a:pt x="0" y="85725"/>
                </a:moveTo>
                <a:cubicBezTo>
                  <a:pt x="25400" y="64293"/>
                  <a:pt x="50800" y="42862"/>
                  <a:pt x="66675" y="28575"/>
                </a:cubicBezTo>
                <a:cubicBezTo>
                  <a:pt x="82550" y="14287"/>
                  <a:pt x="88900" y="7143"/>
                  <a:pt x="95250" y="0"/>
                </a:cubicBezTo>
              </a:path>
            </a:pathLst>
          </a:cu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7" name="Freeform 176">
            <a:extLst>
              <a:ext uri="{FF2B5EF4-FFF2-40B4-BE49-F238E27FC236}">
                <a16:creationId xmlns:a16="http://schemas.microsoft.com/office/drawing/2014/main" id="{F9CBD82A-FCC4-D9A0-7F62-A972FA112437}"/>
              </a:ext>
            </a:extLst>
          </p:cNvPr>
          <p:cNvSpPr>
            <a:spLocks noChangeAspect="1"/>
          </p:cNvSpPr>
          <p:nvPr/>
        </p:nvSpPr>
        <p:spPr>
          <a:xfrm>
            <a:off x="6267825" y="1531023"/>
            <a:ext cx="158646" cy="142780"/>
          </a:xfrm>
          <a:custGeom>
            <a:avLst/>
            <a:gdLst>
              <a:gd name="connsiteX0" fmla="*/ 0 w 95250"/>
              <a:gd name="connsiteY0" fmla="*/ 85725 h 85725"/>
              <a:gd name="connsiteX1" fmla="*/ 66675 w 95250"/>
              <a:gd name="connsiteY1" fmla="*/ 28575 h 85725"/>
              <a:gd name="connsiteX2" fmla="*/ 95250 w 95250"/>
              <a:gd name="connsiteY2" fmla="*/ 0 h 85725"/>
            </a:gdLst>
            <a:ahLst/>
            <a:cxnLst>
              <a:cxn ang="0">
                <a:pos x="connsiteX0" y="connsiteY0"/>
              </a:cxn>
              <a:cxn ang="0">
                <a:pos x="connsiteX1" y="connsiteY1"/>
              </a:cxn>
              <a:cxn ang="0">
                <a:pos x="connsiteX2" y="connsiteY2"/>
              </a:cxn>
            </a:cxnLst>
            <a:rect l="l" t="t" r="r" b="b"/>
            <a:pathLst>
              <a:path w="95250" h="85725">
                <a:moveTo>
                  <a:pt x="0" y="85725"/>
                </a:moveTo>
                <a:cubicBezTo>
                  <a:pt x="25400" y="64293"/>
                  <a:pt x="50800" y="42862"/>
                  <a:pt x="66675" y="28575"/>
                </a:cubicBezTo>
                <a:cubicBezTo>
                  <a:pt x="82550" y="14287"/>
                  <a:pt x="88900" y="7143"/>
                  <a:pt x="95250" y="0"/>
                </a:cubicBezTo>
              </a:path>
            </a:pathLst>
          </a:cu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85" name="Group 184">
            <a:extLst>
              <a:ext uri="{FF2B5EF4-FFF2-40B4-BE49-F238E27FC236}">
                <a16:creationId xmlns:a16="http://schemas.microsoft.com/office/drawing/2014/main" id="{E7FA73D8-AA0A-851F-3E1D-1193AD17D22A}"/>
              </a:ext>
            </a:extLst>
          </p:cNvPr>
          <p:cNvGrpSpPr>
            <a:grpSpLocks noChangeAspect="1"/>
          </p:cNvGrpSpPr>
          <p:nvPr/>
        </p:nvGrpSpPr>
        <p:grpSpPr>
          <a:xfrm rot="6269355" flipV="1">
            <a:off x="6180046" y="1711081"/>
            <a:ext cx="182621" cy="82296"/>
            <a:chOff x="1540438" y="1147023"/>
            <a:chExt cx="679986" cy="511807"/>
          </a:xfrm>
          <a:effectLst/>
        </p:grpSpPr>
        <p:grpSp>
          <p:nvGrpSpPr>
            <p:cNvPr id="187" name="Group 186">
              <a:extLst>
                <a:ext uri="{FF2B5EF4-FFF2-40B4-BE49-F238E27FC236}">
                  <a16:creationId xmlns:a16="http://schemas.microsoft.com/office/drawing/2014/main" id="{83E282F5-6027-D545-E8F7-87218ECA9EFF}"/>
                </a:ext>
              </a:extLst>
            </p:cNvPr>
            <p:cNvGrpSpPr/>
            <p:nvPr/>
          </p:nvGrpSpPr>
          <p:grpSpPr>
            <a:xfrm rot="1414823">
              <a:off x="1610822" y="1147023"/>
              <a:ext cx="609602" cy="180958"/>
              <a:chOff x="-762002" y="2486042"/>
              <a:chExt cx="609602" cy="180958"/>
            </a:xfrm>
          </p:grpSpPr>
          <p:cxnSp>
            <p:nvCxnSpPr>
              <p:cNvPr id="197" name="Straight Connector 196">
                <a:extLst>
                  <a:ext uri="{FF2B5EF4-FFF2-40B4-BE49-F238E27FC236}">
                    <a16:creationId xmlns:a16="http://schemas.microsoft.com/office/drawing/2014/main" id="{88311B3E-9B52-1821-D18D-0DCB115006D4}"/>
                  </a:ext>
                </a:extLst>
              </p:cNvPr>
              <p:cNvCxnSpPr/>
              <p:nvPr/>
            </p:nvCxnSpPr>
            <p:spPr>
              <a:xfrm flipV="1">
                <a:off x="-762000" y="2486042"/>
                <a:ext cx="609600" cy="1809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9" name="Straight Connector 198">
                <a:extLst>
                  <a:ext uri="{FF2B5EF4-FFF2-40B4-BE49-F238E27FC236}">
                    <a16:creationId xmlns:a16="http://schemas.microsoft.com/office/drawing/2014/main" id="{BB06EEC9-0D2C-0C37-FCE7-5ADC88B37147}"/>
                  </a:ext>
                </a:extLst>
              </p:cNvPr>
              <p:cNvCxnSpPr>
                <a:cxnSpLocks/>
              </p:cNvCxnSpPr>
              <p:nvPr/>
            </p:nvCxnSpPr>
            <p:spPr>
              <a:xfrm flipV="1">
                <a:off x="-762002" y="2514600"/>
                <a:ext cx="73152"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91" name="Group 190">
              <a:extLst>
                <a:ext uri="{FF2B5EF4-FFF2-40B4-BE49-F238E27FC236}">
                  <a16:creationId xmlns:a16="http://schemas.microsoft.com/office/drawing/2014/main" id="{70751013-907A-50FD-9A26-A7CE3627706A}"/>
                </a:ext>
              </a:extLst>
            </p:cNvPr>
            <p:cNvGrpSpPr/>
            <p:nvPr/>
          </p:nvGrpSpPr>
          <p:grpSpPr>
            <a:xfrm rot="12200306">
              <a:off x="1540438" y="1477872"/>
              <a:ext cx="609600" cy="180958"/>
              <a:chOff x="-762000" y="2486042"/>
              <a:chExt cx="609600" cy="180958"/>
            </a:xfrm>
          </p:grpSpPr>
          <p:cxnSp>
            <p:nvCxnSpPr>
              <p:cNvPr id="193" name="Straight Connector 192">
                <a:extLst>
                  <a:ext uri="{FF2B5EF4-FFF2-40B4-BE49-F238E27FC236}">
                    <a16:creationId xmlns:a16="http://schemas.microsoft.com/office/drawing/2014/main" id="{830752A7-2229-B27E-3970-5626BC32A686}"/>
                  </a:ext>
                </a:extLst>
              </p:cNvPr>
              <p:cNvCxnSpPr/>
              <p:nvPr/>
            </p:nvCxnSpPr>
            <p:spPr>
              <a:xfrm flipV="1">
                <a:off x="-762000" y="2486042"/>
                <a:ext cx="609600" cy="1809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5" name="Straight Connector 194">
                <a:extLst>
                  <a:ext uri="{FF2B5EF4-FFF2-40B4-BE49-F238E27FC236}">
                    <a16:creationId xmlns:a16="http://schemas.microsoft.com/office/drawing/2014/main" id="{2B109883-8290-FACC-457D-DDD832461446}"/>
                  </a:ext>
                </a:extLst>
              </p:cNvPr>
              <p:cNvCxnSpPr>
                <a:cxnSpLocks/>
              </p:cNvCxnSpPr>
              <p:nvPr/>
            </p:nvCxnSpPr>
            <p:spPr>
              <a:xfrm flipV="1">
                <a:off x="-762000" y="2514600"/>
                <a:ext cx="76200"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201" name="Group 200">
            <a:extLst>
              <a:ext uri="{FF2B5EF4-FFF2-40B4-BE49-F238E27FC236}">
                <a16:creationId xmlns:a16="http://schemas.microsoft.com/office/drawing/2014/main" id="{659F2031-20B6-3609-9ABE-2D41254DD05E}"/>
              </a:ext>
            </a:extLst>
          </p:cNvPr>
          <p:cNvGrpSpPr>
            <a:grpSpLocks noChangeAspect="1"/>
          </p:cNvGrpSpPr>
          <p:nvPr/>
        </p:nvGrpSpPr>
        <p:grpSpPr>
          <a:xfrm rot="7013359" flipV="1">
            <a:off x="6328757" y="1207091"/>
            <a:ext cx="304369" cy="137160"/>
            <a:chOff x="1540438" y="1147023"/>
            <a:chExt cx="679986" cy="511807"/>
          </a:xfrm>
          <a:effectLst/>
        </p:grpSpPr>
        <p:grpSp>
          <p:nvGrpSpPr>
            <p:cNvPr id="203" name="Group 202">
              <a:extLst>
                <a:ext uri="{FF2B5EF4-FFF2-40B4-BE49-F238E27FC236}">
                  <a16:creationId xmlns:a16="http://schemas.microsoft.com/office/drawing/2014/main" id="{71DEF0E4-266D-3C3E-0FE1-066297F461EF}"/>
                </a:ext>
              </a:extLst>
            </p:cNvPr>
            <p:cNvGrpSpPr/>
            <p:nvPr/>
          </p:nvGrpSpPr>
          <p:grpSpPr>
            <a:xfrm rot="1414823">
              <a:off x="1610822" y="1147023"/>
              <a:ext cx="609602" cy="180958"/>
              <a:chOff x="-762002" y="2486042"/>
              <a:chExt cx="609602" cy="180958"/>
            </a:xfrm>
          </p:grpSpPr>
          <p:cxnSp>
            <p:nvCxnSpPr>
              <p:cNvPr id="211" name="Straight Connector 210">
                <a:extLst>
                  <a:ext uri="{FF2B5EF4-FFF2-40B4-BE49-F238E27FC236}">
                    <a16:creationId xmlns:a16="http://schemas.microsoft.com/office/drawing/2014/main" id="{94E5D173-5369-3042-43E7-9136D7772E97}"/>
                  </a:ext>
                </a:extLst>
              </p:cNvPr>
              <p:cNvCxnSpPr/>
              <p:nvPr/>
            </p:nvCxnSpPr>
            <p:spPr>
              <a:xfrm flipV="1">
                <a:off x="-762000" y="2486042"/>
                <a:ext cx="609600" cy="1809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3" name="Straight Connector 212">
                <a:extLst>
                  <a:ext uri="{FF2B5EF4-FFF2-40B4-BE49-F238E27FC236}">
                    <a16:creationId xmlns:a16="http://schemas.microsoft.com/office/drawing/2014/main" id="{CCD50A28-66BA-871F-8135-BDE26BB0DAC1}"/>
                  </a:ext>
                </a:extLst>
              </p:cNvPr>
              <p:cNvCxnSpPr>
                <a:cxnSpLocks/>
              </p:cNvCxnSpPr>
              <p:nvPr/>
            </p:nvCxnSpPr>
            <p:spPr>
              <a:xfrm flipV="1">
                <a:off x="-762002" y="2514600"/>
                <a:ext cx="73152"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05" name="Group 204">
              <a:extLst>
                <a:ext uri="{FF2B5EF4-FFF2-40B4-BE49-F238E27FC236}">
                  <a16:creationId xmlns:a16="http://schemas.microsoft.com/office/drawing/2014/main" id="{2BAE4F82-02FE-55EF-0BB5-796980FCB231}"/>
                </a:ext>
              </a:extLst>
            </p:cNvPr>
            <p:cNvGrpSpPr/>
            <p:nvPr/>
          </p:nvGrpSpPr>
          <p:grpSpPr>
            <a:xfrm rot="12200306">
              <a:off x="1540438" y="1477872"/>
              <a:ext cx="609600" cy="180958"/>
              <a:chOff x="-762000" y="2486042"/>
              <a:chExt cx="609600" cy="180958"/>
            </a:xfrm>
          </p:grpSpPr>
          <p:cxnSp>
            <p:nvCxnSpPr>
              <p:cNvPr id="207" name="Straight Connector 206">
                <a:extLst>
                  <a:ext uri="{FF2B5EF4-FFF2-40B4-BE49-F238E27FC236}">
                    <a16:creationId xmlns:a16="http://schemas.microsoft.com/office/drawing/2014/main" id="{1718DE9F-36F0-3786-71DA-BFA9FF863807}"/>
                  </a:ext>
                </a:extLst>
              </p:cNvPr>
              <p:cNvCxnSpPr/>
              <p:nvPr/>
            </p:nvCxnSpPr>
            <p:spPr>
              <a:xfrm flipV="1">
                <a:off x="-762000" y="2486042"/>
                <a:ext cx="609600" cy="1809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9" name="Straight Connector 208">
                <a:extLst>
                  <a:ext uri="{FF2B5EF4-FFF2-40B4-BE49-F238E27FC236}">
                    <a16:creationId xmlns:a16="http://schemas.microsoft.com/office/drawing/2014/main" id="{E00ED376-58B4-84FC-D9D4-DE191536DB58}"/>
                  </a:ext>
                </a:extLst>
              </p:cNvPr>
              <p:cNvCxnSpPr>
                <a:cxnSpLocks/>
              </p:cNvCxnSpPr>
              <p:nvPr/>
            </p:nvCxnSpPr>
            <p:spPr>
              <a:xfrm flipV="1">
                <a:off x="-762000" y="2514600"/>
                <a:ext cx="76200"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215" name="TextBox 214">
            <a:extLst>
              <a:ext uri="{FF2B5EF4-FFF2-40B4-BE49-F238E27FC236}">
                <a16:creationId xmlns:a16="http://schemas.microsoft.com/office/drawing/2014/main" id="{4062D792-3AD9-1F6D-771C-0685845B8158}"/>
              </a:ext>
            </a:extLst>
          </p:cNvPr>
          <p:cNvSpPr txBox="1"/>
          <p:nvPr/>
        </p:nvSpPr>
        <p:spPr>
          <a:xfrm>
            <a:off x="4972054" y="5125380"/>
            <a:ext cx="1541378" cy="707886"/>
          </a:xfrm>
          <a:prstGeom prst="rect">
            <a:avLst/>
          </a:prstGeom>
          <a:noFill/>
        </p:spPr>
        <p:txBody>
          <a:bodyPr wrap="square" rtlCol="0">
            <a:spAutoFit/>
          </a:bodyPr>
          <a:lstStyle/>
          <a:p>
            <a:pPr algn="ctr"/>
            <a:r>
              <a:rPr lang="en-US" sz="2000" dirty="0"/>
              <a:t>Australia</a:t>
            </a:r>
          </a:p>
          <a:p>
            <a:pPr algn="ctr"/>
            <a:r>
              <a:rPr lang="en-US" sz="2000" dirty="0"/>
              <a:t>Plate</a:t>
            </a:r>
          </a:p>
        </p:txBody>
      </p:sp>
      <p:sp>
        <p:nvSpPr>
          <p:cNvPr id="221" name="Freeform 220">
            <a:extLst>
              <a:ext uri="{FF2B5EF4-FFF2-40B4-BE49-F238E27FC236}">
                <a16:creationId xmlns:a16="http://schemas.microsoft.com/office/drawing/2014/main" id="{B0384326-FED5-9139-4EE9-C3B740986D12}"/>
              </a:ext>
            </a:extLst>
          </p:cNvPr>
          <p:cNvSpPr/>
          <p:nvPr/>
        </p:nvSpPr>
        <p:spPr>
          <a:xfrm>
            <a:off x="7143750" y="4476750"/>
            <a:ext cx="1270000" cy="1892300"/>
          </a:xfrm>
          <a:custGeom>
            <a:avLst/>
            <a:gdLst>
              <a:gd name="connsiteX0" fmla="*/ 0 w 1270000"/>
              <a:gd name="connsiteY0" fmla="*/ 0 h 1892300"/>
              <a:gd name="connsiteX1" fmla="*/ 60325 w 1270000"/>
              <a:gd name="connsiteY1" fmla="*/ 95250 h 1892300"/>
              <a:gd name="connsiteX2" fmla="*/ 107950 w 1270000"/>
              <a:gd name="connsiteY2" fmla="*/ 161925 h 1892300"/>
              <a:gd name="connsiteX3" fmla="*/ 136525 w 1270000"/>
              <a:gd name="connsiteY3" fmla="*/ 244475 h 1892300"/>
              <a:gd name="connsiteX4" fmla="*/ 161925 w 1270000"/>
              <a:gd name="connsiteY4" fmla="*/ 327025 h 1892300"/>
              <a:gd name="connsiteX5" fmla="*/ 231775 w 1270000"/>
              <a:gd name="connsiteY5" fmla="*/ 457200 h 1892300"/>
              <a:gd name="connsiteX6" fmla="*/ 285750 w 1270000"/>
              <a:gd name="connsiteY6" fmla="*/ 577850 h 1892300"/>
              <a:gd name="connsiteX7" fmla="*/ 368300 w 1270000"/>
              <a:gd name="connsiteY7" fmla="*/ 695325 h 1892300"/>
              <a:gd name="connsiteX8" fmla="*/ 438150 w 1270000"/>
              <a:gd name="connsiteY8" fmla="*/ 800100 h 1892300"/>
              <a:gd name="connsiteX9" fmla="*/ 517525 w 1270000"/>
              <a:gd name="connsiteY9" fmla="*/ 898525 h 1892300"/>
              <a:gd name="connsiteX10" fmla="*/ 669925 w 1270000"/>
              <a:gd name="connsiteY10" fmla="*/ 1101725 h 1892300"/>
              <a:gd name="connsiteX11" fmla="*/ 800100 w 1270000"/>
              <a:gd name="connsiteY11" fmla="*/ 1260475 h 1892300"/>
              <a:gd name="connsiteX12" fmla="*/ 911225 w 1270000"/>
              <a:gd name="connsiteY12" fmla="*/ 1336675 h 1892300"/>
              <a:gd name="connsiteX13" fmla="*/ 1028700 w 1270000"/>
              <a:gd name="connsiteY13" fmla="*/ 1447800 h 1892300"/>
              <a:gd name="connsiteX14" fmla="*/ 1101725 w 1270000"/>
              <a:gd name="connsiteY14" fmla="*/ 1555750 h 1892300"/>
              <a:gd name="connsiteX15" fmla="*/ 1155700 w 1270000"/>
              <a:gd name="connsiteY15" fmla="*/ 1619250 h 1892300"/>
              <a:gd name="connsiteX16" fmla="*/ 1187450 w 1270000"/>
              <a:gd name="connsiteY16" fmla="*/ 1692275 h 1892300"/>
              <a:gd name="connsiteX17" fmla="*/ 1212850 w 1270000"/>
              <a:gd name="connsiteY17" fmla="*/ 1765300 h 1892300"/>
              <a:gd name="connsiteX18" fmla="*/ 1270000 w 1270000"/>
              <a:gd name="connsiteY18" fmla="*/ 1892300 h 1892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70000" h="1892300">
                <a:moveTo>
                  <a:pt x="0" y="0"/>
                </a:moveTo>
                <a:cubicBezTo>
                  <a:pt x="21166" y="34131"/>
                  <a:pt x="42333" y="68263"/>
                  <a:pt x="60325" y="95250"/>
                </a:cubicBezTo>
                <a:cubicBezTo>
                  <a:pt x="78317" y="122237"/>
                  <a:pt x="95250" y="137054"/>
                  <a:pt x="107950" y="161925"/>
                </a:cubicBezTo>
                <a:cubicBezTo>
                  <a:pt x="120650" y="186796"/>
                  <a:pt x="127529" y="216958"/>
                  <a:pt x="136525" y="244475"/>
                </a:cubicBezTo>
                <a:cubicBezTo>
                  <a:pt x="145521" y="271992"/>
                  <a:pt x="146050" y="291571"/>
                  <a:pt x="161925" y="327025"/>
                </a:cubicBezTo>
                <a:cubicBezTo>
                  <a:pt x="177800" y="362479"/>
                  <a:pt x="211138" y="415396"/>
                  <a:pt x="231775" y="457200"/>
                </a:cubicBezTo>
                <a:cubicBezTo>
                  <a:pt x="252413" y="499004"/>
                  <a:pt x="262996" y="538163"/>
                  <a:pt x="285750" y="577850"/>
                </a:cubicBezTo>
                <a:cubicBezTo>
                  <a:pt x="308504" y="617537"/>
                  <a:pt x="342900" y="658283"/>
                  <a:pt x="368300" y="695325"/>
                </a:cubicBezTo>
                <a:cubicBezTo>
                  <a:pt x="393700" y="732367"/>
                  <a:pt x="413279" y="766233"/>
                  <a:pt x="438150" y="800100"/>
                </a:cubicBezTo>
                <a:cubicBezTo>
                  <a:pt x="463021" y="833967"/>
                  <a:pt x="478896" y="848254"/>
                  <a:pt x="517525" y="898525"/>
                </a:cubicBezTo>
                <a:cubicBezTo>
                  <a:pt x="556154" y="948796"/>
                  <a:pt x="622829" y="1041400"/>
                  <a:pt x="669925" y="1101725"/>
                </a:cubicBezTo>
                <a:cubicBezTo>
                  <a:pt x="717021" y="1162050"/>
                  <a:pt x="759883" y="1221317"/>
                  <a:pt x="800100" y="1260475"/>
                </a:cubicBezTo>
                <a:cubicBezTo>
                  <a:pt x="840317" y="1299633"/>
                  <a:pt x="873125" y="1305454"/>
                  <a:pt x="911225" y="1336675"/>
                </a:cubicBezTo>
                <a:cubicBezTo>
                  <a:pt x="949325" y="1367896"/>
                  <a:pt x="996950" y="1411288"/>
                  <a:pt x="1028700" y="1447800"/>
                </a:cubicBezTo>
                <a:cubicBezTo>
                  <a:pt x="1060450" y="1484312"/>
                  <a:pt x="1080558" y="1527175"/>
                  <a:pt x="1101725" y="1555750"/>
                </a:cubicBezTo>
                <a:cubicBezTo>
                  <a:pt x="1122892" y="1584325"/>
                  <a:pt x="1141413" y="1596496"/>
                  <a:pt x="1155700" y="1619250"/>
                </a:cubicBezTo>
                <a:cubicBezTo>
                  <a:pt x="1169988" y="1642004"/>
                  <a:pt x="1177925" y="1667933"/>
                  <a:pt x="1187450" y="1692275"/>
                </a:cubicBezTo>
                <a:cubicBezTo>
                  <a:pt x="1196975" y="1716617"/>
                  <a:pt x="1199092" y="1731963"/>
                  <a:pt x="1212850" y="1765300"/>
                </a:cubicBezTo>
                <a:cubicBezTo>
                  <a:pt x="1226608" y="1798637"/>
                  <a:pt x="1248304" y="1845468"/>
                  <a:pt x="1270000" y="1892300"/>
                </a:cubicBezTo>
              </a:path>
            </a:pathLst>
          </a:custGeom>
          <a:noFill/>
          <a:ln w="158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23" name="Group 222">
            <a:extLst>
              <a:ext uri="{FF2B5EF4-FFF2-40B4-BE49-F238E27FC236}">
                <a16:creationId xmlns:a16="http://schemas.microsoft.com/office/drawing/2014/main" id="{97A15A37-53DC-F7BD-3796-A046E56E5F1B}"/>
              </a:ext>
            </a:extLst>
          </p:cNvPr>
          <p:cNvGrpSpPr>
            <a:grpSpLocks noChangeAspect="1"/>
          </p:cNvGrpSpPr>
          <p:nvPr/>
        </p:nvGrpSpPr>
        <p:grpSpPr>
          <a:xfrm rot="3729048" flipV="1">
            <a:off x="7714558" y="5568668"/>
            <a:ext cx="304369" cy="137160"/>
            <a:chOff x="1540438" y="1147023"/>
            <a:chExt cx="679986" cy="511807"/>
          </a:xfrm>
          <a:effectLst/>
        </p:grpSpPr>
        <p:grpSp>
          <p:nvGrpSpPr>
            <p:cNvPr id="225" name="Group 224">
              <a:extLst>
                <a:ext uri="{FF2B5EF4-FFF2-40B4-BE49-F238E27FC236}">
                  <a16:creationId xmlns:a16="http://schemas.microsoft.com/office/drawing/2014/main" id="{7098236B-FAED-63DE-828B-D6FE13A9709D}"/>
                </a:ext>
              </a:extLst>
            </p:cNvPr>
            <p:cNvGrpSpPr/>
            <p:nvPr/>
          </p:nvGrpSpPr>
          <p:grpSpPr>
            <a:xfrm rot="1414823">
              <a:off x="1610822" y="1147023"/>
              <a:ext cx="609602" cy="180958"/>
              <a:chOff x="-762002" y="2486042"/>
              <a:chExt cx="609602" cy="180958"/>
            </a:xfrm>
          </p:grpSpPr>
          <p:cxnSp>
            <p:nvCxnSpPr>
              <p:cNvPr id="234" name="Straight Connector 233">
                <a:extLst>
                  <a:ext uri="{FF2B5EF4-FFF2-40B4-BE49-F238E27FC236}">
                    <a16:creationId xmlns:a16="http://schemas.microsoft.com/office/drawing/2014/main" id="{D1A6BEE6-FC37-5845-DD91-D0D152AD2DB0}"/>
                  </a:ext>
                </a:extLst>
              </p:cNvPr>
              <p:cNvCxnSpPr/>
              <p:nvPr/>
            </p:nvCxnSpPr>
            <p:spPr>
              <a:xfrm flipV="1">
                <a:off x="-762000" y="2486042"/>
                <a:ext cx="609600" cy="1809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7" name="Straight Connector 236">
                <a:extLst>
                  <a:ext uri="{FF2B5EF4-FFF2-40B4-BE49-F238E27FC236}">
                    <a16:creationId xmlns:a16="http://schemas.microsoft.com/office/drawing/2014/main" id="{EA80FC61-1E9E-BF39-CCDB-C412850D47AC}"/>
                  </a:ext>
                </a:extLst>
              </p:cNvPr>
              <p:cNvCxnSpPr>
                <a:cxnSpLocks/>
              </p:cNvCxnSpPr>
              <p:nvPr/>
            </p:nvCxnSpPr>
            <p:spPr>
              <a:xfrm flipV="1">
                <a:off x="-762002" y="2514600"/>
                <a:ext cx="73152"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27" name="Group 226">
              <a:extLst>
                <a:ext uri="{FF2B5EF4-FFF2-40B4-BE49-F238E27FC236}">
                  <a16:creationId xmlns:a16="http://schemas.microsoft.com/office/drawing/2014/main" id="{8EF3C211-BF22-378A-FDE9-291DAC522EA0}"/>
                </a:ext>
              </a:extLst>
            </p:cNvPr>
            <p:cNvGrpSpPr/>
            <p:nvPr/>
          </p:nvGrpSpPr>
          <p:grpSpPr>
            <a:xfrm rot="12200306">
              <a:off x="1540438" y="1477872"/>
              <a:ext cx="609600" cy="180958"/>
              <a:chOff x="-762000" y="2486042"/>
              <a:chExt cx="609600" cy="180958"/>
            </a:xfrm>
          </p:grpSpPr>
          <p:cxnSp>
            <p:nvCxnSpPr>
              <p:cNvPr id="229" name="Straight Connector 228">
                <a:extLst>
                  <a:ext uri="{FF2B5EF4-FFF2-40B4-BE49-F238E27FC236}">
                    <a16:creationId xmlns:a16="http://schemas.microsoft.com/office/drawing/2014/main" id="{BF795784-2A27-81F3-E4AE-07F7D9AD6EE8}"/>
                  </a:ext>
                </a:extLst>
              </p:cNvPr>
              <p:cNvCxnSpPr/>
              <p:nvPr/>
            </p:nvCxnSpPr>
            <p:spPr>
              <a:xfrm flipV="1">
                <a:off x="-762000" y="2486042"/>
                <a:ext cx="609600" cy="1809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1" name="Straight Connector 230">
                <a:extLst>
                  <a:ext uri="{FF2B5EF4-FFF2-40B4-BE49-F238E27FC236}">
                    <a16:creationId xmlns:a16="http://schemas.microsoft.com/office/drawing/2014/main" id="{2E8871AB-7C46-340D-F1F3-7E50B892E583}"/>
                  </a:ext>
                </a:extLst>
              </p:cNvPr>
              <p:cNvCxnSpPr>
                <a:cxnSpLocks/>
              </p:cNvCxnSpPr>
              <p:nvPr/>
            </p:nvCxnSpPr>
            <p:spPr>
              <a:xfrm flipV="1">
                <a:off x="-762000" y="2514600"/>
                <a:ext cx="76200"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281" name="TextBox 280">
            <a:extLst>
              <a:ext uri="{FF2B5EF4-FFF2-40B4-BE49-F238E27FC236}">
                <a16:creationId xmlns:a16="http://schemas.microsoft.com/office/drawing/2014/main" id="{6B066CD3-D98D-4881-E059-FF356CD05344}"/>
              </a:ext>
            </a:extLst>
          </p:cNvPr>
          <p:cNvSpPr txBox="1"/>
          <p:nvPr/>
        </p:nvSpPr>
        <p:spPr>
          <a:xfrm>
            <a:off x="6169991" y="5606152"/>
            <a:ext cx="801823" cy="261610"/>
          </a:xfrm>
          <a:prstGeom prst="rect">
            <a:avLst/>
          </a:prstGeom>
          <a:noFill/>
        </p:spPr>
        <p:txBody>
          <a:bodyPr wrap="none" rtlCol="0">
            <a:spAutoFit/>
          </a:bodyPr>
          <a:lstStyle/>
          <a:p>
            <a:r>
              <a:rPr lang="en-US" sz="1100" b="1" dirty="0"/>
              <a:t>59 mm/</a:t>
            </a:r>
            <a:r>
              <a:rPr lang="en-US" sz="1100" b="1" dirty="0" err="1"/>
              <a:t>yr</a:t>
            </a:r>
            <a:endParaRPr lang="en-US" sz="1100" b="1" dirty="0"/>
          </a:p>
        </p:txBody>
      </p:sp>
      <p:sp>
        <p:nvSpPr>
          <p:cNvPr id="283" name="TextBox 282">
            <a:extLst>
              <a:ext uri="{FF2B5EF4-FFF2-40B4-BE49-F238E27FC236}">
                <a16:creationId xmlns:a16="http://schemas.microsoft.com/office/drawing/2014/main" id="{ACE002F1-D665-2D05-5BB2-FD06DC2335D4}"/>
              </a:ext>
            </a:extLst>
          </p:cNvPr>
          <p:cNvSpPr txBox="1"/>
          <p:nvPr/>
        </p:nvSpPr>
        <p:spPr>
          <a:xfrm>
            <a:off x="4931314" y="3445941"/>
            <a:ext cx="801823" cy="261610"/>
          </a:xfrm>
          <a:prstGeom prst="rect">
            <a:avLst/>
          </a:prstGeom>
          <a:noFill/>
        </p:spPr>
        <p:txBody>
          <a:bodyPr wrap="none" rtlCol="0">
            <a:spAutoFit/>
          </a:bodyPr>
          <a:lstStyle/>
          <a:p>
            <a:r>
              <a:rPr lang="en-US" sz="1100" b="1" dirty="0"/>
              <a:t>45 mm/</a:t>
            </a:r>
            <a:r>
              <a:rPr lang="en-US" sz="1100" b="1" dirty="0" err="1"/>
              <a:t>yr</a:t>
            </a:r>
            <a:endParaRPr lang="en-US" sz="1100" b="1" dirty="0"/>
          </a:p>
        </p:txBody>
      </p:sp>
      <p:sp>
        <p:nvSpPr>
          <p:cNvPr id="447" name="TextBox 446">
            <a:extLst>
              <a:ext uri="{FF2B5EF4-FFF2-40B4-BE49-F238E27FC236}">
                <a16:creationId xmlns:a16="http://schemas.microsoft.com/office/drawing/2014/main" id="{92DDC715-E7BC-3E79-F6ED-BAEC8E41FA02}"/>
              </a:ext>
            </a:extLst>
          </p:cNvPr>
          <p:cNvSpPr txBox="1"/>
          <p:nvPr/>
        </p:nvSpPr>
        <p:spPr>
          <a:xfrm>
            <a:off x="7306967" y="1518915"/>
            <a:ext cx="734496" cy="261610"/>
          </a:xfrm>
          <a:prstGeom prst="rect">
            <a:avLst/>
          </a:prstGeom>
          <a:noFill/>
        </p:spPr>
        <p:txBody>
          <a:bodyPr wrap="none" rtlCol="0">
            <a:spAutoFit/>
          </a:bodyPr>
          <a:lstStyle/>
          <a:p>
            <a:r>
              <a:rPr lang="en-US" sz="1100" i="1" dirty="0">
                <a:solidFill>
                  <a:schemeClr val="tx1">
                    <a:lumMod val="75000"/>
                    <a:lumOff val="25000"/>
                  </a:schemeClr>
                </a:solidFill>
              </a:rPr>
              <a:t>Bangkok</a:t>
            </a:r>
          </a:p>
        </p:txBody>
      </p:sp>
      <p:sp>
        <p:nvSpPr>
          <p:cNvPr id="448" name="Oval 447">
            <a:extLst>
              <a:ext uri="{FF2B5EF4-FFF2-40B4-BE49-F238E27FC236}">
                <a16:creationId xmlns:a16="http://schemas.microsoft.com/office/drawing/2014/main" id="{9FEA7FAD-F67A-A3E7-DF96-023F55B02B60}"/>
              </a:ext>
            </a:extLst>
          </p:cNvPr>
          <p:cNvSpPr/>
          <p:nvPr/>
        </p:nvSpPr>
        <p:spPr>
          <a:xfrm>
            <a:off x="7312198" y="1625570"/>
            <a:ext cx="73460" cy="73460"/>
          </a:xfrm>
          <a:prstGeom prst="ellipse">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9" name="TextBox 448">
            <a:extLst>
              <a:ext uri="{FF2B5EF4-FFF2-40B4-BE49-F238E27FC236}">
                <a16:creationId xmlns:a16="http://schemas.microsoft.com/office/drawing/2014/main" id="{967AC4D4-2A76-9A14-2612-BED6391E950F}"/>
              </a:ext>
            </a:extLst>
          </p:cNvPr>
          <p:cNvSpPr txBox="1"/>
          <p:nvPr/>
        </p:nvSpPr>
        <p:spPr>
          <a:xfrm>
            <a:off x="8148405" y="4345775"/>
            <a:ext cx="829073" cy="261610"/>
          </a:xfrm>
          <a:prstGeom prst="rect">
            <a:avLst/>
          </a:prstGeom>
          <a:noFill/>
        </p:spPr>
        <p:txBody>
          <a:bodyPr wrap="none" rtlCol="0">
            <a:spAutoFit/>
          </a:bodyPr>
          <a:lstStyle/>
          <a:p>
            <a:r>
              <a:rPr lang="en-US" sz="1100" i="1" dirty="0">
                <a:solidFill>
                  <a:schemeClr val="tx1">
                    <a:lumMod val="75000"/>
                    <a:lumOff val="25000"/>
                  </a:schemeClr>
                </a:solidFill>
              </a:rPr>
              <a:t>Singapore</a:t>
            </a:r>
          </a:p>
        </p:txBody>
      </p:sp>
      <p:sp>
        <p:nvSpPr>
          <p:cNvPr id="450" name="Oval 449">
            <a:extLst>
              <a:ext uri="{FF2B5EF4-FFF2-40B4-BE49-F238E27FC236}">
                <a16:creationId xmlns:a16="http://schemas.microsoft.com/office/drawing/2014/main" id="{88EA6494-9F55-DA9D-7A45-945DAF27BDC9}"/>
              </a:ext>
            </a:extLst>
          </p:cNvPr>
          <p:cNvSpPr/>
          <p:nvPr/>
        </p:nvSpPr>
        <p:spPr>
          <a:xfrm>
            <a:off x="8166548" y="4453373"/>
            <a:ext cx="73460" cy="73460"/>
          </a:xfrm>
          <a:prstGeom prst="ellipse">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1" name="TextBox 450">
            <a:extLst>
              <a:ext uri="{FF2B5EF4-FFF2-40B4-BE49-F238E27FC236}">
                <a16:creationId xmlns:a16="http://schemas.microsoft.com/office/drawing/2014/main" id="{5528C4FC-350F-E0D6-36FD-6F92F9925902}"/>
              </a:ext>
            </a:extLst>
          </p:cNvPr>
          <p:cNvSpPr txBox="1">
            <a:spLocks noChangeArrowheads="1"/>
          </p:cNvSpPr>
          <p:nvPr/>
        </p:nvSpPr>
        <p:spPr bwMode="auto">
          <a:xfrm>
            <a:off x="264774" y="1286569"/>
            <a:ext cx="4537529" cy="487518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R="0" lvl="0" algn="l" defTabSz="914400" rtl="0" eaLnBrk="0" fontAlgn="base" latinLnBrk="0" hangingPunct="0">
              <a:lnSpc>
                <a:spcPct val="100000"/>
              </a:lnSpc>
              <a:spcBef>
                <a:spcPct val="0"/>
              </a:spcBef>
              <a:spcAft>
                <a:spcPct val="0"/>
              </a:spcAft>
              <a:buClrTx/>
              <a:buSzTx/>
              <a:buNone/>
              <a:tabLst/>
            </a:pPr>
            <a:r>
              <a:rPr kumimoji="0" lang="en-US" altLang="en-US" sz="1400" b="0" i="0" u="none" strike="noStrike" cap="none" normalizeH="0" baseline="0" dirty="0">
                <a:ln>
                  <a:noFill/>
                </a:ln>
                <a:solidFill>
                  <a:schemeClr val="tx1"/>
                </a:solidFill>
                <a:effectLst/>
                <a:latin typeface="Arial" panose="020B0604020202020204" pitchFamily="34" charset="0"/>
              </a:rPr>
              <a:t>Since the 2004 earthquake, the Australia-Sunda megathrust boundary west of Sumatra has experienced a significant increase in major and great earthquakes.</a:t>
            </a:r>
          </a:p>
          <a:p>
            <a:pPr marR="0" lvl="0" algn="l" defTabSz="914400" rtl="0" eaLnBrk="0" fontAlgn="base" latinLnBrk="0" hangingPunct="0">
              <a:lnSpc>
                <a:spcPct val="100000"/>
              </a:lnSpc>
              <a:spcBef>
                <a:spcPct val="0"/>
              </a:spcBef>
              <a:spcAft>
                <a:spcPct val="0"/>
              </a:spcAft>
              <a:buClrTx/>
              <a:buSzTx/>
              <a:buNone/>
              <a:tabLst/>
            </a:pPr>
            <a:endParaRPr kumimoji="0" lang="en-US" altLang="en-US" sz="1400" b="0" i="0" u="none" strike="noStrike" cap="none" normalizeH="0" baseline="0" dirty="0">
              <a:ln>
                <a:noFill/>
              </a:ln>
              <a:solidFill>
                <a:schemeClr val="tx1"/>
              </a:solidFill>
              <a:effectLst/>
              <a:latin typeface="Arial" panose="020B0604020202020204" pitchFamily="34" charset="0"/>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1400" b="0" i="0" u="none" strike="noStrike" cap="none" normalizeH="0" baseline="0" dirty="0">
                <a:ln>
                  <a:noFill/>
                </a:ln>
                <a:solidFill>
                  <a:schemeClr val="tx1"/>
                </a:solidFill>
                <a:effectLst/>
                <a:latin typeface="Arial" panose="020B0604020202020204" pitchFamily="34" charset="0"/>
              </a:rPr>
              <a:t>From 2005 to 2010, there were:</a:t>
            </a:r>
          </a:p>
          <a:p>
            <a:pPr lvl="1" eaLnBrk="0" hangingPunct="0">
              <a:buFont typeface="Arial" panose="020B0604020202020204" pitchFamily="34" charset="0"/>
              <a:buChar char="•"/>
            </a:pPr>
            <a:r>
              <a:rPr kumimoji="0" lang="en-US" altLang="en-US" sz="1400" b="0" i="0" u="none" strike="noStrike" cap="none" normalizeH="0" baseline="0" dirty="0">
                <a:ln>
                  <a:noFill/>
                </a:ln>
                <a:solidFill>
                  <a:schemeClr val="tx1"/>
                </a:solidFill>
                <a:effectLst/>
                <a:latin typeface="Arial" panose="020B0604020202020204" pitchFamily="34" charset="0"/>
              </a:rPr>
              <a:t>Two earthquakes magnitude </a:t>
            </a:r>
            <a:r>
              <a:rPr lang="en-US" sz="1400" kern="100" dirty="0">
                <a:effectLst/>
                <a:latin typeface="+mn-lt"/>
                <a:ea typeface="Aptos" panose="020B0004020202020204" pitchFamily="34" charset="0"/>
                <a:cs typeface="Times New Roman" panose="02020603050405020304" pitchFamily="18" charset="0"/>
                <a:sym typeface="Symbol" pitchFamily="2" charset="2"/>
              </a:rPr>
              <a:t></a:t>
            </a:r>
            <a:r>
              <a:rPr kumimoji="0" lang="en-US" altLang="en-US" sz="1400" b="0" i="0" u="none" strike="noStrike" cap="none" normalizeH="0" baseline="0" dirty="0">
                <a:ln>
                  <a:noFill/>
                </a:ln>
                <a:solidFill>
                  <a:schemeClr val="tx1"/>
                </a:solidFill>
                <a:effectLst/>
                <a:latin typeface="Arial" panose="020B0604020202020204" pitchFamily="34" charset="0"/>
              </a:rPr>
              <a:t>8</a:t>
            </a:r>
          </a:p>
          <a:p>
            <a:pPr marL="742950" lvl="1" indent="-285750" eaLnBrk="0" hangingPunct="0">
              <a:buFont typeface="Arial" panose="020B0604020202020204" pitchFamily="34" charset="0"/>
              <a:buChar char="•"/>
            </a:pPr>
            <a:r>
              <a:rPr kumimoji="0" lang="en-US" altLang="en-US" sz="1400" b="0" i="0" u="none" strike="noStrike" cap="none" normalizeH="0" baseline="0" dirty="0">
                <a:ln>
                  <a:noFill/>
                </a:ln>
                <a:solidFill>
                  <a:schemeClr val="tx1"/>
                </a:solidFill>
                <a:effectLst/>
                <a:latin typeface="Arial" panose="020B0604020202020204" pitchFamily="34" charset="0"/>
              </a:rPr>
              <a:t>Three earthquakes magnitude </a:t>
            </a:r>
            <a:r>
              <a:rPr lang="en-US" sz="1400" kern="100" dirty="0">
                <a:effectLst/>
                <a:latin typeface="+mn-lt"/>
                <a:ea typeface="Aptos" panose="020B0004020202020204" pitchFamily="34" charset="0"/>
                <a:cs typeface="Times New Roman" panose="02020603050405020304" pitchFamily="18" charset="0"/>
                <a:sym typeface="Symbol" pitchFamily="2" charset="2"/>
              </a:rPr>
              <a:t> </a:t>
            </a:r>
            <a:r>
              <a:rPr kumimoji="0" lang="en-US" altLang="en-US" sz="1400" b="0" i="0" u="none" strike="noStrike" cap="none" normalizeH="0" baseline="0" dirty="0">
                <a:ln>
                  <a:noFill/>
                </a:ln>
                <a:solidFill>
                  <a:schemeClr val="tx1"/>
                </a:solidFill>
                <a:effectLst/>
                <a:latin typeface="Arial" panose="020B0604020202020204" pitchFamily="34" charset="0"/>
              </a:rPr>
              <a:t>7.8</a:t>
            </a:r>
            <a:br>
              <a:rPr kumimoji="0" lang="en-US" altLang="en-US" sz="1400" b="0" i="0" u="none" strike="noStrike" cap="none" normalizeH="0" baseline="0" dirty="0">
                <a:ln>
                  <a:noFill/>
                </a:ln>
                <a:solidFill>
                  <a:schemeClr val="tx1"/>
                </a:solidFill>
                <a:effectLst/>
                <a:latin typeface="Arial" panose="020B0604020202020204" pitchFamily="34" charset="0"/>
              </a:rPr>
            </a:br>
            <a:endParaRPr kumimoji="0" lang="en-US" altLang="en-US" sz="1400" b="0" i="0" u="none" strike="noStrike" cap="none" normalizeH="0" baseline="0" dirty="0">
              <a:ln>
                <a:noFill/>
              </a:ln>
              <a:solidFill>
                <a:schemeClr val="tx1"/>
              </a:solidFill>
              <a:effectLst/>
              <a:latin typeface="Arial" panose="020B0604020202020204" pitchFamily="34" charset="0"/>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1400" b="0" i="0" u="none" strike="noStrike" cap="none" normalizeH="0" baseline="0" dirty="0">
                <a:ln>
                  <a:noFill/>
                </a:ln>
                <a:solidFill>
                  <a:schemeClr val="tx1"/>
                </a:solidFill>
                <a:effectLst/>
                <a:latin typeface="Arial" panose="020B0604020202020204" pitchFamily="34" charset="0"/>
              </a:rPr>
              <a:t>The 2004 magnitude 9.1 Sumatra-Andaman earthquake likely triggered the 2005 magnitude 8.6 </a:t>
            </a:r>
            <a:r>
              <a:rPr kumimoji="0" lang="en-US" altLang="en-US" sz="1400" b="0" i="0" u="none" strike="noStrike" cap="none" normalizeH="0" baseline="0" dirty="0" err="1">
                <a:ln>
                  <a:noFill/>
                </a:ln>
                <a:solidFill>
                  <a:schemeClr val="tx1"/>
                </a:solidFill>
                <a:effectLst/>
                <a:latin typeface="Arial" panose="020B0604020202020204" pitchFamily="34" charset="0"/>
              </a:rPr>
              <a:t>Nias-Simeulue</a:t>
            </a:r>
            <a:r>
              <a:rPr kumimoji="0" lang="en-US" altLang="en-US" sz="1400" b="0" i="0" u="none" strike="noStrike" cap="none" normalizeH="0" baseline="0" dirty="0">
                <a:ln>
                  <a:noFill/>
                </a:ln>
                <a:solidFill>
                  <a:schemeClr val="tx1"/>
                </a:solidFill>
                <a:effectLst/>
                <a:latin typeface="Arial" panose="020B0604020202020204" pitchFamily="34" charset="0"/>
              </a:rPr>
              <a:t> earthquake, resulting in:</a:t>
            </a:r>
          </a:p>
          <a:p>
            <a:pPr marL="742950" lvl="1" indent="-285750" eaLnBrk="0" hangingPunct="0">
              <a:buFont typeface="Arial" panose="020B0604020202020204" pitchFamily="34" charset="0"/>
              <a:buChar char="•"/>
            </a:pPr>
            <a:r>
              <a:rPr kumimoji="0" lang="en-US" altLang="en-US" sz="1400" b="0" i="0" u="none" strike="noStrike" cap="none" normalizeH="0" baseline="0" dirty="0">
                <a:ln>
                  <a:noFill/>
                </a:ln>
                <a:solidFill>
                  <a:schemeClr val="tx1"/>
                </a:solidFill>
                <a:effectLst/>
                <a:latin typeface="Arial" panose="020B0604020202020204" pitchFamily="34" charset="0"/>
              </a:rPr>
              <a:t>Over 1,000 fatalities</a:t>
            </a:r>
          </a:p>
          <a:p>
            <a:pPr marL="742950" lvl="1" indent="-285750" eaLnBrk="0" hangingPunct="0">
              <a:buFont typeface="Arial" panose="020B0604020202020204" pitchFamily="34" charset="0"/>
              <a:buChar char="•"/>
            </a:pPr>
            <a:r>
              <a:rPr kumimoji="0" lang="en-US" altLang="en-US" sz="1400" b="0" i="0" u="none" strike="noStrike" cap="none" normalizeH="0" baseline="0" dirty="0">
                <a:ln>
                  <a:noFill/>
                </a:ln>
                <a:solidFill>
                  <a:schemeClr val="tx1"/>
                </a:solidFill>
                <a:effectLst/>
                <a:latin typeface="Arial" panose="020B0604020202020204" pitchFamily="34" charset="0"/>
              </a:rPr>
              <a:t>A tsunami with waves up to 3 meters high</a:t>
            </a:r>
            <a:br>
              <a:rPr kumimoji="0" lang="en-US" altLang="en-US" sz="1400" b="0" i="0" u="none" strike="noStrike" cap="none" normalizeH="0" baseline="0" dirty="0">
                <a:ln>
                  <a:noFill/>
                </a:ln>
                <a:solidFill>
                  <a:schemeClr val="tx1"/>
                </a:solidFill>
                <a:effectLst/>
                <a:latin typeface="Arial" panose="020B0604020202020204" pitchFamily="34" charset="0"/>
              </a:rPr>
            </a:br>
            <a:endParaRPr kumimoji="0" lang="en-US" altLang="en-US" sz="1400" b="0" i="0" u="none" strike="noStrike" cap="none" normalizeH="0" baseline="0" dirty="0">
              <a:ln>
                <a:noFill/>
              </a:ln>
              <a:solidFill>
                <a:schemeClr val="tx1"/>
              </a:solidFill>
              <a:effectLst/>
              <a:latin typeface="Arial" panose="020B0604020202020204" pitchFamily="34" charset="0"/>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1400" b="0" i="0" u="none" strike="noStrike" cap="none" normalizeH="0" baseline="0" dirty="0">
                <a:ln>
                  <a:noFill/>
                </a:ln>
                <a:solidFill>
                  <a:schemeClr val="tx1"/>
                </a:solidFill>
                <a:effectLst/>
                <a:latin typeface="Arial" panose="020B0604020202020204" pitchFamily="34" charset="0"/>
              </a:rPr>
              <a:t>On September 12, 2007:</a:t>
            </a:r>
          </a:p>
          <a:p>
            <a:pPr marL="742950" lvl="1" indent="-285750" eaLnBrk="0" hangingPunct="0">
              <a:buFont typeface="Arial" panose="020B0604020202020204" pitchFamily="34" charset="0"/>
              <a:buChar char="•"/>
            </a:pPr>
            <a:r>
              <a:rPr kumimoji="0" lang="en-US" altLang="en-US" sz="1400" b="0" i="0" u="none" strike="noStrike" cap="none" normalizeH="0" baseline="0" dirty="0">
                <a:ln>
                  <a:noFill/>
                </a:ln>
                <a:solidFill>
                  <a:schemeClr val="tx1"/>
                </a:solidFill>
                <a:effectLst/>
                <a:latin typeface="Arial" panose="020B0604020202020204" pitchFamily="34" charset="0"/>
              </a:rPr>
              <a:t>A magnitude 8.4 earthquake struck just north of the June 4, 2000 rupture zone, leading to 25 fatalities.</a:t>
            </a:r>
          </a:p>
          <a:p>
            <a:pPr marL="742950" lvl="1" indent="-285750" eaLnBrk="0" hangingPunct="0">
              <a:buFont typeface="Arial" panose="020B0604020202020204" pitchFamily="34" charset="0"/>
              <a:buChar char="•"/>
            </a:pPr>
            <a:r>
              <a:rPr kumimoji="0" lang="en-US" altLang="en-US" sz="1400" b="0" i="0" u="none" strike="noStrike" cap="none" normalizeH="0" baseline="0" dirty="0">
                <a:ln>
                  <a:noFill/>
                </a:ln>
                <a:solidFill>
                  <a:schemeClr val="tx1"/>
                </a:solidFill>
                <a:effectLst/>
                <a:latin typeface="Arial" panose="020B0604020202020204" pitchFamily="34" charset="0"/>
              </a:rPr>
              <a:t>A magnitude 7.9 earthquake occurred at the northern edge of the aftershock zone from the earlier quake. </a:t>
            </a:r>
          </a:p>
        </p:txBody>
      </p:sp>
      <p:sp>
        <p:nvSpPr>
          <p:cNvPr id="485" name="TextBox 484">
            <a:extLst>
              <a:ext uri="{FF2B5EF4-FFF2-40B4-BE49-F238E27FC236}">
                <a16:creationId xmlns:a16="http://schemas.microsoft.com/office/drawing/2014/main" id="{CC3B1262-0C5E-F5DA-DEA5-60FA90717350}"/>
              </a:ext>
            </a:extLst>
          </p:cNvPr>
          <p:cNvSpPr txBox="1"/>
          <p:nvPr/>
        </p:nvSpPr>
        <p:spPr>
          <a:xfrm rot="3780088">
            <a:off x="5372796" y="3443942"/>
            <a:ext cx="1196161" cy="261610"/>
          </a:xfrm>
          <a:prstGeom prst="rect">
            <a:avLst/>
          </a:prstGeom>
          <a:noFill/>
        </p:spPr>
        <p:txBody>
          <a:bodyPr wrap="none" rtlCol="0">
            <a:spAutoFit/>
          </a:bodyPr>
          <a:lstStyle/>
          <a:p>
            <a:pPr algn="ctr"/>
            <a:r>
              <a:rPr lang="en-US" sz="1100" b="1" spc="300" dirty="0"/>
              <a:t>2004 M9.1</a:t>
            </a:r>
          </a:p>
        </p:txBody>
      </p:sp>
      <p:sp>
        <p:nvSpPr>
          <p:cNvPr id="32" name="Freeform 31">
            <a:extLst>
              <a:ext uri="{FF2B5EF4-FFF2-40B4-BE49-F238E27FC236}">
                <a16:creationId xmlns:a16="http://schemas.microsoft.com/office/drawing/2014/main" id="{B33567A3-D095-DE3E-7B90-C68B0CD3C3E6}"/>
              </a:ext>
            </a:extLst>
          </p:cNvPr>
          <p:cNvSpPr/>
          <p:nvPr/>
        </p:nvSpPr>
        <p:spPr>
          <a:xfrm>
            <a:off x="7280262" y="5440187"/>
            <a:ext cx="452113" cy="427575"/>
          </a:xfrm>
          <a:custGeom>
            <a:avLst/>
            <a:gdLst>
              <a:gd name="connsiteX0" fmla="*/ 317513 w 452113"/>
              <a:gd name="connsiteY0" fmla="*/ 427213 h 427575"/>
              <a:gd name="connsiteX1" fmla="*/ 406413 w 452113"/>
              <a:gd name="connsiteY1" fmla="*/ 360538 h 427575"/>
              <a:gd name="connsiteX2" fmla="*/ 447688 w 452113"/>
              <a:gd name="connsiteY2" fmla="*/ 293863 h 427575"/>
              <a:gd name="connsiteX3" fmla="*/ 444513 w 452113"/>
              <a:gd name="connsiteY3" fmla="*/ 211313 h 427575"/>
              <a:gd name="connsiteX4" fmla="*/ 390538 w 452113"/>
              <a:gd name="connsiteY4" fmla="*/ 122413 h 427575"/>
              <a:gd name="connsiteX5" fmla="*/ 314338 w 452113"/>
              <a:gd name="connsiteY5" fmla="*/ 27163 h 427575"/>
              <a:gd name="connsiteX6" fmla="*/ 215913 w 452113"/>
              <a:gd name="connsiteY6" fmla="*/ 4938 h 427575"/>
              <a:gd name="connsiteX7" fmla="*/ 107963 w 452113"/>
              <a:gd name="connsiteY7" fmla="*/ 1763 h 427575"/>
              <a:gd name="connsiteX8" fmla="*/ 34938 w 452113"/>
              <a:gd name="connsiteY8" fmla="*/ 27163 h 427575"/>
              <a:gd name="connsiteX9" fmla="*/ 13 w 452113"/>
              <a:gd name="connsiteY9" fmla="*/ 109713 h 427575"/>
              <a:gd name="connsiteX10" fmla="*/ 31763 w 452113"/>
              <a:gd name="connsiteY10" fmla="*/ 201788 h 427575"/>
              <a:gd name="connsiteX11" fmla="*/ 104788 w 452113"/>
              <a:gd name="connsiteY11" fmla="*/ 290688 h 427575"/>
              <a:gd name="connsiteX12" fmla="*/ 196863 w 452113"/>
              <a:gd name="connsiteY12" fmla="*/ 382763 h 427575"/>
              <a:gd name="connsiteX13" fmla="*/ 317513 w 452113"/>
              <a:gd name="connsiteY13" fmla="*/ 427213 h 427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113" h="427575">
                <a:moveTo>
                  <a:pt x="317513" y="427213"/>
                </a:moveTo>
                <a:cubicBezTo>
                  <a:pt x="352438" y="423509"/>
                  <a:pt x="384717" y="382763"/>
                  <a:pt x="406413" y="360538"/>
                </a:cubicBezTo>
                <a:cubicBezTo>
                  <a:pt x="428109" y="338313"/>
                  <a:pt x="441338" y="318734"/>
                  <a:pt x="447688" y="293863"/>
                </a:cubicBezTo>
                <a:cubicBezTo>
                  <a:pt x="454038" y="268992"/>
                  <a:pt x="454038" y="239888"/>
                  <a:pt x="444513" y="211313"/>
                </a:cubicBezTo>
                <a:cubicBezTo>
                  <a:pt x="434988" y="182738"/>
                  <a:pt x="412234" y="153105"/>
                  <a:pt x="390538" y="122413"/>
                </a:cubicBezTo>
                <a:cubicBezTo>
                  <a:pt x="368842" y="91721"/>
                  <a:pt x="343442" y="46742"/>
                  <a:pt x="314338" y="27163"/>
                </a:cubicBezTo>
                <a:cubicBezTo>
                  <a:pt x="285234" y="7584"/>
                  <a:pt x="250309" y="9171"/>
                  <a:pt x="215913" y="4938"/>
                </a:cubicBezTo>
                <a:cubicBezTo>
                  <a:pt x="181517" y="705"/>
                  <a:pt x="138125" y="-1941"/>
                  <a:pt x="107963" y="1763"/>
                </a:cubicBezTo>
                <a:cubicBezTo>
                  <a:pt x="77800" y="5467"/>
                  <a:pt x="52930" y="9171"/>
                  <a:pt x="34938" y="27163"/>
                </a:cubicBezTo>
                <a:cubicBezTo>
                  <a:pt x="16946" y="45155"/>
                  <a:pt x="542" y="80609"/>
                  <a:pt x="13" y="109713"/>
                </a:cubicBezTo>
                <a:cubicBezTo>
                  <a:pt x="-516" y="138817"/>
                  <a:pt x="14301" y="171626"/>
                  <a:pt x="31763" y="201788"/>
                </a:cubicBezTo>
                <a:cubicBezTo>
                  <a:pt x="49225" y="231950"/>
                  <a:pt x="77271" y="260526"/>
                  <a:pt x="104788" y="290688"/>
                </a:cubicBezTo>
                <a:cubicBezTo>
                  <a:pt x="132305" y="320850"/>
                  <a:pt x="160880" y="360009"/>
                  <a:pt x="196863" y="382763"/>
                </a:cubicBezTo>
                <a:cubicBezTo>
                  <a:pt x="232846" y="405517"/>
                  <a:pt x="282588" y="430917"/>
                  <a:pt x="317513" y="427213"/>
                </a:cubicBezTo>
                <a:close/>
              </a:path>
            </a:pathLst>
          </a:custGeom>
          <a:solidFill>
            <a:srgbClr val="FFFF00">
              <a:alpha val="80000"/>
            </a:srgbClr>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3" name="Rectangle 512">
            <a:extLst>
              <a:ext uri="{FF2B5EF4-FFF2-40B4-BE49-F238E27FC236}">
                <a16:creationId xmlns:a16="http://schemas.microsoft.com/office/drawing/2014/main" id="{3E6B118E-66C0-33DF-495C-08ADF0DF8C8D}"/>
              </a:ext>
            </a:extLst>
          </p:cNvPr>
          <p:cNvSpPr/>
          <p:nvPr/>
        </p:nvSpPr>
        <p:spPr>
          <a:xfrm>
            <a:off x="6923828" y="5013840"/>
            <a:ext cx="920618" cy="164086"/>
          </a:xfrm>
          <a:prstGeom prst="rect">
            <a:avLst/>
          </a:prstGeom>
          <a:solidFill>
            <a:schemeClr val="bg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4" name="TextBox 513">
            <a:extLst>
              <a:ext uri="{FF2B5EF4-FFF2-40B4-BE49-F238E27FC236}">
                <a16:creationId xmlns:a16="http://schemas.microsoft.com/office/drawing/2014/main" id="{C174B0E2-1278-BCB1-0D5E-F2A3428699D2}"/>
              </a:ext>
            </a:extLst>
          </p:cNvPr>
          <p:cNvSpPr txBox="1"/>
          <p:nvPr/>
        </p:nvSpPr>
        <p:spPr>
          <a:xfrm>
            <a:off x="6857174" y="4981099"/>
            <a:ext cx="1050289" cy="230832"/>
          </a:xfrm>
          <a:prstGeom prst="rect">
            <a:avLst/>
          </a:prstGeom>
          <a:noFill/>
        </p:spPr>
        <p:txBody>
          <a:bodyPr wrap="none" rtlCol="0">
            <a:spAutoFit/>
          </a:bodyPr>
          <a:lstStyle/>
          <a:p>
            <a:pPr algn="ctr"/>
            <a:r>
              <a:rPr lang="en-US" sz="900" b="1" dirty="0"/>
              <a:t>10/25/2010 M7.8</a:t>
            </a:r>
          </a:p>
        </p:txBody>
      </p:sp>
      <p:sp>
        <p:nvSpPr>
          <p:cNvPr id="22" name="5-Point Star 21">
            <a:extLst>
              <a:ext uri="{FF2B5EF4-FFF2-40B4-BE49-F238E27FC236}">
                <a16:creationId xmlns:a16="http://schemas.microsoft.com/office/drawing/2014/main" id="{D2D21743-90CC-DF6D-9A74-9EFE5C638E3A}"/>
              </a:ext>
            </a:extLst>
          </p:cNvPr>
          <p:cNvSpPr/>
          <p:nvPr/>
        </p:nvSpPr>
        <p:spPr>
          <a:xfrm>
            <a:off x="7471098" y="5665092"/>
            <a:ext cx="181201" cy="181201"/>
          </a:xfrm>
          <a:prstGeom prst="star5">
            <a:avLst/>
          </a:prstGeom>
          <a:solidFill>
            <a:srgbClr val="FFFF00"/>
          </a:solidFill>
          <a:ln w="12700">
            <a:solidFill>
              <a:schemeClr val="tx1"/>
            </a:solid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Freeform 24">
            <a:extLst>
              <a:ext uri="{FF2B5EF4-FFF2-40B4-BE49-F238E27FC236}">
                <a16:creationId xmlns:a16="http://schemas.microsoft.com/office/drawing/2014/main" id="{9F71C334-7858-5CFF-0E6B-865C64E2AA36}"/>
              </a:ext>
            </a:extLst>
          </p:cNvPr>
          <p:cNvSpPr/>
          <p:nvPr/>
        </p:nvSpPr>
        <p:spPr>
          <a:xfrm>
            <a:off x="6348217" y="4156543"/>
            <a:ext cx="517253" cy="622428"/>
          </a:xfrm>
          <a:custGeom>
            <a:avLst/>
            <a:gdLst>
              <a:gd name="connsiteX0" fmla="*/ 287533 w 517253"/>
              <a:gd name="connsiteY0" fmla="*/ 428157 h 622428"/>
              <a:gd name="connsiteX1" fmla="*/ 347858 w 517253"/>
              <a:gd name="connsiteY1" fmla="*/ 466257 h 622428"/>
              <a:gd name="connsiteX2" fmla="*/ 376433 w 517253"/>
              <a:gd name="connsiteY2" fmla="*/ 510707 h 622428"/>
              <a:gd name="connsiteX3" fmla="*/ 395483 w 517253"/>
              <a:gd name="connsiteY3" fmla="*/ 561507 h 622428"/>
              <a:gd name="connsiteX4" fmla="*/ 424058 w 517253"/>
              <a:gd name="connsiteY4" fmla="*/ 615482 h 622428"/>
              <a:gd name="connsiteX5" fmla="*/ 474858 w 517253"/>
              <a:gd name="connsiteY5" fmla="*/ 615482 h 622428"/>
              <a:gd name="connsiteX6" fmla="*/ 497083 w 517253"/>
              <a:gd name="connsiteY6" fmla="*/ 558332 h 622428"/>
              <a:gd name="connsiteX7" fmla="*/ 512958 w 517253"/>
              <a:gd name="connsiteY7" fmla="*/ 472607 h 622428"/>
              <a:gd name="connsiteX8" fmla="*/ 509783 w 517253"/>
              <a:gd name="connsiteY8" fmla="*/ 386882 h 622428"/>
              <a:gd name="connsiteX9" fmla="*/ 433583 w 517253"/>
              <a:gd name="connsiteY9" fmla="*/ 275757 h 622428"/>
              <a:gd name="connsiteX10" fmla="*/ 344683 w 517253"/>
              <a:gd name="connsiteY10" fmla="*/ 186857 h 622428"/>
              <a:gd name="connsiteX11" fmla="*/ 284358 w 517253"/>
              <a:gd name="connsiteY11" fmla="*/ 110657 h 622428"/>
              <a:gd name="connsiteX12" fmla="*/ 224033 w 517253"/>
              <a:gd name="connsiteY12" fmla="*/ 40807 h 622428"/>
              <a:gd name="connsiteX13" fmla="*/ 138308 w 517253"/>
              <a:gd name="connsiteY13" fmla="*/ 2707 h 622428"/>
              <a:gd name="connsiteX14" fmla="*/ 39883 w 517253"/>
              <a:gd name="connsiteY14" fmla="*/ 9057 h 622428"/>
              <a:gd name="connsiteX15" fmla="*/ 8133 w 517253"/>
              <a:gd name="connsiteY15" fmla="*/ 56682 h 622428"/>
              <a:gd name="connsiteX16" fmla="*/ 4958 w 517253"/>
              <a:gd name="connsiteY16" fmla="*/ 107482 h 622428"/>
              <a:gd name="connsiteX17" fmla="*/ 68458 w 517253"/>
              <a:gd name="connsiteY17" fmla="*/ 151932 h 622428"/>
              <a:gd name="connsiteX18" fmla="*/ 131958 w 517253"/>
              <a:gd name="connsiteY18" fmla="*/ 177332 h 622428"/>
              <a:gd name="connsiteX19" fmla="*/ 198633 w 517253"/>
              <a:gd name="connsiteY19" fmla="*/ 196382 h 622428"/>
              <a:gd name="connsiteX20" fmla="*/ 236733 w 517253"/>
              <a:gd name="connsiteY20" fmla="*/ 250357 h 622428"/>
              <a:gd name="connsiteX21" fmla="*/ 255783 w 517253"/>
              <a:gd name="connsiteY21" fmla="*/ 317032 h 622428"/>
              <a:gd name="connsiteX22" fmla="*/ 262133 w 517253"/>
              <a:gd name="connsiteY22" fmla="*/ 374182 h 622428"/>
              <a:gd name="connsiteX23" fmla="*/ 287533 w 517253"/>
              <a:gd name="connsiteY23" fmla="*/ 428157 h 622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17253" h="622428">
                <a:moveTo>
                  <a:pt x="287533" y="428157"/>
                </a:moveTo>
                <a:cubicBezTo>
                  <a:pt x="301821" y="443503"/>
                  <a:pt x="333041" y="452499"/>
                  <a:pt x="347858" y="466257"/>
                </a:cubicBezTo>
                <a:cubicBezTo>
                  <a:pt x="362675" y="480015"/>
                  <a:pt x="368496" y="494832"/>
                  <a:pt x="376433" y="510707"/>
                </a:cubicBezTo>
                <a:cubicBezTo>
                  <a:pt x="384370" y="526582"/>
                  <a:pt x="387546" y="544045"/>
                  <a:pt x="395483" y="561507"/>
                </a:cubicBezTo>
                <a:cubicBezTo>
                  <a:pt x="403420" y="578969"/>
                  <a:pt x="410829" y="606486"/>
                  <a:pt x="424058" y="615482"/>
                </a:cubicBezTo>
                <a:cubicBezTo>
                  <a:pt x="437287" y="624478"/>
                  <a:pt x="462687" y="625007"/>
                  <a:pt x="474858" y="615482"/>
                </a:cubicBezTo>
                <a:cubicBezTo>
                  <a:pt x="487029" y="605957"/>
                  <a:pt x="490733" y="582144"/>
                  <a:pt x="497083" y="558332"/>
                </a:cubicBezTo>
                <a:cubicBezTo>
                  <a:pt x="503433" y="534520"/>
                  <a:pt x="510841" y="501182"/>
                  <a:pt x="512958" y="472607"/>
                </a:cubicBezTo>
                <a:cubicBezTo>
                  <a:pt x="515075" y="444032"/>
                  <a:pt x="523012" y="419690"/>
                  <a:pt x="509783" y="386882"/>
                </a:cubicBezTo>
                <a:cubicBezTo>
                  <a:pt x="496554" y="354074"/>
                  <a:pt x="461100" y="309095"/>
                  <a:pt x="433583" y="275757"/>
                </a:cubicBezTo>
                <a:cubicBezTo>
                  <a:pt x="406066" y="242419"/>
                  <a:pt x="369554" y="214374"/>
                  <a:pt x="344683" y="186857"/>
                </a:cubicBezTo>
                <a:cubicBezTo>
                  <a:pt x="319812" y="159340"/>
                  <a:pt x="304466" y="134999"/>
                  <a:pt x="284358" y="110657"/>
                </a:cubicBezTo>
                <a:cubicBezTo>
                  <a:pt x="264250" y="86315"/>
                  <a:pt x="248375" y="58799"/>
                  <a:pt x="224033" y="40807"/>
                </a:cubicBezTo>
                <a:cubicBezTo>
                  <a:pt x="199691" y="22815"/>
                  <a:pt x="169000" y="7999"/>
                  <a:pt x="138308" y="2707"/>
                </a:cubicBezTo>
                <a:cubicBezTo>
                  <a:pt x="107616" y="-2585"/>
                  <a:pt x="61579" y="61"/>
                  <a:pt x="39883" y="9057"/>
                </a:cubicBezTo>
                <a:cubicBezTo>
                  <a:pt x="18187" y="18053"/>
                  <a:pt x="13954" y="40278"/>
                  <a:pt x="8133" y="56682"/>
                </a:cubicBezTo>
                <a:cubicBezTo>
                  <a:pt x="2312" y="73086"/>
                  <a:pt x="-5096" y="91607"/>
                  <a:pt x="4958" y="107482"/>
                </a:cubicBezTo>
                <a:cubicBezTo>
                  <a:pt x="15012" y="123357"/>
                  <a:pt x="47291" y="140290"/>
                  <a:pt x="68458" y="151932"/>
                </a:cubicBezTo>
                <a:cubicBezTo>
                  <a:pt x="89625" y="163574"/>
                  <a:pt x="110262" y="169924"/>
                  <a:pt x="131958" y="177332"/>
                </a:cubicBezTo>
                <a:cubicBezTo>
                  <a:pt x="153654" y="184740"/>
                  <a:pt x="181171" y="184211"/>
                  <a:pt x="198633" y="196382"/>
                </a:cubicBezTo>
                <a:cubicBezTo>
                  <a:pt x="216095" y="208553"/>
                  <a:pt x="227208" y="230249"/>
                  <a:pt x="236733" y="250357"/>
                </a:cubicBezTo>
                <a:cubicBezTo>
                  <a:pt x="246258" y="270465"/>
                  <a:pt x="251550" y="296395"/>
                  <a:pt x="255783" y="317032"/>
                </a:cubicBezTo>
                <a:cubicBezTo>
                  <a:pt x="260016" y="337669"/>
                  <a:pt x="256312" y="355661"/>
                  <a:pt x="262133" y="374182"/>
                </a:cubicBezTo>
                <a:cubicBezTo>
                  <a:pt x="267954" y="392703"/>
                  <a:pt x="273245" y="412811"/>
                  <a:pt x="287533" y="428157"/>
                </a:cubicBezTo>
                <a:close/>
              </a:path>
            </a:pathLst>
          </a:custGeom>
          <a:solidFill>
            <a:srgbClr val="FF0000">
              <a:alpha val="80278"/>
            </a:srgbClr>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518" name="Straight Arrow Connector 517">
            <a:extLst>
              <a:ext uri="{FF2B5EF4-FFF2-40B4-BE49-F238E27FC236}">
                <a16:creationId xmlns:a16="http://schemas.microsoft.com/office/drawing/2014/main" id="{61B6E665-A5B7-83BC-2F80-F8D22645A6B4}"/>
              </a:ext>
            </a:extLst>
          </p:cNvPr>
          <p:cNvCxnSpPr>
            <a:cxnSpLocks/>
          </p:cNvCxnSpPr>
          <p:nvPr/>
        </p:nvCxnSpPr>
        <p:spPr>
          <a:xfrm flipH="1" flipV="1">
            <a:off x="6711546" y="4447102"/>
            <a:ext cx="245262" cy="41558"/>
          </a:xfrm>
          <a:prstGeom prst="straightConnector1">
            <a:avLst/>
          </a:prstGeom>
          <a:ln w="6350">
            <a:solidFill>
              <a:schemeClr val="tx1"/>
            </a:solidFill>
            <a:tailEnd type="stealth"/>
          </a:ln>
        </p:spPr>
        <p:style>
          <a:lnRef idx="1">
            <a:schemeClr val="accent1"/>
          </a:lnRef>
          <a:fillRef idx="0">
            <a:schemeClr val="accent1"/>
          </a:fillRef>
          <a:effectRef idx="0">
            <a:schemeClr val="accent1"/>
          </a:effectRef>
          <a:fontRef idx="minor">
            <a:schemeClr val="tx1"/>
          </a:fontRef>
        </p:style>
      </p:cxnSp>
      <p:sp>
        <p:nvSpPr>
          <p:cNvPr id="505" name="Rectangle 504">
            <a:extLst>
              <a:ext uri="{FF2B5EF4-FFF2-40B4-BE49-F238E27FC236}">
                <a16:creationId xmlns:a16="http://schemas.microsoft.com/office/drawing/2014/main" id="{55872511-B723-2209-D98B-E8D902D69ECC}"/>
              </a:ext>
            </a:extLst>
          </p:cNvPr>
          <p:cNvSpPr/>
          <p:nvPr/>
        </p:nvSpPr>
        <p:spPr>
          <a:xfrm>
            <a:off x="6904213" y="4344638"/>
            <a:ext cx="880675" cy="167804"/>
          </a:xfrm>
          <a:prstGeom prst="rect">
            <a:avLst/>
          </a:prstGeom>
          <a:solidFill>
            <a:schemeClr val="bg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6" name="TextBox 505">
            <a:extLst>
              <a:ext uri="{FF2B5EF4-FFF2-40B4-BE49-F238E27FC236}">
                <a16:creationId xmlns:a16="http://schemas.microsoft.com/office/drawing/2014/main" id="{97163D98-8596-BE6A-1EE0-A337214B748E}"/>
              </a:ext>
            </a:extLst>
          </p:cNvPr>
          <p:cNvSpPr txBox="1"/>
          <p:nvPr/>
        </p:nvSpPr>
        <p:spPr>
          <a:xfrm>
            <a:off x="6858278" y="4313124"/>
            <a:ext cx="986168" cy="230832"/>
          </a:xfrm>
          <a:prstGeom prst="rect">
            <a:avLst/>
          </a:prstGeom>
          <a:noFill/>
        </p:spPr>
        <p:txBody>
          <a:bodyPr wrap="none" rtlCol="0">
            <a:spAutoFit/>
          </a:bodyPr>
          <a:lstStyle/>
          <a:p>
            <a:pPr algn="ctr"/>
            <a:r>
              <a:rPr lang="en-US" sz="900" b="1" dirty="0"/>
              <a:t>3/28/2005 M8.6</a:t>
            </a:r>
          </a:p>
        </p:txBody>
      </p:sp>
      <p:cxnSp>
        <p:nvCxnSpPr>
          <p:cNvPr id="33" name="Straight Arrow Connector 32">
            <a:extLst>
              <a:ext uri="{FF2B5EF4-FFF2-40B4-BE49-F238E27FC236}">
                <a16:creationId xmlns:a16="http://schemas.microsoft.com/office/drawing/2014/main" id="{B4F1B08B-A094-2E45-40FA-6BC8FCBBD8C8}"/>
              </a:ext>
            </a:extLst>
          </p:cNvPr>
          <p:cNvCxnSpPr>
            <a:cxnSpLocks/>
          </p:cNvCxnSpPr>
          <p:nvPr/>
        </p:nvCxnSpPr>
        <p:spPr>
          <a:xfrm flipH="1" flipV="1">
            <a:off x="7628454" y="5771013"/>
            <a:ext cx="180164" cy="65161"/>
          </a:xfrm>
          <a:prstGeom prst="straightConnector1">
            <a:avLst/>
          </a:prstGeom>
          <a:ln w="6350">
            <a:solidFill>
              <a:schemeClr val="tx1"/>
            </a:solidFill>
            <a:tailEnd type="stealth"/>
          </a:ln>
        </p:spPr>
        <p:style>
          <a:lnRef idx="1">
            <a:schemeClr val="accent1"/>
          </a:lnRef>
          <a:fillRef idx="0">
            <a:schemeClr val="accent1"/>
          </a:fillRef>
          <a:effectRef idx="0">
            <a:schemeClr val="accent1"/>
          </a:effectRef>
          <a:fontRef idx="minor">
            <a:schemeClr val="tx1"/>
          </a:fontRef>
        </p:style>
      </p:cxnSp>
      <p:sp>
        <p:nvSpPr>
          <p:cNvPr id="521" name="Rectangle 520">
            <a:extLst>
              <a:ext uri="{FF2B5EF4-FFF2-40B4-BE49-F238E27FC236}">
                <a16:creationId xmlns:a16="http://schemas.microsoft.com/office/drawing/2014/main" id="{638CB61F-DE36-D858-8F8A-05E21B2783E5}"/>
              </a:ext>
            </a:extLst>
          </p:cNvPr>
          <p:cNvSpPr/>
          <p:nvPr/>
        </p:nvSpPr>
        <p:spPr>
          <a:xfrm>
            <a:off x="7765909" y="5805165"/>
            <a:ext cx="837973" cy="181809"/>
          </a:xfrm>
          <a:prstGeom prst="rect">
            <a:avLst/>
          </a:prstGeom>
          <a:solidFill>
            <a:schemeClr val="bg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2" name="TextBox 521">
            <a:extLst>
              <a:ext uri="{FF2B5EF4-FFF2-40B4-BE49-F238E27FC236}">
                <a16:creationId xmlns:a16="http://schemas.microsoft.com/office/drawing/2014/main" id="{176E8CAB-AF8C-01CE-6FBE-9DA30714EE94}"/>
              </a:ext>
            </a:extLst>
          </p:cNvPr>
          <p:cNvSpPr txBox="1"/>
          <p:nvPr/>
        </p:nvSpPr>
        <p:spPr>
          <a:xfrm>
            <a:off x="7693310" y="5790632"/>
            <a:ext cx="986168" cy="230832"/>
          </a:xfrm>
          <a:prstGeom prst="rect">
            <a:avLst/>
          </a:prstGeom>
          <a:noFill/>
        </p:spPr>
        <p:txBody>
          <a:bodyPr wrap="none" rtlCol="0">
            <a:spAutoFit/>
          </a:bodyPr>
          <a:lstStyle/>
          <a:p>
            <a:pPr algn="ctr"/>
            <a:r>
              <a:rPr lang="en-US" sz="900" b="1" dirty="0"/>
              <a:t>9/12/2007 M8.4</a:t>
            </a:r>
          </a:p>
        </p:txBody>
      </p:sp>
      <p:sp>
        <p:nvSpPr>
          <p:cNvPr id="57" name="Freeform 56">
            <a:extLst>
              <a:ext uri="{FF2B5EF4-FFF2-40B4-BE49-F238E27FC236}">
                <a16:creationId xmlns:a16="http://schemas.microsoft.com/office/drawing/2014/main" id="{2A6F686A-2181-80A6-D203-7ADA4FDB7375}"/>
              </a:ext>
            </a:extLst>
          </p:cNvPr>
          <p:cNvSpPr/>
          <p:nvPr/>
        </p:nvSpPr>
        <p:spPr>
          <a:xfrm>
            <a:off x="7321029" y="5228499"/>
            <a:ext cx="238424" cy="250127"/>
          </a:xfrm>
          <a:custGeom>
            <a:avLst/>
            <a:gdLst>
              <a:gd name="connsiteX0" fmla="*/ 171971 w 238424"/>
              <a:gd name="connsiteY0" fmla="*/ 248376 h 250127"/>
              <a:gd name="connsiteX1" fmla="*/ 235471 w 238424"/>
              <a:gd name="connsiteY1" fmla="*/ 203926 h 250127"/>
              <a:gd name="connsiteX2" fmla="*/ 219596 w 238424"/>
              <a:gd name="connsiteY2" fmla="*/ 130901 h 250127"/>
              <a:gd name="connsiteX3" fmla="*/ 146571 w 238424"/>
              <a:gd name="connsiteY3" fmla="*/ 61051 h 250127"/>
              <a:gd name="connsiteX4" fmla="*/ 64021 w 238424"/>
              <a:gd name="connsiteY4" fmla="*/ 726 h 250127"/>
              <a:gd name="connsiteX5" fmla="*/ 3696 w 238424"/>
              <a:gd name="connsiteY5" fmla="*/ 32476 h 250127"/>
              <a:gd name="connsiteX6" fmla="*/ 10046 w 238424"/>
              <a:gd name="connsiteY6" fmla="*/ 102326 h 250127"/>
              <a:gd name="connsiteX7" fmla="*/ 38621 w 238424"/>
              <a:gd name="connsiteY7" fmla="*/ 184876 h 250127"/>
              <a:gd name="connsiteX8" fmla="*/ 92596 w 238424"/>
              <a:gd name="connsiteY8" fmla="*/ 235676 h 250127"/>
              <a:gd name="connsiteX9" fmla="*/ 171971 w 238424"/>
              <a:gd name="connsiteY9" fmla="*/ 248376 h 250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424" h="250127">
                <a:moveTo>
                  <a:pt x="171971" y="248376"/>
                </a:moveTo>
                <a:cubicBezTo>
                  <a:pt x="195784" y="243084"/>
                  <a:pt x="227533" y="223505"/>
                  <a:pt x="235471" y="203926"/>
                </a:cubicBezTo>
                <a:cubicBezTo>
                  <a:pt x="243409" y="184347"/>
                  <a:pt x="234413" y="154713"/>
                  <a:pt x="219596" y="130901"/>
                </a:cubicBezTo>
                <a:cubicBezTo>
                  <a:pt x="204779" y="107089"/>
                  <a:pt x="172500" y="82747"/>
                  <a:pt x="146571" y="61051"/>
                </a:cubicBezTo>
                <a:cubicBezTo>
                  <a:pt x="120642" y="39355"/>
                  <a:pt x="87833" y="5488"/>
                  <a:pt x="64021" y="726"/>
                </a:cubicBezTo>
                <a:cubicBezTo>
                  <a:pt x="40209" y="-4036"/>
                  <a:pt x="12692" y="15543"/>
                  <a:pt x="3696" y="32476"/>
                </a:cubicBezTo>
                <a:cubicBezTo>
                  <a:pt x="-5300" y="49409"/>
                  <a:pt x="4225" y="76926"/>
                  <a:pt x="10046" y="102326"/>
                </a:cubicBezTo>
                <a:cubicBezTo>
                  <a:pt x="15867" y="127726"/>
                  <a:pt x="24863" y="162651"/>
                  <a:pt x="38621" y="184876"/>
                </a:cubicBezTo>
                <a:cubicBezTo>
                  <a:pt x="52379" y="207101"/>
                  <a:pt x="67725" y="225093"/>
                  <a:pt x="92596" y="235676"/>
                </a:cubicBezTo>
                <a:cubicBezTo>
                  <a:pt x="117467" y="246259"/>
                  <a:pt x="148158" y="253668"/>
                  <a:pt x="171971" y="248376"/>
                </a:cubicBezTo>
                <a:close/>
              </a:path>
            </a:pathLst>
          </a:custGeom>
          <a:solidFill>
            <a:srgbClr val="92D050">
              <a:alpha val="79513"/>
            </a:srgbClr>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5-Point Star 20">
            <a:extLst>
              <a:ext uri="{FF2B5EF4-FFF2-40B4-BE49-F238E27FC236}">
                <a16:creationId xmlns:a16="http://schemas.microsoft.com/office/drawing/2014/main" id="{E2C79FFE-9062-2B53-C656-F1ABE37B0319}"/>
              </a:ext>
            </a:extLst>
          </p:cNvPr>
          <p:cNvSpPr/>
          <p:nvPr/>
        </p:nvSpPr>
        <p:spPr>
          <a:xfrm>
            <a:off x="7362721" y="5274289"/>
            <a:ext cx="181201" cy="181201"/>
          </a:xfrm>
          <a:prstGeom prst="star5">
            <a:avLst/>
          </a:prstGeom>
          <a:solidFill>
            <a:srgbClr val="92D050"/>
          </a:solidFill>
          <a:ln w="12700">
            <a:solidFill>
              <a:schemeClr val="tx1"/>
            </a:solid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Freeform 58">
            <a:extLst>
              <a:ext uri="{FF2B5EF4-FFF2-40B4-BE49-F238E27FC236}">
                <a16:creationId xmlns:a16="http://schemas.microsoft.com/office/drawing/2014/main" id="{9B186867-2720-304B-BBA7-EC81B2F6DC05}"/>
              </a:ext>
            </a:extLst>
          </p:cNvPr>
          <p:cNvSpPr/>
          <p:nvPr/>
        </p:nvSpPr>
        <p:spPr>
          <a:xfrm>
            <a:off x="6489407" y="4184650"/>
            <a:ext cx="209915" cy="201318"/>
          </a:xfrm>
          <a:custGeom>
            <a:avLst/>
            <a:gdLst>
              <a:gd name="connsiteX0" fmla="*/ 293 w 209915"/>
              <a:gd name="connsiteY0" fmla="*/ 104775 h 201318"/>
              <a:gd name="connsiteX1" fmla="*/ 70143 w 209915"/>
              <a:gd name="connsiteY1" fmla="*/ 177800 h 201318"/>
              <a:gd name="connsiteX2" fmla="*/ 143168 w 209915"/>
              <a:gd name="connsiteY2" fmla="*/ 200025 h 201318"/>
              <a:gd name="connsiteX3" fmla="*/ 178093 w 209915"/>
              <a:gd name="connsiteY3" fmla="*/ 146050 h 201318"/>
              <a:gd name="connsiteX4" fmla="*/ 209843 w 209915"/>
              <a:gd name="connsiteY4" fmla="*/ 85725 h 201318"/>
              <a:gd name="connsiteX5" fmla="*/ 184443 w 209915"/>
              <a:gd name="connsiteY5" fmla="*/ 28575 h 201318"/>
              <a:gd name="connsiteX6" fmla="*/ 114593 w 209915"/>
              <a:gd name="connsiteY6" fmla="*/ 0 h 201318"/>
              <a:gd name="connsiteX7" fmla="*/ 47918 w 209915"/>
              <a:gd name="connsiteY7" fmla="*/ 9525 h 201318"/>
              <a:gd name="connsiteX8" fmla="*/ 293 w 209915"/>
              <a:gd name="connsiteY8" fmla="*/ 104775 h 201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9915" h="201318">
                <a:moveTo>
                  <a:pt x="293" y="104775"/>
                </a:moveTo>
                <a:cubicBezTo>
                  <a:pt x="3997" y="132821"/>
                  <a:pt x="46331" y="161925"/>
                  <a:pt x="70143" y="177800"/>
                </a:cubicBezTo>
                <a:cubicBezTo>
                  <a:pt x="93956" y="193675"/>
                  <a:pt x="125176" y="205317"/>
                  <a:pt x="143168" y="200025"/>
                </a:cubicBezTo>
                <a:cubicBezTo>
                  <a:pt x="161160" y="194733"/>
                  <a:pt x="166981" y="165100"/>
                  <a:pt x="178093" y="146050"/>
                </a:cubicBezTo>
                <a:cubicBezTo>
                  <a:pt x="189205" y="127000"/>
                  <a:pt x="208785" y="105304"/>
                  <a:pt x="209843" y="85725"/>
                </a:cubicBezTo>
                <a:cubicBezTo>
                  <a:pt x="210901" y="66146"/>
                  <a:pt x="200318" y="42862"/>
                  <a:pt x="184443" y="28575"/>
                </a:cubicBezTo>
                <a:cubicBezTo>
                  <a:pt x="168568" y="14287"/>
                  <a:pt x="137347" y="3175"/>
                  <a:pt x="114593" y="0"/>
                </a:cubicBezTo>
                <a:lnTo>
                  <a:pt x="47918" y="9525"/>
                </a:lnTo>
                <a:cubicBezTo>
                  <a:pt x="28868" y="25400"/>
                  <a:pt x="-3411" y="76729"/>
                  <a:pt x="293" y="104775"/>
                </a:cubicBezTo>
                <a:close/>
              </a:path>
            </a:pathLst>
          </a:custGeom>
          <a:solidFill>
            <a:srgbClr val="00B050">
              <a:alpha val="80081"/>
            </a:srgbClr>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5-Point Star 12">
            <a:extLst>
              <a:ext uri="{FF2B5EF4-FFF2-40B4-BE49-F238E27FC236}">
                <a16:creationId xmlns:a16="http://schemas.microsoft.com/office/drawing/2014/main" id="{E0AF327A-51C6-8672-B1E7-829BDDDAAA9F}"/>
              </a:ext>
            </a:extLst>
          </p:cNvPr>
          <p:cNvSpPr/>
          <p:nvPr/>
        </p:nvSpPr>
        <p:spPr>
          <a:xfrm>
            <a:off x="6528624" y="4255940"/>
            <a:ext cx="181201" cy="181201"/>
          </a:xfrm>
          <a:prstGeom prst="star5">
            <a:avLst/>
          </a:prstGeom>
          <a:solidFill>
            <a:srgbClr val="FF0000"/>
          </a:solidFill>
          <a:ln w="12700">
            <a:solidFill>
              <a:schemeClr val="tx1"/>
            </a:solid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5-Point Star 10">
            <a:extLst>
              <a:ext uri="{FF2B5EF4-FFF2-40B4-BE49-F238E27FC236}">
                <a16:creationId xmlns:a16="http://schemas.microsoft.com/office/drawing/2014/main" id="{5EA9E478-B2F4-2817-1E7F-DC24805CA860}"/>
              </a:ext>
            </a:extLst>
          </p:cNvPr>
          <p:cNvSpPr/>
          <p:nvPr/>
        </p:nvSpPr>
        <p:spPr>
          <a:xfrm>
            <a:off x="6506010" y="4173625"/>
            <a:ext cx="181201" cy="181201"/>
          </a:xfrm>
          <a:prstGeom prst="star5">
            <a:avLst/>
          </a:prstGeom>
          <a:solidFill>
            <a:srgbClr val="00B050"/>
          </a:solidFill>
          <a:ln w="12700">
            <a:solidFill>
              <a:schemeClr val="tx1"/>
            </a:solid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Freeform 60">
            <a:extLst>
              <a:ext uri="{FF2B5EF4-FFF2-40B4-BE49-F238E27FC236}">
                <a16:creationId xmlns:a16="http://schemas.microsoft.com/office/drawing/2014/main" id="{13559645-DA76-D8E6-70D8-138536575953}"/>
              </a:ext>
            </a:extLst>
          </p:cNvPr>
          <p:cNvSpPr/>
          <p:nvPr/>
        </p:nvSpPr>
        <p:spPr>
          <a:xfrm>
            <a:off x="7105650" y="5376886"/>
            <a:ext cx="238201" cy="267405"/>
          </a:xfrm>
          <a:custGeom>
            <a:avLst/>
            <a:gdLst>
              <a:gd name="connsiteX0" fmla="*/ 136525 w 238201"/>
              <a:gd name="connsiteY0" fmla="*/ 258739 h 267405"/>
              <a:gd name="connsiteX1" fmla="*/ 190500 w 238201"/>
              <a:gd name="connsiteY1" fmla="*/ 242864 h 267405"/>
              <a:gd name="connsiteX2" fmla="*/ 228600 w 238201"/>
              <a:gd name="connsiteY2" fmla="*/ 195239 h 267405"/>
              <a:gd name="connsiteX3" fmla="*/ 238125 w 238201"/>
              <a:gd name="connsiteY3" fmla="*/ 141264 h 267405"/>
              <a:gd name="connsiteX4" fmla="*/ 225425 w 238201"/>
              <a:gd name="connsiteY4" fmla="*/ 84114 h 267405"/>
              <a:gd name="connsiteX5" fmla="*/ 190500 w 238201"/>
              <a:gd name="connsiteY5" fmla="*/ 42839 h 267405"/>
              <a:gd name="connsiteX6" fmla="*/ 133350 w 238201"/>
              <a:gd name="connsiteY6" fmla="*/ 7914 h 267405"/>
              <a:gd name="connsiteX7" fmla="*/ 66675 w 238201"/>
              <a:gd name="connsiteY7" fmla="*/ 1564 h 267405"/>
              <a:gd name="connsiteX8" fmla="*/ 22225 w 238201"/>
              <a:gd name="connsiteY8" fmla="*/ 30139 h 267405"/>
              <a:gd name="connsiteX9" fmla="*/ 0 w 238201"/>
              <a:gd name="connsiteY9" fmla="*/ 65064 h 267405"/>
              <a:gd name="connsiteX10" fmla="*/ 22225 w 238201"/>
              <a:gd name="connsiteY10" fmla="*/ 106339 h 267405"/>
              <a:gd name="connsiteX11" fmla="*/ 136525 w 238201"/>
              <a:gd name="connsiteY11" fmla="*/ 258739 h 267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8201" h="267405">
                <a:moveTo>
                  <a:pt x="136525" y="258739"/>
                </a:moveTo>
                <a:cubicBezTo>
                  <a:pt x="164571" y="281493"/>
                  <a:pt x="175154" y="253447"/>
                  <a:pt x="190500" y="242864"/>
                </a:cubicBezTo>
                <a:cubicBezTo>
                  <a:pt x="205846" y="232281"/>
                  <a:pt x="220663" y="212172"/>
                  <a:pt x="228600" y="195239"/>
                </a:cubicBezTo>
                <a:cubicBezTo>
                  <a:pt x="236537" y="178306"/>
                  <a:pt x="238654" y="159785"/>
                  <a:pt x="238125" y="141264"/>
                </a:cubicBezTo>
                <a:cubicBezTo>
                  <a:pt x="237596" y="122743"/>
                  <a:pt x="233363" y="100518"/>
                  <a:pt x="225425" y="84114"/>
                </a:cubicBezTo>
                <a:cubicBezTo>
                  <a:pt x="217488" y="67710"/>
                  <a:pt x="205846" y="55539"/>
                  <a:pt x="190500" y="42839"/>
                </a:cubicBezTo>
                <a:cubicBezTo>
                  <a:pt x="175154" y="30139"/>
                  <a:pt x="153987" y="14793"/>
                  <a:pt x="133350" y="7914"/>
                </a:cubicBezTo>
                <a:cubicBezTo>
                  <a:pt x="112713" y="1035"/>
                  <a:pt x="85196" y="-2140"/>
                  <a:pt x="66675" y="1564"/>
                </a:cubicBezTo>
                <a:cubicBezTo>
                  <a:pt x="48154" y="5268"/>
                  <a:pt x="33337" y="19556"/>
                  <a:pt x="22225" y="30139"/>
                </a:cubicBezTo>
                <a:cubicBezTo>
                  <a:pt x="11113" y="40722"/>
                  <a:pt x="0" y="52364"/>
                  <a:pt x="0" y="65064"/>
                </a:cubicBezTo>
                <a:cubicBezTo>
                  <a:pt x="0" y="77764"/>
                  <a:pt x="1058" y="76706"/>
                  <a:pt x="22225" y="106339"/>
                </a:cubicBezTo>
                <a:cubicBezTo>
                  <a:pt x="43392" y="135972"/>
                  <a:pt x="108479" y="235985"/>
                  <a:pt x="136525" y="258739"/>
                </a:cubicBezTo>
                <a:close/>
              </a:path>
            </a:pathLst>
          </a:custGeom>
          <a:solidFill>
            <a:srgbClr val="00B0F0">
              <a:alpha val="80088"/>
            </a:srgbClr>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5-Point Star 22">
            <a:extLst>
              <a:ext uri="{FF2B5EF4-FFF2-40B4-BE49-F238E27FC236}">
                <a16:creationId xmlns:a16="http://schemas.microsoft.com/office/drawing/2014/main" id="{906F7B22-671F-496F-E191-0CEDB9DCA9DE}"/>
              </a:ext>
            </a:extLst>
          </p:cNvPr>
          <p:cNvSpPr/>
          <p:nvPr/>
        </p:nvSpPr>
        <p:spPr>
          <a:xfrm>
            <a:off x="7191575" y="5475820"/>
            <a:ext cx="181201" cy="181201"/>
          </a:xfrm>
          <a:prstGeom prst="star5">
            <a:avLst/>
          </a:prstGeom>
          <a:solidFill>
            <a:srgbClr val="00B0F0"/>
          </a:solidFill>
          <a:ln w="12700">
            <a:solidFill>
              <a:schemeClr val="tx1"/>
            </a:solid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2" name="Straight Arrow Connector 61">
            <a:extLst>
              <a:ext uri="{FF2B5EF4-FFF2-40B4-BE49-F238E27FC236}">
                <a16:creationId xmlns:a16="http://schemas.microsoft.com/office/drawing/2014/main" id="{E52948EE-0E75-F4B5-878B-4FF095672FC5}"/>
              </a:ext>
            </a:extLst>
          </p:cNvPr>
          <p:cNvCxnSpPr>
            <a:cxnSpLocks/>
          </p:cNvCxnSpPr>
          <p:nvPr/>
        </p:nvCxnSpPr>
        <p:spPr>
          <a:xfrm flipH="1">
            <a:off x="7511430" y="5334985"/>
            <a:ext cx="209084" cy="61479"/>
          </a:xfrm>
          <a:prstGeom prst="straightConnector1">
            <a:avLst/>
          </a:prstGeom>
          <a:ln w="6350">
            <a:solidFill>
              <a:schemeClr val="tx1"/>
            </a:solidFill>
            <a:tailEnd type="stealth"/>
          </a:ln>
        </p:spPr>
        <p:style>
          <a:lnRef idx="1">
            <a:schemeClr val="accent1"/>
          </a:lnRef>
          <a:fillRef idx="0">
            <a:schemeClr val="accent1"/>
          </a:fillRef>
          <a:effectRef idx="0">
            <a:schemeClr val="accent1"/>
          </a:effectRef>
          <a:fontRef idx="minor">
            <a:schemeClr val="tx1"/>
          </a:fontRef>
        </p:style>
      </p:cxnSp>
      <p:sp>
        <p:nvSpPr>
          <p:cNvPr id="510" name="Rectangle 509">
            <a:extLst>
              <a:ext uri="{FF2B5EF4-FFF2-40B4-BE49-F238E27FC236}">
                <a16:creationId xmlns:a16="http://schemas.microsoft.com/office/drawing/2014/main" id="{9960BA73-20CC-92C3-3E72-61F8C14E1320}"/>
              </a:ext>
            </a:extLst>
          </p:cNvPr>
          <p:cNvSpPr/>
          <p:nvPr/>
        </p:nvSpPr>
        <p:spPr>
          <a:xfrm>
            <a:off x="7641777" y="5191910"/>
            <a:ext cx="873806" cy="187838"/>
          </a:xfrm>
          <a:prstGeom prst="rect">
            <a:avLst/>
          </a:prstGeom>
          <a:solidFill>
            <a:schemeClr val="bg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1" name="TextBox 510">
            <a:extLst>
              <a:ext uri="{FF2B5EF4-FFF2-40B4-BE49-F238E27FC236}">
                <a16:creationId xmlns:a16="http://schemas.microsoft.com/office/drawing/2014/main" id="{AF658329-F5D8-2271-1655-A6678ED83E84}"/>
              </a:ext>
            </a:extLst>
          </p:cNvPr>
          <p:cNvSpPr txBox="1"/>
          <p:nvPr/>
        </p:nvSpPr>
        <p:spPr>
          <a:xfrm>
            <a:off x="7597333" y="5186183"/>
            <a:ext cx="986168" cy="230832"/>
          </a:xfrm>
          <a:prstGeom prst="rect">
            <a:avLst/>
          </a:prstGeom>
          <a:noFill/>
        </p:spPr>
        <p:txBody>
          <a:bodyPr wrap="none" rtlCol="0">
            <a:spAutoFit/>
          </a:bodyPr>
          <a:lstStyle/>
          <a:p>
            <a:pPr algn="ctr"/>
            <a:r>
              <a:rPr lang="en-US" sz="900" b="1" dirty="0"/>
              <a:t>9/12/2007 M7.9</a:t>
            </a:r>
          </a:p>
        </p:txBody>
      </p:sp>
      <p:cxnSp>
        <p:nvCxnSpPr>
          <p:cNvPr id="452" name="Straight Arrow Connector 451">
            <a:extLst>
              <a:ext uri="{FF2B5EF4-FFF2-40B4-BE49-F238E27FC236}">
                <a16:creationId xmlns:a16="http://schemas.microsoft.com/office/drawing/2014/main" id="{B769BF2D-A130-6F0D-6FA6-056277BBA5CF}"/>
              </a:ext>
            </a:extLst>
          </p:cNvPr>
          <p:cNvCxnSpPr>
            <a:cxnSpLocks/>
          </p:cNvCxnSpPr>
          <p:nvPr/>
        </p:nvCxnSpPr>
        <p:spPr>
          <a:xfrm>
            <a:off x="7138857" y="5190600"/>
            <a:ext cx="40756" cy="249437"/>
          </a:xfrm>
          <a:prstGeom prst="straightConnector1">
            <a:avLst/>
          </a:prstGeom>
          <a:ln w="6350">
            <a:solidFill>
              <a:schemeClr val="tx1"/>
            </a:solidFill>
            <a:tailEnd type="stealth"/>
          </a:ln>
        </p:spPr>
        <p:style>
          <a:lnRef idx="1">
            <a:schemeClr val="accent1"/>
          </a:lnRef>
          <a:fillRef idx="0">
            <a:schemeClr val="accent1"/>
          </a:fillRef>
          <a:effectRef idx="0">
            <a:schemeClr val="accent1"/>
          </a:effectRef>
          <a:fontRef idx="minor">
            <a:schemeClr val="tx1"/>
          </a:fontRef>
        </p:style>
      </p:cxnSp>
      <p:cxnSp>
        <p:nvCxnSpPr>
          <p:cNvPr id="454" name="Straight Arrow Connector 453">
            <a:extLst>
              <a:ext uri="{FF2B5EF4-FFF2-40B4-BE49-F238E27FC236}">
                <a16:creationId xmlns:a16="http://schemas.microsoft.com/office/drawing/2014/main" id="{EFB3D259-819A-47C8-EC2A-9EAA1CAC9263}"/>
              </a:ext>
            </a:extLst>
          </p:cNvPr>
          <p:cNvCxnSpPr>
            <a:cxnSpLocks/>
          </p:cNvCxnSpPr>
          <p:nvPr/>
        </p:nvCxnSpPr>
        <p:spPr>
          <a:xfrm flipH="1">
            <a:off x="6651501" y="4145685"/>
            <a:ext cx="168061" cy="76612"/>
          </a:xfrm>
          <a:prstGeom prst="straightConnector1">
            <a:avLst/>
          </a:prstGeom>
          <a:ln w="6350">
            <a:solidFill>
              <a:schemeClr val="tx1"/>
            </a:solidFill>
            <a:tailEnd type="stealth"/>
          </a:ln>
        </p:spPr>
        <p:style>
          <a:lnRef idx="1">
            <a:schemeClr val="accent1"/>
          </a:lnRef>
          <a:fillRef idx="0">
            <a:schemeClr val="accent1"/>
          </a:fillRef>
          <a:effectRef idx="0">
            <a:schemeClr val="accent1"/>
          </a:effectRef>
          <a:fontRef idx="minor">
            <a:schemeClr val="tx1"/>
          </a:fontRef>
        </p:style>
      </p:cxnSp>
      <p:sp>
        <p:nvSpPr>
          <p:cNvPr id="496" name="Rectangle 495">
            <a:extLst>
              <a:ext uri="{FF2B5EF4-FFF2-40B4-BE49-F238E27FC236}">
                <a16:creationId xmlns:a16="http://schemas.microsoft.com/office/drawing/2014/main" id="{BF8F4B98-14DB-4BA2-E106-FB69E360EFC3}"/>
              </a:ext>
            </a:extLst>
          </p:cNvPr>
          <p:cNvSpPr/>
          <p:nvPr/>
        </p:nvSpPr>
        <p:spPr>
          <a:xfrm>
            <a:off x="6772658" y="3984306"/>
            <a:ext cx="855795" cy="182723"/>
          </a:xfrm>
          <a:prstGeom prst="rect">
            <a:avLst/>
          </a:prstGeom>
          <a:solidFill>
            <a:schemeClr val="bg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7" name="TextBox 496">
            <a:extLst>
              <a:ext uri="{FF2B5EF4-FFF2-40B4-BE49-F238E27FC236}">
                <a16:creationId xmlns:a16="http://schemas.microsoft.com/office/drawing/2014/main" id="{644ACE59-474C-D9CF-C0F4-5FCC550A26BF}"/>
              </a:ext>
            </a:extLst>
          </p:cNvPr>
          <p:cNvSpPr txBox="1"/>
          <p:nvPr/>
        </p:nvSpPr>
        <p:spPr>
          <a:xfrm>
            <a:off x="6744804" y="3960145"/>
            <a:ext cx="922048" cy="230832"/>
          </a:xfrm>
          <a:prstGeom prst="rect">
            <a:avLst/>
          </a:prstGeom>
          <a:noFill/>
        </p:spPr>
        <p:txBody>
          <a:bodyPr wrap="none" rtlCol="0">
            <a:spAutoFit/>
          </a:bodyPr>
          <a:lstStyle/>
          <a:p>
            <a:pPr algn="ctr"/>
            <a:r>
              <a:rPr lang="en-US" sz="900" b="1" dirty="0"/>
              <a:t>4/6/2010 M7.8</a:t>
            </a:r>
          </a:p>
        </p:txBody>
      </p:sp>
      <p:sp>
        <p:nvSpPr>
          <p:cNvPr id="4" name="Up Arrow 3">
            <a:extLst>
              <a:ext uri="{FF2B5EF4-FFF2-40B4-BE49-F238E27FC236}">
                <a16:creationId xmlns:a16="http://schemas.microsoft.com/office/drawing/2014/main" id="{61CAC47B-AF04-6C61-E8D2-BB6139879B74}"/>
              </a:ext>
            </a:extLst>
          </p:cNvPr>
          <p:cNvSpPr/>
          <p:nvPr/>
        </p:nvSpPr>
        <p:spPr>
          <a:xfrm rot="1138920">
            <a:off x="5267134" y="3113505"/>
            <a:ext cx="274320" cy="411480"/>
          </a:xfrm>
          <a:prstGeom prst="upArrow">
            <a:avLst/>
          </a:prstGeom>
          <a:solidFill>
            <a:srgbClr val="FFC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Up Arrow 4">
            <a:extLst>
              <a:ext uri="{FF2B5EF4-FFF2-40B4-BE49-F238E27FC236}">
                <a16:creationId xmlns:a16="http://schemas.microsoft.com/office/drawing/2014/main" id="{42033248-65E4-B087-A949-6EFE07656740}"/>
              </a:ext>
            </a:extLst>
          </p:cNvPr>
          <p:cNvSpPr/>
          <p:nvPr/>
        </p:nvSpPr>
        <p:spPr>
          <a:xfrm rot="938167">
            <a:off x="6549709" y="5132180"/>
            <a:ext cx="274320" cy="539496"/>
          </a:xfrm>
          <a:prstGeom prst="upArrow">
            <a:avLst/>
          </a:prstGeom>
          <a:solidFill>
            <a:srgbClr val="FFC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Google Shape;275;p36">
            <a:extLst>
              <a:ext uri="{FF2B5EF4-FFF2-40B4-BE49-F238E27FC236}">
                <a16:creationId xmlns:a16="http://schemas.microsoft.com/office/drawing/2014/main" id="{DB3AE52A-4376-A1A3-AAEA-DCA52DAEDFCE}"/>
              </a:ext>
            </a:extLst>
          </p:cNvPr>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n-US" sz="2000" b="1" dirty="0">
                <a:solidFill>
                  <a:srgbClr val="10478B"/>
                </a:solidFill>
                <a:latin typeface="Calibri"/>
                <a:ea typeface="Calibri"/>
                <a:cs typeface="Calibri"/>
                <a:sym typeface="Calibri"/>
              </a:rPr>
            </a:br>
            <a:r>
              <a:rPr lang="en-US" sz="2400" b="1" dirty="0">
                <a:solidFill>
                  <a:srgbClr val="10478B"/>
                </a:solidFill>
                <a:latin typeface="Arial"/>
                <a:ea typeface="Arial"/>
                <a:cs typeface="Arial"/>
                <a:sym typeface="Arial"/>
              </a:rPr>
              <a:t>Magnitude </a:t>
            </a:r>
            <a:r>
              <a:rPr lang="en-US" sz="2400" b="1" dirty="0">
                <a:solidFill>
                  <a:srgbClr val="10478B"/>
                </a:solidFill>
              </a:rPr>
              <a:t>9.1</a:t>
            </a:r>
            <a:r>
              <a:rPr lang="en-US" sz="2400" b="1" dirty="0">
                <a:solidFill>
                  <a:srgbClr val="10478B"/>
                </a:solidFill>
                <a:latin typeface="Arial"/>
                <a:ea typeface="Arial"/>
                <a:cs typeface="Arial"/>
                <a:sym typeface="Arial"/>
              </a:rPr>
              <a:t> </a:t>
            </a:r>
            <a:r>
              <a:rPr lang="en-US" sz="2400" b="1" dirty="0">
                <a:solidFill>
                  <a:srgbClr val="10478B"/>
                </a:solidFill>
              </a:rPr>
              <a:t>SUMATRA</a:t>
            </a:r>
            <a:br>
              <a:rPr lang="en-US" sz="4300" b="1" dirty="0">
                <a:solidFill>
                  <a:srgbClr val="10478B"/>
                </a:solidFill>
                <a:latin typeface="Arial"/>
                <a:ea typeface="Arial"/>
                <a:cs typeface="Arial"/>
                <a:sym typeface="Arial"/>
              </a:rPr>
            </a:br>
            <a:r>
              <a:rPr lang="en-US" sz="1800" b="1" dirty="0">
                <a:solidFill>
                  <a:srgbClr val="10478B"/>
                </a:solidFill>
              </a:rPr>
              <a:t>Sunday</a:t>
            </a:r>
            <a:r>
              <a:rPr lang="en-US" sz="1800" b="1" dirty="0">
                <a:solidFill>
                  <a:srgbClr val="10478B"/>
                </a:solidFill>
                <a:latin typeface="Arial"/>
                <a:ea typeface="Arial"/>
                <a:cs typeface="Arial"/>
                <a:sym typeface="Arial"/>
              </a:rPr>
              <a:t>,  </a:t>
            </a:r>
            <a:r>
              <a:rPr lang="en-US" sz="1800" b="1" dirty="0">
                <a:solidFill>
                  <a:srgbClr val="10478B"/>
                </a:solidFill>
              </a:rPr>
              <a:t>December</a:t>
            </a:r>
            <a:r>
              <a:rPr lang="en-US" sz="1800" b="1" dirty="0">
                <a:solidFill>
                  <a:srgbClr val="10478B"/>
                </a:solidFill>
                <a:latin typeface="Arial"/>
                <a:ea typeface="Arial"/>
                <a:cs typeface="Arial"/>
                <a:sym typeface="Arial"/>
              </a:rPr>
              <a:t> 2</a:t>
            </a:r>
            <a:r>
              <a:rPr lang="en-US" sz="1800" b="1" dirty="0">
                <a:solidFill>
                  <a:srgbClr val="10478B"/>
                </a:solidFill>
              </a:rPr>
              <a:t>6</a:t>
            </a:r>
            <a:r>
              <a:rPr lang="en-US" sz="1800" b="1" dirty="0">
                <a:solidFill>
                  <a:srgbClr val="10478B"/>
                </a:solidFill>
                <a:latin typeface="Arial"/>
                <a:ea typeface="Arial"/>
                <a:cs typeface="Arial"/>
                <a:sym typeface="Arial"/>
              </a:rPr>
              <a:t>, </a:t>
            </a:r>
            <a:r>
              <a:rPr lang="en-US" sz="1800" b="1" dirty="0">
                <a:solidFill>
                  <a:srgbClr val="10478B"/>
                </a:solidFill>
              </a:rPr>
              <a:t>2004</a:t>
            </a:r>
            <a:r>
              <a:rPr lang="en-US" sz="1800" b="1" dirty="0">
                <a:solidFill>
                  <a:srgbClr val="10478B"/>
                </a:solidFill>
                <a:latin typeface="Arial"/>
                <a:ea typeface="Arial"/>
                <a:cs typeface="Arial"/>
                <a:sym typeface="Arial"/>
              </a:rPr>
              <a:t> at </a:t>
            </a:r>
            <a:r>
              <a:rPr lang="en-US" sz="1800" b="1" dirty="0">
                <a:solidFill>
                  <a:srgbClr val="10478B"/>
                </a:solidFill>
              </a:rPr>
              <a:t>00:58:53</a:t>
            </a:r>
            <a:r>
              <a:rPr lang="en-US" sz="1800" b="1" dirty="0">
                <a:solidFill>
                  <a:srgbClr val="10478B"/>
                </a:solidFill>
                <a:latin typeface="Arial"/>
                <a:ea typeface="Arial"/>
                <a:cs typeface="Arial"/>
                <a:sym typeface="Arial"/>
              </a:rPr>
              <a:t> UTC </a:t>
            </a:r>
            <a:endParaRPr sz="1800" dirty="0">
              <a:solidFill>
                <a:srgbClr val="10478B"/>
              </a:solidFill>
              <a:latin typeface="Arial"/>
              <a:ea typeface="Arial"/>
              <a:cs typeface="Arial"/>
              <a:sym typeface="Arial"/>
            </a:endParaRPr>
          </a:p>
        </p:txBody>
      </p:sp>
      <p:sp>
        <p:nvSpPr>
          <p:cNvPr id="3" name="Google Shape;1101;p14">
            <a:extLst>
              <a:ext uri="{FF2B5EF4-FFF2-40B4-BE49-F238E27FC236}">
                <a16:creationId xmlns:a16="http://schemas.microsoft.com/office/drawing/2014/main" id="{951891D4-679E-5714-6706-DC4198DAB616}"/>
              </a:ext>
            </a:extLst>
          </p:cNvPr>
          <p:cNvSpPr/>
          <p:nvPr/>
        </p:nvSpPr>
        <p:spPr>
          <a:xfrm>
            <a:off x="7827264" y="0"/>
            <a:ext cx="905256" cy="475488"/>
          </a:xfrm>
          <a:prstGeom prst="flowChartOffpageConnector">
            <a:avLst/>
          </a:prstGeom>
          <a:solidFill>
            <a:schemeClr val="dk1"/>
          </a:solidFill>
          <a:ln w="28575" cap="flat" cmpd="sng">
            <a:solidFill>
              <a:srgbClr val="CC2929"/>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3000"/>
              <a:buFont typeface="Arial"/>
              <a:buNone/>
            </a:pPr>
            <a:r>
              <a:rPr lang="en-US" sz="3000" b="1" i="0" u="none" strike="noStrike" cap="none" dirty="0">
                <a:solidFill>
                  <a:schemeClr val="lt1"/>
                </a:solidFill>
                <a:latin typeface="Calibri"/>
                <a:ea typeface="Calibri"/>
                <a:cs typeface="Calibri"/>
                <a:sym typeface="Calibri"/>
              </a:rPr>
              <a:t>C</a:t>
            </a:r>
            <a:endParaRPr sz="3000" b="1" i="0" u="none" strike="noStrike" cap="none" dirty="0">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78595409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75;p36">
            <a:extLst>
              <a:ext uri="{FF2B5EF4-FFF2-40B4-BE49-F238E27FC236}">
                <a16:creationId xmlns:a16="http://schemas.microsoft.com/office/drawing/2014/main" id="{66718C5A-EB63-FC3F-5F6D-4FC738B90ADF}"/>
              </a:ext>
            </a:extLst>
          </p:cNvPr>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n-US" sz="2000" b="1" dirty="0">
                <a:solidFill>
                  <a:srgbClr val="10478B"/>
                </a:solidFill>
                <a:latin typeface="Calibri"/>
                <a:ea typeface="Calibri"/>
                <a:cs typeface="Calibri"/>
                <a:sym typeface="Calibri"/>
              </a:rPr>
            </a:br>
            <a:r>
              <a:rPr lang="en-US" sz="2400" b="1" dirty="0">
                <a:solidFill>
                  <a:srgbClr val="10478B"/>
                </a:solidFill>
                <a:latin typeface="Arial"/>
                <a:ea typeface="Arial"/>
                <a:cs typeface="Arial"/>
                <a:sym typeface="Arial"/>
              </a:rPr>
              <a:t>Magnitude </a:t>
            </a:r>
            <a:r>
              <a:rPr lang="en-US" sz="2400" b="1" dirty="0">
                <a:solidFill>
                  <a:srgbClr val="10478B"/>
                </a:solidFill>
              </a:rPr>
              <a:t>9.1</a:t>
            </a:r>
            <a:r>
              <a:rPr lang="en-US" sz="2400" b="1" dirty="0">
                <a:solidFill>
                  <a:srgbClr val="10478B"/>
                </a:solidFill>
                <a:latin typeface="Arial"/>
                <a:ea typeface="Arial"/>
                <a:cs typeface="Arial"/>
                <a:sym typeface="Arial"/>
              </a:rPr>
              <a:t> </a:t>
            </a:r>
            <a:r>
              <a:rPr lang="en-US" sz="2400" b="1" dirty="0">
                <a:solidFill>
                  <a:srgbClr val="10478B"/>
                </a:solidFill>
              </a:rPr>
              <a:t>SUMATRA</a:t>
            </a:r>
            <a:br>
              <a:rPr lang="en-US" sz="4300" b="1" dirty="0">
                <a:solidFill>
                  <a:srgbClr val="10478B"/>
                </a:solidFill>
                <a:latin typeface="Arial"/>
                <a:ea typeface="Arial"/>
                <a:cs typeface="Arial"/>
                <a:sym typeface="Arial"/>
              </a:rPr>
            </a:br>
            <a:r>
              <a:rPr lang="en-US" sz="1800" b="1" dirty="0">
                <a:solidFill>
                  <a:srgbClr val="10478B"/>
                </a:solidFill>
              </a:rPr>
              <a:t>Sunday</a:t>
            </a:r>
            <a:r>
              <a:rPr lang="en-US" sz="1800" b="1" dirty="0">
                <a:solidFill>
                  <a:srgbClr val="10478B"/>
                </a:solidFill>
                <a:latin typeface="Arial"/>
                <a:ea typeface="Arial"/>
                <a:cs typeface="Arial"/>
                <a:sym typeface="Arial"/>
              </a:rPr>
              <a:t>,  </a:t>
            </a:r>
            <a:r>
              <a:rPr lang="en-US" sz="1800" b="1" dirty="0">
                <a:solidFill>
                  <a:srgbClr val="10478B"/>
                </a:solidFill>
              </a:rPr>
              <a:t>December</a:t>
            </a:r>
            <a:r>
              <a:rPr lang="en-US" sz="1800" b="1" dirty="0">
                <a:solidFill>
                  <a:srgbClr val="10478B"/>
                </a:solidFill>
                <a:latin typeface="Arial"/>
                <a:ea typeface="Arial"/>
                <a:cs typeface="Arial"/>
                <a:sym typeface="Arial"/>
              </a:rPr>
              <a:t> 2</a:t>
            </a:r>
            <a:r>
              <a:rPr lang="en-US" sz="1800" b="1" dirty="0">
                <a:solidFill>
                  <a:srgbClr val="10478B"/>
                </a:solidFill>
              </a:rPr>
              <a:t>6</a:t>
            </a:r>
            <a:r>
              <a:rPr lang="en-US" sz="1800" b="1" dirty="0">
                <a:solidFill>
                  <a:srgbClr val="10478B"/>
                </a:solidFill>
                <a:latin typeface="Arial"/>
                <a:ea typeface="Arial"/>
                <a:cs typeface="Arial"/>
                <a:sym typeface="Arial"/>
              </a:rPr>
              <a:t>, </a:t>
            </a:r>
            <a:r>
              <a:rPr lang="en-US" sz="1800" b="1" dirty="0">
                <a:solidFill>
                  <a:srgbClr val="10478B"/>
                </a:solidFill>
              </a:rPr>
              <a:t>2004</a:t>
            </a:r>
            <a:r>
              <a:rPr lang="en-US" sz="1800" b="1" dirty="0">
                <a:solidFill>
                  <a:srgbClr val="10478B"/>
                </a:solidFill>
                <a:latin typeface="Arial"/>
                <a:ea typeface="Arial"/>
                <a:cs typeface="Arial"/>
                <a:sym typeface="Arial"/>
              </a:rPr>
              <a:t> at </a:t>
            </a:r>
            <a:r>
              <a:rPr lang="en-US" sz="1800" b="1" dirty="0">
                <a:solidFill>
                  <a:srgbClr val="10478B"/>
                </a:solidFill>
              </a:rPr>
              <a:t>00:58:53</a:t>
            </a:r>
            <a:r>
              <a:rPr lang="en-US" sz="1800" b="1" dirty="0">
                <a:solidFill>
                  <a:srgbClr val="10478B"/>
                </a:solidFill>
                <a:latin typeface="Arial"/>
                <a:ea typeface="Arial"/>
                <a:cs typeface="Arial"/>
                <a:sym typeface="Arial"/>
              </a:rPr>
              <a:t> UTC </a:t>
            </a:r>
            <a:endParaRPr sz="1800" dirty="0">
              <a:solidFill>
                <a:srgbClr val="10478B"/>
              </a:solidFill>
              <a:latin typeface="Arial"/>
              <a:ea typeface="Arial"/>
              <a:cs typeface="Arial"/>
              <a:sym typeface="Arial"/>
            </a:endParaRPr>
          </a:p>
        </p:txBody>
      </p:sp>
      <p:pic>
        <p:nvPicPr>
          <p:cNvPr id="25" name="Picture 24">
            <a:extLst>
              <a:ext uri="{FF2B5EF4-FFF2-40B4-BE49-F238E27FC236}">
                <a16:creationId xmlns:a16="http://schemas.microsoft.com/office/drawing/2014/main" id="{83370957-29CC-97CF-C4A8-6BE34DB2B25D}"/>
              </a:ext>
            </a:extLst>
          </p:cNvPr>
          <p:cNvPicPr>
            <a:picLocks noChangeAspect="1"/>
          </p:cNvPicPr>
          <p:nvPr/>
        </p:nvPicPr>
        <p:blipFill>
          <a:blip r:embed="rId3"/>
          <a:srcRect r="2639"/>
          <a:stretch/>
        </p:blipFill>
        <p:spPr>
          <a:xfrm>
            <a:off x="3913372" y="899160"/>
            <a:ext cx="5078229" cy="5838963"/>
          </a:xfrm>
          <a:prstGeom prst="rect">
            <a:avLst/>
          </a:prstGeom>
        </p:spPr>
      </p:pic>
      <p:sp>
        <p:nvSpPr>
          <p:cNvPr id="6" name="Freeform 5">
            <a:extLst>
              <a:ext uri="{FF2B5EF4-FFF2-40B4-BE49-F238E27FC236}">
                <a16:creationId xmlns:a16="http://schemas.microsoft.com/office/drawing/2014/main" id="{7D628B9C-3FBB-DF78-85C9-2AF3F2757D9E}"/>
              </a:ext>
            </a:extLst>
          </p:cNvPr>
          <p:cNvSpPr/>
          <p:nvPr/>
        </p:nvSpPr>
        <p:spPr>
          <a:xfrm>
            <a:off x="4723269" y="1501189"/>
            <a:ext cx="1227403" cy="3306751"/>
          </a:xfrm>
          <a:custGeom>
            <a:avLst/>
            <a:gdLst>
              <a:gd name="connsiteX0" fmla="*/ 1515349 w 1755582"/>
              <a:gd name="connsiteY0" fmla="*/ 4729638 h 4729720"/>
              <a:gd name="connsiteX1" fmla="*/ 1681604 w 1755582"/>
              <a:gd name="connsiteY1" fmla="*/ 4664984 h 4729720"/>
              <a:gd name="connsiteX2" fmla="*/ 1755494 w 1755582"/>
              <a:gd name="connsiteY2" fmla="*/ 4498729 h 4729720"/>
              <a:gd name="connsiteX3" fmla="*/ 1690840 w 1755582"/>
              <a:gd name="connsiteY3" fmla="*/ 4277056 h 4729720"/>
              <a:gd name="connsiteX4" fmla="*/ 1469167 w 1755582"/>
              <a:gd name="connsiteY4" fmla="*/ 3990729 h 4729720"/>
              <a:gd name="connsiteX5" fmla="*/ 1229022 w 1755582"/>
              <a:gd name="connsiteY5" fmla="*/ 3602802 h 4729720"/>
              <a:gd name="connsiteX6" fmla="*/ 1044294 w 1755582"/>
              <a:gd name="connsiteY6" fmla="*/ 3233347 h 4729720"/>
              <a:gd name="connsiteX7" fmla="*/ 868804 w 1755582"/>
              <a:gd name="connsiteY7" fmla="*/ 2762293 h 4729720"/>
              <a:gd name="connsiteX8" fmla="*/ 693313 w 1755582"/>
              <a:gd name="connsiteY8" fmla="*/ 2383602 h 4729720"/>
              <a:gd name="connsiteX9" fmla="*/ 564004 w 1755582"/>
              <a:gd name="connsiteY9" fmla="*/ 1912547 h 4729720"/>
              <a:gd name="connsiteX10" fmla="*/ 508585 w 1755582"/>
              <a:gd name="connsiteY10" fmla="*/ 1552329 h 4729720"/>
              <a:gd name="connsiteX11" fmla="*/ 517822 w 1755582"/>
              <a:gd name="connsiteY11" fmla="*/ 1238293 h 4729720"/>
              <a:gd name="connsiteX12" fmla="*/ 517822 w 1755582"/>
              <a:gd name="connsiteY12" fmla="*/ 961202 h 4729720"/>
              <a:gd name="connsiteX13" fmla="*/ 610185 w 1755582"/>
              <a:gd name="connsiteY13" fmla="*/ 739529 h 4729720"/>
              <a:gd name="connsiteX14" fmla="*/ 619422 w 1755582"/>
              <a:gd name="connsiteY14" fmla="*/ 527093 h 4729720"/>
              <a:gd name="connsiteX15" fmla="*/ 619422 w 1755582"/>
              <a:gd name="connsiteY15" fmla="*/ 342365 h 4729720"/>
              <a:gd name="connsiteX16" fmla="*/ 702549 w 1755582"/>
              <a:gd name="connsiteY16" fmla="*/ 185347 h 4729720"/>
              <a:gd name="connsiteX17" fmla="*/ 600949 w 1755582"/>
              <a:gd name="connsiteY17" fmla="*/ 9856 h 4729720"/>
              <a:gd name="connsiteX18" fmla="*/ 453167 w 1755582"/>
              <a:gd name="connsiteY18" fmla="*/ 37565 h 4729720"/>
              <a:gd name="connsiteX19" fmla="*/ 277676 w 1755582"/>
              <a:gd name="connsiteY19" fmla="*/ 166874 h 4729720"/>
              <a:gd name="connsiteX20" fmla="*/ 92949 w 1755582"/>
              <a:gd name="connsiteY20" fmla="*/ 462438 h 4729720"/>
              <a:gd name="connsiteX21" fmla="*/ 83713 w 1755582"/>
              <a:gd name="connsiteY21" fmla="*/ 748765 h 4729720"/>
              <a:gd name="connsiteX22" fmla="*/ 83713 w 1755582"/>
              <a:gd name="connsiteY22" fmla="*/ 1164402 h 4729720"/>
              <a:gd name="connsiteX23" fmla="*/ 9822 w 1755582"/>
              <a:gd name="connsiteY23" fmla="*/ 1552329 h 4729720"/>
              <a:gd name="connsiteX24" fmla="*/ 9822 w 1755582"/>
              <a:gd name="connsiteY24" fmla="*/ 1986438 h 4729720"/>
              <a:gd name="connsiteX25" fmla="*/ 92949 w 1755582"/>
              <a:gd name="connsiteY25" fmla="*/ 2337420 h 4729720"/>
              <a:gd name="connsiteX26" fmla="*/ 213022 w 1755582"/>
              <a:gd name="connsiteY26" fmla="*/ 2577565 h 4729720"/>
              <a:gd name="connsiteX27" fmla="*/ 240731 w 1755582"/>
              <a:gd name="connsiteY27" fmla="*/ 2817711 h 4729720"/>
              <a:gd name="connsiteX28" fmla="*/ 379276 w 1755582"/>
              <a:gd name="connsiteY28" fmla="*/ 2928547 h 4729720"/>
              <a:gd name="connsiteX29" fmla="*/ 471640 w 1755582"/>
              <a:gd name="connsiteY29" fmla="*/ 3214874 h 4729720"/>
              <a:gd name="connsiteX30" fmla="*/ 554767 w 1755582"/>
              <a:gd name="connsiteY30" fmla="*/ 3334947 h 4729720"/>
              <a:gd name="connsiteX31" fmla="*/ 582476 w 1755582"/>
              <a:gd name="connsiteY31" fmla="*/ 3528911 h 4729720"/>
              <a:gd name="connsiteX32" fmla="*/ 545531 w 1755582"/>
              <a:gd name="connsiteY32" fmla="*/ 3667456 h 4729720"/>
              <a:gd name="connsiteX33" fmla="*/ 554767 w 1755582"/>
              <a:gd name="connsiteY33" fmla="*/ 3889129 h 4729720"/>
              <a:gd name="connsiteX34" fmla="*/ 693313 w 1755582"/>
              <a:gd name="connsiteY34" fmla="*/ 4203165 h 4729720"/>
              <a:gd name="connsiteX35" fmla="*/ 914985 w 1755582"/>
              <a:gd name="connsiteY35" fmla="*/ 4498729 h 4729720"/>
              <a:gd name="connsiteX36" fmla="*/ 1238258 w 1755582"/>
              <a:gd name="connsiteY36" fmla="*/ 4674220 h 4729720"/>
              <a:gd name="connsiteX37" fmla="*/ 1515349 w 1755582"/>
              <a:gd name="connsiteY37" fmla="*/ 4729638 h 4729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755582" h="4729720">
                <a:moveTo>
                  <a:pt x="1515349" y="4729638"/>
                </a:moveTo>
                <a:cubicBezTo>
                  <a:pt x="1589240" y="4728099"/>
                  <a:pt x="1641580" y="4703469"/>
                  <a:pt x="1681604" y="4664984"/>
                </a:cubicBezTo>
                <a:cubicBezTo>
                  <a:pt x="1721628" y="4626499"/>
                  <a:pt x="1753955" y="4563384"/>
                  <a:pt x="1755494" y="4498729"/>
                </a:cubicBezTo>
                <a:cubicBezTo>
                  <a:pt x="1757033" y="4434074"/>
                  <a:pt x="1738561" y="4361723"/>
                  <a:pt x="1690840" y="4277056"/>
                </a:cubicBezTo>
                <a:cubicBezTo>
                  <a:pt x="1643119" y="4192389"/>
                  <a:pt x="1546137" y="4103105"/>
                  <a:pt x="1469167" y="3990729"/>
                </a:cubicBezTo>
                <a:cubicBezTo>
                  <a:pt x="1392197" y="3878353"/>
                  <a:pt x="1299834" y="3729032"/>
                  <a:pt x="1229022" y="3602802"/>
                </a:cubicBezTo>
                <a:cubicBezTo>
                  <a:pt x="1158210" y="3476572"/>
                  <a:pt x="1104330" y="3373432"/>
                  <a:pt x="1044294" y="3233347"/>
                </a:cubicBezTo>
                <a:cubicBezTo>
                  <a:pt x="984258" y="3093262"/>
                  <a:pt x="927301" y="2903917"/>
                  <a:pt x="868804" y="2762293"/>
                </a:cubicBezTo>
                <a:cubicBezTo>
                  <a:pt x="810307" y="2620669"/>
                  <a:pt x="744113" y="2525226"/>
                  <a:pt x="693313" y="2383602"/>
                </a:cubicBezTo>
                <a:cubicBezTo>
                  <a:pt x="642513" y="2241978"/>
                  <a:pt x="594792" y="2051093"/>
                  <a:pt x="564004" y="1912547"/>
                </a:cubicBezTo>
                <a:cubicBezTo>
                  <a:pt x="533216" y="1774001"/>
                  <a:pt x="516282" y="1664705"/>
                  <a:pt x="508585" y="1552329"/>
                </a:cubicBezTo>
                <a:cubicBezTo>
                  <a:pt x="500888" y="1439953"/>
                  <a:pt x="516283" y="1336814"/>
                  <a:pt x="517822" y="1238293"/>
                </a:cubicBezTo>
                <a:cubicBezTo>
                  <a:pt x="519361" y="1139772"/>
                  <a:pt x="502428" y="1044329"/>
                  <a:pt x="517822" y="961202"/>
                </a:cubicBezTo>
                <a:cubicBezTo>
                  <a:pt x="533216" y="878075"/>
                  <a:pt x="593252" y="811880"/>
                  <a:pt x="610185" y="739529"/>
                </a:cubicBezTo>
                <a:cubicBezTo>
                  <a:pt x="627118" y="667178"/>
                  <a:pt x="617883" y="593287"/>
                  <a:pt x="619422" y="527093"/>
                </a:cubicBezTo>
                <a:cubicBezTo>
                  <a:pt x="620961" y="460899"/>
                  <a:pt x="605568" y="399323"/>
                  <a:pt x="619422" y="342365"/>
                </a:cubicBezTo>
                <a:cubicBezTo>
                  <a:pt x="633276" y="285407"/>
                  <a:pt x="705628" y="240765"/>
                  <a:pt x="702549" y="185347"/>
                </a:cubicBezTo>
                <a:cubicBezTo>
                  <a:pt x="699470" y="129929"/>
                  <a:pt x="642513" y="34486"/>
                  <a:pt x="600949" y="9856"/>
                </a:cubicBezTo>
                <a:cubicBezTo>
                  <a:pt x="559385" y="-14774"/>
                  <a:pt x="507046" y="11395"/>
                  <a:pt x="453167" y="37565"/>
                </a:cubicBezTo>
                <a:cubicBezTo>
                  <a:pt x="399288" y="63735"/>
                  <a:pt x="337712" y="96062"/>
                  <a:pt x="277676" y="166874"/>
                </a:cubicBezTo>
                <a:cubicBezTo>
                  <a:pt x="217640" y="237686"/>
                  <a:pt x="125276" y="365456"/>
                  <a:pt x="92949" y="462438"/>
                </a:cubicBezTo>
                <a:cubicBezTo>
                  <a:pt x="60622" y="559420"/>
                  <a:pt x="85252" y="631771"/>
                  <a:pt x="83713" y="748765"/>
                </a:cubicBezTo>
                <a:cubicBezTo>
                  <a:pt x="82174" y="865759"/>
                  <a:pt x="96028" y="1030475"/>
                  <a:pt x="83713" y="1164402"/>
                </a:cubicBezTo>
                <a:cubicBezTo>
                  <a:pt x="71398" y="1298329"/>
                  <a:pt x="22137" y="1415323"/>
                  <a:pt x="9822" y="1552329"/>
                </a:cubicBezTo>
                <a:cubicBezTo>
                  <a:pt x="-2493" y="1689335"/>
                  <a:pt x="-4033" y="1855589"/>
                  <a:pt x="9822" y="1986438"/>
                </a:cubicBezTo>
                <a:cubicBezTo>
                  <a:pt x="23676" y="2117286"/>
                  <a:pt x="59082" y="2238899"/>
                  <a:pt x="92949" y="2337420"/>
                </a:cubicBezTo>
                <a:cubicBezTo>
                  <a:pt x="126816" y="2435941"/>
                  <a:pt x="188392" y="2497517"/>
                  <a:pt x="213022" y="2577565"/>
                </a:cubicBezTo>
                <a:cubicBezTo>
                  <a:pt x="237652" y="2657613"/>
                  <a:pt x="213022" y="2759214"/>
                  <a:pt x="240731" y="2817711"/>
                </a:cubicBezTo>
                <a:cubicBezTo>
                  <a:pt x="268440" y="2876208"/>
                  <a:pt x="340791" y="2862353"/>
                  <a:pt x="379276" y="2928547"/>
                </a:cubicBezTo>
                <a:cubicBezTo>
                  <a:pt x="417761" y="2994741"/>
                  <a:pt x="442391" y="3147141"/>
                  <a:pt x="471640" y="3214874"/>
                </a:cubicBezTo>
                <a:cubicBezTo>
                  <a:pt x="500888" y="3282607"/>
                  <a:pt x="536294" y="3282608"/>
                  <a:pt x="554767" y="3334947"/>
                </a:cubicBezTo>
                <a:cubicBezTo>
                  <a:pt x="573240" y="3387286"/>
                  <a:pt x="584015" y="3473493"/>
                  <a:pt x="582476" y="3528911"/>
                </a:cubicBezTo>
                <a:cubicBezTo>
                  <a:pt x="580937" y="3584329"/>
                  <a:pt x="550149" y="3607420"/>
                  <a:pt x="545531" y="3667456"/>
                </a:cubicBezTo>
                <a:cubicBezTo>
                  <a:pt x="540913" y="3727492"/>
                  <a:pt x="530137" y="3799844"/>
                  <a:pt x="554767" y="3889129"/>
                </a:cubicBezTo>
                <a:cubicBezTo>
                  <a:pt x="579397" y="3978414"/>
                  <a:pt x="633277" y="4101565"/>
                  <a:pt x="693313" y="4203165"/>
                </a:cubicBezTo>
                <a:cubicBezTo>
                  <a:pt x="753349" y="4304765"/>
                  <a:pt x="824161" y="4420220"/>
                  <a:pt x="914985" y="4498729"/>
                </a:cubicBezTo>
                <a:cubicBezTo>
                  <a:pt x="1005809" y="4577238"/>
                  <a:pt x="1130500" y="4637275"/>
                  <a:pt x="1238258" y="4674220"/>
                </a:cubicBezTo>
                <a:cubicBezTo>
                  <a:pt x="1346016" y="4711165"/>
                  <a:pt x="1441458" y="4731177"/>
                  <a:pt x="1515349" y="4729638"/>
                </a:cubicBezTo>
                <a:close/>
              </a:path>
            </a:pathLst>
          </a:custGeom>
          <a:solidFill>
            <a:srgbClr val="FAC090">
              <a:alpha val="50196"/>
            </a:srgbClr>
          </a:solidFill>
          <a:ln w="12700">
            <a:solidFill>
              <a:schemeClr val="tx1"/>
            </a:solidFill>
            <a:prstDash val="solid"/>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ight Triangle 6">
            <a:extLst>
              <a:ext uri="{FF2B5EF4-FFF2-40B4-BE49-F238E27FC236}">
                <a16:creationId xmlns:a16="http://schemas.microsoft.com/office/drawing/2014/main" id="{1ABCD870-3213-C7CB-F288-24B104E3AD89}"/>
              </a:ext>
            </a:extLst>
          </p:cNvPr>
          <p:cNvSpPr>
            <a:spLocks noChangeAspect="1"/>
          </p:cNvSpPr>
          <p:nvPr/>
        </p:nvSpPr>
        <p:spPr>
          <a:xfrm rot="15647031">
            <a:off x="5046400" y="1216485"/>
            <a:ext cx="204102" cy="207798"/>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Right Triangle 7">
            <a:extLst>
              <a:ext uri="{FF2B5EF4-FFF2-40B4-BE49-F238E27FC236}">
                <a16:creationId xmlns:a16="http://schemas.microsoft.com/office/drawing/2014/main" id="{B3672697-C6DE-9839-0EAA-6214EBAEFABB}"/>
              </a:ext>
            </a:extLst>
          </p:cNvPr>
          <p:cNvSpPr>
            <a:spLocks noChangeAspect="1"/>
          </p:cNvSpPr>
          <p:nvPr/>
        </p:nvSpPr>
        <p:spPr>
          <a:xfrm rot="13985005">
            <a:off x="4623011" y="2036667"/>
            <a:ext cx="204102" cy="207798"/>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ight Triangle 8">
            <a:extLst>
              <a:ext uri="{FF2B5EF4-FFF2-40B4-BE49-F238E27FC236}">
                <a16:creationId xmlns:a16="http://schemas.microsoft.com/office/drawing/2014/main" id="{841C7859-1AB5-2A7E-CC2F-8EDB7FD9136A}"/>
              </a:ext>
            </a:extLst>
          </p:cNvPr>
          <p:cNvSpPr>
            <a:spLocks noChangeAspect="1"/>
          </p:cNvSpPr>
          <p:nvPr/>
        </p:nvSpPr>
        <p:spPr>
          <a:xfrm rot="12766643">
            <a:off x="4927497" y="3927009"/>
            <a:ext cx="204102" cy="207798"/>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Right Triangle 9">
            <a:extLst>
              <a:ext uri="{FF2B5EF4-FFF2-40B4-BE49-F238E27FC236}">
                <a16:creationId xmlns:a16="http://schemas.microsoft.com/office/drawing/2014/main" id="{C79C28FD-CF38-01BD-B661-06C94BE828FC}"/>
              </a:ext>
            </a:extLst>
          </p:cNvPr>
          <p:cNvSpPr>
            <a:spLocks noChangeAspect="1"/>
          </p:cNvSpPr>
          <p:nvPr/>
        </p:nvSpPr>
        <p:spPr>
          <a:xfrm rot="9876224">
            <a:off x="5488294" y="4678100"/>
            <a:ext cx="204102" cy="207798"/>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Right Triangle 10">
            <a:extLst>
              <a:ext uri="{FF2B5EF4-FFF2-40B4-BE49-F238E27FC236}">
                <a16:creationId xmlns:a16="http://schemas.microsoft.com/office/drawing/2014/main" id="{E2A76436-AD24-4AF9-7856-E684995B40C3}"/>
              </a:ext>
            </a:extLst>
          </p:cNvPr>
          <p:cNvSpPr>
            <a:spLocks noChangeAspect="1"/>
          </p:cNvSpPr>
          <p:nvPr/>
        </p:nvSpPr>
        <p:spPr>
          <a:xfrm rot="11445508">
            <a:off x="6132987" y="5435628"/>
            <a:ext cx="204102" cy="207798"/>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 name="Right Triangle 11">
            <a:extLst>
              <a:ext uri="{FF2B5EF4-FFF2-40B4-BE49-F238E27FC236}">
                <a16:creationId xmlns:a16="http://schemas.microsoft.com/office/drawing/2014/main" id="{5D97EE35-F00B-DD4C-FFCC-F0FDF3D70DE4}"/>
              </a:ext>
            </a:extLst>
          </p:cNvPr>
          <p:cNvSpPr>
            <a:spLocks noChangeAspect="1"/>
          </p:cNvSpPr>
          <p:nvPr/>
        </p:nvSpPr>
        <p:spPr>
          <a:xfrm rot="11376145">
            <a:off x="6835920" y="6343279"/>
            <a:ext cx="204102" cy="207798"/>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3" name="Right Triangle 12">
            <a:extLst>
              <a:ext uri="{FF2B5EF4-FFF2-40B4-BE49-F238E27FC236}">
                <a16:creationId xmlns:a16="http://schemas.microsoft.com/office/drawing/2014/main" id="{81E1ADC3-EB43-7E14-9AA7-E019AD00343A}"/>
              </a:ext>
            </a:extLst>
          </p:cNvPr>
          <p:cNvSpPr>
            <a:spLocks noChangeAspect="1"/>
          </p:cNvSpPr>
          <p:nvPr/>
        </p:nvSpPr>
        <p:spPr>
          <a:xfrm rot="12282507">
            <a:off x="4654522" y="3013775"/>
            <a:ext cx="204102" cy="207798"/>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4" name="Freeform 13">
            <a:extLst>
              <a:ext uri="{FF2B5EF4-FFF2-40B4-BE49-F238E27FC236}">
                <a16:creationId xmlns:a16="http://schemas.microsoft.com/office/drawing/2014/main" id="{132C7838-8BDD-5015-0618-682B03BA7C31}"/>
              </a:ext>
            </a:extLst>
          </p:cNvPr>
          <p:cNvSpPr/>
          <p:nvPr/>
        </p:nvSpPr>
        <p:spPr>
          <a:xfrm>
            <a:off x="4668291" y="899160"/>
            <a:ext cx="3422582" cy="6560820"/>
          </a:xfrm>
          <a:custGeom>
            <a:avLst/>
            <a:gdLst>
              <a:gd name="connsiteX0" fmla="*/ 518054 w 2910272"/>
              <a:gd name="connsiteY0" fmla="*/ 0 h 5578763"/>
              <a:gd name="connsiteX1" fmla="*/ 481108 w 2910272"/>
              <a:gd name="connsiteY1" fmla="*/ 157018 h 5578763"/>
              <a:gd name="connsiteX2" fmla="*/ 462636 w 2910272"/>
              <a:gd name="connsiteY2" fmla="*/ 277091 h 5578763"/>
              <a:gd name="connsiteX3" fmla="*/ 370272 w 2910272"/>
              <a:gd name="connsiteY3" fmla="*/ 406400 h 5578763"/>
              <a:gd name="connsiteX4" fmla="*/ 259436 w 2910272"/>
              <a:gd name="connsiteY4" fmla="*/ 526473 h 5578763"/>
              <a:gd name="connsiteX5" fmla="*/ 139363 w 2910272"/>
              <a:gd name="connsiteY5" fmla="*/ 701963 h 5578763"/>
              <a:gd name="connsiteX6" fmla="*/ 65472 w 2910272"/>
              <a:gd name="connsiteY6" fmla="*/ 951345 h 5578763"/>
              <a:gd name="connsiteX7" fmla="*/ 37763 w 2910272"/>
              <a:gd name="connsiteY7" fmla="*/ 1191491 h 5578763"/>
              <a:gd name="connsiteX8" fmla="*/ 10054 w 2910272"/>
              <a:gd name="connsiteY8" fmla="*/ 1413163 h 5578763"/>
              <a:gd name="connsiteX9" fmla="*/ 818 w 2910272"/>
              <a:gd name="connsiteY9" fmla="*/ 1607127 h 5578763"/>
              <a:gd name="connsiteX10" fmla="*/ 28527 w 2910272"/>
              <a:gd name="connsiteY10" fmla="*/ 1773382 h 5578763"/>
              <a:gd name="connsiteX11" fmla="*/ 93181 w 2910272"/>
              <a:gd name="connsiteY11" fmla="*/ 1911927 h 5578763"/>
              <a:gd name="connsiteX12" fmla="*/ 148599 w 2910272"/>
              <a:gd name="connsiteY12" fmla="*/ 2068945 h 5578763"/>
              <a:gd name="connsiteX13" fmla="*/ 222490 w 2910272"/>
              <a:gd name="connsiteY13" fmla="*/ 2198254 h 5578763"/>
              <a:gd name="connsiteX14" fmla="*/ 268672 w 2910272"/>
              <a:gd name="connsiteY14" fmla="*/ 2355273 h 5578763"/>
              <a:gd name="connsiteX15" fmla="*/ 305618 w 2910272"/>
              <a:gd name="connsiteY15" fmla="*/ 2595418 h 5578763"/>
              <a:gd name="connsiteX16" fmla="*/ 370272 w 2910272"/>
              <a:gd name="connsiteY16" fmla="*/ 2872509 h 5578763"/>
              <a:gd name="connsiteX17" fmla="*/ 508818 w 2910272"/>
              <a:gd name="connsiteY17" fmla="*/ 3084945 h 5578763"/>
              <a:gd name="connsiteX18" fmla="*/ 684308 w 2910272"/>
              <a:gd name="connsiteY18" fmla="*/ 3251200 h 5578763"/>
              <a:gd name="connsiteX19" fmla="*/ 832090 w 2910272"/>
              <a:gd name="connsiteY19" fmla="*/ 3334327 h 5578763"/>
              <a:gd name="connsiteX20" fmla="*/ 952163 w 2910272"/>
              <a:gd name="connsiteY20" fmla="*/ 3362036 h 5578763"/>
              <a:gd name="connsiteX21" fmla="*/ 1072236 w 2910272"/>
              <a:gd name="connsiteY21" fmla="*/ 3472873 h 5578763"/>
              <a:gd name="connsiteX22" fmla="*/ 1247727 w 2910272"/>
              <a:gd name="connsiteY22" fmla="*/ 3731491 h 5578763"/>
              <a:gd name="connsiteX23" fmla="*/ 1284672 w 2910272"/>
              <a:gd name="connsiteY23" fmla="*/ 3879273 h 5578763"/>
              <a:gd name="connsiteX24" fmla="*/ 1395508 w 2910272"/>
              <a:gd name="connsiteY24" fmla="*/ 4036291 h 5578763"/>
              <a:gd name="connsiteX25" fmla="*/ 1543290 w 2910272"/>
              <a:gd name="connsiteY25" fmla="*/ 4221018 h 5578763"/>
              <a:gd name="connsiteX26" fmla="*/ 1672599 w 2910272"/>
              <a:gd name="connsiteY26" fmla="*/ 4405745 h 5578763"/>
              <a:gd name="connsiteX27" fmla="*/ 1829618 w 2910272"/>
              <a:gd name="connsiteY27" fmla="*/ 4572000 h 5578763"/>
              <a:gd name="connsiteX28" fmla="*/ 1958927 w 2910272"/>
              <a:gd name="connsiteY28" fmla="*/ 4765963 h 5578763"/>
              <a:gd name="connsiteX29" fmla="*/ 2051290 w 2910272"/>
              <a:gd name="connsiteY29" fmla="*/ 4904509 h 5578763"/>
              <a:gd name="connsiteX30" fmla="*/ 2180599 w 2910272"/>
              <a:gd name="connsiteY30" fmla="*/ 5089236 h 5578763"/>
              <a:gd name="connsiteX31" fmla="*/ 2374563 w 2910272"/>
              <a:gd name="connsiteY31" fmla="*/ 5264727 h 5578763"/>
              <a:gd name="connsiteX32" fmla="*/ 2494636 w 2910272"/>
              <a:gd name="connsiteY32" fmla="*/ 5384800 h 5578763"/>
              <a:gd name="connsiteX33" fmla="*/ 2651654 w 2910272"/>
              <a:gd name="connsiteY33" fmla="*/ 5458691 h 5578763"/>
              <a:gd name="connsiteX34" fmla="*/ 2780963 w 2910272"/>
              <a:gd name="connsiteY34" fmla="*/ 5523345 h 5578763"/>
              <a:gd name="connsiteX35" fmla="*/ 2910272 w 2910272"/>
              <a:gd name="connsiteY35" fmla="*/ 5578763 h 5578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2910272" h="5578763">
                <a:moveTo>
                  <a:pt x="518054" y="0"/>
                </a:moveTo>
                <a:cubicBezTo>
                  <a:pt x="504199" y="55418"/>
                  <a:pt x="490344" y="110836"/>
                  <a:pt x="481108" y="157018"/>
                </a:cubicBezTo>
                <a:cubicBezTo>
                  <a:pt x="471872" y="203200"/>
                  <a:pt x="481109" y="235527"/>
                  <a:pt x="462636" y="277091"/>
                </a:cubicBezTo>
                <a:cubicBezTo>
                  <a:pt x="444163" y="318655"/>
                  <a:pt x="404139" y="364836"/>
                  <a:pt x="370272" y="406400"/>
                </a:cubicBezTo>
                <a:cubicBezTo>
                  <a:pt x="336405" y="447964"/>
                  <a:pt x="297921" y="477213"/>
                  <a:pt x="259436" y="526473"/>
                </a:cubicBezTo>
                <a:cubicBezTo>
                  <a:pt x="220951" y="575733"/>
                  <a:pt x="171690" y="631151"/>
                  <a:pt x="139363" y="701963"/>
                </a:cubicBezTo>
                <a:cubicBezTo>
                  <a:pt x="107036" y="772775"/>
                  <a:pt x="82405" y="869757"/>
                  <a:pt x="65472" y="951345"/>
                </a:cubicBezTo>
                <a:cubicBezTo>
                  <a:pt x="48539" y="1032933"/>
                  <a:pt x="46999" y="1114521"/>
                  <a:pt x="37763" y="1191491"/>
                </a:cubicBezTo>
                <a:cubicBezTo>
                  <a:pt x="28527" y="1268461"/>
                  <a:pt x="16211" y="1343890"/>
                  <a:pt x="10054" y="1413163"/>
                </a:cubicBezTo>
                <a:cubicBezTo>
                  <a:pt x="3897" y="1482436"/>
                  <a:pt x="-2261" y="1547091"/>
                  <a:pt x="818" y="1607127"/>
                </a:cubicBezTo>
                <a:cubicBezTo>
                  <a:pt x="3897" y="1667164"/>
                  <a:pt x="13133" y="1722582"/>
                  <a:pt x="28527" y="1773382"/>
                </a:cubicBezTo>
                <a:cubicBezTo>
                  <a:pt x="43921" y="1824182"/>
                  <a:pt x="73169" y="1862667"/>
                  <a:pt x="93181" y="1911927"/>
                </a:cubicBezTo>
                <a:cubicBezTo>
                  <a:pt x="113193" y="1961188"/>
                  <a:pt x="127047" y="2021224"/>
                  <a:pt x="148599" y="2068945"/>
                </a:cubicBezTo>
                <a:cubicBezTo>
                  <a:pt x="170150" y="2116666"/>
                  <a:pt x="202478" y="2150533"/>
                  <a:pt x="222490" y="2198254"/>
                </a:cubicBezTo>
                <a:cubicBezTo>
                  <a:pt x="242502" y="2245975"/>
                  <a:pt x="254817" y="2289079"/>
                  <a:pt x="268672" y="2355273"/>
                </a:cubicBezTo>
                <a:cubicBezTo>
                  <a:pt x="282527" y="2421467"/>
                  <a:pt x="288685" y="2509212"/>
                  <a:pt x="305618" y="2595418"/>
                </a:cubicBezTo>
                <a:cubicBezTo>
                  <a:pt x="322551" y="2681624"/>
                  <a:pt x="336405" y="2790921"/>
                  <a:pt x="370272" y="2872509"/>
                </a:cubicBezTo>
                <a:cubicBezTo>
                  <a:pt x="404139" y="2954097"/>
                  <a:pt x="456479" y="3021830"/>
                  <a:pt x="508818" y="3084945"/>
                </a:cubicBezTo>
                <a:cubicBezTo>
                  <a:pt x="561157" y="3148060"/>
                  <a:pt x="630429" y="3209636"/>
                  <a:pt x="684308" y="3251200"/>
                </a:cubicBezTo>
                <a:cubicBezTo>
                  <a:pt x="738187" y="3292764"/>
                  <a:pt x="787448" y="3315854"/>
                  <a:pt x="832090" y="3334327"/>
                </a:cubicBezTo>
                <a:cubicBezTo>
                  <a:pt x="876732" y="3352800"/>
                  <a:pt x="912139" y="3338945"/>
                  <a:pt x="952163" y="3362036"/>
                </a:cubicBezTo>
                <a:cubicBezTo>
                  <a:pt x="992187" y="3385127"/>
                  <a:pt x="1022975" y="3411297"/>
                  <a:pt x="1072236" y="3472873"/>
                </a:cubicBezTo>
                <a:cubicBezTo>
                  <a:pt x="1121497" y="3534449"/>
                  <a:pt x="1212321" y="3663758"/>
                  <a:pt x="1247727" y="3731491"/>
                </a:cubicBezTo>
                <a:cubicBezTo>
                  <a:pt x="1283133" y="3799224"/>
                  <a:pt x="1260042" y="3828473"/>
                  <a:pt x="1284672" y="3879273"/>
                </a:cubicBezTo>
                <a:cubicBezTo>
                  <a:pt x="1309302" y="3930073"/>
                  <a:pt x="1352405" y="3979334"/>
                  <a:pt x="1395508" y="4036291"/>
                </a:cubicBezTo>
                <a:cubicBezTo>
                  <a:pt x="1438611" y="4093248"/>
                  <a:pt x="1497108" y="4159442"/>
                  <a:pt x="1543290" y="4221018"/>
                </a:cubicBezTo>
                <a:cubicBezTo>
                  <a:pt x="1589472" y="4282594"/>
                  <a:pt x="1624878" y="4347248"/>
                  <a:pt x="1672599" y="4405745"/>
                </a:cubicBezTo>
                <a:cubicBezTo>
                  <a:pt x="1720320" y="4464242"/>
                  <a:pt x="1781897" y="4511964"/>
                  <a:pt x="1829618" y="4572000"/>
                </a:cubicBezTo>
                <a:cubicBezTo>
                  <a:pt x="1877339" y="4632036"/>
                  <a:pt x="1958927" y="4765963"/>
                  <a:pt x="1958927" y="4765963"/>
                </a:cubicBezTo>
                <a:cubicBezTo>
                  <a:pt x="1995872" y="4821381"/>
                  <a:pt x="2014345" y="4850630"/>
                  <a:pt x="2051290" y="4904509"/>
                </a:cubicBezTo>
                <a:cubicBezTo>
                  <a:pt x="2088235" y="4958388"/>
                  <a:pt x="2126720" y="5029200"/>
                  <a:pt x="2180599" y="5089236"/>
                </a:cubicBezTo>
                <a:cubicBezTo>
                  <a:pt x="2234478" y="5149272"/>
                  <a:pt x="2322224" y="5215466"/>
                  <a:pt x="2374563" y="5264727"/>
                </a:cubicBezTo>
                <a:cubicBezTo>
                  <a:pt x="2426902" y="5313988"/>
                  <a:pt x="2448454" y="5352473"/>
                  <a:pt x="2494636" y="5384800"/>
                </a:cubicBezTo>
                <a:cubicBezTo>
                  <a:pt x="2540818" y="5417127"/>
                  <a:pt x="2603933" y="5435600"/>
                  <a:pt x="2651654" y="5458691"/>
                </a:cubicBezTo>
                <a:cubicBezTo>
                  <a:pt x="2699375" y="5481782"/>
                  <a:pt x="2737860" y="5503333"/>
                  <a:pt x="2780963" y="5523345"/>
                </a:cubicBezTo>
                <a:cubicBezTo>
                  <a:pt x="2824066" y="5543357"/>
                  <a:pt x="2867169" y="5561060"/>
                  <a:pt x="2910272" y="5578763"/>
                </a:cubicBezTo>
              </a:path>
            </a:pathLst>
          </a:cu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Up Arrow 16">
            <a:extLst>
              <a:ext uri="{FF2B5EF4-FFF2-40B4-BE49-F238E27FC236}">
                <a16:creationId xmlns:a16="http://schemas.microsoft.com/office/drawing/2014/main" id="{972072AF-97E8-0B96-3E0A-03DAEB8DCAA8}"/>
              </a:ext>
            </a:extLst>
          </p:cNvPr>
          <p:cNvSpPr/>
          <p:nvPr/>
        </p:nvSpPr>
        <p:spPr>
          <a:xfrm rot="938167">
            <a:off x="5880672" y="5594301"/>
            <a:ext cx="274320" cy="1263391"/>
          </a:xfrm>
          <a:prstGeom prst="upArrow">
            <a:avLst/>
          </a:prstGeom>
          <a:solidFill>
            <a:srgbClr val="FFC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0BE5E0B5-EC18-7798-032E-C0B859FBDCBF}"/>
              </a:ext>
            </a:extLst>
          </p:cNvPr>
          <p:cNvSpPr/>
          <p:nvPr/>
        </p:nvSpPr>
        <p:spPr>
          <a:xfrm>
            <a:off x="5716319" y="6750100"/>
            <a:ext cx="2619961" cy="83942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A17FA128-5FDA-5728-7E41-25F5BC61B717}"/>
              </a:ext>
            </a:extLst>
          </p:cNvPr>
          <p:cNvSpPr txBox="1">
            <a:spLocks noChangeArrowheads="1"/>
          </p:cNvSpPr>
          <p:nvPr/>
        </p:nvSpPr>
        <p:spPr bwMode="auto">
          <a:xfrm>
            <a:off x="328329" y="1265488"/>
            <a:ext cx="3370801" cy="3978461"/>
          </a:xfrm>
          <a:prstGeom prst="rect">
            <a:avLst/>
          </a:prstGeom>
          <a:noFill/>
          <a:ln>
            <a:noFill/>
          </a:ln>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400" dirty="0">
                <a:solidFill>
                  <a:srgbClr val="000000"/>
                </a:solidFill>
                <a:latin typeface="Arial" panose="020B0604020202020204" pitchFamily="34" charset="0"/>
                <a:ea typeface="ＭＳ Ｐゴシック" panose="020B0600070205080204" pitchFamily="34" charset="-128"/>
              </a:rPr>
              <a:t>In the time since the 2004 M 9.1 Sumatra-Andaman earthquake, permanent GPS have been installed around Sumatra.</a:t>
            </a:r>
          </a:p>
          <a:p>
            <a:pPr eaLnBrk="1" hangingPunct="1">
              <a:spcBef>
                <a:spcPct val="0"/>
              </a:spcBef>
              <a:buFontTx/>
              <a:buNone/>
            </a:pPr>
            <a:endParaRPr lang="en-US" altLang="en-US" sz="1400" dirty="0">
              <a:solidFill>
                <a:srgbClr val="000000"/>
              </a:solidFill>
              <a:latin typeface="Arial" panose="020B0604020202020204" pitchFamily="34" charset="0"/>
              <a:ea typeface="ＭＳ Ｐゴシック" panose="020B0600070205080204" pitchFamily="34" charset="-128"/>
            </a:endParaRPr>
          </a:p>
          <a:p>
            <a:pPr eaLnBrk="1" hangingPunct="1">
              <a:spcBef>
                <a:spcPct val="0"/>
              </a:spcBef>
              <a:buFontTx/>
              <a:buNone/>
            </a:pPr>
            <a:r>
              <a:rPr lang="en-US" altLang="en-US" sz="1400" dirty="0">
                <a:solidFill>
                  <a:srgbClr val="000000"/>
                </a:solidFill>
                <a:latin typeface="Arial" panose="020B0604020202020204" pitchFamily="34" charset="0"/>
                <a:ea typeface="ＭＳ Ｐゴシック" panose="020B0600070205080204" pitchFamily="34" charset="-128"/>
              </a:rPr>
              <a:t>The stations closest to the plate boundary are moving to the north-northwest at ~3 cm/yr (~1.2 inch/yr), compared to more stable northern Asia.</a:t>
            </a:r>
          </a:p>
          <a:p>
            <a:pPr eaLnBrk="1" hangingPunct="1">
              <a:spcBef>
                <a:spcPct val="0"/>
              </a:spcBef>
              <a:buFontTx/>
              <a:buNone/>
            </a:pPr>
            <a:endParaRPr lang="en-US" altLang="en-US" sz="1400" dirty="0">
              <a:solidFill>
                <a:srgbClr val="000000"/>
              </a:solidFill>
              <a:latin typeface="Arial" panose="020B0604020202020204" pitchFamily="34" charset="0"/>
              <a:ea typeface="ＭＳ Ｐゴシック" panose="020B0600070205080204" pitchFamily="34" charset="-128"/>
            </a:endParaRPr>
          </a:p>
          <a:p>
            <a:pPr eaLnBrk="1" hangingPunct="1">
              <a:spcBef>
                <a:spcPct val="0"/>
              </a:spcBef>
              <a:buFontTx/>
              <a:buNone/>
            </a:pPr>
            <a:r>
              <a:rPr lang="en-US" altLang="en-US" sz="1400" dirty="0">
                <a:solidFill>
                  <a:srgbClr val="000000"/>
                </a:solidFill>
                <a:latin typeface="Arial" panose="020B0604020202020204" pitchFamily="34" charset="0"/>
                <a:ea typeface="ＭＳ Ｐゴシック" panose="020B0600070205080204" pitchFamily="34" charset="-128"/>
              </a:rPr>
              <a:t>They are being pushed by the Indian Plate as it subducts below Sumatra.</a:t>
            </a:r>
          </a:p>
          <a:p>
            <a:pPr eaLnBrk="1" hangingPunct="1">
              <a:spcBef>
                <a:spcPct val="0"/>
              </a:spcBef>
              <a:buFontTx/>
              <a:buNone/>
            </a:pPr>
            <a:r>
              <a:rPr lang="en-US" altLang="en-US" sz="1400" dirty="0">
                <a:solidFill>
                  <a:srgbClr val="000000"/>
                </a:solidFill>
                <a:latin typeface="Arial" panose="020B0604020202020204" pitchFamily="34" charset="0"/>
                <a:ea typeface="ＭＳ Ｐゴシック" panose="020B0600070205080204" pitchFamily="34" charset="-128"/>
              </a:rPr>
              <a:t> </a:t>
            </a:r>
          </a:p>
          <a:p>
            <a:pPr eaLnBrk="1" hangingPunct="1">
              <a:spcBef>
                <a:spcPct val="0"/>
              </a:spcBef>
              <a:buFontTx/>
              <a:buNone/>
            </a:pPr>
            <a:r>
              <a:rPr lang="en-US" altLang="en-US" sz="1400" dirty="0">
                <a:solidFill>
                  <a:srgbClr val="000000"/>
                </a:solidFill>
                <a:latin typeface="Arial" panose="020B0604020202020204" pitchFamily="34" charset="0"/>
                <a:ea typeface="ＭＳ Ｐゴシック" panose="020B0600070205080204" pitchFamily="34" charset="-128"/>
              </a:rPr>
              <a:t>Over decades and centuries this compression accumulates until it is released in earthquakes like the 2004 Sumatra-Andaman earthquake.</a:t>
            </a:r>
          </a:p>
          <a:p>
            <a:pPr eaLnBrk="1" hangingPunct="1">
              <a:lnSpc>
                <a:spcPts val="1900"/>
              </a:lnSpc>
              <a:spcBef>
                <a:spcPct val="0"/>
              </a:spcBef>
              <a:buFontTx/>
              <a:buNone/>
            </a:pPr>
            <a:endParaRPr lang="en-US" altLang="en-US" sz="1400" dirty="0">
              <a:solidFill>
                <a:srgbClr val="000000"/>
              </a:solidFill>
              <a:latin typeface="Arial" panose="020B0604020202020204" pitchFamily="34" charset="0"/>
              <a:ea typeface="ＭＳ Ｐゴシック" panose="020B0600070205080204" pitchFamily="34" charset="-128"/>
            </a:endParaRPr>
          </a:p>
        </p:txBody>
      </p:sp>
      <p:sp>
        <p:nvSpPr>
          <p:cNvPr id="22" name="Google Shape;131;p15">
            <a:extLst>
              <a:ext uri="{FF2B5EF4-FFF2-40B4-BE49-F238E27FC236}">
                <a16:creationId xmlns:a16="http://schemas.microsoft.com/office/drawing/2014/main" id="{3BE802BB-451C-FBAA-A6DF-BB6695CBDC78}"/>
              </a:ext>
            </a:extLst>
          </p:cNvPr>
          <p:cNvSpPr txBox="1"/>
          <p:nvPr/>
        </p:nvSpPr>
        <p:spPr>
          <a:xfrm>
            <a:off x="3949261" y="5920815"/>
            <a:ext cx="1472700" cy="523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100" b="1" dirty="0">
                <a:solidFill>
                  <a:srgbClr val="0000FF"/>
                </a:solidFill>
                <a:latin typeface="Calibri"/>
                <a:ea typeface="Calibri"/>
                <a:cs typeface="Calibri"/>
                <a:sym typeface="Calibri"/>
              </a:rPr>
              <a:t>GPS motion key</a:t>
            </a:r>
            <a:endParaRPr sz="1100" b="1" dirty="0">
              <a:solidFill>
                <a:srgbClr val="0000FF"/>
              </a:solidFill>
              <a:latin typeface="Calibri"/>
              <a:ea typeface="Calibri"/>
              <a:cs typeface="Calibri"/>
              <a:sym typeface="Calibri"/>
            </a:endParaRPr>
          </a:p>
          <a:p>
            <a:pPr marL="0" lvl="0" indent="0" algn="l" rtl="0">
              <a:spcBef>
                <a:spcPts val="0"/>
              </a:spcBef>
              <a:spcAft>
                <a:spcPts val="0"/>
              </a:spcAft>
              <a:buNone/>
            </a:pPr>
            <a:r>
              <a:rPr lang="en-US" sz="1100" b="1" dirty="0">
                <a:solidFill>
                  <a:srgbClr val="0000FF"/>
                </a:solidFill>
                <a:latin typeface="Calibri"/>
                <a:ea typeface="Calibri"/>
                <a:cs typeface="Calibri"/>
                <a:sym typeface="Calibri"/>
              </a:rPr>
              <a:t>2.5 cm/yr (~1 inch/yr)</a:t>
            </a:r>
            <a:endParaRPr sz="1100" b="1" dirty="0">
              <a:solidFill>
                <a:srgbClr val="0000FF"/>
              </a:solidFill>
              <a:latin typeface="Calibri"/>
              <a:ea typeface="Calibri"/>
              <a:cs typeface="Calibri"/>
              <a:sym typeface="Calibri"/>
            </a:endParaRPr>
          </a:p>
        </p:txBody>
      </p:sp>
      <p:cxnSp>
        <p:nvCxnSpPr>
          <p:cNvPr id="23" name="Google Shape;132;p15">
            <a:extLst>
              <a:ext uri="{FF2B5EF4-FFF2-40B4-BE49-F238E27FC236}">
                <a16:creationId xmlns:a16="http://schemas.microsoft.com/office/drawing/2014/main" id="{93B770EC-786B-62D2-3BE5-BD0E2EA5708D}"/>
              </a:ext>
            </a:extLst>
          </p:cNvPr>
          <p:cNvCxnSpPr>
            <a:cxnSpLocks/>
          </p:cNvCxnSpPr>
          <p:nvPr/>
        </p:nvCxnSpPr>
        <p:spPr>
          <a:xfrm>
            <a:off x="4049212" y="6447178"/>
            <a:ext cx="847750" cy="0"/>
          </a:xfrm>
          <a:prstGeom prst="straightConnector1">
            <a:avLst/>
          </a:prstGeom>
          <a:noFill/>
          <a:ln w="19050" cap="flat" cmpd="sng">
            <a:solidFill>
              <a:srgbClr val="0000FF"/>
            </a:solidFill>
            <a:prstDash val="solid"/>
            <a:round/>
            <a:headEnd type="none" w="med" len="med"/>
            <a:tailEnd type="stealth" w="med" len="med"/>
          </a:ln>
        </p:spPr>
      </p:cxnSp>
      <p:sp>
        <p:nvSpPr>
          <p:cNvPr id="2" name="Google Shape;1123;p15">
            <a:extLst>
              <a:ext uri="{FF2B5EF4-FFF2-40B4-BE49-F238E27FC236}">
                <a16:creationId xmlns:a16="http://schemas.microsoft.com/office/drawing/2014/main" id="{FFA45E8D-C9A3-D8F7-0A88-DF216C295766}"/>
              </a:ext>
            </a:extLst>
          </p:cNvPr>
          <p:cNvSpPr/>
          <p:nvPr/>
        </p:nvSpPr>
        <p:spPr>
          <a:xfrm>
            <a:off x="7827264" y="0"/>
            <a:ext cx="905256" cy="475488"/>
          </a:xfrm>
          <a:prstGeom prst="flowChartOffpageConnector">
            <a:avLst/>
          </a:prstGeom>
          <a:solidFill>
            <a:srgbClr val="CC2929"/>
          </a:solidFill>
          <a:ln w="28575" cap="flat" cmpd="sng">
            <a:solidFill>
              <a:srgbClr val="373583"/>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3000"/>
              <a:buFont typeface="Arial"/>
              <a:buNone/>
            </a:pPr>
            <a:r>
              <a:rPr lang="en-US" sz="3000" b="1" i="0" u="none" strike="noStrike" cap="none">
                <a:solidFill>
                  <a:schemeClr val="lt1"/>
                </a:solidFill>
                <a:latin typeface="Calibri"/>
                <a:ea typeface="Calibri"/>
                <a:cs typeface="Calibri"/>
                <a:sym typeface="Calibri"/>
              </a:rPr>
              <a:t>HS</a:t>
            </a:r>
            <a:endParaRPr sz="3000" b="1" i="0" u="none" strike="noStrike" cap="none">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20827498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sp>
        <p:nvSpPr>
          <p:cNvPr id="251" name="Google Shape;251;p34"/>
          <p:cNvSpPr txBox="1"/>
          <p:nvPr/>
        </p:nvSpPr>
        <p:spPr>
          <a:xfrm>
            <a:off x="335550" y="5526250"/>
            <a:ext cx="4372800" cy="1185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300" b="1" dirty="0">
                <a:solidFill>
                  <a:schemeClr val="dk1"/>
                </a:solidFill>
                <a:latin typeface="Calibri"/>
                <a:ea typeface="Calibri"/>
                <a:cs typeface="Calibri"/>
                <a:sym typeface="Calibri"/>
              </a:rPr>
              <a:t>USGS W-phase Moment Tensor Solution</a:t>
            </a:r>
            <a:endParaRPr sz="1300" b="1" dirty="0">
              <a:solidFill>
                <a:schemeClr val="dk1"/>
              </a:solidFill>
              <a:latin typeface="Calibri"/>
              <a:ea typeface="Calibri"/>
              <a:cs typeface="Calibri"/>
              <a:sym typeface="Calibri"/>
            </a:endParaRPr>
          </a:p>
          <a:p>
            <a:pPr marL="0" lvl="0" indent="0" algn="l" rtl="0">
              <a:spcBef>
                <a:spcPts val="0"/>
              </a:spcBef>
              <a:spcAft>
                <a:spcPts val="0"/>
              </a:spcAft>
              <a:buNone/>
            </a:pPr>
            <a:endParaRPr sz="1300" b="1" dirty="0">
              <a:solidFill>
                <a:schemeClr val="dk1"/>
              </a:solidFill>
              <a:latin typeface="Calibri"/>
              <a:ea typeface="Calibri"/>
              <a:cs typeface="Calibri"/>
              <a:sym typeface="Calibri"/>
            </a:endParaRPr>
          </a:p>
          <a:p>
            <a:pPr marL="0" lvl="0" indent="0" algn="l" rtl="0">
              <a:spcBef>
                <a:spcPts val="0"/>
              </a:spcBef>
              <a:spcAft>
                <a:spcPts val="0"/>
              </a:spcAft>
              <a:buNone/>
            </a:pPr>
            <a:r>
              <a:rPr lang="en-US" sz="1200" dirty="0">
                <a:solidFill>
                  <a:schemeClr val="dk1"/>
                </a:solidFill>
                <a:latin typeface="Arial" panose="020B0604020202020204" pitchFamily="34" charset="0"/>
                <a:ea typeface="Calibri"/>
                <a:cs typeface="Arial" panose="020B0604020202020204" pitchFamily="34" charset="0"/>
                <a:sym typeface="Calibri"/>
              </a:rPr>
              <a:t>The tension axis (T) reflects the minimum compressive stress direction. The Pressure axis (P) reflects the maximum compressive stress direction. </a:t>
            </a:r>
            <a:endParaRPr sz="1200" dirty="0">
              <a:solidFill>
                <a:schemeClr val="dk1"/>
              </a:solidFill>
              <a:latin typeface="Arial" panose="020B0604020202020204" pitchFamily="34" charset="0"/>
              <a:ea typeface="Calibri"/>
              <a:cs typeface="Arial" panose="020B0604020202020204" pitchFamily="34" charset="0"/>
              <a:sym typeface="Calibri"/>
            </a:endParaRPr>
          </a:p>
        </p:txBody>
      </p:sp>
      <p:pic>
        <p:nvPicPr>
          <p:cNvPr id="252" name="Google Shape;252;p34"/>
          <p:cNvPicPr preferRelativeResize="0"/>
          <p:nvPr/>
        </p:nvPicPr>
        <p:blipFill>
          <a:blip r:embed="rId5">
            <a:alphaModFix/>
          </a:blip>
          <a:stretch>
            <a:fillRect/>
          </a:stretch>
        </p:blipFill>
        <p:spPr>
          <a:xfrm>
            <a:off x="4518537" y="4129675"/>
            <a:ext cx="4364474" cy="2284024"/>
          </a:xfrm>
          <a:prstGeom prst="rect">
            <a:avLst/>
          </a:prstGeom>
          <a:noFill/>
          <a:ln>
            <a:noFill/>
          </a:ln>
        </p:spPr>
      </p:pic>
      <p:sp>
        <p:nvSpPr>
          <p:cNvPr id="254" name="Google Shape;254;p34"/>
          <p:cNvSpPr txBox="1"/>
          <p:nvPr/>
        </p:nvSpPr>
        <p:spPr>
          <a:xfrm>
            <a:off x="289688" y="1079899"/>
            <a:ext cx="4530434" cy="2123628"/>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dirty="0">
                <a:solidFill>
                  <a:schemeClr val="dk1"/>
                </a:solidFill>
              </a:rPr>
              <a:t>The focal mechanism is how seismologists plot the 3-D stress orientations of an earthquake.  Because an earthquake occurs as slip on a fault, it generates primary (P) waves in quadrants where the first pulse is compressional (shaded) and quadrants where the first pulse is extensional (white). The orientation of these quadrants determined from recorded seismic waves determines the type of fault that produced the earthquake. </a:t>
            </a:r>
            <a:endParaRPr dirty="0">
              <a:solidFill>
                <a:schemeClr val="dk1"/>
              </a:solidFill>
            </a:endParaRPr>
          </a:p>
        </p:txBody>
      </p:sp>
      <p:sp>
        <p:nvSpPr>
          <p:cNvPr id="255" name="Google Shape;255;p34"/>
          <p:cNvSpPr/>
          <p:nvPr/>
        </p:nvSpPr>
        <p:spPr>
          <a:xfrm>
            <a:off x="7827264" y="0"/>
            <a:ext cx="905256" cy="475488"/>
          </a:xfrm>
          <a:prstGeom prst="flowChartOffpageConnector">
            <a:avLst/>
          </a:prstGeom>
          <a:solidFill>
            <a:schemeClr val="dk1"/>
          </a:solidFill>
          <a:ln w="28575" cap="flat" cmpd="sng">
            <a:solidFill>
              <a:srgbClr val="CC292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a:solidFill>
                  <a:schemeClr val="lt1"/>
                </a:solidFill>
                <a:latin typeface="Calibri"/>
                <a:ea typeface="Calibri"/>
                <a:cs typeface="Calibri"/>
                <a:sym typeface="Calibri"/>
              </a:rPr>
              <a:t>C</a:t>
            </a:r>
            <a:endParaRPr sz="3000" b="1">
              <a:solidFill>
                <a:schemeClr val="lt1"/>
              </a:solidFill>
              <a:latin typeface="Calibri"/>
              <a:ea typeface="Calibri"/>
              <a:cs typeface="Calibri"/>
              <a:sym typeface="Calibri"/>
            </a:endParaRPr>
          </a:p>
        </p:txBody>
      </p:sp>
      <p:sp>
        <p:nvSpPr>
          <p:cNvPr id="256" name="Google Shape;256;p34"/>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n-US" sz="2000" b="1">
                <a:solidFill>
                  <a:srgbClr val="10478B"/>
                </a:solidFill>
                <a:latin typeface="Calibri"/>
                <a:ea typeface="Calibri"/>
                <a:cs typeface="Calibri"/>
                <a:sym typeface="Calibri"/>
              </a:rPr>
            </a:br>
            <a:r>
              <a:rPr lang="en-US" sz="2400" b="1">
                <a:solidFill>
                  <a:srgbClr val="10478B"/>
                </a:solidFill>
                <a:latin typeface="Arial"/>
                <a:ea typeface="Arial"/>
                <a:cs typeface="Arial"/>
                <a:sym typeface="Arial"/>
              </a:rPr>
              <a:t>Magnitude </a:t>
            </a:r>
            <a:r>
              <a:rPr lang="en-US" sz="2400" b="1">
                <a:solidFill>
                  <a:srgbClr val="10478B"/>
                </a:solidFill>
              </a:rPr>
              <a:t>9.1</a:t>
            </a:r>
            <a:r>
              <a:rPr lang="en-US" sz="2400" b="1">
                <a:solidFill>
                  <a:srgbClr val="10478B"/>
                </a:solidFill>
                <a:latin typeface="Arial"/>
                <a:ea typeface="Arial"/>
                <a:cs typeface="Arial"/>
                <a:sym typeface="Arial"/>
              </a:rPr>
              <a:t> </a:t>
            </a:r>
            <a:r>
              <a:rPr lang="en-US" sz="2400" b="1">
                <a:solidFill>
                  <a:srgbClr val="10478B"/>
                </a:solidFill>
              </a:rPr>
              <a:t>SUMATRA</a:t>
            </a:r>
            <a:br>
              <a:rPr lang="en-US" sz="4300" b="1">
                <a:solidFill>
                  <a:srgbClr val="10478B"/>
                </a:solidFill>
                <a:latin typeface="Arial"/>
                <a:ea typeface="Arial"/>
                <a:cs typeface="Arial"/>
                <a:sym typeface="Arial"/>
              </a:rPr>
            </a:br>
            <a:r>
              <a:rPr lang="en-US" sz="1800" b="1">
                <a:solidFill>
                  <a:srgbClr val="10478B"/>
                </a:solidFill>
              </a:rPr>
              <a:t>Sunday</a:t>
            </a:r>
            <a:r>
              <a:rPr lang="en-US" sz="1800" b="1">
                <a:solidFill>
                  <a:srgbClr val="10478B"/>
                </a:solidFill>
                <a:latin typeface="Arial"/>
                <a:ea typeface="Arial"/>
                <a:cs typeface="Arial"/>
                <a:sym typeface="Arial"/>
              </a:rPr>
              <a:t>,  </a:t>
            </a:r>
            <a:r>
              <a:rPr lang="en-US" sz="1800" b="1">
                <a:solidFill>
                  <a:srgbClr val="10478B"/>
                </a:solidFill>
              </a:rPr>
              <a:t>December</a:t>
            </a:r>
            <a:r>
              <a:rPr lang="en-US" sz="1800" b="1">
                <a:solidFill>
                  <a:srgbClr val="10478B"/>
                </a:solidFill>
                <a:latin typeface="Arial"/>
                <a:ea typeface="Arial"/>
                <a:cs typeface="Arial"/>
                <a:sym typeface="Arial"/>
              </a:rPr>
              <a:t> 2</a:t>
            </a:r>
            <a:r>
              <a:rPr lang="en-US" sz="1800" b="1">
                <a:solidFill>
                  <a:srgbClr val="10478B"/>
                </a:solidFill>
              </a:rPr>
              <a:t>6</a:t>
            </a:r>
            <a:r>
              <a:rPr lang="en-US" sz="1800" b="1">
                <a:solidFill>
                  <a:srgbClr val="10478B"/>
                </a:solidFill>
                <a:latin typeface="Arial"/>
                <a:ea typeface="Arial"/>
                <a:cs typeface="Arial"/>
                <a:sym typeface="Arial"/>
              </a:rPr>
              <a:t>, </a:t>
            </a:r>
            <a:r>
              <a:rPr lang="en-US" sz="1800" b="1">
                <a:solidFill>
                  <a:srgbClr val="10478B"/>
                </a:solidFill>
              </a:rPr>
              <a:t>2004</a:t>
            </a:r>
            <a:r>
              <a:rPr lang="en-US" sz="1800" b="1">
                <a:solidFill>
                  <a:srgbClr val="10478B"/>
                </a:solidFill>
                <a:latin typeface="Arial"/>
                <a:ea typeface="Arial"/>
                <a:cs typeface="Arial"/>
                <a:sym typeface="Arial"/>
              </a:rPr>
              <a:t> at </a:t>
            </a:r>
            <a:r>
              <a:rPr lang="en-US" sz="1800" b="1">
                <a:solidFill>
                  <a:srgbClr val="10478B"/>
                </a:solidFill>
              </a:rPr>
              <a:t>00:58:53</a:t>
            </a:r>
            <a:r>
              <a:rPr lang="en-US" sz="1800" b="1">
                <a:solidFill>
                  <a:srgbClr val="10478B"/>
                </a:solidFill>
                <a:latin typeface="Arial"/>
                <a:ea typeface="Arial"/>
                <a:cs typeface="Arial"/>
                <a:sym typeface="Arial"/>
              </a:rPr>
              <a:t> UTC </a:t>
            </a:r>
            <a:endParaRPr sz="1800">
              <a:solidFill>
                <a:srgbClr val="10478B"/>
              </a:solidFill>
              <a:latin typeface="Arial"/>
              <a:ea typeface="Arial"/>
              <a:cs typeface="Arial"/>
              <a:sym typeface="Arial"/>
            </a:endParaRPr>
          </a:p>
        </p:txBody>
      </p:sp>
      <p:pic>
        <p:nvPicPr>
          <p:cNvPr id="257" name="Google Shape;257;p34"/>
          <p:cNvPicPr preferRelativeResize="0"/>
          <p:nvPr/>
        </p:nvPicPr>
        <p:blipFill>
          <a:blip r:embed="rId6">
            <a:alphaModFix/>
          </a:blip>
          <a:stretch>
            <a:fillRect/>
          </a:stretch>
        </p:blipFill>
        <p:spPr>
          <a:xfrm>
            <a:off x="1506750" y="3135550"/>
            <a:ext cx="2404626" cy="2453700"/>
          </a:xfrm>
          <a:prstGeom prst="rect">
            <a:avLst/>
          </a:prstGeom>
          <a:noFill/>
          <a:ln>
            <a:noFill/>
          </a:ln>
        </p:spPr>
      </p:pic>
      <p:sp>
        <p:nvSpPr>
          <p:cNvPr id="258" name="Google Shape;258;p34"/>
          <p:cNvSpPr/>
          <p:nvPr/>
        </p:nvSpPr>
        <p:spPr>
          <a:xfrm>
            <a:off x="1604400" y="3124900"/>
            <a:ext cx="587100" cy="2202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259" name="Google Shape;259;p34"/>
          <p:cNvSpPr/>
          <p:nvPr/>
        </p:nvSpPr>
        <p:spPr>
          <a:xfrm>
            <a:off x="3549925" y="5101925"/>
            <a:ext cx="587100" cy="2202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pic>
        <p:nvPicPr>
          <p:cNvPr id="2" name="Focal _ SHORT REVERSE (1)">
            <a:hlinkClick r:id="" action="ppaction://media"/>
            <a:extLst>
              <a:ext uri="{FF2B5EF4-FFF2-40B4-BE49-F238E27FC236}">
                <a16:creationId xmlns:a16="http://schemas.microsoft.com/office/drawing/2014/main" id="{AC934447-8D6B-6B35-20A7-141BCB95B417}"/>
              </a:ext>
            </a:extLst>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4935746" y="921837"/>
            <a:ext cx="4064000" cy="3048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2694"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Google Shape;192;p28"/>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n-US" sz="2000" b="1">
                <a:solidFill>
                  <a:srgbClr val="10478B"/>
                </a:solidFill>
                <a:latin typeface="Calibri"/>
                <a:ea typeface="Calibri"/>
                <a:cs typeface="Calibri"/>
                <a:sym typeface="Calibri"/>
              </a:rPr>
            </a:br>
            <a:r>
              <a:rPr lang="en-US" sz="2400" b="1">
                <a:solidFill>
                  <a:srgbClr val="10478B"/>
                </a:solidFill>
                <a:latin typeface="Arial"/>
                <a:ea typeface="Arial"/>
                <a:cs typeface="Arial"/>
                <a:sym typeface="Arial"/>
              </a:rPr>
              <a:t>Magnitude </a:t>
            </a:r>
            <a:r>
              <a:rPr lang="en-US" sz="2400" b="1">
                <a:solidFill>
                  <a:srgbClr val="10478B"/>
                </a:solidFill>
              </a:rPr>
              <a:t>9.1</a:t>
            </a:r>
            <a:r>
              <a:rPr lang="en-US" sz="2400" b="1">
                <a:solidFill>
                  <a:srgbClr val="10478B"/>
                </a:solidFill>
                <a:latin typeface="Arial"/>
                <a:ea typeface="Arial"/>
                <a:cs typeface="Arial"/>
                <a:sym typeface="Arial"/>
              </a:rPr>
              <a:t> </a:t>
            </a:r>
            <a:r>
              <a:rPr lang="en-US" sz="2400" b="1">
                <a:solidFill>
                  <a:srgbClr val="10478B"/>
                </a:solidFill>
              </a:rPr>
              <a:t>SUMATRA</a:t>
            </a:r>
            <a:br>
              <a:rPr lang="en-US" sz="4300" b="1">
                <a:solidFill>
                  <a:srgbClr val="10478B"/>
                </a:solidFill>
                <a:latin typeface="Arial"/>
                <a:ea typeface="Arial"/>
                <a:cs typeface="Arial"/>
                <a:sym typeface="Arial"/>
              </a:rPr>
            </a:br>
            <a:r>
              <a:rPr lang="en-US" sz="1800" b="1">
                <a:solidFill>
                  <a:srgbClr val="10478B"/>
                </a:solidFill>
              </a:rPr>
              <a:t>Sunday</a:t>
            </a:r>
            <a:r>
              <a:rPr lang="en-US" sz="1800" b="1">
                <a:solidFill>
                  <a:srgbClr val="10478B"/>
                </a:solidFill>
                <a:latin typeface="Arial"/>
                <a:ea typeface="Arial"/>
                <a:cs typeface="Arial"/>
                <a:sym typeface="Arial"/>
              </a:rPr>
              <a:t>,  </a:t>
            </a:r>
            <a:r>
              <a:rPr lang="en-US" sz="1800" b="1">
                <a:solidFill>
                  <a:srgbClr val="10478B"/>
                </a:solidFill>
              </a:rPr>
              <a:t>December</a:t>
            </a:r>
            <a:r>
              <a:rPr lang="en-US" sz="1800" b="1">
                <a:solidFill>
                  <a:srgbClr val="10478B"/>
                </a:solidFill>
                <a:latin typeface="Arial"/>
                <a:ea typeface="Arial"/>
                <a:cs typeface="Arial"/>
                <a:sym typeface="Arial"/>
              </a:rPr>
              <a:t> 2</a:t>
            </a:r>
            <a:r>
              <a:rPr lang="en-US" sz="1800" b="1">
                <a:solidFill>
                  <a:srgbClr val="10478B"/>
                </a:solidFill>
              </a:rPr>
              <a:t>6</a:t>
            </a:r>
            <a:r>
              <a:rPr lang="en-US" sz="1800" b="1">
                <a:solidFill>
                  <a:srgbClr val="10478B"/>
                </a:solidFill>
                <a:latin typeface="Arial"/>
                <a:ea typeface="Arial"/>
                <a:cs typeface="Arial"/>
                <a:sym typeface="Arial"/>
              </a:rPr>
              <a:t>, </a:t>
            </a:r>
            <a:r>
              <a:rPr lang="en-US" sz="1800" b="1">
                <a:solidFill>
                  <a:srgbClr val="10478B"/>
                </a:solidFill>
              </a:rPr>
              <a:t>2004</a:t>
            </a:r>
            <a:r>
              <a:rPr lang="en-US" sz="1800" b="1">
                <a:solidFill>
                  <a:srgbClr val="10478B"/>
                </a:solidFill>
                <a:latin typeface="Arial"/>
                <a:ea typeface="Arial"/>
                <a:cs typeface="Arial"/>
                <a:sym typeface="Arial"/>
              </a:rPr>
              <a:t> at </a:t>
            </a:r>
            <a:r>
              <a:rPr lang="en-US" sz="1800" b="1">
                <a:solidFill>
                  <a:srgbClr val="10478B"/>
                </a:solidFill>
              </a:rPr>
              <a:t>00:58:53</a:t>
            </a:r>
            <a:r>
              <a:rPr lang="en-US" sz="1800" b="1">
                <a:solidFill>
                  <a:srgbClr val="10478B"/>
                </a:solidFill>
                <a:latin typeface="Arial"/>
                <a:ea typeface="Arial"/>
                <a:cs typeface="Arial"/>
                <a:sym typeface="Arial"/>
              </a:rPr>
              <a:t> UTC </a:t>
            </a:r>
            <a:endParaRPr sz="1800">
              <a:solidFill>
                <a:srgbClr val="10478B"/>
              </a:solidFill>
              <a:latin typeface="Arial"/>
              <a:ea typeface="Arial"/>
              <a:cs typeface="Arial"/>
              <a:sym typeface="Arial"/>
            </a:endParaRPr>
          </a:p>
        </p:txBody>
      </p:sp>
      <p:sp>
        <p:nvSpPr>
          <p:cNvPr id="193" name="Google Shape;193;p28"/>
          <p:cNvSpPr txBox="1"/>
          <p:nvPr/>
        </p:nvSpPr>
        <p:spPr>
          <a:xfrm>
            <a:off x="309404" y="1148061"/>
            <a:ext cx="2652900" cy="5348992"/>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600" dirty="0">
                <a:solidFill>
                  <a:schemeClr val="dk1"/>
                </a:solidFill>
              </a:rPr>
              <a:t>Slip along the megathrust boundary between the between the subducting India Plate and the overriding Sunda Plate caused vertical displacement of the seafloor, generating a large tsunami that radiated outward in all directions.</a:t>
            </a:r>
            <a:endParaRPr sz="1600" dirty="0">
              <a:solidFill>
                <a:schemeClr val="dk1"/>
              </a:solidFill>
            </a:endParaRPr>
          </a:p>
          <a:p>
            <a:pPr marL="0" lvl="0" indent="0" algn="l" rtl="0">
              <a:spcBef>
                <a:spcPts val="0"/>
              </a:spcBef>
              <a:spcAft>
                <a:spcPts val="0"/>
              </a:spcAft>
              <a:buNone/>
            </a:pPr>
            <a:endParaRPr sz="1600" dirty="0">
              <a:solidFill>
                <a:schemeClr val="dk1"/>
              </a:solidFill>
            </a:endParaRPr>
          </a:p>
          <a:p>
            <a:pPr marL="0" lvl="0" indent="0" algn="l" rtl="0">
              <a:spcBef>
                <a:spcPts val="0"/>
              </a:spcBef>
              <a:spcAft>
                <a:spcPts val="0"/>
              </a:spcAft>
              <a:buNone/>
            </a:pPr>
            <a:r>
              <a:rPr lang="en-US" sz="1600" dirty="0">
                <a:solidFill>
                  <a:schemeClr val="dk1"/>
                </a:solidFill>
              </a:rPr>
              <a:t>The tsunami produced by the 2004 Sumatra earthquake was the largest and deadliest in recorded history.</a:t>
            </a:r>
          </a:p>
          <a:p>
            <a:pPr marL="0" lvl="0" indent="0" algn="l" rtl="0">
              <a:spcBef>
                <a:spcPts val="0"/>
              </a:spcBef>
              <a:spcAft>
                <a:spcPts val="0"/>
              </a:spcAft>
              <a:buNone/>
            </a:pPr>
            <a:endParaRPr lang="en-US" sz="1600" dirty="0">
              <a:solidFill>
                <a:schemeClr val="dk1"/>
              </a:solidFill>
            </a:endParaRPr>
          </a:p>
          <a:p>
            <a:pPr marL="0" lvl="0" indent="0" algn="l" rtl="0">
              <a:spcBef>
                <a:spcPts val="0"/>
              </a:spcBef>
              <a:spcAft>
                <a:spcPts val="0"/>
              </a:spcAft>
              <a:buNone/>
            </a:pPr>
            <a:r>
              <a:rPr lang="en-US" sz="1600" dirty="0">
                <a:solidFill>
                  <a:schemeClr val="dk1"/>
                </a:solidFill>
              </a:rPr>
              <a:t>The tsunami waves traveled as fast as a jet plane away from the fault in all directions.</a:t>
            </a:r>
            <a:endParaRPr sz="1600" dirty="0">
              <a:solidFill>
                <a:schemeClr val="dk1"/>
              </a:solidFill>
            </a:endParaRPr>
          </a:p>
        </p:txBody>
      </p:sp>
      <p:sp>
        <p:nvSpPr>
          <p:cNvPr id="195" name="Google Shape;195;p28"/>
          <p:cNvSpPr txBox="1"/>
          <p:nvPr/>
        </p:nvSpPr>
        <p:spPr>
          <a:xfrm>
            <a:off x="3252950" y="5903850"/>
            <a:ext cx="5778000" cy="482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600">
                <a:solidFill>
                  <a:schemeClr val="dk1"/>
                </a:solidFill>
              </a:rPr>
              <a:t>Video excerpt from </a:t>
            </a:r>
            <a:r>
              <a:rPr lang="en-US" sz="1600" i="1" u="sng">
                <a:solidFill>
                  <a:schemeClr val="hlink"/>
                </a:solidFill>
                <a:hlinkClick r:id="rId5"/>
              </a:rPr>
              <a:t>Sumatra: A Tale of Two Earthquakes</a:t>
            </a:r>
            <a:endParaRPr sz="1600" i="1">
              <a:solidFill>
                <a:schemeClr val="dk1"/>
              </a:solidFill>
            </a:endParaRPr>
          </a:p>
        </p:txBody>
      </p:sp>
      <p:pic>
        <p:nvPicPr>
          <p:cNvPr id="2" name="sumatratsunami">
            <a:hlinkClick r:id="" action="ppaction://media"/>
            <a:extLst>
              <a:ext uri="{FF2B5EF4-FFF2-40B4-BE49-F238E27FC236}">
                <a16:creationId xmlns:a16="http://schemas.microsoft.com/office/drawing/2014/main" id="{81E7D73E-9E14-C936-3E4E-17555C65B1F3}"/>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3024973" y="1274525"/>
            <a:ext cx="6005977" cy="4504483"/>
          </a:xfrm>
          <a:prstGeom prst="rect">
            <a:avLst/>
          </a:prstGeom>
        </p:spPr>
      </p:pic>
      <p:sp>
        <p:nvSpPr>
          <p:cNvPr id="3" name="Google Shape;1147;p17">
            <a:extLst>
              <a:ext uri="{FF2B5EF4-FFF2-40B4-BE49-F238E27FC236}">
                <a16:creationId xmlns:a16="http://schemas.microsoft.com/office/drawing/2014/main" id="{58059D4C-5C1F-8B6B-B16A-44D8A13BA777}"/>
              </a:ext>
            </a:extLst>
          </p:cNvPr>
          <p:cNvSpPr/>
          <p:nvPr/>
        </p:nvSpPr>
        <p:spPr>
          <a:xfrm>
            <a:off x="7827264" y="0"/>
            <a:ext cx="905256" cy="475488"/>
          </a:xfrm>
          <a:prstGeom prst="flowChartOffpageConnector">
            <a:avLst/>
          </a:prstGeom>
          <a:solidFill>
            <a:schemeClr val="dk1"/>
          </a:solidFill>
          <a:ln w="28575" cap="flat" cmpd="sng">
            <a:solidFill>
              <a:srgbClr val="CC2929"/>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3000"/>
              <a:buFont typeface="Arial"/>
              <a:buNone/>
            </a:pPr>
            <a:r>
              <a:rPr lang="en-US" sz="3000" b="1" i="0" u="none" strike="noStrike" cap="none">
                <a:solidFill>
                  <a:schemeClr val="lt1"/>
                </a:solidFill>
                <a:latin typeface="Calibri"/>
                <a:ea typeface="Calibri"/>
                <a:cs typeface="Calibri"/>
                <a:sym typeface="Calibri"/>
              </a:rPr>
              <a:t>C</a:t>
            </a:r>
            <a:endParaRPr sz="3000" b="1" i="0" u="none" strike="noStrike" cap="none">
              <a:solidFill>
                <a:schemeClr val="lt1"/>
              </a:solidFill>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630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sp>
        <p:nvSpPr>
          <p:cNvPr id="168" name="Google Shape;168;p25"/>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n-US" sz="2000" b="1">
                <a:solidFill>
                  <a:srgbClr val="10478B"/>
                </a:solidFill>
                <a:latin typeface="Calibri"/>
                <a:ea typeface="Calibri"/>
                <a:cs typeface="Calibri"/>
                <a:sym typeface="Calibri"/>
              </a:rPr>
            </a:br>
            <a:r>
              <a:rPr lang="en-US" sz="2400" b="1">
                <a:solidFill>
                  <a:srgbClr val="10478B"/>
                </a:solidFill>
                <a:latin typeface="Arial"/>
                <a:ea typeface="Arial"/>
                <a:cs typeface="Arial"/>
                <a:sym typeface="Arial"/>
              </a:rPr>
              <a:t>Magnitude </a:t>
            </a:r>
            <a:r>
              <a:rPr lang="en-US" sz="2400" b="1">
                <a:solidFill>
                  <a:srgbClr val="10478B"/>
                </a:solidFill>
              </a:rPr>
              <a:t>9.1</a:t>
            </a:r>
            <a:r>
              <a:rPr lang="en-US" sz="2400" b="1">
                <a:solidFill>
                  <a:srgbClr val="10478B"/>
                </a:solidFill>
                <a:latin typeface="Arial"/>
                <a:ea typeface="Arial"/>
                <a:cs typeface="Arial"/>
                <a:sym typeface="Arial"/>
              </a:rPr>
              <a:t> </a:t>
            </a:r>
            <a:r>
              <a:rPr lang="en-US" sz="2400" b="1">
                <a:solidFill>
                  <a:srgbClr val="10478B"/>
                </a:solidFill>
              </a:rPr>
              <a:t>SUMATRA</a:t>
            </a:r>
            <a:br>
              <a:rPr lang="en-US" sz="4300" b="1">
                <a:solidFill>
                  <a:srgbClr val="10478B"/>
                </a:solidFill>
                <a:latin typeface="Arial"/>
                <a:ea typeface="Arial"/>
                <a:cs typeface="Arial"/>
                <a:sym typeface="Arial"/>
              </a:rPr>
            </a:br>
            <a:r>
              <a:rPr lang="en-US" sz="1800" b="1">
                <a:solidFill>
                  <a:srgbClr val="10478B"/>
                </a:solidFill>
              </a:rPr>
              <a:t>Sunday</a:t>
            </a:r>
            <a:r>
              <a:rPr lang="en-US" sz="1800" b="1">
                <a:solidFill>
                  <a:srgbClr val="10478B"/>
                </a:solidFill>
                <a:latin typeface="Arial"/>
                <a:ea typeface="Arial"/>
                <a:cs typeface="Arial"/>
                <a:sym typeface="Arial"/>
              </a:rPr>
              <a:t>,  </a:t>
            </a:r>
            <a:r>
              <a:rPr lang="en-US" sz="1800" b="1">
                <a:solidFill>
                  <a:srgbClr val="10478B"/>
                </a:solidFill>
              </a:rPr>
              <a:t>December</a:t>
            </a:r>
            <a:r>
              <a:rPr lang="en-US" sz="1800" b="1">
                <a:solidFill>
                  <a:srgbClr val="10478B"/>
                </a:solidFill>
                <a:latin typeface="Arial"/>
                <a:ea typeface="Arial"/>
                <a:cs typeface="Arial"/>
                <a:sym typeface="Arial"/>
              </a:rPr>
              <a:t> 2</a:t>
            </a:r>
            <a:r>
              <a:rPr lang="en-US" sz="1800" b="1">
                <a:solidFill>
                  <a:srgbClr val="10478B"/>
                </a:solidFill>
              </a:rPr>
              <a:t>6</a:t>
            </a:r>
            <a:r>
              <a:rPr lang="en-US" sz="1800" b="1">
                <a:solidFill>
                  <a:srgbClr val="10478B"/>
                </a:solidFill>
                <a:latin typeface="Arial"/>
                <a:ea typeface="Arial"/>
                <a:cs typeface="Arial"/>
                <a:sym typeface="Arial"/>
              </a:rPr>
              <a:t>, </a:t>
            </a:r>
            <a:r>
              <a:rPr lang="en-US" sz="1800" b="1">
                <a:solidFill>
                  <a:srgbClr val="10478B"/>
                </a:solidFill>
              </a:rPr>
              <a:t>2004</a:t>
            </a:r>
            <a:r>
              <a:rPr lang="en-US" sz="1800" b="1">
                <a:solidFill>
                  <a:srgbClr val="10478B"/>
                </a:solidFill>
                <a:latin typeface="Arial"/>
                <a:ea typeface="Arial"/>
                <a:cs typeface="Arial"/>
                <a:sym typeface="Arial"/>
              </a:rPr>
              <a:t> at </a:t>
            </a:r>
            <a:r>
              <a:rPr lang="en-US" sz="1800" b="1">
                <a:solidFill>
                  <a:srgbClr val="10478B"/>
                </a:solidFill>
              </a:rPr>
              <a:t>00:58:53</a:t>
            </a:r>
            <a:r>
              <a:rPr lang="en-US" sz="1800" b="1">
                <a:solidFill>
                  <a:srgbClr val="10478B"/>
                </a:solidFill>
                <a:latin typeface="Arial"/>
                <a:ea typeface="Arial"/>
                <a:cs typeface="Arial"/>
                <a:sym typeface="Arial"/>
              </a:rPr>
              <a:t> UTC </a:t>
            </a:r>
            <a:endParaRPr sz="1800">
              <a:solidFill>
                <a:srgbClr val="10478B"/>
              </a:solidFill>
              <a:latin typeface="Arial"/>
              <a:ea typeface="Arial"/>
              <a:cs typeface="Arial"/>
              <a:sym typeface="Arial"/>
            </a:endParaRPr>
          </a:p>
        </p:txBody>
      </p:sp>
      <p:sp>
        <p:nvSpPr>
          <p:cNvPr id="2" name="TextBox 1">
            <a:extLst>
              <a:ext uri="{FF2B5EF4-FFF2-40B4-BE49-F238E27FC236}">
                <a16:creationId xmlns:a16="http://schemas.microsoft.com/office/drawing/2014/main" id="{976D4762-34F8-8E79-4F23-B621BC8AFE53}"/>
              </a:ext>
            </a:extLst>
          </p:cNvPr>
          <p:cNvSpPr txBox="1"/>
          <p:nvPr/>
        </p:nvSpPr>
        <p:spPr>
          <a:xfrm>
            <a:off x="255104" y="1081548"/>
            <a:ext cx="8426246" cy="1323439"/>
          </a:xfrm>
          <a:prstGeom prst="rect">
            <a:avLst/>
          </a:prstGeom>
          <a:noFill/>
        </p:spPr>
        <p:txBody>
          <a:bodyPr wrap="square" rtlCol="0">
            <a:spAutoFit/>
          </a:bodyPr>
          <a:lstStyle/>
          <a:p>
            <a:r>
              <a:rPr lang="en-US" sz="1600" dirty="0"/>
              <a:t>Twenty years ago, on December 26, 2004, a magnitude 9.1 earthquake struck off the west coast of northern Sumatra, Indonesia. It was one of the largest earthquakes ever recorded, caused by the sudden rupture of a 1,300 km section of the Sunda megathrust, where the Indian Plate is subducting beneath the Burma Plate. The rupture triggered a massive tsunami, with waves reaching heights of 30 meters (98 feet) in some areas. These waves</a:t>
            </a:r>
          </a:p>
        </p:txBody>
      </p:sp>
      <p:pic>
        <p:nvPicPr>
          <p:cNvPr id="5" name="Picture 2">
            <a:extLst>
              <a:ext uri="{FF2B5EF4-FFF2-40B4-BE49-F238E27FC236}">
                <a16:creationId xmlns:a16="http://schemas.microsoft.com/office/drawing/2014/main" id="{2F2F0FB2-17AB-C633-DF99-788DB2044DE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4826" y="2430376"/>
            <a:ext cx="5712693" cy="4189308"/>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A33D22BF-6034-7483-E5E4-E60F6872CE8B}"/>
              </a:ext>
            </a:extLst>
          </p:cNvPr>
          <p:cNvSpPr txBox="1"/>
          <p:nvPr/>
        </p:nvSpPr>
        <p:spPr>
          <a:xfrm>
            <a:off x="6076123" y="5024105"/>
            <a:ext cx="2918789" cy="1754326"/>
          </a:xfrm>
          <a:prstGeom prst="rect">
            <a:avLst/>
          </a:prstGeom>
          <a:noFill/>
        </p:spPr>
        <p:txBody>
          <a:bodyPr wrap="square" rtlCol="0">
            <a:spAutoFit/>
          </a:bodyPr>
          <a:lstStyle/>
          <a:p>
            <a:r>
              <a:rPr lang="en-US" sz="1200" b="0" i="0" dirty="0">
                <a:solidFill>
                  <a:srgbClr val="555555"/>
                </a:solidFill>
                <a:effectLst/>
                <a:latin typeface="+mn-lt"/>
              </a:rPr>
              <a:t>The Dec. 26, 2004, earthquake ruptured 250 kilometers offshore of Sumatra, Indonesia; tsunami waves traveled thousands of kilometers with enough power to kill hundreds of people and destroy villages as far away as the east coast of Africa. </a:t>
            </a:r>
          </a:p>
          <a:p>
            <a:endParaRPr lang="en-US" sz="1200" dirty="0">
              <a:solidFill>
                <a:srgbClr val="555555"/>
              </a:solidFill>
              <a:latin typeface="+mn-lt"/>
            </a:endParaRPr>
          </a:p>
          <a:p>
            <a:r>
              <a:rPr lang="en-US" sz="1200" b="0" i="0" dirty="0">
                <a:solidFill>
                  <a:srgbClr val="555555"/>
                </a:solidFill>
                <a:effectLst/>
                <a:latin typeface="+mn-lt"/>
              </a:rPr>
              <a:t>Credit: Kathleen </a:t>
            </a:r>
            <a:r>
              <a:rPr lang="en-US" sz="1200" b="0" i="0" dirty="0" err="1">
                <a:solidFill>
                  <a:srgbClr val="555555"/>
                </a:solidFill>
                <a:effectLst/>
                <a:latin typeface="+mn-lt"/>
              </a:rPr>
              <a:t>Cantner</a:t>
            </a:r>
            <a:r>
              <a:rPr lang="en-US" sz="1200" b="0" i="0" dirty="0">
                <a:solidFill>
                  <a:srgbClr val="555555"/>
                </a:solidFill>
                <a:effectLst/>
                <a:latin typeface="+mn-lt"/>
              </a:rPr>
              <a:t>, AGI</a:t>
            </a:r>
            <a:endParaRPr lang="en-US" sz="1200" dirty="0">
              <a:latin typeface="+mn-lt"/>
            </a:endParaRPr>
          </a:p>
        </p:txBody>
      </p:sp>
      <p:sp>
        <p:nvSpPr>
          <p:cNvPr id="8" name="TextBox 7">
            <a:extLst>
              <a:ext uri="{FF2B5EF4-FFF2-40B4-BE49-F238E27FC236}">
                <a16:creationId xmlns:a16="http://schemas.microsoft.com/office/drawing/2014/main" id="{34A3C78F-6DC2-3278-A970-2C98CEC2DF47}"/>
              </a:ext>
            </a:extLst>
          </p:cNvPr>
          <p:cNvSpPr txBox="1"/>
          <p:nvPr/>
        </p:nvSpPr>
        <p:spPr>
          <a:xfrm>
            <a:off x="6126992" y="2331614"/>
            <a:ext cx="2604053" cy="2985433"/>
          </a:xfrm>
          <a:prstGeom prst="rect">
            <a:avLst/>
          </a:prstGeom>
          <a:noFill/>
        </p:spPr>
        <p:txBody>
          <a:bodyPr wrap="square" rtlCol="0">
            <a:spAutoFit/>
          </a:bodyPr>
          <a:lstStyle/>
          <a:p>
            <a:r>
              <a:rPr lang="en-US" sz="1600" dirty="0"/>
              <a:t>spread across the Indian Ocean, impacting 14 countries. The tsunami caused widespread devastation, displacing millions of people and claiming over 230,000 lives, making it one of the deadliest natural disasters in history.</a:t>
            </a:r>
          </a:p>
          <a:p>
            <a:endParaRPr lang="en-US" sz="1400" dirty="0"/>
          </a:p>
          <a:p>
            <a:endParaRPr lang="en-US" dirty="0"/>
          </a:p>
        </p:txBody>
      </p:sp>
      <p:sp>
        <p:nvSpPr>
          <p:cNvPr id="9" name="TextBox 8">
            <a:extLst>
              <a:ext uri="{FF2B5EF4-FFF2-40B4-BE49-F238E27FC236}">
                <a16:creationId xmlns:a16="http://schemas.microsoft.com/office/drawing/2014/main" id="{23A94D89-DA61-1E36-050D-800978D4D2FC}"/>
              </a:ext>
            </a:extLst>
          </p:cNvPr>
          <p:cNvSpPr txBox="1"/>
          <p:nvPr/>
        </p:nvSpPr>
        <p:spPr>
          <a:xfrm>
            <a:off x="5945304" y="176748"/>
            <a:ext cx="2156844" cy="954107"/>
          </a:xfrm>
          <a:prstGeom prst="rect">
            <a:avLst/>
          </a:prstGeom>
          <a:noFill/>
        </p:spPr>
        <p:txBody>
          <a:bodyPr wrap="square">
            <a:spAutoFit/>
          </a:bodyPr>
          <a:lstStyle/>
          <a:p>
            <a:pPr eaLnBrk="1" hangingPunct="1">
              <a:defRPr/>
            </a:pPr>
            <a:r>
              <a:rPr lang="en-US" sz="1400" b="1"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Latitude </a:t>
            </a:r>
            <a:r>
              <a:rPr lang="en-US" altLang="en-US" sz="1400" dirty="0">
                <a:latin typeface="Arial" panose="020B0604020202020204" pitchFamily="34" charset="0"/>
              </a:rPr>
              <a:t>3.295°N </a:t>
            </a:r>
            <a:r>
              <a:rPr lang="en-US" sz="1400" b="1"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Longitude </a:t>
            </a:r>
            <a:r>
              <a:rPr lang="en-US" altLang="en-US" sz="1400" dirty="0">
                <a:latin typeface="Arial" panose="020B0604020202020204" pitchFamily="34" charset="0"/>
              </a:rPr>
              <a:t>95.982°</a:t>
            </a:r>
            <a:r>
              <a:rPr lang="en-US" altLang="en-US" sz="1400" dirty="0"/>
              <a:t>E</a:t>
            </a:r>
            <a:br>
              <a:rPr lang="en-US" altLang="en-US" sz="1400" dirty="0">
                <a:latin typeface="Arial" panose="020B0604020202020204" pitchFamily="34" charset="0"/>
              </a:rPr>
            </a:br>
            <a:r>
              <a:rPr lang="en-US" sz="1400" b="1"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Depth </a:t>
            </a:r>
            <a:r>
              <a:rPr lang="en-US" sz="1400" dirty="0">
                <a:latin typeface="Arial" charset="0"/>
                <a:ea typeface="ＭＳ Ｐゴシック" pitchFamily="-109" charset="-128"/>
                <a:cs typeface="Arial" pitchFamily="34" charset="0"/>
              </a:rPr>
              <a:t> 30.0 km</a:t>
            </a:r>
          </a:p>
          <a:p>
            <a:pPr eaLnBrk="1" hangingPunct="1">
              <a:defRPr/>
            </a:pPr>
            <a:endParaRPr lang="en-US" dirty="0">
              <a:latin typeface="Arial" charset="0"/>
              <a:ea typeface="ＭＳ Ｐゴシック" pitchFamily="-109" charset="-128"/>
            </a:endParaRPr>
          </a:p>
        </p:txBody>
      </p:sp>
      <p:sp>
        <p:nvSpPr>
          <p:cNvPr id="3" name="Google Shape;108;p2">
            <a:extLst>
              <a:ext uri="{FF2B5EF4-FFF2-40B4-BE49-F238E27FC236}">
                <a16:creationId xmlns:a16="http://schemas.microsoft.com/office/drawing/2014/main" id="{4F38BD60-0ABE-F061-8B12-EFC38325FF9A}"/>
              </a:ext>
            </a:extLst>
          </p:cNvPr>
          <p:cNvSpPr/>
          <p:nvPr/>
        </p:nvSpPr>
        <p:spPr>
          <a:xfrm>
            <a:off x="7827264" y="0"/>
            <a:ext cx="905256" cy="475488"/>
          </a:xfrm>
          <a:prstGeom prst="flowChartOffpageConnector">
            <a:avLst/>
          </a:prstGeom>
          <a:solidFill>
            <a:srgbClr val="37358C"/>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3000"/>
              <a:buFont typeface="Arial"/>
              <a:buNone/>
            </a:pPr>
            <a:r>
              <a:rPr lang="en-US" sz="3000" b="1" i="0" u="none" strike="noStrike" cap="none">
                <a:solidFill>
                  <a:schemeClr val="lt1"/>
                </a:solidFill>
                <a:latin typeface="Calibri"/>
                <a:ea typeface="Calibri"/>
                <a:cs typeface="Calibri"/>
                <a:sym typeface="Calibri"/>
              </a:rPr>
              <a:t>ALL</a:t>
            </a:r>
            <a:endParaRPr sz="3000" b="1" i="0" u="none" strike="noStrike" cap="none">
              <a:solidFill>
                <a:schemeClr val="lt1"/>
              </a:solidFill>
              <a:latin typeface="Calibri"/>
              <a:ea typeface="Calibri"/>
              <a:cs typeface="Calibri"/>
              <a:sym typeface="Calibri"/>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00"/>
        <p:cNvGrpSpPr/>
        <p:nvPr/>
      </p:nvGrpSpPr>
      <p:grpSpPr>
        <a:xfrm>
          <a:off x="0" y="0"/>
          <a:ext cx="0" cy="0"/>
          <a:chOff x="0" y="0"/>
          <a:chExt cx="0" cy="0"/>
        </a:xfrm>
      </p:grpSpPr>
      <p:sp>
        <p:nvSpPr>
          <p:cNvPr id="201" name="Google Shape;201;p29"/>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n-US" sz="2000" b="1">
                <a:solidFill>
                  <a:srgbClr val="10478B"/>
                </a:solidFill>
                <a:latin typeface="Calibri"/>
                <a:ea typeface="Calibri"/>
                <a:cs typeface="Calibri"/>
                <a:sym typeface="Calibri"/>
              </a:rPr>
            </a:br>
            <a:r>
              <a:rPr lang="en-US" sz="2400" b="1">
                <a:solidFill>
                  <a:srgbClr val="10478B"/>
                </a:solidFill>
                <a:latin typeface="Arial"/>
                <a:ea typeface="Arial"/>
                <a:cs typeface="Arial"/>
                <a:sym typeface="Arial"/>
              </a:rPr>
              <a:t>Magnitude </a:t>
            </a:r>
            <a:r>
              <a:rPr lang="en-US" sz="2400" b="1">
                <a:solidFill>
                  <a:srgbClr val="10478B"/>
                </a:solidFill>
              </a:rPr>
              <a:t>9.1</a:t>
            </a:r>
            <a:r>
              <a:rPr lang="en-US" sz="2400" b="1">
                <a:solidFill>
                  <a:srgbClr val="10478B"/>
                </a:solidFill>
                <a:latin typeface="Arial"/>
                <a:ea typeface="Arial"/>
                <a:cs typeface="Arial"/>
                <a:sym typeface="Arial"/>
              </a:rPr>
              <a:t> </a:t>
            </a:r>
            <a:r>
              <a:rPr lang="en-US" sz="2400" b="1">
                <a:solidFill>
                  <a:srgbClr val="10478B"/>
                </a:solidFill>
              </a:rPr>
              <a:t>SUMATRA</a:t>
            </a:r>
            <a:br>
              <a:rPr lang="en-US" sz="4300" b="1">
                <a:solidFill>
                  <a:srgbClr val="10478B"/>
                </a:solidFill>
                <a:latin typeface="Arial"/>
                <a:ea typeface="Arial"/>
                <a:cs typeface="Arial"/>
                <a:sym typeface="Arial"/>
              </a:rPr>
            </a:br>
            <a:r>
              <a:rPr lang="en-US" sz="1800" b="1">
                <a:solidFill>
                  <a:srgbClr val="10478B"/>
                </a:solidFill>
              </a:rPr>
              <a:t>Sunday</a:t>
            </a:r>
            <a:r>
              <a:rPr lang="en-US" sz="1800" b="1">
                <a:solidFill>
                  <a:srgbClr val="10478B"/>
                </a:solidFill>
                <a:latin typeface="Arial"/>
                <a:ea typeface="Arial"/>
                <a:cs typeface="Arial"/>
                <a:sym typeface="Arial"/>
              </a:rPr>
              <a:t>,  </a:t>
            </a:r>
            <a:r>
              <a:rPr lang="en-US" sz="1800" b="1">
                <a:solidFill>
                  <a:srgbClr val="10478B"/>
                </a:solidFill>
              </a:rPr>
              <a:t>December</a:t>
            </a:r>
            <a:r>
              <a:rPr lang="en-US" sz="1800" b="1">
                <a:solidFill>
                  <a:srgbClr val="10478B"/>
                </a:solidFill>
                <a:latin typeface="Arial"/>
                <a:ea typeface="Arial"/>
                <a:cs typeface="Arial"/>
                <a:sym typeface="Arial"/>
              </a:rPr>
              <a:t> 2</a:t>
            </a:r>
            <a:r>
              <a:rPr lang="en-US" sz="1800" b="1">
                <a:solidFill>
                  <a:srgbClr val="10478B"/>
                </a:solidFill>
              </a:rPr>
              <a:t>6</a:t>
            </a:r>
            <a:r>
              <a:rPr lang="en-US" sz="1800" b="1">
                <a:solidFill>
                  <a:srgbClr val="10478B"/>
                </a:solidFill>
                <a:latin typeface="Arial"/>
                <a:ea typeface="Arial"/>
                <a:cs typeface="Arial"/>
                <a:sym typeface="Arial"/>
              </a:rPr>
              <a:t>, </a:t>
            </a:r>
            <a:r>
              <a:rPr lang="en-US" sz="1800" b="1">
                <a:solidFill>
                  <a:srgbClr val="10478B"/>
                </a:solidFill>
              </a:rPr>
              <a:t>2004</a:t>
            </a:r>
            <a:r>
              <a:rPr lang="en-US" sz="1800" b="1">
                <a:solidFill>
                  <a:srgbClr val="10478B"/>
                </a:solidFill>
                <a:latin typeface="Arial"/>
                <a:ea typeface="Arial"/>
                <a:cs typeface="Arial"/>
                <a:sym typeface="Arial"/>
              </a:rPr>
              <a:t> at </a:t>
            </a:r>
            <a:r>
              <a:rPr lang="en-US" sz="1800" b="1">
                <a:solidFill>
                  <a:srgbClr val="10478B"/>
                </a:solidFill>
              </a:rPr>
              <a:t>00:58:53</a:t>
            </a:r>
            <a:r>
              <a:rPr lang="en-US" sz="1800" b="1">
                <a:solidFill>
                  <a:srgbClr val="10478B"/>
                </a:solidFill>
                <a:latin typeface="Arial"/>
                <a:ea typeface="Arial"/>
                <a:cs typeface="Arial"/>
                <a:sym typeface="Arial"/>
              </a:rPr>
              <a:t> UTC </a:t>
            </a:r>
            <a:endParaRPr sz="1800">
              <a:solidFill>
                <a:srgbClr val="10478B"/>
              </a:solidFill>
              <a:latin typeface="Arial"/>
              <a:ea typeface="Arial"/>
              <a:cs typeface="Arial"/>
              <a:sym typeface="Arial"/>
            </a:endParaRPr>
          </a:p>
        </p:txBody>
      </p:sp>
      <p:pic>
        <p:nvPicPr>
          <p:cNvPr id="202" name="Google Shape;202;p29"/>
          <p:cNvPicPr preferRelativeResize="0"/>
          <p:nvPr/>
        </p:nvPicPr>
        <p:blipFill rotWithShape="1">
          <a:blip r:embed="rId3">
            <a:alphaModFix/>
          </a:blip>
          <a:srcRect r="4897"/>
          <a:stretch/>
        </p:blipFill>
        <p:spPr>
          <a:xfrm>
            <a:off x="493225" y="2447635"/>
            <a:ext cx="8157548" cy="4230049"/>
          </a:xfrm>
          <a:prstGeom prst="rect">
            <a:avLst/>
          </a:prstGeom>
          <a:noFill/>
          <a:ln>
            <a:noFill/>
          </a:ln>
        </p:spPr>
      </p:pic>
      <p:sp>
        <p:nvSpPr>
          <p:cNvPr id="203" name="Google Shape;203;p29"/>
          <p:cNvSpPr txBox="1"/>
          <p:nvPr/>
        </p:nvSpPr>
        <p:spPr>
          <a:xfrm>
            <a:off x="817925" y="6514775"/>
            <a:ext cx="3103800" cy="283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200" i="1">
                <a:solidFill>
                  <a:schemeClr val="dk1"/>
                </a:solidFill>
              </a:rPr>
              <a:t>Image courtesy of NOAA</a:t>
            </a:r>
            <a:endParaRPr sz="1200" i="1">
              <a:solidFill>
                <a:schemeClr val="dk1"/>
              </a:solidFill>
            </a:endParaRPr>
          </a:p>
        </p:txBody>
      </p:sp>
      <p:sp>
        <p:nvSpPr>
          <p:cNvPr id="204" name="Google Shape;204;p29"/>
          <p:cNvSpPr txBox="1"/>
          <p:nvPr/>
        </p:nvSpPr>
        <p:spPr>
          <a:xfrm>
            <a:off x="765575" y="1027650"/>
            <a:ext cx="7885200" cy="1363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600" dirty="0">
                <a:solidFill>
                  <a:schemeClr val="dk1"/>
                </a:solidFill>
              </a:rPr>
              <a:t>Within minutes after the earthquake occurred, the tsunami arrived and devastated the coastal villages of Sumatra Island. Around two hours after the earthquake, the tsunami arrived at the coasts of Thailand, Sri Lanka, and India, causing mass fatalities. Seven hours after the earthquake, the tsunami stuck the east coast of Africa, resulting in fatalities in Somalia.</a:t>
            </a:r>
            <a:endParaRPr sz="1600" dirty="0">
              <a:solidFill>
                <a:schemeClr val="dk1"/>
              </a:solidFill>
            </a:endParaRPr>
          </a:p>
        </p:txBody>
      </p:sp>
      <p:sp>
        <p:nvSpPr>
          <p:cNvPr id="205" name="Google Shape;205;p29"/>
          <p:cNvSpPr txBox="1"/>
          <p:nvPr/>
        </p:nvSpPr>
        <p:spPr>
          <a:xfrm>
            <a:off x="6087575" y="3940750"/>
            <a:ext cx="959100" cy="283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000" b="1">
                <a:solidFill>
                  <a:schemeClr val="lt1"/>
                </a:solidFill>
              </a:rPr>
              <a:t>Earthquake</a:t>
            </a:r>
            <a:endParaRPr sz="1000" b="1">
              <a:solidFill>
                <a:schemeClr val="lt1"/>
              </a:solidFill>
            </a:endParaRPr>
          </a:p>
        </p:txBody>
      </p:sp>
      <p:sp>
        <p:nvSpPr>
          <p:cNvPr id="2" name="Google Shape;1158;p18">
            <a:extLst>
              <a:ext uri="{FF2B5EF4-FFF2-40B4-BE49-F238E27FC236}">
                <a16:creationId xmlns:a16="http://schemas.microsoft.com/office/drawing/2014/main" id="{8A592233-117E-2A16-7D43-05FFDCBC7585}"/>
              </a:ext>
            </a:extLst>
          </p:cNvPr>
          <p:cNvSpPr/>
          <p:nvPr/>
        </p:nvSpPr>
        <p:spPr>
          <a:xfrm>
            <a:off x="7827264" y="0"/>
            <a:ext cx="905256" cy="475488"/>
          </a:xfrm>
          <a:prstGeom prst="flowChartOffpageConnector">
            <a:avLst/>
          </a:prstGeom>
          <a:solidFill>
            <a:schemeClr val="dk1"/>
          </a:solidFill>
          <a:ln w="28575" cap="flat" cmpd="sng">
            <a:solidFill>
              <a:srgbClr val="CC2929"/>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3000"/>
              <a:buFont typeface="Arial"/>
              <a:buNone/>
            </a:pPr>
            <a:r>
              <a:rPr lang="en-US" sz="3000" b="1" i="0" u="none" strike="noStrike" cap="none" dirty="0">
                <a:solidFill>
                  <a:schemeClr val="lt1"/>
                </a:solidFill>
                <a:latin typeface="Calibri"/>
                <a:ea typeface="Calibri"/>
                <a:cs typeface="Calibri"/>
                <a:sym typeface="Calibri"/>
              </a:rPr>
              <a:t>C</a:t>
            </a:r>
            <a:endParaRPr sz="3000" b="1" i="0" u="none" strike="noStrike" cap="none" dirty="0">
              <a:solidFill>
                <a:schemeClr val="lt1"/>
              </a:solidFill>
              <a:latin typeface="Calibri"/>
              <a:ea typeface="Calibri"/>
              <a:cs typeface="Calibri"/>
              <a:sym typeface="Calibri"/>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Google Shape;211;p30"/>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n-US" sz="2000" b="1">
                <a:solidFill>
                  <a:srgbClr val="10478B"/>
                </a:solidFill>
                <a:latin typeface="Calibri"/>
                <a:ea typeface="Calibri"/>
                <a:cs typeface="Calibri"/>
                <a:sym typeface="Calibri"/>
              </a:rPr>
            </a:br>
            <a:r>
              <a:rPr lang="en-US" sz="2400" b="1">
                <a:solidFill>
                  <a:srgbClr val="10478B"/>
                </a:solidFill>
                <a:latin typeface="Arial"/>
                <a:ea typeface="Arial"/>
                <a:cs typeface="Arial"/>
                <a:sym typeface="Arial"/>
              </a:rPr>
              <a:t>Magnitude </a:t>
            </a:r>
            <a:r>
              <a:rPr lang="en-US" sz="2400" b="1">
                <a:solidFill>
                  <a:srgbClr val="10478B"/>
                </a:solidFill>
              </a:rPr>
              <a:t>9.1</a:t>
            </a:r>
            <a:r>
              <a:rPr lang="en-US" sz="2400" b="1">
                <a:solidFill>
                  <a:srgbClr val="10478B"/>
                </a:solidFill>
                <a:latin typeface="Arial"/>
                <a:ea typeface="Arial"/>
                <a:cs typeface="Arial"/>
                <a:sym typeface="Arial"/>
              </a:rPr>
              <a:t> </a:t>
            </a:r>
            <a:r>
              <a:rPr lang="en-US" sz="2400" b="1">
                <a:solidFill>
                  <a:srgbClr val="10478B"/>
                </a:solidFill>
              </a:rPr>
              <a:t>SUMATRA</a:t>
            </a:r>
            <a:br>
              <a:rPr lang="en-US" sz="4300" b="1">
                <a:solidFill>
                  <a:srgbClr val="10478B"/>
                </a:solidFill>
                <a:latin typeface="Arial"/>
                <a:ea typeface="Arial"/>
                <a:cs typeface="Arial"/>
                <a:sym typeface="Arial"/>
              </a:rPr>
            </a:br>
            <a:r>
              <a:rPr lang="en-US" sz="1800" b="1">
                <a:solidFill>
                  <a:srgbClr val="10478B"/>
                </a:solidFill>
              </a:rPr>
              <a:t>Sunday</a:t>
            </a:r>
            <a:r>
              <a:rPr lang="en-US" sz="1800" b="1">
                <a:solidFill>
                  <a:srgbClr val="10478B"/>
                </a:solidFill>
                <a:latin typeface="Arial"/>
                <a:ea typeface="Arial"/>
                <a:cs typeface="Arial"/>
                <a:sym typeface="Arial"/>
              </a:rPr>
              <a:t>,  </a:t>
            </a:r>
            <a:r>
              <a:rPr lang="en-US" sz="1800" b="1">
                <a:solidFill>
                  <a:srgbClr val="10478B"/>
                </a:solidFill>
              </a:rPr>
              <a:t>December</a:t>
            </a:r>
            <a:r>
              <a:rPr lang="en-US" sz="1800" b="1">
                <a:solidFill>
                  <a:srgbClr val="10478B"/>
                </a:solidFill>
                <a:latin typeface="Arial"/>
                <a:ea typeface="Arial"/>
                <a:cs typeface="Arial"/>
                <a:sym typeface="Arial"/>
              </a:rPr>
              <a:t> 2</a:t>
            </a:r>
            <a:r>
              <a:rPr lang="en-US" sz="1800" b="1">
                <a:solidFill>
                  <a:srgbClr val="10478B"/>
                </a:solidFill>
              </a:rPr>
              <a:t>6</a:t>
            </a:r>
            <a:r>
              <a:rPr lang="en-US" sz="1800" b="1">
                <a:solidFill>
                  <a:srgbClr val="10478B"/>
                </a:solidFill>
                <a:latin typeface="Arial"/>
                <a:ea typeface="Arial"/>
                <a:cs typeface="Arial"/>
                <a:sym typeface="Arial"/>
              </a:rPr>
              <a:t>, </a:t>
            </a:r>
            <a:r>
              <a:rPr lang="en-US" sz="1800" b="1">
                <a:solidFill>
                  <a:srgbClr val="10478B"/>
                </a:solidFill>
              </a:rPr>
              <a:t>2004</a:t>
            </a:r>
            <a:r>
              <a:rPr lang="en-US" sz="1800" b="1">
                <a:solidFill>
                  <a:srgbClr val="10478B"/>
                </a:solidFill>
                <a:latin typeface="Arial"/>
                <a:ea typeface="Arial"/>
                <a:cs typeface="Arial"/>
                <a:sym typeface="Arial"/>
              </a:rPr>
              <a:t> at </a:t>
            </a:r>
            <a:r>
              <a:rPr lang="en-US" sz="1800" b="1">
                <a:solidFill>
                  <a:srgbClr val="10478B"/>
                </a:solidFill>
              </a:rPr>
              <a:t>00:58:53</a:t>
            </a:r>
            <a:r>
              <a:rPr lang="en-US" sz="1800" b="1">
                <a:solidFill>
                  <a:srgbClr val="10478B"/>
                </a:solidFill>
                <a:latin typeface="Arial"/>
                <a:ea typeface="Arial"/>
                <a:cs typeface="Arial"/>
                <a:sym typeface="Arial"/>
              </a:rPr>
              <a:t> UTC </a:t>
            </a:r>
            <a:endParaRPr sz="1800">
              <a:solidFill>
                <a:srgbClr val="10478B"/>
              </a:solidFill>
              <a:latin typeface="Arial"/>
              <a:ea typeface="Arial"/>
              <a:cs typeface="Arial"/>
              <a:sym typeface="Arial"/>
            </a:endParaRPr>
          </a:p>
        </p:txBody>
      </p:sp>
      <p:pic>
        <p:nvPicPr>
          <p:cNvPr id="212" name="Google Shape;212;p30"/>
          <p:cNvPicPr preferRelativeResize="0"/>
          <p:nvPr/>
        </p:nvPicPr>
        <p:blipFill>
          <a:blip r:embed="rId3">
            <a:alphaModFix/>
          </a:blip>
          <a:stretch>
            <a:fillRect/>
          </a:stretch>
        </p:blipFill>
        <p:spPr>
          <a:xfrm>
            <a:off x="3803516" y="860395"/>
            <a:ext cx="5245534" cy="5886490"/>
          </a:xfrm>
          <a:prstGeom prst="rect">
            <a:avLst/>
          </a:prstGeom>
          <a:noFill/>
          <a:ln>
            <a:noFill/>
          </a:ln>
        </p:spPr>
      </p:pic>
      <p:sp>
        <p:nvSpPr>
          <p:cNvPr id="213" name="Google Shape;213;p30"/>
          <p:cNvSpPr txBox="1"/>
          <p:nvPr/>
        </p:nvSpPr>
        <p:spPr>
          <a:xfrm>
            <a:off x="1601368" y="6463688"/>
            <a:ext cx="3103800" cy="283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200" i="1" dirty="0">
                <a:solidFill>
                  <a:schemeClr val="dk1"/>
                </a:solidFill>
              </a:rPr>
              <a:t>Image courtesy of NASA/JPL</a:t>
            </a:r>
            <a:endParaRPr sz="1200" i="1" dirty="0">
              <a:solidFill>
                <a:schemeClr val="dk1"/>
              </a:solidFill>
            </a:endParaRPr>
          </a:p>
        </p:txBody>
      </p:sp>
      <p:sp>
        <p:nvSpPr>
          <p:cNvPr id="214" name="Google Shape;214;p30"/>
          <p:cNvSpPr txBox="1"/>
          <p:nvPr/>
        </p:nvSpPr>
        <p:spPr>
          <a:xfrm>
            <a:off x="249655" y="1007831"/>
            <a:ext cx="3427400" cy="5739053"/>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600" dirty="0">
                <a:solidFill>
                  <a:schemeClr val="dk1"/>
                </a:solidFill>
              </a:rPr>
              <a:t>The tsunami produced wave heights above 32 feet (10 m) along parts of Thailand and Sri Lanka and wave heights up to 100 feet (30 m) along parts of Indonesia.</a:t>
            </a:r>
            <a:endParaRPr sz="1600" dirty="0">
              <a:solidFill>
                <a:schemeClr val="dk1"/>
              </a:solidFill>
            </a:endParaRPr>
          </a:p>
          <a:p>
            <a:pPr marL="0" lvl="0" indent="0" algn="l" rtl="0">
              <a:spcBef>
                <a:spcPts val="0"/>
              </a:spcBef>
              <a:spcAft>
                <a:spcPts val="0"/>
              </a:spcAft>
              <a:buNone/>
            </a:pPr>
            <a:endParaRPr sz="1600" dirty="0">
              <a:solidFill>
                <a:schemeClr val="dk1"/>
              </a:solidFill>
            </a:endParaRPr>
          </a:p>
          <a:p>
            <a:pPr marL="0" lvl="0" indent="0" algn="l" rtl="0">
              <a:spcBef>
                <a:spcPts val="0"/>
              </a:spcBef>
              <a:spcAft>
                <a:spcPts val="0"/>
              </a:spcAft>
              <a:buNone/>
            </a:pPr>
            <a:r>
              <a:rPr lang="en-US" sz="1600" dirty="0">
                <a:solidFill>
                  <a:schemeClr val="dk1"/>
                </a:solidFill>
              </a:rPr>
              <a:t>The 167 foot (51 m) waves recorded in Northern Sumatra caused flooding 3 miles (5 km) inland.</a:t>
            </a:r>
          </a:p>
          <a:p>
            <a:pPr marL="0" lvl="0" indent="0" algn="l" rtl="0">
              <a:spcBef>
                <a:spcPts val="0"/>
              </a:spcBef>
              <a:spcAft>
                <a:spcPts val="0"/>
              </a:spcAft>
              <a:buNone/>
            </a:pPr>
            <a:endParaRPr lang="en-US" sz="1600" dirty="0">
              <a:solidFill>
                <a:schemeClr val="dk1"/>
              </a:solidFill>
            </a:endParaRPr>
          </a:p>
          <a:p>
            <a:pPr marL="0" lvl="0" indent="0" algn="l" rtl="0">
              <a:spcBef>
                <a:spcPts val="0"/>
              </a:spcBef>
              <a:spcAft>
                <a:spcPts val="0"/>
              </a:spcAft>
              <a:buNone/>
            </a:pPr>
            <a:r>
              <a:rPr lang="en-US" sz="1600" dirty="0">
                <a:solidFill>
                  <a:schemeClr val="dk1"/>
                </a:solidFill>
              </a:rPr>
              <a:t>The figure on the right highlights elevations within 33 ft (10 m) of Sea Level acquired from the Shuttle Radar Topography Mission (SRTM) flown aboard the space shuttle Endeavour in February 2000. The project acquired radar data which were used to create the first near-global set of land elevations.</a:t>
            </a:r>
          </a:p>
          <a:p>
            <a:pPr marL="0" lvl="0" indent="0" algn="l" rtl="0">
              <a:spcBef>
                <a:spcPts val="0"/>
              </a:spcBef>
              <a:spcAft>
                <a:spcPts val="0"/>
              </a:spcAft>
              <a:buNone/>
            </a:pPr>
            <a:endParaRPr lang="en-US" sz="1600" dirty="0">
              <a:solidFill>
                <a:schemeClr val="dk1"/>
              </a:solidFill>
            </a:endParaRPr>
          </a:p>
        </p:txBody>
      </p:sp>
      <p:sp>
        <p:nvSpPr>
          <p:cNvPr id="3" name="TextBox 2">
            <a:extLst>
              <a:ext uri="{FF2B5EF4-FFF2-40B4-BE49-F238E27FC236}">
                <a16:creationId xmlns:a16="http://schemas.microsoft.com/office/drawing/2014/main" id="{85D3EBD4-DF41-EA07-C49D-23B3B3211C4C}"/>
              </a:ext>
            </a:extLst>
          </p:cNvPr>
          <p:cNvSpPr txBox="1"/>
          <p:nvPr/>
        </p:nvSpPr>
        <p:spPr>
          <a:xfrm>
            <a:off x="3856384" y="934303"/>
            <a:ext cx="3210339" cy="1200329"/>
          </a:xfrm>
          <a:prstGeom prst="rect">
            <a:avLst/>
          </a:prstGeom>
          <a:noFill/>
        </p:spPr>
        <p:txBody>
          <a:bodyPr wrap="square">
            <a:spAutoFit/>
          </a:bodyPr>
          <a:lstStyle/>
          <a:p>
            <a:pPr marL="0" lvl="0" indent="0" algn="l" rtl="0">
              <a:spcBef>
                <a:spcPts val="0"/>
              </a:spcBef>
              <a:spcAft>
                <a:spcPts val="0"/>
              </a:spcAft>
              <a:buNone/>
            </a:pPr>
            <a:r>
              <a:rPr lang="en-US" sz="1200" dirty="0">
                <a:ln w="0"/>
                <a:solidFill>
                  <a:schemeClr val="tx1"/>
                </a:solidFill>
                <a:effectLst>
                  <a:outerShdw blurRad="38100" dist="19050" dir="2700000" algn="tl" rotWithShape="0">
                    <a:schemeClr val="dk1">
                      <a:alpha val="40000"/>
                    </a:schemeClr>
                  </a:outerShdw>
                </a:effectLst>
                <a:highlight>
                  <a:srgbClr val="C0C0C0"/>
                </a:highlight>
              </a:rPr>
              <a:t>This image highlights that large areas of land were at risk during the tsunami and evacuation inward may not have been possible in time. Many people nearest to the coast were safer to evacuate up, rather than inward. </a:t>
            </a:r>
          </a:p>
        </p:txBody>
      </p:sp>
      <p:sp>
        <p:nvSpPr>
          <p:cNvPr id="2" name="Google Shape;1169;p19">
            <a:extLst>
              <a:ext uri="{FF2B5EF4-FFF2-40B4-BE49-F238E27FC236}">
                <a16:creationId xmlns:a16="http://schemas.microsoft.com/office/drawing/2014/main" id="{E63BBA6A-EBCB-C024-3862-BFBA7E70C93C}"/>
              </a:ext>
            </a:extLst>
          </p:cNvPr>
          <p:cNvSpPr/>
          <p:nvPr/>
        </p:nvSpPr>
        <p:spPr>
          <a:xfrm>
            <a:off x="7827264" y="0"/>
            <a:ext cx="905256" cy="475488"/>
          </a:xfrm>
          <a:prstGeom prst="flowChartOffpageConnector">
            <a:avLst/>
          </a:prstGeom>
          <a:solidFill>
            <a:schemeClr val="dk1"/>
          </a:solidFill>
          <a:ln w="28575" cap="flat" cmpd="sng">
            <a:solidFill>
              <a:srgbClr val="CC2929"/>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3000"/>
              <a:buFont typeface="Arial"/>
              <a:buNone/>
            </a:pPr>
            <a:r>
              <a:rPr lang="en-US" sz="3000" b="1" i="0" u="none" strike="noStrike" cap="none">
                <a:solidFill>
                  <a:schemeClr val="lt1"/>
                </a:solidFill>
                <a:latin typeface="Calibri"/>
                <a:ea typeface="Calibri"/>
                <a:cs typeface="Calibri"/>
                <a:sym typeface="Calibri"/>
              </a:rPr>
              <a:t>C</a:t>
            </a:r>
            <a:endParaRPr sz="3000" b="1" i="0" u="none" strike="noStrike" cap="none">
              <a:solidFill>
                <a:schemeClr val="lt1"/>
              </a:solidFill>
              <a:latin typeface="Calibri"/>
              <a:ea typeface="Calibri"/>
              <a:cs typeface="Calibri"/>
              <a:sym typeface="Calibri"/>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19"/>
        <p:cNvGrpSpPr/>
        <p:nvPr/>
      </p:nvGrpSpPr>
      <p:grpSpPr>
        <a:xfrm>
          <a:off x="0" y="0"/>
          <a:ext cx="0" cy="0"/>
          <a:chOff x="0" y="0"/>
          <a:chExt cx="0" cy="0"/>
        </a:xfrm>
      </p:grpSpPr>
      <p:sp>
        <p:nvSpPr>
          <p:cNvPr id="220" name="Google Shape;220;p31"/>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n-US" sz="2000" b="1">
                <a:solidFill>
                  <a:srgbClr val="10478B"/>
                </a:solidFill>
                <a:latin typeface="Calibri"/>
                <a:ea typeface="Calibri"/>
                <a:cs typeface="Calibri"/>
                <a:sym typeface="Calibri"/>
              </a:rPr>
            </a:br>
            <a:r>
              <a:rPr lang="en-US" sz="2400" b="1">
                <a:solidFill>
                  <a:srgbClr val="10478B"/>
                </a:solidFill>
                <a:latin typeface="Arial"/>
                <a:ea typeface="Arial"/>
                <a:cs typeface="Arial"/>
                <a:sym typeface="Arial"/>
              </a:rPr>
              <a:t>Magnitude </a:t>
            </a:r>
            <a:r>
              <a:rPr lang="en-US" sz="2400" b="1">
                <a:solidFill>
                  <a:srgbClr val="10478B"/>
                </a:solidFill>
              </a:rPr>
              <a:t>9.1</a:t>
            </a:r>
            <a:r>
              <a:rPr lang="en-US" sz="2400" b="1">
                <a:solidFill>
                  <a:srgbClr val="10478B"/>
                </a:solidFill>
                <a:latin typeface="Arial"/>
                <a:ea typeface="Arial"/>
                <a:cs typeface="Arial"/>
                <a:sym typeface="Arial"/>
              </a:rPr>
              <a:t> </a:t>
            </a:r>
            <a:r>
              <a:rPr lang="en-US" sz="2400" b="1">
                <a:solidFill>
                  <a:srgbClr val="10478B"/>
                </a:solidFill>
              </a:rPr>
              <a:t>SUMATRA</a:t>
            </a:r>
            <a:br>
              <a:rPr lang="en-US" sz="4300" b="1">
                <a:solidFill>
                  <a:srgbClr val="10478B"/>
                </a:solidFill>
                <a:latin typeface="Arial"/>
                <a:ea typeface="Arial"/>
                <a:cs typeface="Arial"/>
                <a:sym typeface="Arial"/>
              </a:rPr>
            </a:br>
            <a:r>
              <a:rPr lang="en-US" sz="1800" b="1">
                <a:solidFill>
                  <a:srgbClr val="10478B"/>
                </a:solidFill>
              </a:rPr>
              <a:t>Sunday</a:t>
            </a:r>
            <a:r>
              <a:rPr lang="en-US" sz="1800" b="1">
                <a:solidFill>
                  <a:srgbClr val="10478B"/>
                </a:solidFill>
                <a:latin typeface="Arial"/>
                <a:ea typeface="Arial"/>
                <a:cs typeface="Arial"/>
                <a:sym typeface="Arial"/>
              </a:rPr>
              <a:t>,  </a:t>
            </a:r>
            <a:r>
              <a:rPr lang="en-US" sz="1800" b="1">
                <a:solidFill>
                  <a:srgbClr val="10478B"/>
                </a:solidFill>
              </a:rPr>
              <a:t>December</a:t>
            </a:r>
            <a:r>
              <a:rPr lang="en-US" sz="1800" b="1">
                <a:solidFill>
                  <a:srgbClr val="10478B"/>
                </a:solidFill>
                <a:latin typeface="Arial"/>
                <a:ea typeface="Arial"/>
                <a:cs typeface="Arial"/>
                <a:sym typeface="Arial"/>
              </a:rPr>
              <a:t> 2</a:t>
            </a:r>
            <a:r>
              <a:rPr lang="en-US" sz="1800" b="1">
                <a:solidFill>
                  <a:srgbClr val="10478B"/>
                </a:solidFill>
              </a:rPr>
              <a:t>6</a:t>
            </a:r>
            <a:r>
              <a:rPr lang="en-US" sz="1800" b="1">
                <a:solidFill>
                  <a:srgbClr val="10478B"/>
                </a:solidFill>
                <a:latin typeface="Arial"/>
                <a:ea typeface="Arial"/>
                <a:cs typeface="Arial"/>
                <a:sym typeface="Arial"/>
              </a:rPr>
              <a:t>, </a:t>
            </a:r>
            <a:r>
              <a:rPr lang="en-US" sz="1800" b="1">
                <a:solidFill>
                  <a:srgbClr val="10478B"/>
                </a:solidFill>
              </a:rPr>
              <a:t>2004</a:t>
            </a:r>
            <a:r>
              <a:rPr lang="en-US" sz="1800" b="1">
                <a:solidFill>
                  <a:srgbClr val="10478B"/>
                </a:solidFill>
                <a:latin typeface="Arial"/>
                <a:ea typeface="Arial"/>
                <a:cs typeface="Arial"/>
                <a:sym typeface="Arial"/>
              </a:rPr>
              <a:t> at </a:t>
            </a:r>
            <a:r>
              <a:rPr lang="en-US" sz="1800" b="1">
                <a:solidFill>
                  <a:srgbClr val="10478B"/>
                </a:solidFill>
              </a:rPr>
              <a:t>00:58:53</a:t>
            </a:r>
            <a:r>
              <a:rPr lang="en-US" sz="1800" b="1">
                <a:solidFill>
                  <a:srgbClr val="10478B"/>
                </a:solidFill>
                <a:latin typeface="Arial"/>
                <a:ea typeface="Arial"/>
                <a:cs typeface="Arial"/>
                <a:sym typeface="Arial"/>
              </a:rPr>
              <a:t> UTC </a:t>
            </a:r>
            <a:endParaRPr sz="1800">
              <a:solidFill>
                <a:srgbClr val="10478B"/>
              </a:solidFill>
              <a:latin typeface="Arial"/>
              <a:ea typeface="Arial"/>
              <a:cs typeface="Arial"/>
              <a:sym typeface="Arial"/>
            </a:endParaRPr>
          </a:p>
        </p:txBody>
      </p:sp>
      <p:sp>
        <p:nvSpPr>
          <p:cNvPr id="221" name="Google Shape;221;p31"/>
          <p:cNvSpPr txBox="1"/>
          <p:nvPr/>
        </p:nvSpPr>
        <p:spPr>
          <a:xfrm>
            <a:off x="6883125" y="5465275"/>
            <a:ext cx="3103800" cy="283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200" i="1">
                <a:solidFill>
                  <a:schemeClr val="dk1"/>
                </a:solidFill>
              </a:rPr>
              <a:t>Image courtesy of the USGS</a:t>
            </a:r>
            <a:endParaRPr sz="1200" i="1">
              <a:solidFill>
                <a:schemeClr val="dk1"/>
              </a:solidFill>
            </a:endParaRPr>
          </a:p>
        </p:txBody>
      </p:sp>
      <p:sp>
        <p:nvSpPr>
          <p:cNvPr id="222" name="Google Shape;222;p31"/>
          <p:cNvSpPr txBox="1"/>
          <p:nvPr/>
        </p:nvSpPr>
        <p:spPr>
          <a:xfrm>
            <a:off x="440425" y="1407950"/>
            <a:ext cx="2988600" cy="3471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600" dirty="0">
                <a:solidFill>
                  <a:schemeClr val="dk1"/>
                </a:solidFill>
              </a:rPr>
              <a:t>The magnitude of a submarine earthquake is the most important factor in determining the size of a tsunami produced.</a:t>
            </a:r>
            <a:endParaRPr sz="1600" dirty="0">
              <a:solidFill>
                <a:schemeClr val="dk1"/>
              </a:solidFill>
            </a:endParaRPr>
          </a:p>
          <a:p>
            <a:pPr marL="0" lvl="0" indent="0" algn="l" rtl="0">
              <a:spcBef>
                <a:spcPts val="0"/>
              </a:spcBef>
              <a:spcAft>
                <a:spcPts val="0"/>
              </a:spcAft>
              <a:buNone/>
            </a:pPr>
            <a:endParaRPr sz="1600" dirty="0">
              <a:solidFill>
                <a:schemeClr val="dk1"/>
              </a:solidFill>
            </a:endParaRPr>
          </a:p>
          <a:p>
            <a:pPr marL="0" lvl="0" indent="0" algn="l" rtl="0">
              <a:spcBef>
                <a:spcPts val="0"/>
              </a:spcBef>
              <a:spcAft>
                <a:spcPts val="0"/>
              </a:spcAft>
              <a:buNone/>
            </a:pPr>
            <a:r>
              <a:rPr lang="en-US" sz="1600" dirty="0">
                <a:solidFill>
                  <a:schemeClr val="dk1"/>
                </a:solidFill>
              </a:rPr>
              <a:t>The size of the 2004 Sumatra tsunami was similar in size to the tsunami produced by the magnitude 9.2 1964 Great Alaska earthquake.</a:t>
            </a:r>
            <a:endParaRPr sz="1600" dirty="0">
              <a:solidFill>
                <a:schemeClr val="dk1"/>
              </a:solidFill>
            </a:endParaRPr>
          </a:p>
        </p:txBody>
      </p:sp>
      <p:sp>
        <p:nvSpPr>
          <p:cNvPr id="223" name="Google Shape;223;p31"/>
          <p:cNvSpPr txBox="1"/>
          <p:nvPr/>
        </p:nvSpPr>
        <p:spPr>
          <a:xfrm>
            <a:off x="6077100" y="3819188"/>
            <a:ext cx="959100" cy="283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000" b="1">
                <a:solidFill>
                  <a:schemeClr val="lt1"/>
                </a:solidFill>
              </a:rPr>
              <a:t>Earthquake</a:t>
            </a:r>
            <a:endParaRPr sz="1000" b="1">
              <a:solidFill>
                <a:schemeClr val="lt1"/>
              </a:solidFill>
            </a:endParaRPr>
          </a:p>
        </p:txBody>
      </p:sp>
      <p:pic>
        <p:nvPicPr>
          <p:cNvPr id="224" name="Google Shape;224;p31"/>
          <p:cNvPicPr preferRelativeResize="0"/>
          <p:nvPr/>
        </p:nvPicPr>
        <p:blipFill>
          <a:blip r:embed="rId3">
            <a:alphaModFix/>
          </a:blip>
          <a:stretch>
            <a:fillRect/>
          </a:stretch>
        </p:blipFill>
        <p:spPr>
          <a:xfrm>
            <a:off x="3665300" y="1414313"/>
            <a:ext cx="5114925" cy="3667125"/>
          </a:xfrm>
          <a:prstGeom prst="rect">
            <a:avLst/>
          </a:prstGeom>
          <a:noFill/>
          <a:ln>
            <a:noFill/>
          </a:ln>
        </p:spPr>
      </p:pic>
      <p:sp>
        <p:nvSpPr>
          <p:cNvPr id="225" name="Google Shape;225;p31"/>
          <p:cNvSpPr txBox="1"/>
          <p:nvPr/>
        </p:nvSpPr>
        <p:spPr>
          <a:xfrm>
            <a:off x="4713900" y="4955613"/>
            <a:ext cx="3103800" cy="2832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1200">
                <a:solidFill>
                  <a:schemeClr val="dk1"/>
                </a:solidFill>
              </a:rPr>
              <a:t>Earthquake Magnitude</a:t>
            </a:r>
            <a:endParaRPr sz="1200">
              <a:solidFill>
                <a:schemeClr val="dk1"/>
              </a:solidFill>
            </a:endParaRPr>
          </a:p>
        </p:txBody>
      </p:sp>
      <p:sp>
        <p:nvSpPr>
          <p:cNvPr id="3" name="Google Shape;1181;p20">
            <a:extLst>
              <a:ext uri="{FF2B5EF4-FFF2-40B4-BE49-F238E27FC236}">
                <a16:creationId xmlns:a16="http://schemas.microsoft.com/office/drawing/2014/main" id="{D6E7B554-1AA1-8660-21CF-3F0A646F29B2}"/>
              </a:ext>
            </a:extLst>
          </p:cNvPr>
          <p:cNvSpPr/>
          <p:nvPr/>
        </p:nvSpPr>
        <p:spPr>
          <a:xfrm>
            <a:off x="7827264" y="0"/>
            <a:ext cx="905256" cy="475488"/>
          </a:xfrm>
          <a:prstGeom prst="flowChartOffpageConnector">
            <a:avLst/>
          </a:prstGeom>
          <a:solidFill>
            <a:srgbClr val="CC2929"/>
          </a:solidFill>
          <a:ln w="28575" cap="flat" cmpd="sng">
            <a:solidFill>
              <a:srgbClr val="373583"/>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3000"/>
              <a:buFont typeface="Arial"/>
              <a:buNone/>
            </a:pPr>
            <a:r>
              <a:rPr lang="en-US" sz="3000" b="1" i="0" u="none" strike="noStrike" cap="none" dirty="0">
                <a:solidFill>
                  <a:schemeClr val="lt1"/>
                </a:solidFill>
                <a:latin typeface="Calibri"/>
                <a:ea typeface="Calibri"/>
                <a:cs typeface="Calibri"/>
                <a:sym typeface="Calibri"/>
              </a:rPr>
              <a:t>HS</a:t>
            </a:r>
            <a:endParaRPr sz="3000" b="1" i="0" u="none" strike="noStrike" cap="none" dirty="0">
              <a:solidFill>
                <a:schemeClr val="lt1"/>
              </a:solidFill>
              <a:latin typeface="Calibri"/>
              <a:ea typeface="Calibri"/>
              <a:cs typeface="Calibri"/>
              <a:sym typeface="Calibri"/>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64"/>
        <p:cNvGrpSpPr/>
        <p:nvPr/>
      </p:nvGrpSpPr>
      <p:grpSpPr>
        <a:xfrm>
          <a:off x="0" y="0"/>
          <a:ext cx="0" cy="0"/>
          <a:chOff x="0" y="0"/>
          <a:chExt cx="0" cy="0"/>
        </a:xfrm>
      </p:grpSpPr>
      <p:sp>
        <p:nvSpPr>
          <p:cNvPr id="265" name="Google Shape;265;p35"/>
          <p:cNvSpPr txBox="1"/>
          <p:nvPr/>
        </p:nvSpPr>
        <p:spPr>
          <a:xfrm>
            <a:off x="304915" y="1070835"/>
            <a:ext cx="5103664" cy="5099100"/>
          </a:xfrm>
          <a:prstGeom prst="rect">
            <a:avLst/>
          </a:prstGeom>
          <a:noFill/>
          <a:ln>
            <a:noFill/>
          </a:ln>
        </p:spPr>
        <p:txBody>
          <a:bodyPr spcFirstLastPara="1" wrap="square" lIns="91425" tIns="91425" rIns="91425" bIns="91425" anchor="t" anchorCtr="0">
            <a:noAutofit/>
          </a:bodyPr>
          <a:lstStyle/>
          <a:p>
            <a:pPr marL="0" lvl="0" indent="0" algn="l" rtl="0">
              <a:spcAft>
                <a:spcPts val="0"/>
              </a:spcAft>
              <a:buNone/>
            </a:pPr>
            <a:r>
              <a:rPr lang="en-US" sz="1600" dirty="0">
                <a:solidFill>
                  <a:schemeClr val="dk1"/>
                </a:solidFill>
              </a:rPr>
              <a:t>Shallow subduction zone megathrust earthquakes pose hazards of intense shaking and large tsunamis, potentially impacting entire ocean basins. </a:t>
            </a:r>
          </a:p>
          <a:p>
            <a:pPr marL="0" lvl="0" indent="0" algn="l" rtl="0">
              <a:spcAft>
                <a:spcPts val="0"/>
              </a:spcAft>
              <a:buNone/>
            </a:pPr>
            <a:endParaRPr lang="en-US" sz="1600" dirty="0">
              <a:solidFill>
                <a:schemeClr val="dk1"/>
              </a:solidFill>
            </a:endParaRPr>
          </a:p>
          <a:p>
            <a:pPr marL="0" lvl="0" indent="0" algn="l" rtl="0">
              <a:spcAft>
                <a:spcPts val="0"/>
              </a:spcAft>
              <a:buNone/>
            </a:pPr>
            <a:r>
              <a:rPr lang="en-US" sz="1600" dirty="0">
                <a:solidFill>
                  <a:schemeClr val="dk1"/>
                </a:solidFill>
              </a:rPr>
              <a:t>A 1980 study of M&gt;8.7 earthquakes (1952-1965) suggested that such massive events might only occur where young, fast-moving oceanic plates subduct. These young, warm plates increase friction at the boundary, storing elastic energy released in rare, large quakes. In contrast, old, dense plates were thought less likely to cause such events due to weaker coupling.</a:t>
            </a:r>
            <a:endParaRPr sz="1600" dirty="0">
              <a:solidFill>
                <a:schemeClr val="dk1"/>
              </a:solidFill>
            </a:endParaRPr>
          </a:p>
          <a:p>
            <a:pPr marL="0" lvl="0" indent="0" algn="l" rtl="0">
              <a:spcAft>
                <a:spcPts val="0"/>
              </a:spcAft>
              <a:buNone/>
            </a:pPr>
            <a:endParaRPr sz="1600" dirty="0">
              <a:solidFill>
                <a:schemeClr val="dk1"/>
              </a:solidFill>
            </a:endParaRPr>
          </a:p>
          <a:p>
            <a:pPr marL="0" lvl="0" indent="0" algn="l" rtl="0">
              <a:spcAft>
                <a:spcPts val="0"/>
              </a:spcAft>
              <a:buNone/>
            </a:pPr>
            <a:r>
              <a:rPr lang="en-US" sz="1600" dirty="0">
                <a:solidFill>
                  <a:schemeClr val="dk1"/>
                </a:solidFill>
              </a:rPr>
              <a:t>However, the 2004 Sumatra earthquake (M9.1) and the 2011 Japan earthquake (M9.1) disproved these assumptions, showing that even slow-moving or old subducting plates can produce immense quakes. </a:t>
            </a:r>
          </a:p>
          <a:p>
            <a:pPr marL="0" lvl="0" indent="0" algn="l" rtl="0">
              <a:spcAft>
                <a:spcPts val="0"/>
              </a:spcAft>
              <a:buNone/>
            </a:pPr>
            <a:endParaRPr lang="en-US" sz="1600" dirty="0">
              <a:solidFill>
                <a:schemeClr val="dk1"/>
              </a:solidFill>
            </a:endParaRPr>
          </a:p>
          <a:p>
            <a:pPr marL="0" lvl="0" indent="0" algn="l" rtl="0">
              <a:spcAft>
                <a:spcPts val="0"/>
              </a:spcAft>
              <a:buNone/>
            </a:pPr>
            <a:r>
              <a:rPr lang="en-US" sz="1600" dirty="0">
                <a:solidFill>
                  <a:schemeClr val="dk1"/>
                </a:solidFill>
              </a:rPr>
              <a:t>Now, it's clear that many more subduction zones have the potential to generate extremely large megathrust earthquakes.</a:t>
            </a:r>
            <a:endParaRPr sz="1600" dirty="0">
              <a:solidFill>
                <a:schemeClr val="dk1"/>
              </a:solidFill>
            </a:endParaRPr>
          </a:p>
          <a:p>
            <a:pPr marL="0" lvl="0" indent="0" algn="l" rtl="0">
              <a:lnSpc>
                <a:spcPct val="154545"/>
              </a:lnSpc>
              <a:spcBef>
                <a:spcPts val="1200"/>
              </a:spcBef>
              <a:spcAft>
                <a:spcPts val="0"/>
              </a:spcAft>
              <a:buNone/>
            </a:pPr>
            <a:endParaRPr sz="1200" dirty="0">
              <a:solidFill>
                <a:schemeClr val="dk1"/>
              </a:solidFill>
            </a:endParaRPr>
          </a:p>
          <a:p>
            <a:pPr marL="0" lvl="0" indent="0" algn="l" rtl="0">
              <a:lnSpc>
                <a:spcPct val="154545"/>
              </a:lnSpc>
              <a:spcBef>
                <a:spcPts val="0"/>
              </a:spcBef>
              <a:spcAft>
                <a:spcPts val="0"/>
              </a:spcAft>
              <a:buClr>
                <a:schemeClr val="dk1"/>
              </a:buClr>
              <a:buSzPts val="1100"/>
              <a:buFont typeface="Arial"/>
              <a:buNone/>
            </a:pPr>
            <a:endParaRPr sz="1200" dirty="0">
              <a:solidFill>
                <a:schemeClr val="dk1"/>
              </a:solidFill>
            </a:endParaRPr>
          </a:p>
          <a:p>
            <a:pPr marL="0" lvl="0" indent="0" algn="l" rtl="0">
              <a:spcBef>
                <a:spcPts val="0"/>
              </a:spcBef>
              <a:spcAft>
                <a:spcPts val="0"/>
              </a:spcAft>
              <a:buNone/>
            </a:pPr>
            <a:endParaRPr sz="3200" dirty="0">
              <a:solidFill>
                <a:schemeClr val="dk1"/>
              </a:solidFill>
              <a:latin typeface="Calibri"/>
              <a:ea typeface="Calibri"/>
              <a:cs typeface="Calibri"/>
              <a:sym typeface="Calibri"/>
            </a:endParaRPr>
          </a:p>
        </p:txBody>
      </p:sp>
      <p:pic>
        <p:nvPicPr>
          <p:cNvPr id="266" name="Google Shape;266;p35"/>
          <p:cNvPicPr preferRelativeResize="0"/>
          <p:nvPr/>
        </p:nvPicPr>
        <p:blipFill>
          <a:blip r:embed="rId3">
            <a:alphaModFix/>
          </a:blip>
          <a:stretch>
            <a:fillRect/>
          </a:stretch>
        </p:blipFill>
        <p:spPr>
          <a:xfrm>
            <a:off x="5519575" y="252663"/>
            <a:ext cx="3319510" cy="6492586"/>
          </a:xfrm>
          <a:prstGeom prst="rect">
            <a:avLst/>
          </a:prstGeom>
          <a:noFill/>
          <a:ln>
            <a:noFill/>
          </a:ln>
        </p:spPr>
      </p:pic>
      <p:sp>
        <p:nvSpPr>
          <p:cNvPr id="267" name="Google Shape;267;p35"/>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n-US" sz="2000" b="1">
                <a:solidFill>
                  <a:srgbClr val="10478B"/>
                </a:solidFill>
                <a:latin typeface="Calibri"/>
                <a:ea typeface="Calibri"/>
                <a:cs typeface="Calibri"/>
                <a:sym typeface="Calibri"/>
              </a:rPr>
            </a:br>
            <a:r>
              <a:rPr lang="en-US" sz="2400" b="1">
                <a:solidFill>
                  <a:srgbClr val="10478B"/>
                </a:solidFill>
                <a:latin typeface="Arial"/>
                <a:ea typeface="Arial"/>
                <a:cs typeface="Arial"/>
                <a:sym typeface="Arial"/>
              </a:rPr>
              <a:t>Magnitude </a:t>
            </a:r>
            <a:r>
              <a:rPr lang="en-US" sz="2400" b="1">
                <a:solidFill>
                  <a:srgbClr val="10478B"/>
                </a:solidFill>
              </a:rPr>
              <a:t>9.1</a:t>
            </a:r>
            <a:r>
              <a:rPr lang="en-US" sz="2400" b="1">
                <a:solidFill>
                  <a:srgbClr val="10478B"/>
                </a:solidFill>
                <a:latin typeface="Arial"/>
                <a:ea typeface="Arial"/>
                <a:cs typeface="Arial"/>
                <a:sym typeface="Arial"/>
              </a:rPr>
              <a:t> </a:t>
            </a:r>
            <a:r>
              <a:rPr lang="en-US" sz="2400" b="1">
                <a:solidFill>
                  <a:srgbClr val="10478B"/>
                </a:solidFill>
              </a:rPr>
              <a:t>SUMATRA</a:t>
            </a:r>
            <a:br>
              <a:rPr lang="en-US" sz="4300" b="1">
                <a:solidFill>
                  <a:srgbClr val="10478B"/>
                </a:solidFill>
                <a:latin typeface="Arial"/>
                <a:ea typeface="Arial"/>
                <a:cs typeface="Arial"/>
                <a:sym typeface="Arial"/>
              </a:rPr>
            </a:br>
            <a:r>
              <a:rPr lang="en-US" sz="1800" b="1">
                <a:solidFill>
                  <a:srgbClr val="10478B"/>
                </a:solidFill>
              </a:rPr>
              <a:t>Sunday</a:t>
            </a:r>
            <a:r>
              <a:rPr lang="en-US" sz="1800" b="1">
                <a:solidFill>
                  <a:srgbClr val="10478B"/>
                </a:solidFill>
                <a:latin typeface="Arial"/>
                <a:ea typeface="Arial"/>
                <a:cs typeface="Arial"/>
                <a:sym typeface="Arial"/>
              </a:rPr>
              <a:t>,  </a:t>
            </a:r>
            <a:r>
              <a:rPr lang="en-US" sz="1800" b="1">
                <a:solidFill>
                  <a:srgbClr val="10478B"/>
                </a:solidFill>
              </a:rPr>
              <a:t>December</a:t>
            </a:r>
            <a:r>
              <a:rPr lang="en-US" sz="1800" b="1">
                <a:solidFill>
                  <a:srgbClr val="10478B"/>
                </a:solidFill>
                <a:latin typeface="Arial"/>
                <a:ea typeface="Arial"/>
                <a:cs typeface="Arial"/>
                <a:sym typeface="Arial"/>
              </a:rPr>
              <a:t> 2</a:t>
            </a:r>
            <a:r>
              <a:rPr lang="en-US" sz="1800" b="1">
                <a:solidFill>
                  <a:srgbClr val="10478B"/>
                </a:solidFill>
              </a:rPr>
              <a:t>6</a:t>
            </a:r>
            <a:r>
              <a:rPr lang="en-US" sz="1800" b="1">
                <a:solidFill>
                  <a:srgbClr val="10478B"/>
                </a:solidFill>
                <a:latin typeface="Arial"/>
                <a:ea typeface="Arial"/>
                <a:cs typeface="Arial"/>
                <a:sym typeface="Arial"/>
              </a:rPr>
              <a:t>, </a:t>
            </a:r>
            <a:r>
              <a:rPr lang="en-US" sz="1800" b="1">
                <a:solidFill>
                  <a:srgbClr val="10478B"/>
                </a:solidFill>
              </a:rPr>
              <a:t>2004</a:t>
            </a:r>
            <a:r>
              <a:rPr lang="en-US" sz="1800" b="1">
                <a:solidFill>
                  <a:srgbClr val="10478B"/>
                </a:solidFill>
                <a:latin typeface="Arial"/>
                <a:ea typeface="Arial"/>
                <a:cs typeface="Arial"/>
                <a:sym typeface="Arial"/>
              </a:rPr>
              <a:t> at </a:t>
            </a:r>
            <a:r>
              <a:rPr lang="en-US" sz="1800" b="1">
                <a:solidFill>
                  <a:srgbClr val="10478B"/>
                </a:solidFill>
              </a:rPr>
              <a:t>00:58:53</a:t>
            </a:r>
            <a:r>
              <a:rPr lang="en-US" sz="1800" b="1">
                <a:solidFill>
                  <a:srgbClr val="10478B"/>
                </a:solidFill>
                <a:latin typeface="Arial"/>
                <a:ea typeface="Arial"/>
                <a:cs typeface="Arial"/>
                <a:sym typeface="Arial"/>
              </a:rPr>
              <a:t> UTC </a:t>
            </a:r>
            <a:endParaRPr sz="1800">
              <a:solidFill>
                <a:srgbClr val="10478B"/>
              </a:solidFill>
              <a:latin typeface="Arial"/>
              <a:ea typeface="Arial"/>
              <a:cs typeface="Arial"/>
              <a:sym typeface="Arial"/>
            </a:endParaRPr>
          </a:p>
        </p:txBody>
      </p:sp>
      <p:sp>
        <p:nvSpPr>
          <p:cNvPr id="2" name="Google Shape;1190;p21">
            <a:extLst>
              <a:ext uri="{FF2B5EF4-FFF2-40B4-BE49-F238E27FC236}">
                <a16:creationId xmlns:a16="http://schemas.microsoft.com/office/drawing/2014/main" id="{58AAC88B-D7CB-E666-0152-9070DB121A15}"/>
              </a:ext>
            </a:extLst>
          </p:cNvPr>
          <p:cNvSpPr/>
          <p:nvPr/>
        </p:nvSpPr>
        <p:spPr>
          <a:xfrm>
            <a:off x="7827264" y="0"/>
            <a:ext cx="905256" cy="475488"/>
          </a:xfrm>
          <a:prstGeom prst="flowChartOffpageConnector">
            <a:avLst/>
          </a:prstGeom>
          <a:solidFill>
            <a:schemeClr val="dk1"/>
          </a:solidFill>
          <a:ln w="28575" cap="flat" cmpd="sng">
            <a:solidFill>
              <a:srgbClr val="CC2929"/>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3000"/>
              <a:buFont typeface="Arial"/>
              <a:buNone/>
            </a:pPr>
            <a:r>
              <a:rPr lang="en-US" sz="3000" b="1" i="0" u="none" strike="noStrike" cap="none">
                <a:solidFill>
                  <a:schemeClr val="lt1"/>
                </a:solidFill>
                <a:latin typeface="Calibri"/>
                <a:ea typeface="Calibri"/>
                <a:cs typeface="Calibri"/>
                <a:sym typeface="Calibri"/>
              </a:rPr>
              <a:t>C</a:t>
            </a:r>
            <a:endParaRPr sz="3000" b="1" i="0" u="none" strike="noStrike" cap="none">
              <a:solidFill>
                <a:schemeClr val="lt1"/>
              </a:solidFill>
              <a:latin typeface="Calibri"/>
              <a:ea typeface="Calibri"/>
              <a:cs typeface="Calibri"/>
              <a:sym typeface="Calibri"/>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191" name="Google Shape;191;p28"/>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n-US" sz="2000" b="1">
                <a:solidFill>
                  <a:srgbClr val="10478B"/>
                </a:solidFill>
                <a:latin typeface="Calibri"/>
                <a:ea typeface="Calibri"/>
                <a:cs typeface="Calibri"/>
                <a:sym typeface="Calibri"/>
              </a:rPr>
            </a:br>
            <a:r>
              <a:rPr lang="en-US" sz="2400" b="1">
                <a:solidFill>
                  <a:srgbClr val="10478B"/>
                </a:solidFill>
                <a:latin typeface="Arial"/>
                <a:ea typeface="Arial"/>
                <a:cs typeface="Arial"/>
                <a:sym typeface="Arial"/>
              </a:rPr>
              <a:t>Magnitude </a:t>
            </a:r>
            <a:r>
              <a:rPr lang="en-US" sz="2400" b="1">
                <a:solidFill>
                  <a:srgbClr val="10478B"/>
                </a:solidFill>
              </a:rPr>
              <a:t>9.1</a:t>
            </a:r>
            <a:r>
              <a:rPr lang="en-US" sz="2400" b="1">
                <a:solidFill>
                  <a:srgbClr val="10478B"/>
                </a:solidFill>
                <a:latin typeface="Arial"/>
                <a:ea typeface="Arial"/>
                <a:cs typeface="Arial"/>
                <a:sym typeface="Arial"/>
              </a:rPr>
              <a:t> </a:t>
            </a:r>
            <a:r>
              <a:rPr lang="en-US" sz="2400" b="1">
                <a:solidFill>
                  <a:srgbClr val="10478B"/>
                </a:solidFill>
              </a:rPr>
              <a:t>SUMATRA</a:t>
            </a:r>
            <a:br>
              <a:rPr lang="en-US" sz="4300" b="1">
                <a:solidFill>
                  <a:srgbClr val="10478B"/>
                </a:solidFill>
                <a:latin typeface="Arial"/>
                <a:ea typeface="Arial"/>
                <a:cs typeface="Arial"/>
                <a:sym typeface="Arial"/>
              </a:rPr>
            </a:br>
            <a:r>
              <a:rPr lang="en-US" sz="1800" b="1">
                <a:solidFill>
                  <a:srgbClr val="10478B"/>
                </a:solidFill>
              </a:rPr>
              <a:t>Sunday</a:t>
            </a:r>
            <a:r>
              <a:rPr lang="en-US" sz="1800" b="1">
                <a:solidFill>
                  <a:srgbClr val="10478B"/>
                </a:solidFill>
                <a:latin typeface="Arial"/>
                <a:ea typeface="Arial"/>
                <a:cs typeface="Arial"/>
                <a:sym typeface="Arial"/>
              </a:rPr>
              <a:t>,  </a:t>
            </a:r>
            <a:r>
              <a:rPr lang="en-US" sz="1800" b="1">
                <a:solidFill>
                  <a:srgbClr val="10478B"/>
                </a:solidFill>
              </a:rPr>
              <a:t>December</a:t>
            </a:r>
            <a:r>
              <a:rPr lang="en-US" sz="1800" b="1">
                <a:solidFill>
                  <a:srgbClr val="10478B"/>
                </a:solidFill>
                <a:latin typeface="Arial"/>
                <a:ea typeface="Arial"/>
                <a:cs typeface="Arial"/>
                <a:sym typeface="Arial"/>
              </a:rPr>
              <a:t> 2</a:t>
            </a:r>
            <a:r>
              <a:rPr lang="en-US" sz="1800" b="1">
                <a:solidFill>
                  <a:srgbClr val="10478B"/>
                </a:solidFill>
              </a:rPr>
              <a:t>6</a:t>
            </a:r>
            <a:r>
              <a:rPr lang="en-US" sz="1800" b="1">
                <a:solidFill>
                  <a:srgbClr val="10478B"/>
                </a:solidFill>
                <a:latin typeface="Arial"/>
                <a:ea typeface="Arial"/>
                <a:cs typeface="Arial"/>
                <a:sym typeface="Arial"/>
              </a:rPr>
              <a:t>, </a:t>
            </a:r>
            <a:r>
              <a:rPr lang="en-US" sz="1800" b="1">
                <a:solidFill>
                  <a:srgbClr val="10478B"/>
                </a:solidFill>
              </a:rPr>
              <a:t>2004</a:t>
            </a:r>
            <a:r>
              <a:rPr lang="en-US" sz="1800" b="1">
                <a:solidFill>
                  <a:srgbClr val="10478B"/>
                </a:solidFill>
                <a:latin typeface="Arial"/>
                <a:ea typeface="Arial"/>
                <a:cs typeface="Arial"/>
                <a:sym typeface="Arial"/>
              </a:rPr>
              <a:t> at </a:t>
            </a:r>
            <a:r>
              <a:rPr lang="en-US" sz="1800" b="1">
                <a:solidFill>
                  <a:srgbClr val="10478B"/>
                </a:solidFill>
              </a:rPr>
              <a:t>00:58:53</a:t>
            </a:r>
            <a:r>
              <a:rPr lang="en-US" sz="1800" b="1">
                <a:solidFill>
                  <a:srgbClr val="10478B"/>
                </a:solidFill>
                <a:latin typeface="Arial"/>
                <a:ea typeface="Arial"/>
                <a:cs typeface="Arial"/>
                <a:sym typeface="Arial"/>
              </a:rPr>
              <a:t> UTC </a:t>
            </a:r>
            <a:endParaRPr sz="1800">
              <a:solidFill>
                <a:srgbClr val="10478B"/>
              </a:solidFill>
              <a:latin typeface="Arial"/>
              <a:ea typeface="Arial"/>
              <a:cs typeface="Arial"/>
              <a:sym typeface="Arial"/>
            </a:endParaRPr>
          </a:p>
        </p:txBody>
      </p:sp>
      <p:sp>
        <p:nvSpPr>
          <p:cNvPr id="192" name="Google Shape;192;p28"/>
          <p:cNvSpPr txBox="1"/>
          <p:nvPr/>
        </p:nvSpPr>
        <p:spPr>
          <a:xfrm>
            <a:off x="322366" y="1084837"/>
            <a:ext cx="3717845" cy="5620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600" b="1" dirty="0">
                <a:solidFill>
                  <a:schemeClr val="dk1"/>
                </a:solidFill>
              </a:rPr>
              <a:t>Natural hazards</a:t>
            </a:r>
            <a:r>
              <a:rPr lang="en-US" sz="1600" dirty="0">
                <a:solidFill>
                  <a:schemeClr val="dk1"/>
                </a:solidFill>
              </a:rPr>
              <a:t> are caused by many events, including avalanches, droughts, earthquakes, floods, volcanoes, wildfires, etc.  While most of these hazards are unavoidable, the impact they have on people and societies can be reduced through preparedness.</a:t>
            </a:r>
            <a:endParaRPr sz="1600" dirty="0">
              <a:solidFill>
                <a:schemeClr val="dk1"/>
              </a:solidFill>
            </a:endParaRPr>
          </a:p>
          <a:p>
            <a:pPr marL="0" lvl="0" indent="0" algn="l" rtl="0">
              <a:spcBef>
                <a:spcPts val="0"/>
              </a:spcBef>
              <a:spcAft>
                <a:spcPts val="0"/>
              </a:spcAft>
              <a:buNone/>
            </a:pPr>
            <a:endParaRPr sz="1600" dirty="0">
              <a:solidFill>
                <a:schemeClr val="dk1"/>
              </a:solidFill>
            </a:endParaRPr>
          </a:p>
          <a:p>
            <a:pPr marL="0" lvl="0" indent="0" algn="l" rtl="0">
              <a:spcBef>
                <a:spcPts val="0"/>
              </a:spcBef>
              <a:spcAft>
                <a:spcPts val="0"/>
              </a:spcAft>
              <a:buNone/>
            </a:pPr>
            <a:r>
              <a:rPr lang="en-US" sz="1600" dirty="0">
                <a:solidFill>
                  <a:schemeClr val="dk1"/>
                </a:solidFill>
              </a:rPr>
              <a:t>One way to prepare for earthquake hazards is by preparing hazard maps, like the ones for seismic and tsunami hazards seen here. These maps use scientific and historical knowledge to identify where future hazards are likely to occur so that people in those areas can take steps to prevent damages, injuries, and deaths.</a:t>
            </a:r>
            <a:endParaRPr sz="1600" dirty="0">
              <a:solidFill>
                <a:schemeClr val="dk1"/>
              </a:solidFill>
            </a:endParaRPr>
          </a:p>
        </p:txBody>
      </p:sp>
      <p:pic>
        <p:nvPicPr>
          <p:cNvPr id="193" name="Google Shape;193;p28"/>
          <p:cNvPicPr preferRelativeResize="0"/>
          <p:nvPr/>
        </p:nvPicPr>
        <p:blipFill>
          <a:blip r:embed="rId3">
            <a:alphaModFix/>
          </a:blip>
          <a:stretch>
            <a:fillRect/>
          </a:stretch>
        </p:blipFill>
        <p:spPr>
          <a:xfrm>
            <a:off x="4390300" y="914400"/>
            <a:ext cx="4601303" cy="2388274"/>
          </a:xfrm>
          <a:prstGeom prst="rect">
            <a:avLst/>
          </a:prstGeom>
          <a:noFill/>
          <a:ln>
            <a:noFill/>
          </a:ln>
        </p:spPr>
      </p:pic>
      <p:pic>
        <p:nvPicPr>
          <p:cNvPr id="194" name="Google Shape;194;p28"/>
          <p:cNvPicPr preferRelativeResize="0"/>
          <p:nvPr/>
        </p:nvPicPr>
        <p:blipFill>
          <a:blip r:embed="rId4">
            <a:alphaModFix/>
          </a:blip>
          <a:stretch>
            <a:fillRect/>
          </a:stretch>
        </p:blipFill>
        <p:spPr>
          <a:xfrm>
            <a:off x="4390300" y="3455074"/>
            <a:ext cx="4601299" cy="3163393"/>
          </a:xfrm>
          <a:prstGeom prst="rect">
            <a:avLst/>
          </a:prstGeom>
          <a:noFill/>
          <a:ln>
            <a:noFill/>
          </a:ln>
        </p:spPr>
      </p:pic>
      <p:sp>
        <p:nvSpPr>
          <p:cNvPr id="195" name="Google Shape;195;p28"/>
          <p:cNvSpPr txBox="1"/>
          <p:nvPr/>
        </p:nvSpPr>
        <p:spPr>
          <a:xfrm>
            <a:off x="2470425" y="6382925"/>
            <a:ext cx="2906100" cy="283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200" i="1">
                <a:solidFill>
                  <a:schemeClr val="dk1"/>
                </a:solidFill>
              </a:rPr>
              <a:t>Image courtesy of UNOSAT</a:t>
            </a:r>
            <a:endParaRPr sz="1200" i="1">
              <a:solidFill>
                <a:schemeClr val="dk1"/>
              </a:solidFill>
            </a:endParaRPr>
          </a:p>
        </p:txBody>
      </p:sp>
      <p:sp>
        <p:nvSpPr>
          <p:cNvPr id="196" name="Google Shape;196;p28"/>
          <p:cNvSpPr txBox="1"/>
          <p:nvPr/>
        </p:nvSpPr>
        <p:spPr>
          <a:xfrm>
            <a:off x="4390300" y="631200"/>
            <a:ext cx="4601400" cy="2832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r>
              <a:rPr lang="en-US" sz="1200" i="1">
                <a:solidFill>
                  <a:schemeClr val="dk1"/>
                </a:solidFill>
              </a:rPr>
              <a:t>Global Seismic Hazard Map, Giardini et al., 2003</a:t>
            </a:r>
            <a:endParaRPr sz="1200" i="1">
              <a:solidFill>
                <a:schemeClr val="dk1"/>
              </a:solidFill>
            </a:endParaRPr>
          </a:p>
        </p:txBody>
      </p:sp>
      <p:sp>
        <p:nvSpPr>
          <p:cNvPr id="2" name="Google Shape;1202;p22">
            <a:extLst>
              <a:ext uri="{FF2B5EF4-FFF2-40B4-BE49-F238E27FC236}">
                <a16:creationId xmlns:a16="http://schemas.microsoft.com/office/drawing/2014/main" id="{AFB5C7DC-477F-56C3-B17E-A1E989B1A822}"/>
              </a:ext>
            </a:extLst>
          </p:cNvPr>
          <p:cNvSpPr/>
          <p:nvPr/>
        </p:nvSpPr>
        <p:spPr>
          <a:xfrm>
            <a:off x="7827264" y="0"/>
            <a:ext cx="905256" cy="475488"/>
          </a:xfrm>
          <a:prstGeom prst="flowChartOffpageConnector">
            <a:avLst/>
          </a:prstGeom>
          <a:solidFill>
            <a:srgbClr val="37358C"/>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3000"/>
              <a:buFont typeface="Arial"/>
              <a:buNone/>
            </a:pPr>
            <a:r>
              <a:rPr lang="en-US" sz="3000" b="1" i="0" u="none" strike="noStrike" cap="none">
                <a:solidFill>
                  <a:schemeClr val="lt1"/>
                </a:solidFill>
                <a:latin typeface="Calibri"/>
                <a:ea typeface="Calibri"/>
                <a:cs typeface="Calibri"/>
                <a:sym typeface="Calibri"/>
              </a:rPr>
              <a:t>ALL</a:t>
            </a:r>
            <a:endParaRPr sz="3000" b="1" i="0" u="none" strike="noStrike" cap="none">
              <a:solidFill>
                <a:schemeClr val="lt1"/>
              </a:solidFill>
              <a:latin typeface="Calibri"/>
              <a:ea typeface="Calibri"/>
              <a:cs typeface="Calibri"/>
              <a:sym typeface="Calibri"/>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sp>
        <p:nvSpPr>
          <p:cNvPr id="202" name="Google Shape;202;p29"/>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n-US" sz="2000" b="1">
                <a:solidFill>
                  <a:srgbClr val="10478B"/>
                </a:solidFill>
                <a:latin typeface="Calibri"/>
                <a:ea typeface="Calibri"/>
                <a:cs typeface="Calibri"/>
                <a:sym typeface="Calibri"/>
              </a:rPr>
            </a:br>
            <a:r>
              <a:rPr lang="en-US" sz="2400" b="1">
                <a:solidFill>
                  <a:srgbClr val="10478B"/>
                </a:solidFill>
                <a:latin typeface="Arial"/>
                <a:ea typeface="Arial"/>
                <a:cs typeface="Arial"/>
                <a:sym typeface="Arial"/>
              </a:rPr>
              <a:t>Magnitude </a:t>
            </a:r>
            <a:r>
              <a:rPr lang="en-US" sz="2400" b="1">
                <a:solidFill>
                  <a:srgbClr val="10478B"/>
                </a:solidFill>
              </a:rPr>
              <a:t>9.1</a:t>
            </a:r>
            <a:r>
              <a:rPr lang="en-US" sz="2400" b="1">
                <a:solidFill>
                  <a:srgbClr val="10478B"/>
                </a:solidFill>
                <a:latin typeface="Arial"/>
                <a:ea typeface="Arial"/>
                <a:cs typeface="Arial"/>
                <a:sym typeface="Arial"/>
              </a:rPr>
              <a:t> </a:t>
            </a:r>
            <a:r>
              <a:rPr lang="en-US" sz="2400" b="1">
                <a:solidFill>
                  <a:srgbClr val="10478B"/>
                </a:solidFill>
              </a:rPr>
              <a:t>SUMATRA</a:t>
            </a:r>
            <a:br>
              <a:rPr lang="en-US" sz="4300" b="1">
                <a:solidFill>
                  <a:srgbClr val="10478B"/>
                </a:solidFill>
                <a:latin typeface="Arial"/>
                <a:ea typeface="Arial"/>
                <a:cs typeface="Arial"/>
                <a:sym typeface="Arial"/>
              </a:rPr>
            </a:br>
            <a:r>
              <a:rPr lang="en-US" sz="1800" b="1">
                <a:solidFill>
                  <a:srgbClr val="10478B"/>
                </a:solidFill>
              </a:rPr>
              <a:t>Sunday</a:t>
            </a:r>
            <a:r>
              <a:rPr lang="en-US" sz="1800" b="1">
                <a:solidFill>
                  <a:srgbClr val="10478B"/>
                </a:solidFill>
                <a:latin typeface="Arial"/>
                <a:ea typeface="Arial"/>
                <a:cs typeface="Arial"/>
                <a:sym typeface="Arial"/>
              </a:rPr>
              <a:t>,  </a:t>
            </a:r>
            <a:r>
              <a:rPr lang="en-US" sz="1800" b="1">
                <a:solidFill>
                  <a:srgbClr val="10478B"/>
                </a:solidFill>
              </a:rPr>
              <a:t>December</a:t>
            </a:r>
            <a:r>
              <a:rPr lang="en-US" sz="1800" b="1">
                <a:solidFill>
                  <a:srgbClr val="10478B"/>
                </a:solidFill>
                <a:latin typeface="Arial"/>
                <a:ea typeface="Arial"/>
                <a:cs typeface="Arial"/>
                <a:sym typeface="Arial"/>
              </a:rPr>
              <a:t> 2</a:t>
            </a:r>
            <a:r>
              <a:rPr lang="en-US" sz="1800" b="1">
                <a:solidFill>
                  <a:srgbClr val="10478B"/>
                </a:solidFill>
              </a:rPr>
              <a:t>6</a:t>
            </a:r>
            <a:r>
              <a:rPr lang="en-US" sz="1800" b="1">
                <a:solidFill>
                  <a:srgbClr val="10478B"/>
                </a:solidFill>
                <a:latin typeface="Arial"/>
                <a:ea typeface="Arial"/>
                <a:cs typeface="Arial"/>
                <a:sym typeface="Arial"/>
              </a:rPr>
              <a:t>, </a:t>
            </a:r>
            <a:r>
              <a:rPr lang="en-US" sz="1800" b="1">
                <a:solidFill>
                  <a:srgbClr val="10478B"/>
                </a:solidFill>
              </a:rPr>
              <a:t>2004</a:t>
            </a:r>
            <a:r>
              <a:rPr lang="en-US" sz="1800" b="1">
                <a:solidFill>
                  <a:srgbClr val="10478B"/>
                </a:solidFill>
                <a:latin typeface="Arial"/>
                <a:ea typeface="Arial"/>
                <a:cs typeface="Arial"/>
                <a:sym typeface="Arial"/>
              </a:rPr>
              <a:t> at </a:t>
            </a:r>
            <a:r>
              <a:rPr lang="en-US" sz="1800" b="1">
                <a:solidFill>
                  <a:srgbClr val="10478B"/>
                </a:solidFill>
              </a:rPr>
              <a:t>00:58:53</a:t>
            </a:r>
            <a:r>
              <a:rPr lang="en-US" sz="1800" b="1">
                <a:solidFill>
                  <a:srgbClr val="10478B"/>
                </a:solidFill>
                <a:latin typeface="Arial"/>
                <a:ea typeface="Arial"/>
                <a:cs typeface="Arial"/>
                <a:sym typeface="Arial"/>
              </a:rPr>
              <a:t> UTC </a:t>
            </a:r>
            <a:endParaRPr sz="1800">
              <a:solidFill>
                <a:srgbClr val="10478B"/>
              </a:solidFill>
              <a:latin typeface="Arial"/>
              <a:ea typeface="Arial"/>
              <a:cs typeface="Arial"/>
              <a:sym typeface="Arial"/>
            </a:endParaRPr>
          </a:p>
        </p:txBody>
      </p:sp>
      <p:sp>
        <p:nvSpPr>
          <p:cNvPr id="203" name="Google Shape;203;p29"/>
          <p:cNvSpPr txBox="1"/>
          <p:nvPr/>
        </p:nvSpPr>
        <p:spPr>
          <a:xfrm>
            <a:off x="227853" y="1038179"/>
            <a:ext cx="3860400" cy="5751725"/>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600" dirty="0">
                <a:solidFill>
                  <a:schemeClr val="dk1"/>
                </a:solidFill>
              </a:rPr>
              <a:t>The deadliest hazard produced by the M9.1 Sumatra earthquake was the massive tsunami it generated which spread across the Indian Ocean.</a:t>
            </a:r>
            <a:endParaRPr sz="1600" dirty="0">
              <a:solidFill>
                <a:schemeClr val="dk1"/>
              </a:solidFill>
            </a:endParaRPr>
          </a:p>
          <a:p>
            <a:pPr marL="0" lvl="0" indent="0" algn="l" rtl="0">
              <a:spcBef>
                <a:spcPts val="0"/>
              </a:spcBef>
              <a:spcAft>
                <a:spcPts val="0"/>
              </a:spcAft>
              <a:buNone/>
            </a:pPr>
            <a:endParaRPr sz="1600" dirty="0">
              <a:solidFill>
                <a:schemeClr val="dk1"/>
              </a:solidFill>
            </a:endParaRPr>
          </a:p>
          <a:p>
            <a:pPr marL="0" lvl="0" indent="0" algn="l" rtl="0">
              <a:spcBef>
                <a:spcPts val="0"/>
              </a:spcBef>
              <a:spcAft>
                <a:spcPts val="0"/>
              </a:spcAft>
              <a:buNone/>
            </a:pPr>
            <a:r>
              <a:rPr lang="en-US" sz="1600" dirty="0">
                <a:solidFill>
                  <a:schemeClr val="dk1"/>
                </a:solidFill>
              </a:rPr>
              <a:t>In some places people vacationing ventured into the ocean to explore the exposed seafloor and pick seashells as the water withdrew ahead of the approaching tsunami waves. They did not recognize the ocean withdrawing as a sign of the tsunami.</a:t>
            </a:r>
            <a:endParaRPr sz="1600" dirty="0">
              <a:solidFill>
                <a:schemeClr val="dk1"/>
              </a:solidFill>
            </a:endParaRPr>
          </a:p>
          <a:p>
            <a:pPr marL="0" lvl="0" indent="0" algn="l" rtl="0">
              <a:spcBef>
                <a:spcPts val="0"/>
              </a:spcBef>
              <a:spcAft>
                <a:spcPts val="0"/>
              </a:spcAft>
              <a:buNone/>
            </a:pPr>
            <a:endParaRPr sz="1600" dirty="0">
              <a:solidFill>
                <a:schemeClr val="dk1"/>
              </a:solidFill>
            </a:endParaRPr>
          </a:p>
          <a:p>
            <a:pPr marL="0" lvl="0" indent="0" algn="l" rtl="0">
              <a:spcBef>
                <a:spcPts val="0"/>
              </a:spcBef>
              <a:spcAft>
                <a:spcPts val="0"/>
              </a:spcAft>
              <a:buNone/>
            </a:pPr>
            <a:r>
              <a:rPr lang="en-US" sz="1600" b="1" dirty="0">
                <a:solidFill>
                  <a:schemeClr val="dk1"/>
                </a:solidFill>
              </a:rPr>
              <a:t>Hazard education</a:t>
            </a:r>
            <a:r>
              <a:rPr lang="en-US" sz="1600" dirty="0">
                <a:solidFill>
                  <a:schemeClr val="dk1"/>
                </a:solidFill>
              </a:rPr>
              <a:t>, like the installation of tsunami evacuation signs below, is one step that states and governments have taken to warn people about the dangers of tsunamis and how to avoid them.</a:t>
            </a:r>
            <a:endParaRPr sz="1600" dirty="0">
              <a:solidFill>
                <a:schemeClr val="dk1"/>
              </a:solidFill>
            </a:endParaRPr>
          </a:p>
        </p:txBody>
      </p:sp>
      <p:pic>
        <p:nvPicPr>
          <p:cNvPr id="204" name="Google Shape;204;p29"/>
          <p:cNvPicPr preferRelativeResize="0"/>
          <p:nvPr/>
        </p:nvPicPr>
        <p:blipFill>
          <a:blip r:embed="rId3">
            <a:alphaModFix/>
          </a:blip>
          <a:stretch>
            <a:fillRect/>
          </a:stretch>
        </p:blipFill>
        <p:spPr>
          <a:xfrm>
            <a:off x="4390300" y="914400"/>
            <a:ext cx="4601301" cy="3155726"/>
          </a:xfrm>
          <a:prstGeom prst="rect">
            <a:avLst/>
          </a:prstGeom>
          <a:noFill/>
          <a:ln>
            <a:noFill/>
          </a:ln>
        </p:spPr>
      </p:pic>
      <p:sp>
        <p:nvSpPr>
          <p:cNvPr id="205" name="Google Shape;205;p29"/>
          <p:cNvSpPr txBox="1"/>
          <p:nvPr/>
        </p:nvSpPr>
        <p:spPr>
          <a:xfrm>
            <a:off x="4516762" y="4040941"/>
            <a:ext cx="4601400" cy="4203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US" sz="1200" i="1" dirty="0">
                <a:solidFill>
                  <a:schemeClr val="dk1"/>
                </a:solidFill>
              </a:rPr>
              <a:t>Hat Rai Lay Beach, near Krabi in southern Thailand. Waders escaping from the first wave of the 26 December 2004 tsunami.</a:t>
            </a:r>
            <a:endParaRPr sz="400" i="1" dirty="0">
              <a:solidFill>
                <a:schemeClr val="dk1"/>
              </a:solidFill>
            </a:endParaRPr>
          </a:p>
        </p:txBody>
      </p:sp>
      <p:pic>
        <p:nvPicPr>
          <p:cNvPr id="206" name="Google Shape;206;p29"/>
          <p:cNvPicPr preferRelativeResize="0"/>
          <p:nvPr/>
        </p:nvPicPr>
        <p:blipFill>
          <a:blip r:embed="rId4">
            <a:alphaModFix/>
          </a:blip>
          <a:stretch>
            <a:fillRect/>
          </a:stretch>
        </p:blipFill>
        <p:spPr>
          <a:xfrm>
            <a:off x="4390300" y="4642825"/>
            <a:ext cx="2320622" cy="2062776"/>
          </a:xfrm>
          <a:prstGeom prst="rect">
            <a:avLst/>
          </a:prstGeom>
          <a:noFill/>
          <a:ln>
            <a:noFill/>
          </a:ln>
        </p:spPr>
      </p:pic>
      <p:sp>
        <p:nvSpPr>
          <p:cNvPr id="207" name="Google Shape;207;p29"/>
          <p:cNvSpPr txBox="1"/>
          <p:nvPr/>
        </p:nvSpPr>
        <p:spPr>
          <a:xfrm>
            <a:off x="6792000" y="5943600"/>
            <a:ext cx="2199600" cy="7620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US" sz="1200" i="1">
                <a:solidFill>
                  <a:schemeClr val="dk1"/>
                </a:solidFill>
              </a:rPr>
              <a:t>Tsunami hazard zone warning sign at Rockaway Beach, Oregon</a:t>
            </a:r>
            <a:endParaRPr sz="400" i="1">
              <a:solidFill>
                <a:schemeClr val="dk1"/>
              </a:solidFill>
            </a:endParaRPr>
          </a:p>
        </p:txBody>
      </p:sp>
      <p:sp>
        <p:nvSpPr>
          <p:cNvPr id="2" name="Google Shape;1214;p23">
            <a:extLst>
              <a:ext uri="{FF2B5EF4-FFF2-40B4-BE49-F238E27FC236}">
                <a16:creationId xmlns:a16="http://schemas.microsoft.com/office/drawing/2014/main" id="{11B829E6-4B0B-60FC-F194-007A1D5015D6}"/>
              </a:ext>
            </a:extLst>
          </p:cNvPr>
          <p:cNvSpPr/>
          <p:nvPr/>
        </p:nvSpPr>
        <p:spPr>
          <a:xfrm>
            <a:off x="7827264" y="0"/>
            <a:ext cx="905256" cy="475488"/>
          </a:xfrm>
          <a:prstGeom prst="flowChartOffpageConnector">
            <a:avLst/>
          </a:prstGeom>
          <a:solidFill>
            <a:srgbClr val="37358C"/>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3000"/>
              <a:buFont typeface="Arial"/>
              <a:buNone/>
            </a:pPr>
            <a:r>
              <a:rPr lang="en-US" sz="3000" b="1" i="0" u="none" strike="noStrike" cap="none">
                <a:solidFill>
                  <a:schemeClr val="lt1"/>
                </a:solidFill>
                <a:latin typeface="Calibri"/>
                <a:ea typeface="Calibri"/>
                <a:cs typeface="Calibri"/>
                <a:sym typeface="Calibri"/>
              </a:rPr>
              <a:t>ALL</a:t>
            </a:r>
            <a:endParaRPr sz="3000" b="1" i="0" u="none" strike="noStrike" cap="none">
              <a:solidFill>
                <a:schemeClr val="lt1"/>
              </a:solidFill>
              <a:latin typeface="Calibri"/>
              <a:ea typeface="Calibri"/>
              <a:cs typeface="Calibri"/>
              <a:sym typeface="Calibri"/>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sp>
        <p:nvSpPr>
          <p:cNvPr id="231" name="Google Shape;231;p32"/>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n-US" sz="2000" b="1" dirty="0">
                <a:solidFill>
                  <a:srgbClr val="10478B"/>
                </a:solidFill>
                <a:latin typeface="Calibri"/>
                <a:ea typeface="Calibri"/>
                <a:cs typeface="Calibri"/>
                <a:sym typeface="Calibri"/>
              </a:rPr>
            </a:br>
            <a:r>
              <a:rPr lang="en-US" sz="2400" b="1" dirty="0">
                <a:solidFill>
                  <a:srgbClr val="10478B"/>
                </a:solidFill>
                <a:latin typeface="Arial"/>
                <a:ea typeface="Arial"/>
                <a:cs typeface="Arial"/>
                <a:sym typeface="Arial"/>
              </a:rPr>
              <a:t>Magnitude </a:t>
            </a:r>
            <a:r>
              <a:rPr lang="en-US" sz="2400" b="1" dirty="0">
                <a:solidFill>
                  <a:srgbClr val="10478B"/>
                </a:solidFill>
              </a:rPr>
              <a:t>9.1</a:t>
            </a:r>
            <a:r>
              <a:rPr lang="en-US" sz="2400" b="1" dirty="0">
                <a:solidFill>
                  <a:srgbClr val="10478B"/>
                </a:solidFill>
                <a:latin typeface="Arial"/>
                <a:ea typeface="Arial"/>
                <a:cs typeface="Arial"/>
                <a:sym typeface="Arial"/>
              </a:rPr>
              <a:t> </a:t>
            </a:r>
            <a:r>
              <a:rPr lang="en-US" sz="2400" b="1" dirty="0">
                <a:solidFill>
                  <a:srgbClr val="10478B"/>
                </a:solidFill>
              </a:rPr>
              <a:t>SUMATRA</a:t>
            </a:r>
            <a:br>
              <a:rPr lang="en-US" sz="4300" b="1" dirty="0">
                <a:solidFill>
                  <a:srgbClr val="10478B"/>
                </a:solidFill>
                <a:latin typeface="Arial"/>
                <a:ea typeface="Arial"/>
                <a:cs typeface="Arial"/>
                <a:sym typeface="Arial"/>
              </a:rPr>
            </a:br>
            <a:r>
              <a:rPr lang="en-US" sz="1800" b="1" dirty="0">
                <a:solidFill>
                  <a:srgbClr val="10478B"/>
                </a:solidFill>
              </a:rPr>
              <a:t>Sunday</a:t>
            </a:r>
            <a:r>
              <a:rPr lang="en-US" sz="1800" b="1" dirty="0">
                <a:solidFill>
                  <a:srgbClr val="10478B"/>
                </a:solidFill>
                <a:latin typeface="Arial"/>
                <a:ea typeface="Arial"/>
                <a:cs typeface="Arial"/>
                <a:sym typeface="Arial"/>
              </a:rPr>
              <a:t>,  </a:t>
            </a:r>
            <a:r>
              <a:rPr lang="en-US" sz="1800" b="1" dirty="0">
                <a:solidFill>
                  <a:srgbClr val="10478B"/>
                </a:solidFill>
              </a:rPr>
              <a:t>December</a:t>
            </a:r>
            <a:r>
              <a:rPr lang="en-US" sz="1800" b="1" dirty="0">
                <a:solidFill>
                  <a:srgbClr val="10478B"/>
                </a:solidFill>
                <a:latin typeface="Arial"/>
                <a:ea typeface="Arial"/>
                <a:cs typeface="Arial"/>
                <a:sym typeface="Arial"/>
              </a:rPr>
              <a:t> 2</a:t>
            </a:r>
            <a:r>
              <a:rPr lang="en-US" sz="1800" b="1" dirty="0">
                <a:solidFill>
                  <a:srgbClr val="10478B"/>
                </a:solidFill>
              </a:rPr>
              <a:t>6</a:t>
            </a:r>
            <a:r>
              <a:rPr lang="en-US" sz="1800" b="1" dirty="0">
                <a:solidFill>
                  <a:srgbClr val="10478B"/>
                </a:solidFill>
                <a:latin typeface="Arial"/>
                <a:ea typeface="Arial"/>
                <a:cs typeface="Arial"/>
                <a:sym typeface="Arial"/>
              </a:rPr>
              <a:t>, </a:t>
            </a:r>
            <a:r>
              <a:rPr lang="en-US" sz="1800" b="1" dirty="0">
                <a:solidFill>
                  <a:srgbClr val="10478B"/>
                </a:solidFill>
              </a:rPr>
              <a:t>2004</a:t>
            </a:r>
            <a:r>
              <a:rPr lang="en-US" sz="1800" b="1" dirty="0">
                <a:solidFill>
                  <a:srgbClr val="10478B"/>
                </a:solidFill>
                <a:latin typeface="Arial"/>
                <a:ea typeface="Arial"/>
                <a:cs typeface="Arial"/>
                <a:sym typeface="Arial"/>
              </a:rPr>
              <a:t> at </a:t>
            </a:r>
            <a:r>
              <a:rPr lang="en-US" sz="1800" b="1" dirty="0">
                <a:solidFill>
                  <a:srgbClr val="10478B"/>
                </a:solidFill>
              </a:rPr>
              <a:t>00:58:53</a:t>
            </a:r>
            <a:r>
              <a:rPr lang="en-US" sz="1800" b="1" dirty="0">
                <a:solidFill>
                  <a:srgbClr val="10478B"/>
                </a:solidFill>
                <a:latin typeface="Arial"/>
                <a:ea typeface="Arial"/>
                <a:cs typeface="Arial"/>
                <a:sym typeface="Arial"/>
              </a:rPr>
              <a:t> UTC </a:t>
            </a:r>
            <a:endParaRPr sz="1800" dirty="0">
              <a:solidFill>
                <a:srgbClr val="10478B"/>
              </a:solidFill>
              <a:latin typeface="Arial"/>
              <a:ea typeface="Arial"/>
              <a:cs typeface="Arial"/>
              <a:sym typeface="Arial"/>
            </a:endParaRPr>
          </a:p>
        </p:txBody>
      </p:sp>
      <p:sp>
        <p:nvSpPr>
          <p:cNvPr id="232" name="Google Shape;232;p32"/>
          <p:cNvSpPr txBox="1"/>
          <p:nvPr/>
        </p:nvSpPr>
        <p:spPr>
          <a:xfrm>
            <a:off x="270813" y="1120706"/>
            <a:ext cx="2999100" cy="4949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600" dirty="0">
                <a:solidFill>
                  <a:schemeClr val="dk1"/>
                </a:solidFill>
              </a:rPr>
              <a:t>At the time of this earthquake, there was no tsunami warning system in place in the Indian Ocean, and proper education on local tsunami hazards was lacking.</a:t>
            </a:r>
            <a:endParaRPr sz="1600" dirty="0">
              <a:solidFill>
                <a:schemeClr val="dk1"/>
              </a:solidFill>
            </a:endParaRPr>
          </a:p>
          <a:p>
            <a:pPr marL="0" lvl="0" indent="0" algn="l" rtl="0">
              <a:spcBef>
                <a:spcPts val="0"/>
              </a:spcBef>
              <a:spcAft>
                <a:spcPts val="0"/>
              </a:spcAft>
              <a:buNone/>
            </a:pPr>
            <a:endParaRPr sz="1600" dirty="0">
              <a:solidFill>
                <a:schemeClr val="dk1"/>
              </a:solidFill>
            </a:endParaRPr>
          </a:p>
          <a:p>
            <a:pPr marL="0" lvl="0" indent="0" algn="l" rtl="0">
              <a:spcBef>
                <a:spcPts val="0"/>
              </a:spcBef>
              <a:spcAft>
                <a:spcPts val="0"/>
              </a:spcAft>
              <a:buNone/>
            </a:pPr>
            <a:r>
              <a:rPr lang="en-US" sz="1600" dirty="0">
                <a:solidFill>
                  <a:schemeClr val="dk1"/>
                </a:solidFill>
              </a:rPr>
              <a:t>The 2004 tsunami prompted the creation of an Indian Ocean Tsunami Warning System and lead to the completion of NOAA’s Deep-ocean Assessment and Reporting of Tsunami (DART) buoy array, helping to forecast when a tsunami may hit the coast.</a:t>
            </a:r>
            <a:endParaRPr sz="1600" dirty="0">
              <a:solidFill>
                <a:schemeClr val="dk1"/>
              </a:solidFill>
            </a:endParaRPr>
          </a:p>
        </p:txBody>
      </p:sp>
      <p:pic>
        <p:nvPicPr>
          <p:cNvPr id="233" name="Google Shape;233;p32"/>
          <p:cNvPicPr preferRelativeResize="0"/>
          <p:nvPr/>
        </p:nvPicPr>
        <p:blipFill>
          <a:blip r:embed="rId3">
            <a:alphaModFix/>
          </a:blip>
          <a:stretch>
            <a:fillRect/>
          </a:stretch>
        </p:blipFill>
        <p:spPr>
          <a:xfrm>
            <a:off x="3256702" y="1319115"/>
            <a:ext cx="5809475" cy="3870004"/>
          </a:xfrm>
          <a:prstGeom prst="rect">
            <a:avLst/>
          </a:prstGeom>
          <a:noFill/>
          <a:ln>
            <a:noFill/>
          </a:ln>
        </p:spPr>
      </p:pic>
      <p:sp>
        <p:nvSpPr>
          <p:cNvPr id="234" name="Google Shape;234;p32"/>
          <p:cNvSpPr txBox="1"/>
          <p:nvPr/>
        </p:nvSpPr>
        <p:spPr>
          <a:xfrm>
            <a:off x="6826277" y="5830455"/>
            <a:ext cx="2153100" cy="283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200" i="1">
                <a:solidFill>
                  <a:schemeClr val="dk1"/>
                </a:solidFill>
              </a:rPr>
              <a:t>Image courtesy of NOAA</a:t>
            </a:r>
            <a:endParaRPr sz="1200" i="1">
              <a:solidFill>
                <a:schemeClr val="dk1"/>
              </a:solidFill>
            </a:endParaRPr>
          </a:p>
        </p:txBody>
      </p:sp>
      <p:sp>
        <p:nvSpPr>
          <p:cNvPr id="235" name="Google Shape;235;p32"/>
          <p:cNvSpPr txBox="1"/>
          <p:nvPr/>
        </p:nvSpPr>
        <p:spPr>
          <a:xfrm>
            <a:off x="3697952" y="5189130"/>
            <a:ext cx="5032800" cy="762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dirty="0">
                <a:solidFill>
                  <a:schemeClr val="dk1"/>
                </a:solidFill>
              </a:rPr>
              <a:t>A NOAA DART buoy can measure tsunami waves as small as 1 cm in the open ocean.</a:t>
            </a:r>
            <a:endParaRPr dirty="0">
              <a:solidFill>
                <a:schemeClr val="dk1"/>
              </a:solidFill>
            </a:endParaRPr>
          </a:p>
        </p:txBody>
      </p:sp>
      <p:sp>
        <p:nvSpPr>
          <p:cNvPr id="2" name="Google Shape;1225;p24">
            <a:extLst>
              <a:ext uri="{FF2B5EF4-FFF2-40B4-BE49-F238E27FC236}">
                <a16:creationId xmlns:a16="http://schemas.microsoft.com/office/drawing/2014/main" id="{3BEB49D8-A7A9-63D3-4BB5-DADD47CDA238}"/>
              </a:ext>
            </a:extLst>
          </p:cNvPr>
          <p:cNvSpPr/>
          <p:nvPr/>
        </p:nvSpPr>
        <p:spPr>
          <a:xfrm>
            <a:off x="7827264" y="0"/>
            <a:ext cx="905256" cy="475488"/>
          </a:xfrm>
          <a:prstGeom prst="flowChartOffpageConnector">
            <a:avLst/>
          </a:prstGeom>
          <a:solidFill>
            <a:srgbClr val="37358C"/>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3000"/>
              <a:buFont typeface="Arial"/>
              <a:buNone/>
            </a:pPr>
            <a:r>
              <a:rPr lang="en-US" sz="3000" b="1" i="0" u="none" strike="noStrike" cap="none">
                <a:solidFill>
                  <a:schemeClr val="lt1"/>
                </a:solidFill>
                <a:latin typeface="Calibri"/>
                <a:ea typeface="Calibri"/>
                <a:cs typeface="Calibri"/>
                <a:sym typeface="Calibri"/>
              </a:rPr>
              <a:t>ALL</a:t>
            </a:r>
            <a:endParaRPr sz="3000" b="1" i="0" u="none" strike="noStrike" cap="none">
              <a:solidFill>
                <a:schemeClr val="lt1"/>
              </a:solidFill>
              <a:latin typeface="Calibri"/>
              <a:ea typeface="Calibri"/>
              <a:cs typeface="Calibri"/>
              <a:sym typeface="Calibri"/>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12"/>
        <p:cNvGrpSpPr/>
        <p:nvPr/>
      </p:nvGrpSpPr>
      <p:grpSpPr>
        <a:xfrm>
          <a:off x="0" y="0"/>
          <a:ext cx="0" cy="0"/>
          <a:chOff x="0" y="0"/>
          <a:chExt cx="0" cy="0"/>
        </a:xfrm>
      </p:grpSpPr>
      <p:sp>
        <p:nvSpPr>
          <p:cNvPr id="213" name="Google Shape;213;p30"/>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n-US" sz="2000" b="1">
                <a:solidFill>
                  <a:srgbClr val="10478B"/>
                </a:solidFill>
                <a:latin typeface="Calibri"/>
                <a:ea typeface="Calibri"/>
                <a:cs typeface="Calibri"/>
                <a:sym typeface="Calibri"/>
              </a:rPr>
            </a:br>
            <a:r>
              <a:rPr lang="en-US" sz="2400" b="1">
                <a:solidFill>
                  <a:srgbClr val="10478B"/>
                </a:solidFill>
                <a:latin typeface="Arial"/>
                <a:ea typeface="Arial"/>
                <a:cs typeface="Arial"/>
                <a:sym typeface="Arial"/>
              </a:rPr>
              <a:t>Magnitude </a:t>
            </a:r>
            <a:r>
              <a:rPr lang="en-US" sz="2400" b="1">
                <a:solidFill>
                  <a:srgbClr val="10478B"/>
                </a:solidFill>
              </a:rPr>
              <a:t>9.1</a:t>
            </a:r>
            <a:r>
              <a:rPr lang="en-US" sz="2400" b="1">
                <a:solidFill>
                  <a:srgbClr val="10478B"/>
                </a:solidFill>
                <a:latin typeface="Arial"/>
                <a:ea typeface="Arial"/>
                <a:cs typeface="Arial"/>
                <a:sym typeface="Arial"/>
              </a:rPr>
              <a:t> </a:t>
            </a:r>
            <a:r>
              <a:rPr lang="en-US" sz="2400" b="1">
                <a:solidFill>
                  <a:srgbClr val="10478B"/>
                </a:solidFill>
              </a:rPr>
              <a:t>SUMATRA</a:t>
            </a:r>
            <a:br>
              <a:rPr lang="en-US" sz="4300" b="1">
                <a:solidFill>
                  <a:srgbClr val="10478B"/>
                </a:solidFill>
                <a:latin typeface="Arial"/>
                <a:ea typeface="Arial"/>
                <a:cs typeface="Arial"/>
                <a:sym typeface="Arial"/>
              </a:rPr>
            </a:br>
            <a:r>
              <a:rPr lang="en-US" sz="1800" b="1">
                <a:solidFill>
                  <a:srgbClr val="10478B"/>
                </a:solidFill>
              </a:rPr>
              <a:t>Sunday</a:t>
            </a:r>
            <a:r>
              <a:rPr lang="en-US" sz="1800" b="1">
                <a:solidFill>
                  <a:srgbClr val="10478B"/>
                </a:solidFill>
                <a:latin typeface="Arial"/>
                <a:ea typeface="Arial"/>
                <a:cs typeface="Arial"/>
                <a:sym typeface="Arial"/>
              </a:rPr>
              <a:t>,  </a:t>
            </a:r>
            <a:r>
              <a:rPr lang="en-US" sz="1800" b="1">
                <a:solidFill>
                  <a:srgbClr val="10478B"/>
                </a:solidFill>
              </a:rPr>
              <a:t>December</a:t>
            </a:r>
            <a:r>
              <a:rPr lang="en-US" sz="1800" b="1">
                <a:solidFill>
                  <a:srgbClr val="10478B"/>
                </a:solidFill>
                <a:latin typeface="Arial"/>
                <a:ea typeface="Arial"/>
                <a:cs typeface="Arial"/>
                <a:sym typeface="Arial"/>
              </a:rPr>
              <a:t> 2</a:t>
            </a:r>
            <a:r>
              <a:rPr lang="en-US" sz="1800" b="1">
                <a:solidFill>
                  <a:srgbClr val="10478B"/>
                </a:solidFill>
              </a:rPr>
              <a:t>6</a:t>
            </a:r>
            <a:r>
              <a:rPr lang="en-US" sz="1800" b="1">
                <a:solidFill>
                  <a:srgbClr val="10478B"/>
                </a:solidFill>
                <a:latin typeface="Arial"/>
                <a:ea typeface="Arial"/>
                <a:cs typeface="Arial"/>
                <a:sym typeface="Arial"/>
              </a:rPr>
              <a:t>, </a:t>
            </a:r>
            <a:r>
              <a:rPr lang="en-US" sz="1800" b="1">
                <a:solidFill>
                  <a:srgbClr val="10478B"/>
                </a:solidFill>
              </a:rPr>
              <a:t>2004</a:t>
            </a:r>
            <a:r>
              <a:rPr lang="en-US" sz="1800" b="1">
                <a:solidFill>
                  <a:srgbClr val="10478B"/>
                </a:solidFill>
                <a:latin typeface="Arial"/>
                <a:ea typeface="Arial"/>
                <a:cs typeface="Arial"/>
                <a:sym typeface="Arial"/>
              </a:rPr>
              <a:t> at </a:t>
            </a:r>
            <a:r>
              <a:rPr lang="en-US" sz="1800" b="1">
                <a:solidFill>
                  <a:srgbClr val="10478B"/>
                </a:solidFill>
              </a:rPr>
              <a:t>00:58:53</a:t>
            </a:r>
            <a:r>
              <a:rPr lang="en-US" sz="1800" b="1">
                <a:solidFill>
                  <a:srgbClr val="10478B"/>
                </a:solidFill>
                <a:latin typeface="Arial"/>
                <a:ea typeface="Arial"/>
                <a:cs typeface="Arial"/>
                <a:sym typeface="Arial"/>
              </a:rPr>
              <a:t> UTC </a:t>
            </a:r>
            <a:endParaRPr sz="1800">
              <a:solidFill>
                <a:srgbClr val="10478B"/>
              </a:solidFill>
              <a:latin typeface="Arial"/>
              <a:ea typeface="Arial"/>
              <a:cs typeface="Arial"/>
              <a:sym typeface="Arial"/>
            </a:endParaRPr>
          </a:p>
        </p:txBody>
      </p:sp>
      <p:sp>
        <p:nvSpPr>
          <p:cNvPr id="214" name="Google Shape;214;p30"/>
          <p:cNvSpPr txBox="1"/>
          <p:nvPr/>
        </p:nvSpPr>
        <p:spPr>
          <a:xfrm>
            <a:off x="319132" y="1055653"/>
            <a:ext cx="3854032" cy="5620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600" dirty="0">
                <a:solidFill>
                  <a:schemeClr val="dk1"/>
                </a:solidFill>
              </a:rPr>
              <a:t>The effectiveness of hazard education was made clear by the story of Tilly Smith, a 10-year-old girl who was vacationing in Thailand with her family when the tsunami struck.</a:t>
            </a:r>
            <a:endParaRPr sz="1600" dirty="0">
              <a:solidFill>
                <a:schemeClr val="dk1"/>
              </a:solidFill>
            </a:endParaRPr>
          </a:p>
          <a:p>
            <a:pPr marL="0" lvl="0" indent="0" algn="l" rtl="0">
              <a:spcBef>
                <a:spcPts val="0"/>
              </a:spcBef>
              <a:spcAft>
                <a:spcPts val="0"/>
              </a:spcAft>
              <a:buNone/>
            </a:pPr>
            <a:endParaRPr sz="1600" dirty="0">
              <a:solidFill>
                <a:schemeClr val="dk1"/>
              </a:solidFill>
            </a:endParaRPr>
          </a:p>
          <a:p>
            <a:pPr marL="0" lvl="0" indent="0" algn="l" rtl="0">
              <a:spcBef>
                <a:spcPts val="0"/>
              </a:spcBef>
              <a:spcAft>
                <a:spcPts val="0"/>
              </a:spcAft>
              <a:buNone/>
            </a:pPr>
            <a:r>
              <a:rPr lang="en-US" sz="1600" dirty="0">
                <a:solidFill>
                  <a:schemeClr val="dk1"/>
                </a:solidFill>
              </a:rPr>
              <a:t>She had recently learned about tsunamis in her UK geography class, including the warning signs and how to respond.  She alerted her family and the hotel staff of the danger, and nearly 100 beachgoers were evacuated as a result.</a:t>
            </a:r>
            <a:endParaRPr sz="1600" dirty="0">
              <a:solidFill>
                <a:schemeClr val="dk1"/>
              </a:solidFill>
            </a:endParaRPr>
          </a:p>
          <a:p>
            <a:pPr marL="0" lvl="0" indent="0" algn="l" rtl="0">
              <a:spcBef>
                <a:spcPts val="0"/>
              </a:spcBef>
              <a:spcAft>
                <a:spcPts val="0"/>
              </a:spcAft>
              <a:buNone/>
            </a:pPr>
            <a:endParaRPr sz="1600" dirty="0">
              <a:solidFill>
                <a:schemeClr val="dk1"/>
              </a:solidFill>
            </a:endParaRPr>
          </a:p>
          <a:p>
            <a:pPr marL="0" lvl="0" indent="0" algn="l" rtl="0">
              <a:spcBef>
                <a:spcPts val="0"/>
              </a:spcBef>
              <a:spcAft>
                <a:spcPts val="0"/>
              </a:spcAft>
              <a:buNone/>
            </a:pPr>
            <a:r>
              <a:rPr lang="en-US" sz="1600" dirty="0">
                <a:solidFill>
                  <a:schemeClr val="dk1"/>
                </a:solidFill>
              </a:rPr>
              <a:t>The evacuees made it to the second floor of the hotel just as the first waves arrived, and their beach was one of only a few in the area that reported no casualties.</a:t>
            </a:r>
          </a:p>
          <a:p>
            <a:pPr marL="0" lvl="0" indent="0" algn="l" rtl="0">
              <a:spcBef>
                <a:spcPts val="0"/>
              </a:spcBef>
              <a:spcAft>
                <a:spcPts val="0"/>
              </a:spcAft>
              <a:buNone/>
            </a:pPr>
            <a:endParaRPr lang="en-US" sz="1600" dirty="0">
              <a:solidFill>
                <a:schemeClr val="dk1"/>
              </a:solidFill>
            </a:endParaRPr>
          </a:p>
          <a:p>
            <a:pPr marL="0" lvl="0" indent="0" algn="l" rtl="0">
              <a:spcBef>
                <a:spcPts val="0"/>
              </a:spcBef>
              <a:spcAft>
                <a:spcPts val="0"/>
              </a:spcAft>
              <a:buNone/>
            </a:pPr>
            <a:r>
              <a:rPr lang="en-US" sz="1600" dirty="0">
                <a:solidFill>
                  <a:schemeClr val="dk1"/>
                </a:solidFill>
              </a:rPr>
              <a:t>Tsunamis are not as likely in the UK, where Tilly is from, but she still learned about them in class and was able to apply her knowledge in an emergency. </a:t>
            </a:r>
          </a:p>
        </p:txBody>
      </p:sp>
      <p:sp>
        <p:nvSpPr>
          <p:cNvPr id="216" name="Google Shape;216;p30"/>
          <p:cNvSpPr txBox="1"/>
          <p:nvPr/>
        </p:nvSpPr>
        <p:spPr>
          <a:xfrm>
            <a:off x="4390250" y="4953375"/>
            <a:ext cx="4601400" cy="420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200" i="1" dirty="0">
                <a:solidFill>
                  <a:schemeClr val="dk1"/>
                </a:solidFill>
              </a:rPr>
              <a:t>Video via United Nations, </a:t>
            </a:r>
            <a:r>
              <a:rPr lang="en-US" sz="1200" i="1" u="sng" dirty="0">
                <a:solidFill>
                  <a:schemeClr val="hlink"/>
                </a:solidFill>
                <a:hlinkClick r:id="rId5"/>
              </a:rPr>
              <a:t>https://www.youtube.com/watch?v=V0s2i7Cc7wA</a:t>
            </a:r>
            <a:r>
              <a:rPr lang="en-US" sz="1200" i="1" dirty="0">
                <a:solidFill>
                  <a:schemeClr val="dk1"/>
                </a:solidFill>
              </a:rPr>
              <a:t> </a:t>
            </a:r>
            <a:endParaRPr sz="1200" i="1" dirty="0">
              <a:solidFill>
                <a:schemeClr val="dk1"/>
              </a:solidFill>
            </a:endParaRPr>
          </a:p>
        </p:txBody>
      </p:sp>
      <p:sp>
        <p:nvSpPr>
          <p:cNvPr id="3" name="Google Shape;1225;p24">
            <a:extLst>
              <a:ext uri="{FF2B5EF4-FFF2-40B4-BE49-F238E27FC236}">
                <a16:creationId xmlns:a16="http://schemas.microsoft.com/office/drawing/2014/main" id="{F2FD5F14-FB38-E48B-0AA4-693A0D932F10}"/>
              </a:ext>
            </a:extLst>
          </p:cNvPr>
          <p:cNvSpPr/>
          <p:nvPr/>
        </p:nvSpPr>
        <p:spPr>
          <a:xfrm>
            <a:off x="7827264" y="0"/>
            <a:ext cx="905256" cy="475488"/>
          </a:xfrm>
          <a:prstGeom prst="flowChartOffpageConnector">
            <a:avLst/>
          </a:prstGeom>
          <a:solidFill>
            <a:srgbClr val="37358C"/>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3000"/>
              <a:buFont typeface="Arial"/>
              <a:buNone/>
            </a:pPr>
            <a:r>
              <a:rPr lang="en-US" sz="3000" b="1" i="0" u="none" strike="noStrike" cap="none">
                <a:solidFill>
                  <a:schemeClr val="lt1"/>
                </a:solidFill>
                <a:latin typeface="Calibri"/>
                <a:ea typeface="Calibri"/>
                <a:cs typeface="Calibri"/>
                <a:sym typeface="Calibri"/>
              </a:rPr>
              <a:t>ALL</a:t>
            </a:r>
            <a:endParaRPr sz="3000" b="1" i="0" u="none" strike="noStrike" cap="none">
              <a:solidFill>
                <a:schemeClr val="lt1"/>
              </a:solidFill>
              <a:latin typeface="Calibri"/>
              <a:ea typeface="Calibri"/>
              <a:cs typeface="Calibri"/>
              <a:sym typeface="Calibri"/>
            </a:endParaRPr>
          </a:p>
        </p:txBody>
      </p:sp>
      <p:pic>
        <p:nvPicPr>
          <p:cNvPr id="4" name="TM_UKStudent">
            <a:hlinkClick r:id="" action="ppaction://media"/>
            <a:extLst>
              <a:ext uri="{FF2B5EF4-FFF2-40B4-BE49-F238E27FC236}">
                <a16:creationId xmlns:a16="http://schemas.microsoft.com/office/drawing/2014/main" id="{36DE09F7-8C08-E667-9912-1CF9261EFADD}"/>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4173164" y="1227667"/>
            <a:ext cx="4601400" cy="346549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05064"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72"/>
        <p:cNvGrpSpPr/>
        <p:nvPr/>
      </p:nvGrpSpPr>
      <p:grpSpPr>
        <a:xfrm>
          <a:off x="0" y="0"/>
          <a:ext cx="0" cy="0"/>
          <a:chOff x="0" y="0"/>
          <a:chExt cx="0" cy="0"/>
        </a:xfrm>
      </p:grpSpPr>
      <p:sp>
        <p:nvSpPr>
          <p:cNvPr id="273" name="Google Shape;273;p36"/>
          <p:cNvSpPr txBox="1">
            <a:spLocks noGrp="1"/>
          </p:cNvSpPr>
          <p:nvPr>
            <p:ph type="body" idx="1"/>
          </p:nvPr>
        </p:nvSpPr>
        <p:spPr>
          <a:xfrm>
            <a:off x="352074" y="1090790"/>
            <a:ext cx="4142102" cy="5475382"/>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sz="1600" dirty="0">
                <a:latin typeface="Arial" panose="020B0604020202020204" pitchFamily="34" charset="0"/>
                <a:cs typeface="Arial" panose="020B0604020202020204" pitchFamily="34" charset="0"/>
              </a:rPr>
              <a:t>The islands within the earthquake zone showed how the seafloor moved due to the quake. This movement helped cause the Tsunami and is visible </a:t>
            </a:r>
            <a:r>
              <a:rPr lang="en-US" sz="1600">
                <a:latin typeface="Arial" panose="020B0604020202020204" pitchFamily="34" charset="0"/>
                <a:cs typeface="Arial" panose="020B0604020202020204" pitchFamily="34" charset="0"/>
              </a:rPr>
              <a:t>after the event.</a:t>
            </a:r>
            <a:endParaRPr lang="en-US" sz="1600" dirty="0">
              <a:latin typeface="Arial" panose="020B0604020202020204" pitchFamily="34" charset="0"/>
              <a:cs typeface="Arial" panose="020B0604020202020204" pitchFamily="34" charset="0"/>
            </a:endParaRPr>
          </a:p>
          <a:p>
            <a:pPr marL="0" lvl="0" indent="0" algn="l" rtl="0">
              <a:spcBef>
                <a:spcPts val="0"/>
              </a:spcBef>
              <a:spcAft>
                <a:spcPts val="0"/>
              </a:spcAft>
              <a:buNone/>
            </a:pPr>
            <a:endParaRPr sz="1600" dirty="0">
              <a:latin typeface="Arial" panose="020B0604020202020204" pitchFamily="34" charset="0"/>
              <a:cs typeface="Arial" panose="020B0604020202020204" pitchFamily="34" charset="0"/>
            </a:endParaRPr>
          </a:p>
          <a:p>
            <a:pPr marL="0" lvl="0" indent="0" algn="l" rtl="0">
              <a:spcBef>
                <a:spcPts val="0"/>
              </a:spcBef>
              <a:spcAft>
                <a:spcPts val="0"/>
              </a:spcAft>
              <a:buNone/>
            </a:pPr>
            <a:r>
              <a:rPr lang="en-US" sz="1600" dirty="0">
                <a:latin typeface="Arial" panose="020B0604020202020204" pitchFamily="34" charset="0"/>
                <a:cs typeface="Arial" panose="020B0604020202020204" pitchFamily="34" charset="0"/>
              </a:rPr>
              <a:t>On the Andaman and Nicobar Islands, satellite images of coral reefs before and after the earthquake showed areas where shorelines rose or sank. In </a:t>
            </a:r>
            <a:r>
              <a:rPr lang="en-US" sz="1600" dirty="0" err="1">
                <a:latin typeface="Arial" panose="020B0604020202020204" pitchFamily="34" charset="0"/>
                <a:cs typeface="Arial" panose="020B0604020202020204" pitchFamily="34" charset="0"/>
              </a:rPr>
              <a:t>Simuelue</a:t>
            </a:r>
            <a:r>
              <a:rPr lang="en-US" sz="1600" dirty="0">
                <a:latin typeface="Arial" panose="020B0604020202020204" pitchFamily="34" charset="0"/>
                <a:cs typeface="Arial" panose="020B0604020202020204" pitchFamily="34" charset="0"/>
              </a:rPr>
              <a:t> and Sumatra, scientists measured changes in coral heads to estimate these shifts. Red circles mark areas of uplift (where the land rose), and blue circles mark subsidence (where it sank). </a:t>
            </a:r>
          </a:p>
          <a:p>
            <a:pPr marL="0" lvl="0" indent="0" algn="l" rtl="0">
              <a:spcBef>
                <a:spcPts val="0"/>
              </a:spcBef>
              <a:spcAft>
                <a:spcPts val="0"/>
              </a:spcAft>
              <a:buNone/>
            </a:pPr>
            <a:endParaRPr lang="en-US" sz="1600" dirty="0">
              <a:latin typeface="Arial" panose="020B0604020202020204" pitchFamily="34" charset="0"/>
              <a:cs typeface="Arial" panose="020B0604020202020204" pitchFamily="34" charset="0"/>
            </a:endParaRPr>
          </a:p>
          <a:p>
            <a:pPr marL="0" lvl="0" indent="0" algn="l" rtl="0">
              <a:spcBef>
                <a:spcPts val="0"/>
              </a:spcBef>
              <a:spcAft>
                <a:spcPts val="0"/>
              </a:spcAft>
              <a:buNone/>
            </a:pPr>
            <a:r>
              <a:rPr lang="en-US" sz="1600" dirty="0">
                <a:latin typeface="Arial" panose="020B0604020202020204" pitchFamily="34" charset="0"/>
                <a:cs typeface="Arial" panose="020B0604020202020204" pitchFamily="34" charset="0"/>
              </a:rPr>
              <a:t>The Nicobar Islands sank nearly 3 meters, while parts of the Andaman Islands and </a:t>
            </a:r>
            <a:r>
              <a:rPr lang="en-US" sz="1600" dirty="0" err="1">
                <a:latin typeface="Arial" panose="020B0604020202020204" pitchFamily="34" charset="0"/>
                <a:cs typeface="Arial" panose="020B0604020202020204" pitchFamily="34" charset="0"/>
              </a:rPr>
              <a:t>Simuelue</a:t>
            </a:r>
            <a:r>
              <a:rPr lang="en-US" sz="1600" dirty="0">
                <a:latin typeface="Arial" panose="020B0604020202020204" pitchFamily="34" charset="0"/>
                <a:cs typeface="Arial" panose="020B0604020202020204" pitchFamily="34" charset="0"/>
              </a:rPr>
              <a:t> rose by about 2 meters. </a:t>
            </a:r>
          </a:p>
          <a:p>
            <a:pPr marL="0" lvl="0" indent="0" algn="l" rtl="0">
              <a:spcBef>
                <a:spcPts val="0"/>
              </a:spcBef>
              <a:spcAft>
                <a:spcPts val="0"/>
              </a:spcAft>
              <a:buNone/>
            </a:pPr>
            <a:endParaRPr sz="1600" dirty="0">
              <a:latin typeface="Arial" panose="020B0604020202020204" pitchFamily="34" charset="0"/>
              <a:cs typeface="Arial" panose="020B0604020202020204" pitchFamily="34" charset="0"/>
            </a:endParaRPr>
          </a:p>
          <a:p>
            <a:pPr marL="0" lvl="0" indent="0" algn="l" rtl="0">
              <a:spcBef>
                <a:spcPts val="0"/>
              </a:spcBef>
              <a:spcAft>
                <a:spcPts val="0"/>
              </a:spcAft>
              <a:buNone/>
            </a:pPr>
            <a:r>
              <a:rPr lang="en-US" sz="1600" dirty="0">
                <a:latin typeface="Arial" panose="020B0604020202020204" pitchFamily="34" charset="0"/>
                <a:cs typeface="Arial" panose="020B0604020202020204" pitchFamily="34" charset="0"/>
              </a:rPr>
              <a:t>These changes show that the seafloor sank on the eastern side of the rupture and rose on the western side. </a:t>
            </a:r>
            <a:endParaRPr sz="1600" dirty="0">
              <a:latin typeface="Arial" panose="020B0604020202020204" pitchFamily="34" charset="0"/>
              <a:cs typeface="Arial" panose="020B0604020202020204" pitchFamily="34" charset="0"/>
            </a:endParaRPr>
          </a:p>
        </p:txBody>
      </p:sp>
      <p:pic>
        <p:nvPicPr>
          <p:cNvPr id="274" name="Google Shape;274;p36"/>
          <p:cNvPicPr preferRelativeResize="0"/>
          <p:nvPr/>
        </p:nvPicPr>
        <p:blipFill rotWithShape="1">
          <a:blip r:embed="rId3">
            <a:alphaModFix/>
          </a:blip>
          <a:srcRect l="45963" t="9907" b="5267"/>
          <a:stretch/>
        </p:blipFill>
        <p:spPr>
          <a:xfrm>
            <a:off x="4781700" y="1042150"/>
            <a:ext cx="4304250" cy="5067299"/>
          </a:xfrm>
          <a:prstGeom prst="rect">
            <a:avLst/>
          </a:prstGeom>
          <a:noFill/>
          <a:ln>
            <a:noFill/>
          </a:ln>
        </p:spPr>
      </p:pic>
      <p:sp>
        <p:nvSpPr>
          <p:cNvPr id="275" name="Google Shape;275;p36"/>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n-US" sz="2000" b="1">
                <a:solidFill>
                  <a:srgbClr val="10478B"/>
                </a:solidFill>
                <a:latin typeface="Calibri"/>
                <a:ea typeface="Calibri"/>
                <a:cs typeface="Calibri"/>
                <a:sym typeface="Calibri"/>
              </a:rPr>
            </a:br>
            <a:r>
              <a:rPr lang="en-US" sz="2400" b="1">
                <a:solidFill>
                  <a:srgbClr val="10478B"/>
                </a:solidFill>
                <a:latin typeface="Arial"/>
                <a:ea typeface="Arial"/>
                <a:cs typeface="Arial"/>
                <a:sym typeface="Arial"/>
              </a:rPr>
              <a:t>Magnitude </a:t>
            </a:r>
            <a:r>
              <a:rPr lang="en-US" sz="2400" b="1">
                <a:solidFill>
                  <a:srgbClr val="10478B"/>
                </a:solidFill>
              </a:rPr>
              <a:t>9.1</a:t>
            </a:r>
            <a:r>
              <a:rPr lang="en-US" sz="2400" b="1">
                <a:solidFill>
                  <a:srgbClr val="10478B"/>
                </a:solidFill>
                <a:latin typeface="Arial"/>
                <a:ea typeface="Arial"/>
                <a:cs typeface="Arial"/>
                <a:sym typeface="Arial"/>
              </a:rPr>
              <a:t> </a:t>
            </a:r>
            <a:r>
              <a:rPr lang="en-US" sz="2400" b="1">
                <a:solidFill>
                  <a:srgbClr val="10478B"/>
                </a:solidFill>
              </a:rPr>
              <a:t>SUMATRA</a:t>
            </a:r>
            <a:br>
              <a:rPr lang="en-US" sz="4300" b="1">
                <a:solidFill>
                  <a:srgbClr val="10478B"/>
                </a:solidFill>
                <a:latin typeface="Arial"/>
                <a:ea typeface="Arial"/>
                <a:cs typeface="Arial"/>
                <a:sym typeface="Arial"/>
              </a:rPr>
            </a:br>
            <a:r>
              <a:rPr lang="en-US" sz="1800" b="1">
                <a:solidFill>
                  <a:srgbClr val="10478B"/>
                </a:solidFill>
              </a:rPr>
              <a:t>Sunday</a:t>
            </a:r>
            <a:r>
              <a:rPr lang="en-US" sz="1800" b="1">
                <a:solidFill>
                  <a:srgbClr val="10478B"/>
                </a:solidFill>
                <a:latin typeface="Arial"/>
                <a:ea typeface="Arial"/>
                <a:cs typeface="Arial"/>
                <a:sym typeface="Arial"/>
              </a:rPr>
              <a:t>,  </a:t>
            </a:r>
            <a:r>
              <a:rPr lang="en-US" sz="1800" b="1">
                <a:solidFill>
                  <a:srgbClr val="10478B"/>
                </a:solidFill>
              </a:rPr>
              <a:t>December</a:t>
            </a:r>
            <a:r>
              <a:rPr lang="en-US" sz="1800" b="1">
                <a:solidFill>
                  <a:srgbClr val="10478B"/>
                </a:solidFill>
                <a:latin typeface="Arial"/>
                <a:ea typeface="Arial"/>
                <a:cs typeface="Arial"/>
                <a:sym typeface="Arial"/>
              </a:rPr>
              <a:t> 2</a:t>
            </a:r>
            <a:r>
              <a:rPr lang="en-US" sz="1800" b="1">
                <a:solidFill>
                  <a:srgbClr val="10478B"/>
                </a:solidFill>
              </a:rPr>
              <a:t>6</a:t>
            </a:r>
            <a:r>
              <a:rPr lang="en-US" sz="1800" b="1">
                <a:solidFill>
                  <a:srgbClr val="10478B"/>
                </a:solidFill>
                <a:latin typeface="Arial"/>
                <a:ea typeface="Arial"/>
                <a:cs typeface="Arial"/>
                <a:sym typeface="Arial"/>
              </a:rPr>
              <a:t>, </a:t>
            </a:r>
            <a:r>
              <a:rPr lang="en-US" sz="1800" b="1">
                <a:solidFill>
                  <a:srgbClr val="10478B"/>
                </a:solidFill>
              </a:rPr>
              <a:t>2004</a:t>
            </a:r>
            <a:r>
              <a:rPr lang="en-US" sz="1800" b="1">
                <a:solidFill>
                  <a:srgbClr val="10478B"/>
                </a:solidFill>
                <a:latin typeface="Arial"/>
                <a:ea typeface="Arial"/>
                <a:cs typeface="Arial"/>
                <a:sym typeface="Arial"/>
              </a:rPr>
              <a:t> at </a:t>
            </a:r>
            <a:r>
              <a:rPr lang="en-US" sz="1800" b="1">
                <a:solidFill>
                  <a:srgbClr val="10478B"/>
                </a:solidFill>
              </a:rPr>
              <a:t>00:58:53</a:t>
            </a:r>
            <a:r>
              <a:rPr lang="en-US" sz="1800" b="1">
                <a:solidFill>
                  <a:srgbClr val="10478B"/>
                </a:solidFill>
                <a:latin typeface="Arial"/>
                <a:ea typeface="Arial"/>
                <a:cs typeface="Arial"/>
                <a:sym typeface="Arial"/>
              </a:rPr>
              <a:t> UTC </a:t>
            </a:r>
            <a:endParaRPr sz="1800">
              <a:solidFill>
                <a:srgbClr val="10478B"/>
              </a:solidFill>
              <a:latin typeface="Arial"/>
              <a:ea typeface="Arial"/>
              <a:cs typeface="Arial"/>
              <a:sym typeface="Arial"/>
            </a:endParaRPr>
          </a:p>
        </p:txBody>
      </p:sp>
      <p:sp>
        <p:nvSpPr>
          <p:cNvPr id="2" name="Google Shape;1244;p26">
            <a:extLst>
              <a:ext uri="{FF2B5EF4-FFF2-40B4-BE49-F238E27FC236}">
                <a16:creationId xmlns:a16="http://schemas.microsoft.com/office/drawing/2014/main" id="{DDB6DAD2-FDB9-C6BF-B368-CAF38C6F53E3}"/>
              </a:ext>
            </a:extLst>
          </p:cNvPr>
          <p:cNvSpPr/>
          <p:nvPr/>
        </p:nvSpPr>
        <p:spPr>
          <a:xfrm>
            <a:off x="7827264" y="0"/>
            <a:ext cx="905256" cy="475488"/>
          </a:xfrm>
          <a:prstGeom prst="flowChartOffpageConnector">
            <a:avLst/>
          </a:prstGeom>
          <a:solidFill>
            <a:srgbClr val="CC2929"/>
          </a:solidFill>
          <a:ln w="28575" cap="flat" cmpd="sng">
            <a:solidFill>
              <a:srgbClr val="373583"/>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3000"/>
              <a:buFont typeface="Arial"/>
              <a:buNone/>
            </a:pPr>
            <a:r>
              <a:rPr lang="en-US" sz="3000" b="1" i="0" u="none" strike="noStrike" cap="none">
                <a:solidFill>
                  <a:schemeClr val="lt1"/>
                </a:solidFill>
                <a:latin typeface="Calibri"/>
                <a:ea typeface="Calibri"/>
                <a:cs typeface="Calibri"/>
                <a:sym typeface="Calibri"/>
              </a:rPr>
              <a:t>HS</a:t>
            </a:r>
            <a:endParaRPr sz="3000" b="1" i="0" u="none" strike="noStrike" cap="none">
              <a:solidFill>
                <a:schemeClr val="lt1"/>
              </a:solidFill>
              <a:latin typeface="Calibri"/>
              <a:ea typeface="Calibri"/>
              <a:cs typeface="Calibri"/>
              <a:sym typeface="Calibri"/>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89"/>
        <p:cNvGrpSpPr/>
        <p:nvPr/>
      </p:nvGrpSpPr>
      <p:grpSpPr>
        <a:xfrm>
          <a:off x="0" y="0"/>
          <a:ext cx="0" cy="0"/>
          <a:chOff x="0" y="0"/>
          <a:chExt cx="0" cy="0"/>
        </a:xfrm>
      </p:grpSpPr>
      <p:sp>
        <p:nvSpPr>
          <p:cNvPr id="290" name="Google Shape;290;p38"/>
          <p:cNvSpPr/>
          <p:nvPr/>
        </p:nvSpPr>
        <p:spPr>
          <a:xfrm>
            <a:off x="7827264" y="0"/>
            <a:ext cx="905256" cy="475488"/>
          </a:xfrm>
          <a:prstGeom prst="flowChartOffpageConnector">
            <a:avLst/>
          </a:prstGeom>
          <a:solidFill>
            <a:srgbClr val="37358C"/>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a:solidFill>
                  <a:schemeClr val="lt1"/>
                </a:solidFill>
                <a:latin typeface="Calibri"/>
                <a:ea typeface="Calibri"/>
                <a:cs typeface="Calibri"/>
                <a:sym typeface="Calibri"/>
              </a:rPr>
              <a:t>ALL</a:t>
            </a:r>
            <a:endParaRPr sz="3000" b="1">
              <a:solidFill>
                <a:schemeClr val="lt1"/>
              </a:solidFill>
              <a:latin typeface="Calibri"/>
              <a:ea typeface="Calibri"/>
              <a:cs typeface="Calibri"/>
              <a:sym typeface="Calibri"/>
            </a:endParaRPr>
          </a:p>
        </p:txBody>
      </p:sp>
      <p:sp>
        <p:nvSpPr>
          <p:cNvPr id="291" name="Google Shape;291;p38"/>
          <p:cNvSpPr txBox="1"/>
          <p:nvPr/>
        </p:nvSpPr>
        <p:spPr>
          <a:xfrm>
            <a:off x="356553" y="1115288"/>
            <a:ext cx="8982000" cy="983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600" dirty="0">
                <a:solidFill>
                  <a:schemeClr val="dk1"/>
                </a:solidFill>
              </a:rPr>
              <a:t>Ecosystems are impacted by natural hazards and humans:</a:t>
            </a:r>
            <a:endParaRPr sz="1600" dirty="0">
              <a:solidFill>
                <a:schemeClr val="dk1"/>
              </a:solidFill>
            </a:endParaRPr>
          </a:p>
        </p:txBody>
      </p:sp>
      <p:sp>
        <p:nvSpPr>
          <p:cNvPr id="292" name="Google Shape;292;p38"/>
          <p:cNvSpPr txBox="1"/>
          <p:nvPr/>
        </p:nvSpPr>
        <p:spPr>
          <a:xfrm>
            <a:off x="618437" y="1641499"/>
            <a:ext cx="4789379" cy="5338800"/>
          </a:xfrm>
          <a:prstGeom prst="rect">
            <a:avLst/>
          </a:prstGeom>
          <a:noFill/>
          <a:ln>
            <a:noFill/>
          </a:ln>
        </p:spPr>
        <p:txBody>
          <a:bodyPr spcFirstLastPara="1" wrap="square" lIns="91425" tIns="91425" rIns="91425" bIns="91425" anchor="t" anchorCtr="0">
            <a:noAutofit/>
          </a:bodyPr>
          <a:lstStyle/>
          <a:p>
            <a:pPr marL="457200" lvl="0" indent="-355600" algn="l" rtl="0">
              <a:spcBef>
                <a:spcPts val="0"/>
              </a:spcBef>
              <a:spcAft>
                <a:spcPts val="0"/>
              </a:spcAft>
              <a:buClr>
                <a:schemeClr val="dk1"/>
              </a:buClr>
              <a:buSzPts val="2000"/>
              <a:buChar char="●"/>
            </a:pPr>
            <a:r>
              <a:rPr lang="en-US" sz="1600" dirty="0">
                <a:solidFill>
                  <a:schemeClr val="dk1"/>
                </a:solidFill>
              </a:rPr>
              <a:t>The tsunami’s powerful waves damaged coastal regions and reefs.</a:t>
            </a:r>
            <a:endParaRPr sz="1600" dirty="0">
              <a:solidFill>
                <a:schemeClr val="dk1"/>
              </a:solidFill>
            </a:endParaRPr>
          </a:p>
          <a:p>
            <a:pPr marL="457200" lvl="0" indent="-355600" algn="l" rtl="0">
              <a:spcBef>
                <a:spcPts val="0"/>
              </a:spcBef>
              <a:spcAft>
                <a:spcPts val="0"/>
              </a:spcAft>
              <a:buClr>
                <a:schemeClr val="dk1"/>
              </a:buClr>
              <a:buSzPts val="2000"/>
              <a:buChar char="●"/>
            </a:pPr>
            <a:r>
              <a:rPr lang="en-US" sz="1600" dirty="0">
                <a:solidFill>
                  <a:schemeClr val="dk1"/>
                </a:solidFill>
              </a:rPr>
              <a:t>Ground deformation affected agriculture, coral reefs and mangroves. </a:t>
            </a:r>
            <a:endParaRPr sz="1600" dirty="0">
              <a:solidFill>
                <a:schemeClr val="dk1"/>
              </a:solidFill>
            </a:endParaRPr>
          </a:p>
          <a:p>
            <a:pPr marL="457200" lvl="0" indent="-355600" algn="l" rtl="0">
              <a:spcBef>
                <a:spcPts val="0"/>
              </a:spcBef>
              <a:spcAft>
                <a:spcPts val="0"/>
              </a:spcAft>
              <a:buClr>
                <a:schemeClr val="dk1"/>
              </a:buClr>
              <a:buSzPts val="2000"/>
              <a:buChar char="●"/>
            </a:pPr>
            <a:r>
              <a:rPr lang="en-US" sz="1600" dirty="0">
                <a:solidFill>
                  <a:schemeClr val="dk1"/>
                </a:solidFill>
              </a:rPr>
              <a:t>The tsunami caused saltwater contamination of wetlands, freshwater sources and agricultural land.</a:t>
            </a:r>
            <a:endParaRPr sz="1600" dirty="0">
              <a:solidFill>
                <a:schemeClr val="dk1"/>
              </a:solidFill>
            </a:endParaRPr>
          </a:p>
          <a:p>
            <a:pPr marL="457200" lvl="0" indent="-355600" algn="l" rtl="0">
              <a:spcBef>
                <a:spcPts val="0"/>
              </a:spcBef>
              <a:spcAft>
                <a:spcPts val="0"/>
              </a:spcAft>
              <a:buClr>
                <a:schemeClr val="dk1"/>
              </a:buClr>
              <a:buSzPts val="2000"/>
              <a:buChar char="●"/>
            </a:pPr>
            <a:r>
              <a:rPr lang="en-US" sz="1600" dirty="0">
                <a:solidFill>
                  <a:schemeClr val="dk1"/>
                </a:solidFill>
              </a:rPr>
              <a:t>Deforestation has caused 50% of the rainforests to disappear over the last 35 years. </a:t>
            </a:r>
            <a:endParaRPr sz="1600" dirty="0">
              <a:solidFill>
                <a:schemeClr val="dk1"/>
              </a:solidFill>
            </a:endParaRPr>
          </a:p>
          <a:p>
            <a:pPr marL="457200" lvl="0" indent="-355600" algn="l" rtl="0">
              <a:spcBef>
                <a:spcPts val="0"/>
              </a:spcBef>
              <a:spcAft>
                <a:spcPts val="0"/>
              </a:spcAft>
              <a:buClr>
                <a:schemeClr val="dk1"/>
              </a:buClr>
              <a:buSzPts val="2000"/>
              <a:buChar char="●"/>
            </a:pPr>
            <a:r>
              <a:rPr lang="en-US" sz="1600" dirty="0">
                <a:solidFill>
                  <a:schemeClr val="dk1"/>
                </a:solidFill>
              </a:rPr>
              <a:t>The Sumatran ground cuckoo, Sumatran tiger, rhinoceros, and orangutan are among critically endangered species.   </a:t>
            </a:r>
            <a:endParaRPr sz="1600" dirty="0">
              <a:solidFill>
                <a:schemeClr val="dk1"/>
              </a:solidFill>
            </a:endParaRPr>
          </a:p>
        </p:txBody>
      </p:sp>
      <p:pic>
        <p:nvPicPr>
          <p:cNvPr id="293" name="Google Shape;293;p38"/>
          <p:cNvPicPr preferRelativeResize="0"/>
          <p:nvPr/>
        </p:nvPicPr>
        <p:blipFill rotWithShape="1">
          <a:blip r:embed="rId3">
            <a:alphaModFix/>
          </a:blip>
          <a:srcRect b="-3648"/>
          <a:stretch/>
        </p:blipFill>
        <p:spPr>
          <a:xfrm>
            <a:off x="5566213" y="1518059"/>
            <a:ext cx="3333893" cy="2547099"/>
          </a:xfrm>
          <a:prstGeom prst="rect">
            <a:avLst/>
          </a:prstGeom>
          <a:noFill/>
          <a:ln>
            <a:noFill/>
          </a:ln>
        </p:spPr>
      </p:pic>
      <p:pic>
        <p:nvPicPr>
          <p:cNvPr id="294" name="Google Shape;294;p38"/>
          <p:cNvPicPr preferRelativeResize="0"/>
          <p:nvPr/>
        </p:nvPicPr>
        <p:blipFill rotWithShape="1">
          <a:blip r:embed="rId4">
            <a:alphaModFix/>
          </a:blip>
          <a:srcRect b="3344"/>
          <a:stretch/>
        </p:blipFill>
        <p:spPr>
          <a:xfrm>
            <a:off x="5386506" y="4128297"/>
            <a:ext cx="3513600" cy="2547099"/>
          </a:xfrm>
          <a:prstGeom prst="rect">
            <a:avLst/>
          </a:prstGeom>
          <a:noFill/>
          <a:ln>
            <a:noFill/>
          </a:ln>
        </p:spPr>
      </p:pic>
      <p:sp>
        <p:nvSpPr>
          <p:cNvPr id="2" name="Google Shape;231;p32">
            <a:extLst>
              <a:ext uri="{FF2B5EF4-FFF2-40B4-BE49-F238E27FC236}">
                <a16:creationId xmlns:a16="http://schemas.microsoft.com/office/drawing/2014/main" id="{E453E842-CC37-A07C-9E1B-316B1E43F3C9}"/>
              </a:ext>
            </a:extLst>
          </p:cNvPr>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n-US" sz="2000" b="1" dirty="0">
                <a:solidFill>
                  <a:srgbClr val="10478B"/>
                </a:solidFill>
                <a:latin typeface="Calibri"/>
                <a:ea typeface="Calibri"/>
                <a:cs typeface="Calibri"/>
                <a:sym typeface="Calibri"/>
              </a:rPr>
            </a:br>
            <a:r>
              <a:rPr lang="en-US" sz="2400" b="1" dirty="0">
                <a:solidFill>
                  <a:srgbClr val="10478B"/>
                </a:solidFill>
                <a:latin typeface="Arial"/>
                <a:ea typeface="Arial"/>
                <a:cs typeface="Arial"/>
                <a:sym typeface="Arial"/>
              </a:rPr>
              <a:t>Magnitude </a:t>
            </a:r>
            <a:r>
              <a:rPr lang="en-US" sz="2400" b="1" dirty="0">
                <a:solidFill>
                  <a:srgbClr val="10478B"/>
                </a:solidFill>
              </a:rPr>
              <a:t>9.1</a:t>
            </a:r>
            <a:r>
              <a:rPr lang="en-US" sz="2400" b="1" dirty="0">
                <a:solidFill>
                  <a:srgbClr val="10478B"/>
                </a:solidFill>
                <a:latin typeface="Arial"/>
                <a:ea typeface="Arial"/>
                <a:cs typeface="Arial"/>
                <a:sym typeface="Arial"/>
              </a:rPr>
              <a:t> </a:t>
            </a:r>
            <a:r>
              <a:rPr lang="en-US" sz="2400" b="1" dirty="0">
                <a:solidFill>
                  <a:srgbClr val="10478B"/>
                </a:solidFill>
              </a:rPr>
              <a:t>SUMATRA</a:t>
            </a:r>
            <a:br>
              <a:rPr lang="en-US" sz="4300" b="1" dirty="0">
                <a:solidFill>
                  <a:srgbClr val="10478B"/>
                </a:solidFill>
                <a:latin typeface="Arial"/>
                <a:ea typeface="Arial"/>
                <a:cs typeface="Arial"/>
                <a:sym typeface="Arial"/>
              </a:rPr>
            </a:br>
            <a:r>
              <a:rPr lang="en-US" sz="1800" b="1" dirty="0">
                <a:solidFill>
                  <a:srgbClr val="10478B"/>
                </a:solidFill>
              </a:rPr>
              <a:t>Sunday</a:t>
            </a:r>
            <a:r>
              <a:rPr lang="en-US" sz="1800" b="1" dirty="0">
                <a:solidFill>
                  <a:srgbClr val="10478B"/>
                </a:solidFill>
                <a:latin typeface="Arial"/>
                <a:ea typeface="Arial"/>
                <a:cs typeface="Arial"/>
                <a:sym typeface="Arial"/>
              </a:rPr>
              <a:t>,  </a:t>
            </a:r>
            <a:r>
              <a:rPr lang="en-US" sz="1800" b="1" dirty="0">
                <a:solidFill>
                  <a:srgbClr val="10478B"/>
                </a:solidFill>
              </a:rPr>
              <a:t>December</a:t>
            </a:r>
            <a:r>
              <a:rPr lang="en-US" sz="1800" b="1" dirty="0">
                <a:solidFill>
                  <a:srgbClr val="10478B"/>
                </a:solidFill>
                <a:latin typeface="Arial"/>
                <a:ea typeface="Arial"/>
                <a:cs typeface="Arial"/>
                <a:sym typeface="Arial"/>
              </a:rPr>
              <a:t> 2</a:t>
            </a:r>
            <a:r>
              <a:rPr lang="en-US" sz="1800" b="1" dirty="0">
                <a:solidFill>
                  <a:srgbClr val="10478B"/>
                </a:solidFill>
              </a:rPr>
              <a:t>6</a:t>
            </a:r>
            <a:r>
              <a:rPr lang="en-US" sz="1800" b="1" dirty="0">
                <a:solidFill>
                  <a:srgbClr val="10478B"/>
                </a:solidFill>
                <a:latin typeface="Arial"/>
                <a:ea typeface="Arial"/>
                <a:cs typeface="Arial"/>
                <a:sym typeface="Arial"/>
              </a:rPr>
              <a:t>, </a:t>
            </a:r>
            <a:r>
              <a:rPr lang="en-US" sz="1800" b="1" dirty="0">
                <a:solidFill>
                  <a:srgbClr val="10478B"/>
                </a:solidFill>
              </a:rPr>
              <a:t>2004</a:t>
            </a:r>
            <a:r>
              <a:rPr lang="en-US" sz="1800" b="1" dirty="0">
                <a:solidFill>
                  <a:srgbClr val="10478B"/>
                </a:solidFill>
                <a:latin typeface="Arial"/>
                <a:ea typeface="Arial"/>
                <a:cs typeface="Arial"/>
                <a:sym typeface="Arial"/>
              </a:rPr>
              <a:t> at </a:t>
            </a:r>
            <a:r>
              <a:rPr lang="en-US" sz="1800" b="1" dirty="0">
                <a:solidFill>
                  <a:srgbClr val="10478B"/>
                </a:solidFill>
              </a:rPr>
              <a:t>00:58:53</a:t>
            </a:r>
            <a:r>
              <a:rPr lang="en-US" sz="1800" b="1" dirty="0">
                <a:solidFill>
                  <a:srgbClr val="10478B"/>
                </a:solidFill>
                <a:latin typeface="Arial"/>
                <a:ea typeface="Arial"/>
                <a:cs typeface="Arial"/>
                <a:sym typeface="Arial"/>
              </a:rPr>
              <a:t> UTC </a:t>
            </a:r>
            <a:endParaRPr sz="1800" dirty="0">
              <a:solidFill>
                <a:srgbClr val="10478B"/>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67">
          <a:extLst>
            <a:ext uri="{FF2B5EF4-FFF2-40B4-BE49-F238E27FC236}">
              <a16:creationId xmlns:a16="http://schemas.microsoft.com/office/drawing/2014/main" id="{C9D3F60D-37D7-62C9-C104-15E66FA039C3}"/>
            </a:ext>
          </a:extLst>
        </p:cNvPr>
        <p:cNvGrpSpPr/>
        <p:nvPr/>
      </p:nvGrpSpPr>
      <p:grpSpPr>
        <a:xfrm>
          <a:off x="0" y="0"/>
          <a:ext cx="0" cy="0"/>
          <a:chOff x="0" y="0"/>
          <a:chExt cx="0" cy="0"/>
        </a:xfrm>
      </p:grpSpPr>
      <p:sp>
        <p:nvSpPr>
          <p:cNvPr id="168" name="Google Shape;168;p25">
            <a:extLst>
              <a:ext uri="{FF2B5EF4-FFF2-40B4-BE49-F238E27FC236}">
                <a16:creationId xmlns:a16="http://schemas.microsoft.com/office/drawing/2014/main" id="{DE6BCF85-1586-DEEC-B53F-18254435C7D0}"/>
              </a:ext>
            </a:extLst>
          </p:cNvPr>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n-US" sz="2000" b="1" dirty="0">
                <a:solidFill>
                  <a:srgbClr val="10478B"/>
                </a:solidFill>
                <a:latin typeface="Calibri"/>
                <a:ea typeface="Calibri"/>
                <a:cs typeface="Calibri"/>
                <a:sym typeface="Calibri"/>
              </a:rPr>
            </a:br>
            <a:r>
              <a:rPr lang="en-US" sz="2400" b="1" dirty="0">
                <a:solidFill>
                  <a:srgbClr val="10478B"/>
                </a:solidFill>
                <a:latin typeface="Arial"/>
                <a:ea typeface="Arial"/>
                <a:cs typeface="Arial"/>
                <a:sym typeface="Arial"/>
              </a:rPr>
              <a:t>Magnitude </a:t>
            </a:r>
            <a:r>
              <a:rPr lang="en-US" sz="2400" b="1" dirty="0">
                <a:solidFill>
                  <a:srgbClr val="10478B"/>
                </a:solidFill>
              </a:rPr>
              <a:t>9.1</a:t>
            </a:r>
            <a:r>
              <a:rPr lang="en-US" sz="2400" b="1" dirty="0">
                <a:solidFill>
                  <a:srgbClr val="10478B"/>
                </a:solidFill>
                <a:latin typeface="Arial"/>
                <a:ea typeface="Arial"/>
                <a:cs typeface="Arial"/>
                <a:sym typeface="Arial"/>
              </a:rPr>
              <a:t> </a:t>
            </a:r>
            <a:r>
              <a:rPr lang="en-US" sz="2400" b="1" dirty="0">
                <a:solidFill>
                  <a:srgbClr val="10478B"/>
                </a:solidFill>
              </a:rPr>
              <a:t>SUMATRA</a:t>
            </a:r>
            <a:br>
              <a:rPr lang="en-US" sz="4300" b="1" dirty="0">
                <a:solidFill>
                  <a:srgbClr val="10478B"/>
                </a:solidFill>
                <a:latin typeface="Arial"/>
                <a:ea typeface="Arial"/>
                <a:cs typeface="Arial"/>
                <a:sym typeface="Arial"/>
              </a:rPr>
            </a:br>
            <a:r>
              <a:rPr lang="en-US" sz="1800" b="1" dirty="0">
                <a:solidFill>
                  <a:srgbClr val="10478B"/>
                </a:solidFill>
              </a:rPr>
              <a:t>Sunday</a:t>
            </a:r>
            <a:r>
              <a:rPr lang="en-US" sz="1800" b="1" dirty="0">
                <a:solidFill>
                  <a:srgbClr val="10478B"/>
                </a:solidFill>
                <a:latin typeface="Arial"/>
                <a:ea typeface="Arial"/>
                <a:cs typeface="Arial"/>
                <a:sym typeface="Arial"/>
              </a:rPr>
              <a:t>,  </a:t>
            </a:r>
            <a:r>
              <a:rPr lang="en-US" sz="1800" b="1" dirty="0">
                <a:solidFill>
                  <a:srgbClr val="10478B"/>
                </a:solidFill>
              </a:rPr>
              <a:t>December</a:t>
            </a:r>
            <a:r>
              <a:rPr lang="en-US" sz="1800" b="1" dirty="0">
                <a:solidFill>
                  <a:srgbClr val="10478B"/>
                </a:solidFill>
                <a:latin typeface="Arial"/>
                <a:ea typeface="Arial"/>
                <a:cs typeface="Arial"/>
                <a:sym typeface="Arial"/>
              </a:rPr>
              <a:t> 2</a:t>
            </a:r>
            <a:r>
              <a:rPr lang="en-US" sz="1800" b="1" dirty="0">
                <a:solidFill>
                  <a:srgbClr val="10478B"/>
                </a:solidFill>
              </a:rPr>
              <a:t>6</a:t>
            </a:r>
            <a:r>
              <a:rPr lang="en-US" sz="1800" b="1" dirty="0">
                <a:solidFill>
                  <a:srgbClr val="10478B"/>
                </a:solidFill>
                <a:latin typeface="Arial"/>
                <a:ea typeface="Arial"/>
                <a:cs typeface="Arial"/>
                <a:sym typeface="Arial"/>
              </a:rPr>
              <a:t>, </a:t>
            </a:r>
            <a:r>
              <a:rPr lang="en-US" sz="1800" b="1" dirty="0">
                <a:solidFill>
                  <a:srgbClr val="10478B"/>
                </a:solidFill>
              </a:rPr>
              <a:t>2004</a:t>
            </a:r>
            <a:r>
              <a:rPr lang="en-US" sz="1800" b="1" dirty="0">
                <a:solidFill>
                  <a:srgbClr val="10478B"/>
                </a:solidFill>
                <a:latin typeface="Arial"/>
                <a:ea typeface="Arial"/>
                <a:cs typeface="Arial"/>
                <a:sym typeface="Arial"/>
              </a:rPr>
              <a:t> at </a:t>
            </a:r>
            <a:r>
              <a:rPr lang="en-US" sz="1800" b="1" dirty="0">
                <a:solidFill>
                  <a:srgbClr val="10478B"/>
                </a:solidFill>
              </a:rPr>
              <a:t>00:58:53</a:t>
            </a:r>
            <a:r>
              <a:rPr lang="en-US" sz="1800" b="1" dirty="0">
                <a:solidFill>
                  <a:srgbClr val="10478B"/>
                </a:solidFill>
                <a:latin typeface="Arial"/>
                <a:ea typeface="Arial"/>
                <a:cs typeface="Arial"/>
                <a:sym typeface="Arial"/>
              </a:rPr>
              <a:t> UTC </a:t>
            </a:r>
            <a:endParaRPr sz="1800" dirty="0">
              <a:solidFill>
                <a:srgbClr val="10478B"/>
              </a:solidFill>
              <a:latin typeface="Arial"/>
              <a:ea typeface="Arial"/>
              <a:cs typeface="Arial"/>
              <a:sym typeface="Arial"/>
            </a:endParaRPr>
          </a:p>
        </p:txBody>
      </p:sp>
      <p:sp>
        <p:nvSpPr>
          <p:cNvPr id="2" name="TextBox 1">
            <a:extLst>
              <a:ext uri="{FF2B5EF4-FFF2-40B4-BE49-F238E27FC236}">
                <a16:creationId xmlns:a16="http://schemas.microsoft.com/office/drawing/2014/main" id="{DBC6DB14-899B-D166-F86A-0307EFFA9A36}"/>
              </a:ext>
            </a:extLst>
          </p:cNvPr>
          <p:cNvSpPr txBox="1"/>
          <p:nvPr/>
        </p:nvSpPr>
        <p:spPr>
          <a:xfrm>
            <a:off x="450953" y="5989983"/>
            <a:ext cx="8627166" cy="738664"/>
          </a:xfrm>
          <a:prstGeom prst="rect">
            <a:avLst/>
          </a:prstGeom>
          <a:noFill/>
        </p:spPr>
        <p:txBody>
          <a:bodyPr wrap="square" rtlCol="0">
            <a:spAutoFit/>
          </a:bodyPr>
          <a:lstStyle/>
          <a:p>
            <a:r>
              <a:rPr lang="en-US" b="0" i="0" dirty="0">
                <a:solidFill>
                  <a:srgbClr val="000000"/>
                </a:solidFill>
                <a:effectLst/>
                <a:latin typeface="AP Font"/>
              </a:rPr>
              <a:t>Bulldozers clear the rubble at the market area in the center of Banda Aceh, Sumatra island, Indonesia, Wednesday Jan. 5, 2005. Cleanup and relief operations are gathering pace after the Dec.26, 2004 devastating quake-triggered tsunami claimed the lives of at least 94,000 people in Indonesia alone. (AP Photo/Peter </a:t>
            </a:r>
            <a:r>
              <a:rPr lang="en-US" b="0" i="0" dirty="0" err="1">
                <a:solidFill>
                  <a:srgbClr val="000000"/>
                </a:solidFill>
                <a:effectLst/>
                <a:latin typeface="AP Font"/>
              </a:rPr>
              <a:t>Dejong</a:t>
            </a:r>
            <a:r>
              <a:rPr lang="en-US" b="0" i="0" dirty="0">
                <a:solidFill>
                  <a:srgbClr val="000000"/>
                </a:solidFill>
                <a:effectLst/>
                <a:latin typeface="AP Font"/>
              </a:rPr>
              <a:t>)</a:t>
            </a:r>
            <a:endParaRPr lang="en-US" dirty="0"/>
          </a:p>
        </p:txBody>
      </p:sp>
      <p:pic>
        <p:nvPicPr>
          <p:cNvPr id="6" name="Picture 5" descr="A pile of wood and debris&#10;&#10;Description automatically generated">
            <a:extLst>
              <a:ext uri="{FF2B5EF4-FFF2-40B4-BE49-F238E27FC236}">
                <a16:creationId xmlns:a16="http://schemas.microsoft.com/office/drawing/2014/main" id="{2F027D8C-207A-F212-F9F5-3486E4FA06DE}"/>
              </a:ext>
            </a:extLst>
          </p:cNvPr>
          <p:cNvPicPr>
            <a:picLocks noChangeAspect="1"/>
          </p:cNvPicPr>
          <p:nvPr/>
        </p:nvPicPr>
        <p:blipFill>
          <a:blip r:embed="rId3"/>
          <a:stretch>
            <a:fillRect/>
          </a:stretch>
        </p:blipFill>
        <p:spPr>
          <a:xfrm>
            <a:off x="854430" y="1080433"/>
            <a:ext cx="7256236" cy="4836281"/>
          </a:xfrm>
          <a:prstGeom prst="rect">
            <a:avLst/>
          </a:prstGeom>
        </p:spPr>
      </p:pic>
      <p:sp>
        <p:nvSpPr>
          <p:cNvPr id="3" name="Google Shape;108;p2">
            <a:extLst>
              <a:ext uri="{FF2B5EF4-FFF2-40B4-BE49-F238E27FC236}">
                <a16:creationId xmlns:a16="http://schemas.microsoft.com/office/drawing/2014/main" id="{E438D8DD-0F3C-9DFE-6893-5F0296DC82BD}"/>
              </a:ext>
            </a:extLst>
          </p:cNvPr>
          <p:cNvSpPr/>
          <p:nvPr/>
        </p:nvSpPr>
        <p:spPr>
          <a:xfrm>
            <a:off x="7827264" y="0"/>
            <a:ext cx="905256" cy="475488"/>
          </a:xfrm>
          <a:prstGeom prst="flowChartOffpageConnector">
            <a:avLst/>
          </a:prstGeom>
          <a:solidFill>
            <a:srgbClr val="37358C"/>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3000"/>
              <a:buFont typeface="Arial"/>
              <a:buNone/>
            </a:pPr>
            <a:r>
              <a:rPr lang="en-US" sz="3000" b="1" i="0" u="none" strike="noStrike" cap="none" dirty="0">
                <a:solidFill>
                  <a:schemeClr val="lt1"/>
                </a:solidFill>
                <a:latin typeface="Calibri"/>
                <a:ea typeface="Calibri"/>
                <a:cs typeface="Calibri"/>
                <a:sym typeface="Calibri"/>
              </a:rPr>
              <a:t>ALL</a:t>
            </a:r>
            <a:endParaRPr sz="3000" b="1" i="0" u="none" strike="noStrike" cap="none" dirty="0">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8061092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167">
          <a:extLst>
            <a:ext uri="{FF2B5EF4-FFF2-40B4-BE49-F238E27FC236}">
              <a16:creationId xmlns:a16="http://schemas.microsoft.com/office/drawing/2014/main" id="{33050C66-119D-5923-4259-45B2F3AC8921}"/>
            </a:ext>
          </a:extLst>
        </p:cNvPr>
        <p:cNvGrpSpPr/>
        <p:nvPr/>
      </p:nvGrpSpPr>
      <p:grpSpPr>
        <a:xfrm>
          <a:off x="0" y="0"/>
          <a:ext cx="0" cy="0"/>
          <a:chOff x="0" y="0"/>
          <a:chExt cx="0" cy="0"/>
        </a:xfrm>
      </p:grpSpPr>
      <p:sp>
        <p:nvSpPr>
          <p:cNvPr id="168" name="Google Shape;168;p25">
            <a:extLst>
              <a:ext uri="{FF2B5EF4-FFF2-40B4-BE49-F238E27FC236}">
                <a16:creationId xmlns:a16="http://schemas.microsoft.com/office/drawing/2014/main" id="{91B9B74C-8805-4F8F-67E2-7E5007594B8A}"/>
              </a:ext>
            </a:extLst>
          </p:cNvPr>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n-US" sz="2000" b="1">
                <a:solidFill>
                  <a:srgbClr val="10478B"/>
                </a:solidFill>
                <a:latin typeface="Calibri"/>
                <a:ea typeface="Calibri"/>
                <a:cs typeface="Calibri"/>
                <a:sym typeface="Calibri"/>
              </a:rPr>
            </a:br>
            <a:r>
              <a:rPr lang="en-US" sz="2400" b="1">
                <a:solidFill>
                  <a:srgbClr val="10478B"/>
                </a:solidFill>
                <a:latin typeface="Arial"/>
                <a:ea typeface="Arial"/>
                <a:cs typeface="Arial"/>
                <a:sym typeface="Arial"/>
              </a:rPr>
              <a:t>Magnitude </a:t>
            </a:r>
            <a:r>
              <a:rPr lang="en-US" sz="2400" b="1">
                <a:solidFill>
                  <a:srgbClr val="10478B"/>
                </a:solidFill>
              </a:rPr>
              <a:t>9.1</a:t>
            </a:r>
            <a:r>
              <a:rPr lang="en-US" sz="2400" b="1">
                <a:solidFill>
                  <a:srgbClr val="10478B"/>
                </a:solidFill>
                <a:latin typeface="Arial"/>
                <a:ea typeface="Arial"/>
                <a:cs typeface="Arial"/>
                <a:sym typeface="Arial"/>
              </a:rPr>
              <a:t> </a:t>
            </a:r>
            <a:r>
              <a:rPr lang="en-US" sz="2400" b="1">
                <a:solidFill>
                  <a:srgbClr val="10478B"/>
                </a:solidFill>
              </a:rPr>
              <a:t>SUMATRA</a:t>
            </a:r>
            <a:br>
              <a:rPr lang="en-US" sz="4300" b="1">
                <a:solidFill>
                  <a:srgbClr val="10478B"/>
                </a:solidFill>
                <a:latin typeface="Arial"/>
                <a:ea typeface="Arial"/>
                <a:cs typeface="Arial"/>
                <a:sym typeface="Arial"/>
              </a:rPr>
            </a:br>
            <a:r>
              <a:rPr lang="en-US" sz="1800" b="1">
                <a:solidFill>
                  <a:srgbClr val="10478B"/>
                </a:solidFill>
              </a:rPr>
              <a:t>Sunday</a:t>
            </a:r>
            <a:r>
              <a:rPr lang="en-US" sz="1800" b="1">
                <a:solidFill>
                  <a:srgbClr val="10478B"/>
                </a:solidFill>
                <a:latin typeface="Arial"/>
                <a:ea typeface="Arial"/>
                <a:cs typeface="Arial"/>
                <a:sym typeface="Arial"/>
              </a:rPr>
              <a:t>,  </a:t>
            </a:r>
            <a:r>
              <a:rPr lang="en-US" sz="1800" b="1">
                <a:solidFill>
                  <a:srgbClr val="10478B"/>
                </a:solidFill>
              </a:rPr>
              <a:t>December</a:t>
            </a:r>
            <a:r>
              <a:rPr lang="en-US" sz="1800" b="1">
                <a:solidFill>
                  <a:srgbClr val="10478B"/>
                </a:solidFill>
                <a:latin typeface="Arial"/>
                <a:ea typeface="Arial"/>
                <a:cs typeface="Arial"/>
                <a:sym typeface="Arial"/>
              </a:rPr>
              <a:t> 2</a:t>
            </a:r>
            <a:r>
              <a:rPr lang="en-US" sz="1800" b="1">
                <a:solidFill>
                  <a:srgbClr val="10478B"/>
                </a:solidFill>
              </a:rPr>
              <a:t>6</a:t>
            </a:r>
            <a:r>
              <a:rPr lang="en-US" sz="1800" b="1">
                <a:solidFill>
                  <a:srgbClr val="10478B"/>
                </a:solidFill>
                <a:latin typeface="Arial"/>
                <a:ea typeface="Arial"/>
                <a:cs typeface="Arial"/>
                <a:sym typeface="Arial"/>
              </a:rPr>
              <a:t>, </a:t>
            </a:r>
            <a:r>
              <a:rPr lang="en-US" sz="1800" b="1">
                <a:solidFill>
                  <a:srgbClr val="10478B"/>
                </a:solidFill>
              </a:rPr>
              <a:t>2004</a:t>
            </a:r>
            <a:r>
              <a:rPr lang="en-US" sz="1800" b="1">
                <a:solidFill>
                  <a:srgbClr val="10478B"/>
                </a:solidFill>
                <a:latin typeface="Arial"/>
                <a:ea typeface="Arial"/>
                <a:cs typeface="Arial"/>
                <a:sym typeface="Arial"/>
              </a:rPr>
              <a:t> at </a:t>
            </a:r>
            <a:r>
              <a:rPr lang="en-US" sz="1800" b="1">
                <a:solidFill>
                  <a:srgbClr val="10478B"/>
                </a:solidFill>
              </a:rPr>
              <a:t>00:58:53</a:t>
            </a:r>
            <a:r>
              <a:rPr lang="en-US" sz="1800" b="1">
                <a:solidFill>
                  <a:srgbClr val="10478B"/>
                </a:solidFill>
                <a:latin typeface="Arial"/>
                <a:ea typeface="Arial"/>
                <a:cs typeface="Arial"/>
                <a:sym typeface="Arial"/>
              </a:rPr>
              <a:t> UTC </a:t>
            </a:r>
            <a:endParaRPr sz="1800">
              <a:solidFill>
                <a:srgbClr val="10478B"/>
              </a:solidFill>
              <a:latin typeface="Arial"/>
              <a:ea typeface="Arial"/>
              <a:cs typeface="Arial"/>
              <a:sym typeface="Arial"/>
            </a:endParaRPr>
          </a:p>
        </p:txBody>
      </p:sp>
      <p:sp>
        <p:nvSpPr>
          <p:cNvPr id="4" name="TextBox 3">
            <a:extLst>
              <a:ext uri="{FF2B5EF4-FFF2-40B4-BE49-F238E27FC236}">
                <a16:creationId xmlns:a16="http://schemas.microsoft.com/office/drawing/2014/main" id="{3393CA2F-71EA-BD62-B902-44E41CDA7D41}"/>
              </a:ext>
            </a:extLst>
          </p:cNvPr>
          <p:cNvSpPr txBox="1"/>
          <p:nvPr/>
        </p:nvSpPr>
        <p:spPr>
          <a:xfrm>
            <a:off x="337930" y="6021215"/>
            <a:ext cx="8716617" cy="738664"/>
          </a:xfrm>
          <a:prstGeom prst="rect">
            <a:avLst/>
          </a:prstGeom>
          <a:noFill/>
        </p:spPr>
        <p:txBody>
          <a:bodyPr wrap="square" rtlCol="0">
            <a:spAutoFit/>
          </a:bodyPr>
          <a:lstStyle/>
          <a:p>
            <a:r>
              <a:rPr lang="en-US" b="0" i="0" dirty="0">
                <a:solidFill>
                  <a:srgbClr val="333333"/>
                </a:solidFill>
                <a:effectLst/>
                <a:latin typeface="Helvetica Neue"/>
              </a:rPr>
              <a:t>Station Monitor provides web access to continuous, real-time ground motion from hundreds of locations around the globe. Above is the recording of this earthquake at Mahe, Seychelles about 4580 km (2850 miles from the epicenter). </a:t>
            </a:r>
            <a:r>
              <a:rPr lang="en-US" b="0" i="0" dirty="0">
                <a:solidFill>
                  <a:srgbClr val="333333"/>
                </a:solidFill>
                <a:effectLst/>
                <a:latin typeface="Helvetica Neue"/>
                <a:hlinkClick r:id="rId3"/>
              </a:rPr>
              <a:t>https://www.iris.edu/app/station_monitor</a:t>
            </a:r>
            <a:r>
              <a:rPr lang="en-US" b="0" i="0" dirty="0">
                <a:solidFill>
                  <a:srgbClr val="333333"/>
                </a:solidFill>
                <a:effectLst/>
                <a:latin typeface="Helvetica Neue"/>
              </a:rPr>
              <a:t> </a:t>
            </a:r>
            <a:endParaRPr lang="en-US" dirty="0"/>
          </a:p>
        </p:txBody>
      </p:sp>
      <p:grpSp>
        <p:nvGrpSpPr>
          <p:cNvPr id="12" name="Group 11">
            <a:extLst>
              <a:ext uri="{FF2B5EF4-FFF2-40B4-BE49-F238E27FC236}">
                <a16:creationId xmlns:a16="http://schemas.microsoft.com/office/drawing/2014/main" id="{4306B834-FC1F-A59F-0983-D056165D98C5}"/>
              </a:ext>
            </a:extLst>
          </p:cNvPr>
          <p:cNvGrpSpPr/>
          <p:nvPr/>
        </p:nvGrpSpPr>
        <p:grpSpPr>
          <a:xfrm>
            <a:off x="5898312" y="381804"/>
            <a:ext cx="3156235" cy="1203534"/>
            <a:chOff x="5898312" y="381804"/>
            <a:chExt cx="3156235" cy="1203534"/>
          </a:xfrm>
        </p:grpSpPr>
        <p:pic>
          <p:nvPicPr>
            <p:cNvPr id="6" name="Picture 5" descr="A screenshot of a computer&#10;&#10;Description automatically generated">
              <a:extLst>
                <a:ext uri="{FF2B5EF4-FFF2-40B4-BE49-F238E27FC236}">
                  <a16:creationId xmlns:a16="http://schemas.microsoft.com/office/drawing/2014/main" id="{3B8EDF51-7406-E329-0C9A-1C21ADB9DEA5}"/>
                </a:ext>
              </a:extLst>
            </p:cNvPr>
            <p:cNvPicPr>
              <a:picLocks noChangeAspect="1"/>
            </p:cNvPicPr>
            <p:nvPr/>
          </p:nvPicPr>
          <p:blipFill>
            <a:blip r:embed="rId4"/>
            <a:stretch>
              <a:fillRect/>
            </a:stretch>
          </p:blipFill>
          <p:spPr>
            <a:xfrm>
              <a:off x="5898312" y="381804"/>
              <a:ext cx="3156235" cy="1203534"/>
            </a:xfrm>
            <a:prstGeom prst="rect">
              <a:avLst/>
            </a:prstGeom>
          </p:spPr>
        </p:pic>
        <p:sp>
          <p:nvSpPr>
            <p:cNvPr id="7" name="Star: 5 Points 6">
              <a:extLst>
                <a:ext uri="{FF2B5EF4-FFF2-40B4-BE49-F238E27FC236}">
                  <a16:creationId xmlns:a16="http://schemas.microsoft.com/office/drawing/2014/main" id="{735160CF-0508-C140-DDB3-A7467BE15531}"/>
                </a:ext>
              </a:extLst>
            </p:cNvPr>
            <p:cNvSpPr/>
            <p:nvPr/>
          </p:nvSpPr>
          <p:spPr>
            <a:xfrm>
              <a:off x="8622030" y="817245"/>
              <a:ext cx="45719" cy="45719"/>
            </a:xfrm>
            <a:prstGeom prst="star5">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1" name="Group 10">
            <a:extLst>
              <a:ext uri="{FF2B5EF4-FFF2-40B4-BE49-F238E27FC236}">
                <a16:creationId xmlns:a16="http://schemas.microsoft.com/office/drawing/2014/main" id="{9C60AA1D-DA14-3A0A-EBC0-6DFCA2703710}"/>
              </a:ext>
            </a:extLst>
          </p:cNvPr>
          <p:cNvGrpSpPr/>
          <p:nvPr/>
        </p:nvGrpSpPr>
        <p:grpSpPr>
          <a:xfrm>
            <a:off x="248478" y="1656590"/>
            <a:ext cx="8806069" cy="4217839"/>
            <a:chOff x="248478" y="1656590"/>
            <a:chExt cx="8806069" cy="4217839"/>
          </a:xfrm>
        </p:grpSpPr>
        <p:pic>
          <p:nvPicPr>
            <p:cNvPr id="3" name="Picture 2" descr="A screenshot of a computer&#10;&#10;Description automatically generated">
              <a:extLst>
                <a:ext uri="{FF2B5EF4-FFF2-40B4-BE49-F238E27FC236}">
                  <a16:creationId xmlns:a16="http://schemas.microsoft.com/office/drawing/2014/main" id="{A0A75F8E-0E34-6457-3D05-84721BB38A2D}"/>
                </a:ext>
              </a:extLst>
            </p:cNvPr>
            <p:cNvPicPr>
              <a:picLocks noChangeAspect="1"/>
            </p:cNvPicPr>
            <p:nvPr/>
          </p:nvPicPr>
          <p:blipFill>
            <a:blip r:embed="rId5"/>
            <a:stretch>
              <a:fillRect/>
            </a:stretch>
          </p:blipFill>
          <p:spPr>
            <a:xfrm>
              <a:off x="248478" y="1656590"/>
              <a:ext cx="8806069" cy="4217839"/>
            </a:xfrm>
            <a:prstGeom prst="rect">
              <a:avLst/>
            </a:prstGeom>
          </p:spPr>
        </p:pic>
        <p:sp>
          <p:nvSpPr>
            <p:cNvPr id="8" name="TextBox 7">
              <a:extLst>
                <a:ext uri="{FF2B5EF4-FFF2-40B4-BE49-F238E27FC236}">
                  <a16:creationId xmlns:a16="http://schemas.microsoft.com/office/drawing/2014/main" id="{C6950E47-E57F-D68B-5B7F-0FC4FD3132D1}"/>
                </a:ext>
              </a:extLst>
            </p:cNvPr>
            <p:cNvSpPr txBox="1"/>
            <p:nvPr/>
          </p:nvSpPr>
          <p:spPr>
            <a:xfrm>
              <a:off x="967979" y="2375058"/>
              <a:ext cx="229834" cy="246221"/>
            </a:xfrm>
            <a:prstGeom prst="rect">
              <a:avLst/>
            </a:prstGeom>
            <a:noFill/>
          </p:spPr>
          <p:txBody>
            <a:bodyPr wrap="square" rtlCol="0">
              <a:spAutoFit/>
            </a:bodyPr>
            <a:lstStyle/>
            <a:p>
              <a:r>
                <a:rPr lang="en-US" sz="1000" b="1" dirty="0"/>
                <a:t>P</a:t>
              </a:r>
            </a:p>
          </p:txBody>
        </p:sp>
        <p:sp>
          <p:nvSpPr>
            <p:cNvPr id="9" name="TextBox 8">
              <a:extLst>
                <a:ext uri="{FF2B5EF4-FFF2-40B4-BE49-F238E27FC236}">
                  <a16:creationId xmlns:a16="http://schemas.microsoft.com/office/drawing/2014/main" id="{873D6459-5482-4D91-B34E-C959E320F4B8}"/>
                </a:ext>
              </a:extLst>
            </p:cNvPr>
            <p:cNvSpPr txBox="1"/>
            <p:nvPr/>
          </p:nvSpPr>
          <p:spPr>
            <a:xfrm>
              <a:off x="1567543" y="2375058"/>
              <a:ext cx="124097" cy="246221"/>
            </a:xfrm>
            <a:prstGeom prst="rect">
              <a:avLst/>
            </a:prstGeom>
            <a:noFill/>
          </p:spPr>
          <p:txBody>
            <a:bodyPr wrap="square" rtlCol="0">
              <a:spAutoFit/>
            </a:bodyPr>
            <a:lstStyle/>
            <a:p>
              <a:r>
                <a:rPr lang="en-US" sz="1000" b="1" dirty="0"/>
                <a:t>S</a:t>
              </a:r>
            </a:p>
          </p:txBody>
        </p:sp>
        <p:sp>
          <p:nvSpPr>
            <p:cNvPr id="10" name="TextBox 9">
              <a:extLst>
                <a:ext uri="{FF2B5EF4-FFF2-40B4-BE49-F238E27FC236}">
                  <a16:creationId xmlns:a16="http://schemas.microsoft.com/office/drawing/2014/main" id="{A49EFA45-2147-5596-E944-52C0FF862589}"/>
                </a:ext>
              </a:extLst>
            </p:cNvPr>
            <p:cNvSpPr txBox="1"/>
            <p:nvPr/>
          </p:nvSpPr>
          <p:spPr>
            <a:xfrm>
              <a:off x="1958056" y="2179319"/>
              <a:ext cx="1052649" cy="246221"/>
            </a:xfrm>
            <a:prstGeom prst="rect">
              <a:avLst/>
            </a:prstGeom>
            <a:noFill/>
          </p:spPr>
          <p:txBody>
            <a:bodyPr wrap="square" rtlCol="0">
              <a:spAutoFit/>
            </a:bodyPr>
            <a:lstStyle/>
            <a:p>
              <a:r>
                <a:rPr lang="en-US" sz="1000" b="1" dirty="0"/>
                <a:t>Surface</a:t>
              </a:r>
            </a:p>
          </p:txBody>
        </p:sp>
      </p:grpSp>
      <p:sp>
        <p:nvSpPr>
          <p:cNvPr id="13" name="TextBox 12">
            <a:extLst>
              <a:ext uri="{FF2B5EF4-FFF2-40B4-BE49-F238E27FC236}">
                <a16:creationId xmlns:a16="http://schemas.microsoft.com/office/drawing/2014/main" id="{1D056046-E879-A5AD-A8AE-ACE8CF36B38A}"/>
              </a:ext>
            </a:extLst>
          </p:cNvPr>
          <p:cNvSpPr txBox="1"/>
          <p:nvPr/>
        </p:nvSpPr>
        <p:spPr>
          <a:xfrm>
            <a:off x="831494" y="3144008"/>
            <a:ext cx="3863336" cy="2123658"/>
          </a:xfrm>
          <a:prstGeom prst="rect">
            <a:avLst/>
          </a:prstGeom>
          <a:solidFill>
            <a:schemeClr val="bg1"/>
          </a:solidFill>
        </p:spPr>
        <p:txBody>
          <a:bodyPr wrap="square" rtlCol="0">
            <a:spAutoFit/>
          </a:bodyPr>
          <a:lstStyle/>
          <a:p>
            <a:r>
              <a:rPr lang="en-US" altLang="en-US" sz="1200" dirty="0">
                <a:solidFill>
                  <a:srgbClr val="000000"/>
                </a:solidFill>
                <a:latin typeface="Arial" panose="020B0604020202020204" pitchFamily="34" charset="0"/>
              </a:rPr>
              <a:t>The first seismic waves to arrive from this earthquake were the compressional P waves.  Following the earthquake, it </a:t>
            </a:r>
            <a:r>
              <a:rPr lang="en-US" altLang="en-US" sz="1200" dirty="0">
                <a:latin typeface="Arial" panose="020B0604020202020204" pitchFamily="34" charset="0"/>
              </a:rPr>
              <a:t>took 7 minutes and 42 seconds for </a:t>
            </a:r>
            <a:r>
              <a:rPr lang="en-US" altLang="en-US" sz="1200" dirty="0">
                <a:solidFill>
                  <a:srgbClr val="000000"/>
                </a:solidFill>
                <a:latin typeface="Arial" panose="020B0604020202020204" pitchFamily="34" charset="0"/>
              </a:rPr>
              <a:t>the P waves to travel a curved path through the mantle. </a:t>
            </a:r>
          </a:p>
          <a:p>
            <a:endParaRPr lang="en-US" altLang="en-US" sz="1200" dirty="0">
              <a:latin typeface="Arial" panose="020B0604020202020204" pitchFamily="34" charset="0"/>
            </a:endParaRPr>
          </a:p>
          <a:p>
            <a:r>
              <a:rPr lang="en-US" altLang="en-US" sz="1200" dirty="0">
                <a:solidFill>
                  <a:srgbClr val="000000"/>
                </a:solidFill>
                <a:latin typeface="Arial" panose="020B0604020202020204" pitchFamily="34" charset="0"/>
              </a:rPr>
              <a:t>S waves are shear waves that follow the same path through the mantle as P waves and arrived to the station 6 minutes and 12 seconds later.</a:t>
            </a:r>
          </a:p>
          <a:p>
            <a:endParaRPr lang="en-US" altLang="en-US" sz="1200" dirty="0">
              <a:latin typeface="Arial" panose="020B0604020202020204" pitchFamily="34" charset="0"/>
            </a:endParaRPr>
          </a:p>
          <a:p>
            <a:r>
              <a:rPr lang="en-US" altLang="en-US" sz="1200" dirty="0">
                <a:solidFill>
                  <a:srgbClr val="000000"/>
                </a:solidFill>
                <a:latin typeface="Arial" panose="020B0604020202020204" pitchFamily="34" charset="0"/>
              </a:rPr>
              <a:t>Surface waves travel along the perimeter of the Earth </a:t>
            </a:r>
            <a:r>
              <a:rPr lang="en-US" altLang="en-US" sz="1200" dirty="0">
                <a:latin typeface="Arial" panose="020B0604020202020204" pitchFamily="34" charset="0"/>
              </a:rPr>
              <a:t>from the earthquake to the recording seismometer.</a:t>
            </a:r>
            <a:endParaRPr lang="en-US" dirty="0"/>
          </a:p>
        </p:txBody>
      </p:sp>
      <p:sp>
        <p:nvSpPr>
          <p:cNvPr id="2" name="Google Shape;1272;p28">
            <a:extLst>
              <a:ext uri="{FF2B5EF4-FFF2-40B4-BE49-F238E27FC236}">
                <a16:creationId xmlns:a16="http://schemas.microsoft.com/office/drawing/2014/main" id="{F7FD1A9C-04AC-116D-49B7-DF1C9DD57E99}"/>
              </a:ext>
            </a:extLst>
          </p:cNvPr>
          <p:cNvSpPr/>
          <p:nvPr/>
        </p:nvSpPr>
        <p:spPr>
          <a:xfrm>
            <a:off x="7827264" y="0"/>
            <a:ext cx="905256" cy="475488"/>
          </a:xfrm>
          <a:prstGeom prst="flowChartOffpageConnector">
            <a:avLst/>
          </a:prstGeom>
          <a:solidFill>
            <a:srgbClr val="37358C"/>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3000"/>
              <a:buFont typeface="Arial"/>
              <a:buNone/>
            </a:pPr>
            <a:r>
              <a:rPr lang="en-US" sz="3000" b="1" i="0" u="none" strike="noStrike" cap="none">
                <a:solidFill>
                  <a:schemeClr val="lt1"/>
                </a:solidFill>
                <a:latin typeface="Calibri"/>
                <a:ea typeface="Calibri"/>
                <a:cs typeface="Calibri"/>
                <a:sym typeface="Calibri"/>
              </a:rPr>
              <a:t>ALL</a:t>
            </a:r>
            <a:endParaRPr sz="3000" b="1" i="0" u="none" strike="noStrike" cap="none">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419551584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299"/>
        <p:cNvGrpSpPr/>
        <p:nvPr/>
      </p:nvGrpSpPr>
      <p:grpSpPr>
        <a:xfrm>
          <a:off x="0" y="0"/>
          <a:ext cx="0" cy="0"/>
          <a:chOff x="0" y="0"/>
          <a:chExt cx="0" cy="0"/>
        </a:xfrm>
      </p:grpSpPr>
      <p:sp>
        <p:nvSpPr>
          <p:cNvPr id="300" name="Google Shape;300;p39"/>
          <p:cNvSpPr txBox="1">
            <a:spLocks noGrp="1"/>
          </p:cNvSpPr>
          <p:nvPr>
            <p:ph type="title"/>
          </p:nvPr>
        </p:nvSpPr>
        <p:spPr>
          <a:xfrm>
            <a:off x="457200" y="274638"/>
            <a:ext cx="8229600" cy="1143000"/>
          </a:xfrm>
          <a:prstGeom prst="rect">
            <a:avLst/>
          </a:prstGeom>
        </p:spPr>
        <p:txBody>
          <a:bodyPr spcFirstLastPara="1" wrap="square" lIns="91425" tIns="45700" rIns="91425" bIns="45700" anchor="ctr" anchorCtr="0">
            <a:noAutofit/>
          </a:bodyPr>
          <a:lstStyle/>
          <a:p>
            <a:pPr marL="0" lvl="0" indent="0" algn="ctr" rtl="0">
              <a:spcBef>
                <a:spcPts val="0"/>
              </a:spcBef>
              <a:spcAft>
                <a:spcPts val="0"/>
              </a:spcAft>
              <a:buNone/>
            </a:pPr>
            <a:r>
              <a:rPr lang="en-US" b="1" dirty="0">
                <a:latin typeface="Arial" panose="020B0604020202020204" pitchFamily="34" charset="0"/>
                <a:cs typeface="Arial" panose="020B0604020202020204" pitchFamily="34" charset="0"/>
              </a:rPr>
              <a:t>Slide Guide </a:t>
            </a:r>
            <a:endParaRPr b="1" dirty="0">
              <a:latin typeface="Arial" panose="020B0604020202020204" pitchFamily="34" charset="0"/>
              <a:cs typeface="Arial" panose="020B0604020202020204" pitchFamily="34" charset="0"/>
            </a:endParaRPr>
          </a:p>
        </p:txBody>
      </p:sp>
      <p:sp>
        <p:nvSpPr>
          <p:cNvPr id="301" name="Google Shape;301;p39"/>
          <p:cNvSpPr txBox="1">
            <a:spLocks noGrp="1"/>
          </p:cNvSpPr>
          <p:nvPr>
            <p:ph type="body" idx="1"/>
          </p:nvPr>
        </p:nvSpPr>
        <p:spPr>
          <a:xfrm>
            <a:off x="457200" y="1312868"/>
            <a:ext cx="8229600" cy="3748800"/>
          </a:xfrm>
          <a:prstGeom prst="rect">
            <a:avLst/>
          </a:prstGeom>
        </p:spPr>
        <p:txBody>
          <a:bodyPr spcFirstLastPara="1" wrap="square" lIns="91425" tIns="45700" rIns="91425" bIns="45700" anchor="t" anchorCtr="0">
            <a:noAutofit/>
          </a:bodyPr>
          <a:lstStyle/>
          <a:p>
            <a:pPr marL="457200" lvl="0" indent="-336550" algn="l" rtl="0">
              <a:spcBef>
                <a:spcPts val="0"/>
              </a:spcBef>
              <a:spcAft>
                <a:spcPts val="1200"/>
              </a:spcAft>
              <a:buSzPts val="1700"/>
              <a:buAutoNum type="arabicPeriod"/>
            </a:pPr>
            <a:r>
              <a:rPr lang="en-US" sz="1400" dirty="0">
                <a:latin typeface="Arial" panose="020B0604020202020204" pitchFamily="34" charset="0"/>
                <a:cs typeface="Arial" panose="020B0604020202020204" pitchFamily="34" charset="0"/>
              </a:rPr>
              <a:t>Where was the epicenter of this earthquake? (What city/region was it closest to?) When did the earthquake happen? What was its magnitude? </a:t>
            </a:r>
            <a:endParaRPr sz="1400" dirty="0">
              <a:latin typeface="Arial" panose="020B0604020202020204" pitchFamily="34" charset="0"/>
              <a:cs typeface="Arial" panose="020B0604020202020204" pitchFamily="34" charset="0"/>
            </a:endParaRPr>
          </a:p>
          <a:p>
            <a:pPr marL="457200" lvl="0" indent="-336550" algn="l" rtl="0">
              <a:spcBef>
                <a:spcPts val="0"/>
              </a:spcBef>
              <a:spcAft>
                <a:spcPts val="1200"/>
              </a:spcAft>
              <a:buSzPts val="1700"/>
              <a:buAutoNum type="arabicPeriod"/>
            </a:pPr>
            <a:r>
              <a:rPr lang="en-US" sz="1400" dirty="0">
                <a:latin typeface="Arial" panose="020B0604020202020204" pitchFamily="34" charset="0"/>
                <a:cs typeface="Arial" panose="020B0604020202020204" pitchFamily="34" charset="0"/>
              </a:rPr>
              <a:t>How many people are estimated to have felt the earthquake?</a:t>
            </a:r>
            <a:endParaRPr sz="1400" dirty="0">
              <a:latin typeface="Arial" panose="020B0604020202020204" pitchFamily="34" charset="0"/>
              <a:cs typeface="Arial" panose="020B0604020202020204" pitchFamily="34" charset="0"/>
            </a:endParaRPr>
          </a:p>
          <a:p>
            <a:pPr marL="457200" lvl="0" indent="-336550" algn="l" rtl="0">
              <a:spcBef>
                <a:spcPts val="0"/>
              </a:spcBef>
              <a:spcAft>
                <a:spcPts val="1200"/>
              </a:spcAft>
              <a:buSzPts val="1700"/>
              <a:buAutoNum type="arabicPeriod"/>
            </a:pPr>
            <a:r>
              <a:rPr lang="en-US" sz="1400" dirty="0">
                <a:latin typeface="Arial" panose="020B0604020202020204" pitchFamily="34" charset="0"/>
                <a:cs typeface="Arial" panose="020B0604020202020204" pitchFamily="34" charset="0"/>
              </a:rPr>
              <a:t>Which type of boundary is this earthquake related to? </a:t>
            </a:r>
            <a:endParaRPr sz="1400" dirty="0">
              <a:latin typeface="Arial" panose="020B0604020202020204" pitchFamily="34" charset="0"/>
              <a:cs typeface="Arial" panose="020B0604020202020204" pitchFamily="34" charset="0"/>
            </a:endParaRPr>
          </a:p>
          <a:p>
            <a:pPr marL="457200" lvl="0" indent="-336550" algn="l" rtl="0">
              <a:spcBef>
                <a:spcPts val="0"/>
              </a:spcBef>
              <a:spcAft>
                <a:spcPts val="1200"/>
              </a:spcAft>
              <a:buSzPts val="1700"/>
              <a:buAutoNum type="arabicPeriod"/>
            </a:pPr>
            <a:r>
              <a:rPr lang="en-US" sz="1400" dirty="0">
                <a:latin typeface="Arial" panose="020B0604020202020204" pitchFamily="34" charset="0"/>
                <a:cs typeface="Arial" panose="020B0604020202020204" pitchFamily="34" charset="0"/>
              </a:rPr>
              <a:t>What impact did the earthquake have on the location in which it was felt the strongest? (buildings, streets, animals, people…)</a:t>
            </a:r>
            <a:endParaRPr sz="1400" dirty="0">
              <a:latin typeface="Arial" panose="020B0604020202020204" pitchFamily="34" charset="0"/>
              <a:cs typeface="Arial" panose="020B0604020202020204" pitchFamily="34" charset="0"/>
            </a:endParaRPr>
          </a:p>
          <a:p>
            <a:pPr marL="457200" lvl="0" indent="-336550" algn="l" rtl="0">
              <a:spcBef>
                <a:spcPts val="0"/>
              </a:spcBef>
              <a:spcAft>
                <a:spcPts val="1200"/>
              </a:spcAft>
              <a:buSzPts val="1700"/>
              <a:buAutoNum type="arabicPeriod"/>
            </a:pPr>
            <a:r>
              <a:rPr lang="en-US" sz="1400" dirty="0">
                <a:latin typeface="Arial" panose="020B0604020202020204" pitchFamily="34" charset="0"/>
                <a:cs typeface="Arial" panose="020B0604020202020204" pitchFamily="34" charset="0"/>
              </a:rPr>
              <a:t>What additional hazards occurred in addition to the ground shaking?       (tsunamis, floods, sinkholes, landslides, fires, volcanoes…) </a:t>
            </a:r>
            <a:endParaRPr sz="1400" dirty="0">
              <a:latin typeface="Arial" panose="020B0604020202020204" pitchFamily="34" charset="0"/>
              <a:cs typeface="Arial" panose="020B0604020202020204" pitchFamily="34" charset="0"/>
            </a:endParaRPr>
          </a:p>
          <a:p>
            <a:pPr marL="457200" lvl="0" indent="-336550" algn="l" rtl="0">
              <a:spcBef>
                <a:spcPts val="0"/>
              </a:spcBef>
              <a:spcAft>
                <a:spcPts val="1200"/>
              </a:spcAft>
              <a:buSzPts val="1700"/>
              <a:buAutoNum type="arabicPeriod"/>
            </a:pPr>
            <a:r>
              <a:rPr lang="en-US" sz="1400" dirty="0">
                <a:latin typeface="Arial" panose="020B0604020202020204" pitchFamily="34" charset="0"/>
                <a:cs typeface="Arial" panose="020B0604020202020204" pitchFamily="34" charset="0"/>
              </a:rPr>
              <a:t>How long did it take the first P-wave to travel to the seismic station in this slide stack?   </a:t>
            </a:r>
            <a:endParaRPr sz="1400" dirty="0">
              <a:latin typeface="Arial" panose="020B0604020202020204" pitchFamily="34" charset="0"/>
              <a:cs typeface="Arial" panose="020B0604020202020204" pitchFamily="34" charset="0"/>
            </a:endParaRPr>
          </a:p>
          <a:p>
            <a:pPr marL="457200" lvl="0" indent="-342900" algn="l" rtl="0">
              <a:spcBef>
                <a:spcPts val="0"/>
              </a:spcBef>
              <a:spcAft>
                <a:spcPts val="1200"/>
              </a:spcAft>
              <a:buSzPts val="1800"/>
              <a:buAutoNum type="arabicPeriod"/>
            </a:pPr>
            <a:r>
              <a:rPr lang="en-US" sz="1400" dirty="0">
                <a:latin typeface="Arial" panose="020B0604020202020204" pitchFamily="34" charset="0"/>
                <a:cs typeface="Arial" panose="020B0604020202020204" pitchFamily="34" charset="0"/>
              </a:rPr>
              <a:t>What are 2 more questions you have about earthquakes that can NOT be answered with this slide stack?                              </a:t>
            </a:r>
            <a:endParaRPr sz="1400" dirty="0">
              <a:latin typeface="Arial" panose="020B0604020202020204" pitchFamily="34" charset="0"/>
              <a:cs typeface="Arial" panose="020B0604020202020204" pitchFamily="34" charset="0"/>
            </a:endParaRPr>
          </a:p>
        </p:txBody>
      </p:sp>
      <p:sp>
        <p:nvSpPr>
          <p:cNvPr id="302" name="Google Shape;302;p39"/>
          <p:cNvSpPr txBox="1">
            <a:spLocks noGrp="1"/>
          </p:cNvSpPr>
          <p:nvPr>
            <p:ph type="body" idx="1"/>
          </p:nvPr>
        </p:nvSpPr>
        <p:spPr>
          <a:xfrm>
            <a:off x="457200" y="4922945"/>
            <a:ext cx="8229600" cy="1810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sz="1400" dirty="0">
                <a:latin typeface="Arial" panose="020B0604020202020204" pitchFamily="34" charset="0"/>
                <a:cs typeface="Arial" panose="020B0604020202020204" pitchFamily="34" charset="0"/>
              </a:rPr>
              <a:t>Extension Questions</a:t>
            </a:r>
            <a:endParaRPr sz="1400" dirty="0">
              <a:latin typeface="Arial" panose="020B0604020202020204" pitchFamily="34" charset="0"/>
              <a:cs typeface="Arial" panose="020B0604020202020204" pitchFamily="34" charset="0"/>
            </a:endParaRPr>
          </a:p>
          <a:p>
            <a:pPr marL="457200" lvl="0" indent="-336550" algn="l" rtl="0">
              <a:spcBef>
                <a:spcPts val="1000"/>
              </a:spcBef>
              <a:spcAft>
                <a:spcPts val="1200"/>
              </a:spcAft>
              <a:buSzPts val="1700"/>
              <a:buFont typeface="Calibri"/>
              <a:buAutoNum type="arabicPeriod"/>
            </a:pPr>
            <a:r>
              <a:rPr lang="en-US" sz="1400" dirty="0">
                <a:latin typeface="Arial" panose="020B0604020202020204" pitchFamily="34" charset="0"/>
                <a:cs typeface="Arial" panose="020B0604020202020204" pitchFamily="34" charset="0"/>
              </a:rPr>
              <a:t>Seismic waves travel through the earth. Why did you or did you not feel the earthquake?</a:t>
            </a:r>
            <a:endParaRPr sz="1400" dirty="0">
              <a:latin typeface="Arial" panose="020B0604020202020204" pitchFamily="34" charset="0"/>
              <a:cs typeface="Arial" panose="020B0604020202020204" pitchFamily="34" charset="0"/>
            </a:endParaRPr>
          </a:p>
          <a:p>
            <a:pPr marL="457200" lvl="0" indent="-330200" algn="l" rtl="0">
              <a:spcBef>
                <a:spcPts val="0"/>
              </a:spcBef>
              <a:spcAft>
                <a:spcPts val="1200"/>
              </a:spcAft>
              <a:buSzPts val="1600"/>
              <a:buFont typeface="Arial"/>
              <a:buAutoNum type="arabicPeriod"/>
            </a:pPr>
            <a:r>
              <a:rPr lang="en-US" sz="1400" dirty="0">
                <a:latin typeface="Arial" panose="020B0604020202020204" pitchFamily="34" charset="0"/>
                <a:cs typeface="Arial" panose="020B0604020202020204" pitchFamily="34" charset="0"/>
              </a:rPr>
              <a:t>If you were going to write a news story on this earthquake, what would the headline be?  </a:t>
            </a:r>
            <a:r>
              <a:rPr lang="en-US" sz="1400" i="1" dirty="0">
                <a:latin typeface="Arial" panose="020B0604020202020204" pitchFamily="34" charset="0"/>
                <a:cs typeface="Arial" panose="020B0604020202020204" pitchFamily="34" charset="0"/>
              </a:rPr>
              <a:t>HINT: Think about where this earthquake occurred, the impact it had on the people living in the area, any effects the earthquake had on the area itself. </a:t>
            </a:r>
            <a:r>
              <a:rPr lang="en-US" sz="1400" i="1" dirty="0">
                <a:latin typeface="Arial" panose="020B0604020202020204" pitchFamily="34" charset="0"/>
                <a:ea typeface="Arial"/>
                <a:cs typeface="Arial" panose="020B0604020202020204" pitchFamily="34" charset="0"/>
                <a:sym typeface="Arial"/>
              </a:rPr>
              <a:t> </a:t>
            </a:r>
            <a:endParaRPr sz="1400" dirty="0">
              <a:latin typeface="Arial" panose="020B0604020202020204" pitchFamily="34" charset="0"/>
              <a:cs typeface="Arial" panose="020B0604020202020204" pitchFamily="34" charset="0"/>
            </a:endParaRPr>
          </a:p>
        </p:txBody>
      </p:sp>
      <p:sp>
        <p:nvSpPr>
          <p:cNvPr id="303" name="Google Shape;303;p39"/>
          <p:cNvSpPr/>
          <p:nvPr/>
        </p:nvSpPr>
        <p:spPr>
          <a:xfrm>
            <a:off x="7827264" y="0"/>
            <a:ext cx="905256" cy="475488"/>
          </a:xfrm>
          <a:prstGeom prst="flowChartOffpageConnector">
            <a:avLst/>
          </a:prstGeom>
          <a:solidFill>
            <a:srgbClr val="37358C"/>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a:solidFill>
                  <a:schemeClr val="lt1"/>
                </a:solidFill>
                <a:latin typeface="Calibri"/>
                <a:ea typeface="Calibri"/>
                <a:cs typeface="Calibri"/>
                <a:sym typeface="Calibri"/>
              </a:rPr>
              <a:t>ALL</a:t>
            </a:r>
            <a:endParaRPr sz="3000" b="1">
              <a:solidFill>
                <a:schemeClr val="lt1"/>
              </a:solidFill>
              <a:latin typeface="Calibri"/>
              <a:ea typeface="Calibri"/>
              <a:cs typeface="Calibri"/>
              <a:sym typeface="Calibri"/>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08"/>
        <p:cNvGrpSpPr/>
        <p:nvPr/>
      </p:nvGrpSpPr>
      <p:grpSpPr>
        <a:xfrm>
          <a:off x="0" y="0"/>
          <a:ext cx="0" cy="0"/>
          <a:chOff x="0" y="0"/>
          <a:chExt cx="0" cy="0"/>
        </a:xfrm>
      </p:grpSpPr>
      <p:sp>
        <p:nvSpPr>
          <p:cNvPr id="310" name="Google Shape;310;p40"/>
          <p:cNvSpPr txBox="1">
            <a:spLocks noGrp="1"/>
          </p:cNvSpPr>
          <p:nvPr>
            <p:ph type="body" idx="1"/>
          </p:nvPr>
        </p:nvSpPr>
        <p:spPr>
          <a:xfrm>
            <a:off x="457200" y="1324292"/>
            <a:ext cx="8229600" cy="3995400"/>
          </a:xfrm>
          <a:prstGeom prst="rect">
            <a:avLst/>
          </a:prstGeom>
        </p:spPr>
        <p:txBody>
          <a:bodyPr spcFirstLastPara="1" wrap="square" lIns="91425" tIns="45700" rIns="91425" bIns="45700" anchor="t" anchorCtr="0">
            <a:noAutofit/>
          </a:bodyPr>
          <a:lstStyle/>
          <a:p>
            <a:pPr marL="457200" lvl="0" indent="-336550" algn="l" rtl="0">
              <a:spcBef>
                <a:spcPts val="0"/>
              </a:spcBef>
              <a:spcAft>
                <a:spcPts val="1200"/>
              </a:spcAft>
              <a:buSzPts val="1700"/>
              <a:buAutoNum type="arabicPeriod"/>
            </a:pPr>
            <a:r>
              <a:rPr lang="en-US" sz="1400" dirty="0">
                <a:latin typeface="Arial" panose="020B0604020202020204" pitchFamily="34" charset="0"/>
                <a:cs typeface="Arial" panose="020B0604020202020204" pitchFamily="34" charset="0"/>
              </a:rPr>
              <a:t>Where was the epicenter of this earthquake? (What city/region was it closest to?) When did the earthquake happen? What was its magnitude? </a:t>
            </a:r>
            <a:endParaRPr sz="1400" dirty="0">
              <a:latin typeface="Arial" panose="020B0604020202020204" pitchFamily="34" charset="0"/>
              <a:cs typeface="Arial" panose="020B0604020202020204" pitchFamily="34" charset="0"/>
            </a:endParaRPr>
          </a:p>
          <a:p>
            <a:pPr marL="457200" lvl="0" indent="-336550" algn="l" rtl="0">
              <a:spcBef>
                <a:spcPts val="0"/>
              </a:spcBef>
              <a:spcAft>
                <a:spcPts val="1200"/>
              </a:spcAft>
              <a:buSzPts val="1700"/>
              <a:buAutoNum type="arabicPeriod"/>
            </a:pPr>
            <a:r>
              <a:rPr lang="en-US" sz="1400" dirty="0">
                <a:latin typeface="Arial" panose="020B0604020202020204" pitchFamily="34" charset="0"/>
                <a:cs typeface="Arial" panose="020B0604020202020204" pitchFamily="34" charset="0"/>
              </a:rPr>
              <a:t>How many people are estimated to have felt the earthquake?</a:t>
            </a:r>
            <a:endParaRPr sz="1400" dirty="0">
              <a:latin typeface="Arial" panose="020B0604020202020204" pitchFamily="34" charset="0"/>
              <a:cs typeface="Arial" panose="020B0604020202020204" pitchFamily="34" charset="0"/>
            </a:endParaRPr>
          </a:p>
          <a:p>
            <a:pPr marL="457200" lvl="0" indent="-336550" algn="l" rtl="0">
              <a:spcBef>
                <a:spcPts val="0"/>
              </a:spcBef>
              <a:spcAft>
                <a:spcPts val="1200"/>
              </a:spcAft>
              <a:buSzPts val="1700"/>
              <a:buAutoNum type="arabicPeriod"/>
            </a:pPr>
            <a:r>
              <a:rPr lang="en-US" sz="1400" dirty="0">
                <a:latin typeface="Arial" panose="020B0604020202020204" pitchFamily="34" charset="0"/>
                <a:cs typeface="Arial" panose="020B0604020202020204" pitchFamily="34" charset="0"/>
              </a:rPr>
              <a:t>What relationship is shown between the seismic hazard map and population density?</a:t>
            </a:r>
            <a:endParaRPr sz="1400" dirty="0">
              <a:latin typeface="Arial" panose="020B0604020202020204" pitchFamily="34" charset="0"/>
              <a:cs typeface="Arial" panose="020B0604020202020204" pitchFamily="34" charset="0"/>
            </a:endParaRPr>
          </a:p>
          <a:p>
            <a:pPr marL="457200" lvl="0" indent="-336550" algn="l" rtl="0">
              <a:spcBef>
                <a:spcPts val="0"/>
              </a:spcBef>
              <a:spcAft>
                <a:spcPts val="1200"/>
              </a:spcAft>
              <a:buSzPts val="1700"/>
              <a:buAutoNum type="arabicPeriod"/>
            </a:pPr>
            <a:r>
              <a:rPr lang="en-US" sz="1400" dirty="0">
                <a:latin typeface="Arial" panose="020B0604020202020204" pitchFamily="34" charset="0"/>
                <a:cs typeface="Arial" panose="020B0604020202020204" pitchFamily="34" charset="0"/>
              </a:rPr>
              <a:t>Which plates are involved and what type of boundary are they creating? </a:t>
            </a:r>
            <a:endParaRPr sz="1400" dirty="0">
              <a:latin typeface="Arial" panose="020B0604020202020204" pitchFamily="34" charset="0"/>
              <a:cs typeface="Arial" panose="020B0604020202020204" pitchFamily="34" charset="0"/>
            </a:endParaRPr>
          </a:p>
          <a:p>
            <a:pPr marL="457200" lvl="0" indent="-336550" algn="l" rtl="0">
              <a:spcBef>
                <a:spcPts val="0"/>
              </a:spcBef>
              <a:spcAft>
                <a:spcPts val="1200"/>
              </a:spcAft>
              <a:buSzPts val="1700"/>
              <a:buAutoNum type="arabicPeriod"/>
            </a:pPr>
            <a:r>
              <a:rPr lang="en-US" sz="1400" dirty="0">
                <a:latin typeface="Arial" panose="020B0604020202020204" pitchFamily="34" charset="0"/>
                <a:cs typeface="Arial" panose="020B0604020202020204" pitchFamily="34" charset="0"/>
              </a:rPr>
              <a:t>What impact did the earthquake have on the location in which it was felt the strongest? (buildings, streets, animals, people…)</a:t>
            </a:r>
            <a:endParaRPr sz="1400" dirty="0">
              <a:latin typeface="Arial" panose="020B0604020202020204" pitchFamily="34" charset="0"/>
              <a:cs typeface="Arial" panose="020B0604020202020204" pitchFamily="34" charset="0"/>
            </a:endParaRPr>
          </a:p>
          <a:p>
            <a:pPr marL="457200" lvl="0" indent="-336550" algn="l" rtl="0">
              <a:spcBef>
                <a:spcPts val="0"/>
              </a:spcBef>
              <a:spcAft>
                <a:spcPts val="1200"/>
              </a:spcAft>
              <a:buSzPts val="1700"/>
              <a:buAutoNum type="arabicPeriod"/>
            </a:pPr>
            <a:r>
              <a:rPr lang="en-US" sz="1400" dirty="0">
                <a:latin typeface="Arial" panose="020B0604020202020204" pitchFamily="34" charset="0"/>
                <a:cs typeface="Arial" panose="020B0604020202020204" pitchFamily="34" charset="0"/>
              </a:rPr>
              <a:t>What additional hazards occurred in addition to the ground shaking?       (tsunamis, floods, sinkholes, landslides, fires, volcanoes…) </a:t>
            </a:r>
            <a:endParaRPr sz="1400" dirty="0">
              <a:latin typeface="Arial" panose="020B0604020202020204" pitchFamily="34" charset="0"/>
              <a:cs typeface="Arial" panose="020B0604020202020204" pitchFamily="34" charset="0"/>
            </a:endParaRPr>
          </a:p>
          <a:p>
            <a:pPr marL="457200" lvl="0" indent="-336550" algn="l" rtl="0">
              <a:spcBef>
                <a:spcPts val="0"/>
              </a:spcBef>
              <a:spcAft>
                <a:spcPts val="1200"/>
              </a:spcAft>
              <a:buSzPts val="1700"/>
              <a:buAutoNum type="arabicPeriod"/>
            </a:pPr>
            <a:r>
              <a:rPr lang="en-US" sz="1400" dirty="0">
                <a:latin typeface="Arial" panose="020B0604020202020204" pitchFamily="34" charset="0"/>
                <a:cs typeface="Arial" panose="020B0604020202020204" pitchFamily="34" charset="0"/>
              </a:rPr>
              <a:t>How long did it take the first P-wave to travel to the seismic station in this slide stack?   </a:t>
            </a:r>
            <a:endParaRPr sz="1400" dirty="0">
              <a:latin typeface="Arial" panose="020B0604020202020204" pitchFamily="34" charset="0"/>
              <a:cs typeface="Arial" panose="020B0604020202020204" pitchFamily="34" charset="0"/>
            </a:endParaRPr>
          </a:p>
          <a:p>
            <a:pPr marL="457200" lvl="0" indent="-342900" algn="l" rtl="0">
              <a:spcBef>
                <a:spcPts val="0"/>
              </a:spcBef>
              <a:spcAft>
                <a:spcPts val="1200"/>
              </a:spcAft>
              <a:buSzPts val="1800"/>
              <a:buAutoNum type="arabicPeriod"/>
            </a:pPr>
            <a:r>
              <a:rPr lang="en-US" sz="1400" dirty="0">
                <a:latin typeface="Arial" panose="020B0604020202020204" pitchFamily="34" charset="0"/>
                <a:cs typeface="Arial" panose="020B0604020202020204" pitchFamily="34" charset="0"/>
              </a:rPr>
              <a:t>What are 2 more questions you have about earthquakes that can NOT be answered with this slide stack?                              </a:t>
            </a:r>
            <a:endParaRPr sz="1400" dirty="0">
              <a:latin typeface="Arial" panose="020B0604020202020204" pitchFamily="34" charset="0"/>
              <a:cs typeface="Arial" panose="020B0604020202020204" pitchFamily="34" charset="0"/>
            </a:endParaRPr>
          </a:p>
        </p:txBody>
      </p:sp>
      <p:sp>
        <p:nvSpPr>
          <p:cNvPr id="311" name="Google Shape;311;p40"/>
          <p:cNvSpPr txBox="1">
            <a:spLocks noGrp="1"/>
          </p:cNvSpPr>
          <p:nvPr>
            <p:ph type="body" idx="1"/>
          </p:nvPr>
        </p:nvSpPr>
        <p:spPr>
          <a:xfrm>
            <a:off x="457200" y="5174928"/>
            <a:ext cx="8229600" cy="1675500"/>
          </a:xfrm>
          <a:prstGeom prst="rect">
            <a:avLst/>
          </a:prstGeom>
        </p:spPr>
        <p:txBody>
          <a:bodyPr spcFirstLastPara="1" wrap="square" lIns="91425" tIns="45700" rIns="91425" bIns="45700" anchor="t" anchorCtr="0">
            <a:noAutofit/>
          </a:bodyPr>
          <a:lstStyle/>
          <a:p>
            <a:pPr marL="0" lvl="0" indent="0" algn="l" rtl="0">
              <a:spcBef>
                <a:spcPts val="0"/>
              </a:spcBef>
              <a:spcAft>
                <a:spcPts val="1200"/>
              </a:spcAft>
              <a:buNone/>
            </a:pPr>
            <a:r>
              <a:rPr lang="en-US" sz="1400" b="1" dirty="0">
                <a:latin typeface="Arial" panose="020B0604020202020204" pitchFamily="34" charset="0"/>
                <a:cs typeface="Arial" panose="020B0604020202020204" pitchFamily="34" charset="0"/>
              </a:rPr>
              <a:t>Extension Questions</a:t>
            </a:r>
            <a:endParaRPr sz="1400" b="1" dirty="0">
              <a:latin typeface="Arial" panose="020B0604020202020204" pitchFamily="34" charset="0"/>
              <a:cs typeface="Arial" panose="020B0604020202020204" pitchFamily="34" charset="0"/>
            </a:endParaRPr>
          </a:p>
          <a:p>
            <a:pPr marL="457200" lvl="0" indent="-336550" algn="l" rtl="0">
              <a:spcBef>
                <a:spcPts val="0"/>
              </a:spcBef>
              <a:spcAft>
                <a:spcPts val="1200"/>
              </a:spcAft>
              <a:buSzPts val="1700"/>
              <a:buAutoNum type="arabicPeriod"/>
            </a:pPr>
            <a:r>
              <a:rPr lang="en-US" sz="1400" dirty="0">
                <a:latin typeface="Arial" panose="020B0604020202020204" pitchFamily="34" charset="0"/>
                <a:cs typeface="Arial" panose="020B0604020202020204" pitchFamily="34" charset="0"/>
              </a:rPr>
              <a:t>Seismic waves travel through the earth. Why did you or did you not feel the earthquake?</a:t>
            </a:r>
            <a:endParaRPr sz="1400" dirty="0">
              <a:latin typeface="Arial" panose="020B0604020202020204" pitchFamily="34" charset="0"/>
              <a:cs typeface="Arial" panose="020B0604020202020204" pitchFamily="34" charset="0"/>
            </a:endParaRPr>
          </a:p>
          <a:p>
            <a:pPr marL="457200" lvl="0" indent="-330200" algn="l" rtl="0">
              <a:spcBef>
                <a:spcPts val="0"/>
              </a:spcBef>
              <a:spcAft>
                <a:spcPts val="1200"/>
              </a:spcAft>
              <a:buSzPts val="1600"/>
              <a:buFont typeface="Arial"/>
              <a:buAutoNum type="arabicPeriod"/>
            </a:pPr>
            <a:r>
              <a:rPr lang="en-US" sz="1400" dirty="0">
                <a:latin typeface="Arial" panose="020B0604020202020204" pitchFamily="34" charset="0"/>
                <a:cs typeface="Arial" panose="020B0604020202020204" pitchFamily="34" charset="0"/>
              </a:rPr>
              <a:t>If you were going to write a news story on this earthquake, what would the headline be?  </a:t>
            </a:r>
            <a:r>
              <a:rPr lang="en-US" sz="1400" i="1" dirty="0">
                <a:latin typeface="Arial" panose="020B0604020202020204" pitchFamily="34" charset="0"/>
                <a:cs typeface="Arial" panose="020B0604020202020204" pitchFamily="34" charset="0"/>
              </a:rPr>
              <a:t>HINT: Think about where this earthquake occurred, the impact it had on the people living in the area, any effects the earthquake had on the area itself. </a:t>
            </a:r>
            <a:r>
              <a:rPr lang="en-US" sz="1400" i="1" dirty="0">
                <a:latin typeface="Arial" panose="020B0604020202020204" pitchFamily="34" charset="0"/>
                <a:ea typeface="Arial"/>
                <a:cs typeface="Arial" panose="020B0604020202020204" pitchFamily="34" charset="0"/>
                <a:sym typeface="Arial"/>
              </a:rPr>
              <a:t> </a:t>
            </a:r>
            <a:endParaRPr sz="1400" dirty="0">
              <a:latin typeface="Arial" panose="020B0604020202020204" pitchFamily="34" charset="0"/>
              <a:cs typeface="Arial" panose="020B0604020202020204" pitchFamily="34" charset="0"/>
            </a:endParaRPr>
          </a:p>
        </p:txBody>
      </p:sp>
      <p:sp>
        <p:nvSpPr>
          <p:cNvPr id="312" name="Google Shape;312;p40"/>
          <p:cNvSpPr/>
          <p:nvPr/>
        </p:nvSpPr>
        <p:spPr>
          <a:xfrm>
            <a:off x="7827264" y="0"/>
            <a:ext cx="905256" cy="475488"/>
          </a:xfrm>
          <a:prstGeom prst="flowChartOffpageConnector">
            <a:avLst/>
          </a:prstGeom>
          <a:solidFill>
            <a:srgbClr val="CC2929"/>
          </a:solidFill>
          <a:ln w="28575" cap="flat" cmpd="sng">
            <a:solidFill>
              <a:srgbClr val="373583"/>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a:solidFill>
                  <a:schemeClr val="lt1"/>
                </a:solidFill>
                <a:latin typeface="Calibri"/>
                <a:ea typeface="Calibri"/>
                <a:cs typeface="Calibri"/>
                <a:sym typeface="Calibri"/>
              </a:rPr>
              <a:t>HS</a:t>
            </a:r>
            <a:endParaRPr sz="3000" b="1">
              <a:solidFill>
                <a:schemeClr val="lt1"/>
              </a:solidFill>
              <a:latin typeface="Calibri"/>
              <a:ea typeface="Calibri"/>
              <a:cs typeface="Calibri"/>
              <a:sym typeface="Calibri"/>
            </a:endParaRPr>
          </a:p>
        </p:txBody>
      </p:sp>
      <p:sp>
        <p:nvSpPr>
          <p:cNvPr id="4" name="Google Shape;300;p39">
            <a:extLst>
              <a:ext uri="{FF2B5EF4-FFF2-40B4-BE49-F238E27FC236}">
                <a16:creationId xmlns:a16="http://schemas.microsoft.com/office/drawing/2014/main" id="{6DB2A123-DF4E-E6EB-2FF8-E9421E70C905}"/>
              </a:ext>
            </a:extLst>
          </p:cNvPr>
          <p:cNvSpPr txBox="1">
            <a:spLocks noGrp="1"/>
          </p:cNvSpPr>
          <p:nvPr>
            <p:ph type="title"/>
          </p:nvPr>
        </p:nvSpPr>
        <p:spPr>
          <a:xfrm>
            <a:off x="457200" y="274638"/>
            <a:ext cx="8229600" cy="1143000"/>
          </a:xfrm>
          <a:prstGeom prst="rect">
            <a:avLst/>
          </a:prstGeom>
        </p:spPr>
        <p:txBody>
          <a:bodyPr spcFirstLastPara="1" wrap="square" lIns="91425" tIns="45700" rIns="91425" bIns="45700" anchor="ctr" anchorCtr="0">
            <a:noAutofit/>
          </a:bodyPr>
          <a:lstStyle/>
          <a:p>
            <a:pPr marL="0" lvl="0" indent="0" algn="ctr" rtl="0">
              <a:spcBef>
                <a:spcPts val="0"/>
              </a:spcBef>
              <a:spcAft>
                <a:spcPts val="0"/>
              </a:spcAft>
              <a:buNone/>
            </a:pPr>
            <a:r>
              <a:rPr lang="en-US" b="1" dirty="0">
                <a:latin typeface="Arial" panose="020B0604020202020204" pitchFamily="34" charset="0"/>
                <a:cs typeface="Arial" panose="020B0604020202020204" pitchFamily="34" charset="0"/>
              </a:rPr>
              <a:t>Slide Guide </a:t>
            </a:r>
            <a:endParaRPr b="1" dirty="0">
              <a:latin typeface="Arial" panose="020B0604020202020204" pitchFamily="34" charset="0"/>
              <a:cs typeface="Arial" panose="020B0604020202020204" pitchFamily="34" charset="0"/>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17"/>
        <p:cNvGrpSpPr/>
        <p:nvPr/>
      </p:nvGrpSpPr>
      <p:grpSpPr>
        <a:xfrm>
          <a:off x="0" y="0"/>
          <a:ext cx="0" cy="0"/>
          <a:chOff x="0" y="0"/>
          <a:chExt cx="0" cy="0"/>
        </a:xfrm>
      </p:grpSpPr>
      <p:sp>
        <p:nvSpPr>
          <p:cNvPr id="319" name="Google Shape;319;p41"/>
          <p:cNvSpPr txBox="1">
            <a:spLocks noGrp="1"/>
          </p:cNvSpPr>
          <p:nvPr>
            <p:ph type="body" idx="1"/>
          </p:nvPr>
        </p:nvSpPr>
        <p:spPr>
          <a:xfrm>
            <a:off x="457200" y="1353503"/>
            <a:ext cx="8229600" cy="4043100"/>
          </a:xfrm>
          <a:prstGeom prst="rect">
            <a:avLst/>
          </a:prstGeom>
        </p:spPr>
        <p:txBody>
          <a:bodyPr spcFirstLastPara="1" wrap="square" lIns="91425" tIns="45700" rIns="91425" bIns="45700" anchor="t" anchorCtr="0">
            <a:noAutofit/>
          </a:bodyPr>
          <a:lstStyle/>
          <a:p>
            <a:pPr marL="457200" lvl="0" indent="-336550" algn="l" rtl="0">
              <a:spcBef>
                <a:spcPts val="0"/>
              </a:spcBef>
              <a:spcAft>
                <a:spcPts val="1200"/>
              </a:spcAft>
              <a:buSzPts val="1700"/>
              <a:buAutoNum type="arabicPeriod"/>
            </a:pPr>
            <a:r>
              <a:rPr lang="en-US" sz="1400" dirty="0">
                <a:latin typeface="Arial" panose="020B0604020202020204" pitchFamily="34" charset="0"/>
                <a:cs typeface="Arial" panose="020B0604020202020204" pitchFamily="34" charset="0"/>
              </a:rPr>
              <a:t>Where was the epicenter and hypocenter of this earthquake? (What city/region was it closest to? Longitude/latitude/depth?) When did the earthquake happen? What was its magnitude? </a:t>
            </a:r>
            <a:endParaRPr sz="1400" dirty="0">
              <a:latin typeface="Arial" panose="020B0604020202020204" pitchFamily="34" charset="0"/>
              <a:cs typeface="Arial" panose="020B0604020202020204" pitchFamily="34" charset="0"/>
            </a:endParaRPr>
          </a:p>
          <a:p>
            <a:pPr marL="457200" lvl="0" indent="-336550" algn="l" rtl="0">
              <a:spcBef>
                <a:spcPts val="0"/>
              </a:spcBef>
              <a:spcAft>
                <a:spcPts val="1200"/>
              </a:spcAft>
              <a:buSzPts val="1700"/>
              <a:buAutoNum type="arabicPeriod"/>
            </a:pPr>
            <a:r>
              <a:rPr lang="en-US" sz="1400" dirty="0">
                <a:latin typeface="Arial" panose="020B0604020202020204" pitchFamily="34" charset="0"/>
                <a:cs typeface="Arial" panose="020B0604020202020204" pitchFamily="34" charset="0"/>
              </a:rPr>
              <a:t>What impact did the earthquake have on the location in which it was felt the strongest? </a:t>
            </a:r>
            <a:r>
              <a:rPr lang="en-US" sz="1400" i="1" dirty="0">
                <a:latin typeface="Arial" panose="020B0604020202020204" pitchFamily="34" charset="0"/>
                <a:cs typeface="Arial" panose="020B0604020202020204" pitchFamily="34" charset="0"/>
              </a:rPr>
              <a:t>(buildings, streets, animals, people…) </a:t>
            </a:r>
            <a:endParaRPr sz="1400" i="1" dirty="0">
              <a:latin typeface="Arial" panose="020B0604020202020204" pitchFamily="34" charset="0"/>
              <a:cs typeface="Arial" panose="020B0604020202020204" pitchFamily="34" charset="0"/>
            </a:endParaRPr>
          </a:p>
          <a:p>
            <a:pPr marL="457200" lvl="0" indent="-336550" algn="l" rtl="0">
              <a:spcBef>
                <a:spcPts val="0"/>
              </a:spcBef>
              <a:spcAft>
                <a:spcPts val="1200"/>
              </a:spcAft>
              <a:buSzPts val="1700"/>
              <a:buAutoNum type="arabicPeriod"/>
            </a:pPr>
            <a:r>
              <a:rPr lang="en-US" sz="1400" dirty="0">
                <a:latin typeface="Arial" panose="020B0604020202020204" pitchFamily="34" charset="0"/>
                <a:cs typeface="Arial" panose="020B0604020202020204" pitchFamily="34" charset="0"/>
              </a:rPr>
              <a:t>Draw the block model of the fault for this earthquake. Overlay a drawing of the focal mechanism to show how the 2D projection was created. Label it with the type of fault.</a:t>
            </a:r>
            <a:endParaRPr sz="1400" dirty="0">
              <a:latin typeface="Arial" panose="020B0604020202020204" pitchFamily="34" charset="0"/>
              <a:cs typeface="Arial" panose="020B0604020202020204" pitchFamily="34" charset="0"/>
            </a:endParaRPr>
          </a:p>
          <a:p>
            <a:pPr marL="457200" lvl="0" indent="-336550" algn="l" rtl="0">
              <a:spcBef>
                <a:spcPts val="0"/>
              </a:spcBef>
              <a:spcAft>
                <a:spcPts val="1200"/>
              </a:spcAft>
              <a:buSzPts val="1700"/>
              <a:buAutoNum type="arabicPeriod"/>
            </a:pPr>
            <a:r>
              <a:rPr lang="en-US" sz="1400" dirty="0">
                <a:latin typeface="Arial" panose="020B0604020202020204" pitchFamily="34" charset="0"/>
                <a:cs typeface="Arial" panose="020B0604020202020204" pitchFamily="34" charset="0"/>
              </a:rPr>
              <a:t>How are the related tectonic plates involved in creating the nearby boundary? </a:t>
            </a:r>
            <a:r>
              <a:rPr lang="en-US" sz="1400" i="1" dirty="0">
                <a:latin typeface="Arial" panose="020B0604020202020204" pitchFamily="34" charset="0"/>
                <a:cs typeface="Arial" panose="020B0604020202020204" pitchFamily="34" charset="0"/>
              </a:rPr>
              <a:t>(Include the type of boundary, and the velocity and name of the plates.) </a:t>
            </a:r>
            <a:endParaRPr sz="1400" i="1" dirty="0">
              <a:latin typeface="Arial" panose="020B0604020202020204" pitchFamily="34" charset="0"/>
              <a:cs typeface="Arial" panose="020B0604020202020204" pitchFamily="34" charset="0"/>
            </a:endParaRPr>
          </a:p>
          <a:p>
            <a:pPr marL="457200" lvl="0" indent="-336550" algn="l" rtl="0">
              <a:spcBef>
                <a:spcPts val="0"/>
              </a:spcBef>
              <a:spcAft>
                <a:spcPts val="1200"/>
              </a:spcAft>
              <a:buSzPts val="1700"/>
              <a:buAutoNum type="arabicPeriod"/>
            </a:pPr>
            <a:r>
              <a:rPr lang="en-US" sz="1400" dirty="0">
                <a:latin typeface="Arial" panose="020B0604020202020204" pitchFamily="34" charset="0"/>
                <a:cs typeface="Arial" panose="020B0604020202020204" pitchFamily="34" charset="0"/>
              </a:rPr>
              <a:t>What additional hazards occurred in addition to the ground shaking? </a:t>
            </a:r>
            <a:r>
              <a:rPr lang="en-US" sz="1400" i="1" dirty="0">
                <a:latin typeface="Arial" panose="020B0604020202020204" pitchFamily="34" charset="0"/>
                <a:cs typeface="Arial" panose="020B0604020202020204" pitchFamily="34" charset="0"/>
              </a:rPr>
              <a:t> (tsunamis, floods, sinkholes, landslides, fires, volcanoes…) </a:t>
            </a:r>
            <a:r>
              <a:rPr lang="en-US" sz="1400" dirty="0">
                <a:latin typeface="Arial" panose="020B0604020202020204" pitchFamily="34" charset="0"/>
                <a:cs typeface="Arial" panose="020B0604020202020204" pitchFamily="34" charset="0"/>
              </a:rPr>
              <a:t> </a:t>
            </a:r>
            <a:endParaRPr sz="1400" dirty="0">
              <a:latin typeface="Arial" panose="020B0604020202020204" pitchFamily="34" charset="0"/>
              <a:cs typeface="Arial" panose="020B0604020202020204" pitchFamily="34" charset="0"/>
            </a:endParaRPr>
          </a:p>
          <a:p>
            <a:pPr marL="457200" lvl="0" indent="-342900" algn="l" rtl="0">
              <a:spcBef>
                <a:spcPts val="0"/>
              </a:spcBef>
              <a:spcAft>
                <a:spcPts val="1200"/>
              </a:spcAft>
              <a:buSzPts val="1800"/>
              <a:buAutoNum type="arabicPeriod"/>
            </a:pPr>
            <a:r>
              <a:rPr lang="en-US" sz="1400" dirty="0">
                <a:latin typeface="Arial" panose="020B0604020202020204" pitchFamily="34" charset="0"/>
                <a:cs typeface="Arial" panose="020B0604020202020204" pitchFamily="34" charset="0"/>
              </a:rPr>
              <a:t>Relate the area’s population density to its seismic hazard level and earthquake history.          </a:t>
            </a:r>
            <a:endParaRPr sz="1400" dirty="0">
              <a:latin typeface="Arial" panose="020B0604020202020204" pitchFamily="34" charset="0"/>
              <a:cs typeface="Arial" panose="020B0604020202020204" pitchFamily="34" charset="0"/>
            </a:endParaRPr>
          </a:p>
        </p:txBody>
      </p:sp>
      <p:sp>
        <p:nvSpPr>
          <p:cNvPr id="320" name="Google Shape;320;p41"/>
          <p:cNvSpPr txBox="1">
            <a:spLocks noGrp="1"/>
          </p:cNvSpPr>
          <p:nvPr>
            <p:ph type="body" idx="1"/>
          </p:nvPr>
        </p:nvSpPr>
        <p:spPr>
          <a:xfrm>
            <a:off x="457200" y="5095596"/>
            <a:ext cx="8229600" cy="1256700"/>
          </a:xfrm>
          <a:prstGeom prst="rect">
            <a:avLst/>
          </a:prstGeom>
        </p:spPr>
        <p:txBody>
          <a:bodyPr spcFirstLastPara="1" wrap="square" lIns="91425" tIns="45700" rIns="91425" bIns="45700" anchor="t" anchorCtr="0">
            <a:noAutofit/>
          </a:bodyPr>
          <a:lstStyle/>
          <a:p>
            <a:pPr marL="0" lvl="0" indent="0" algn="l" rtl="0">
              <a:spcBef>
                <a:spcPts val="0"/>
              </a:spcBef>
              <a:spcAft>
                <a:spcPts val="1200"/>
              </a:spcAft>
              <a:buNone/>
            </a:pPr>
            <a:r>
              <a:rPr lang="en-US" sz="1400" b="1" dirty="0">
                <a:latin typeface="Arial" panose="020B0604020202020204" pitchFamily="34" charset="0"/>
                <a:cs typeface="Arial" panose="020B0604020202020204" pitchFamily="34" charset="0"/>
              </a:rPr>
              <a:t>Extension Question</a:t>
            </a:r>
            <a:endParaRPr sz="1400" b="1" dirty="0">
              <a:latin typeface="Arial" panose="020B0604020202020204" pitchFamily="34" charset="0"/>
              <a:cs typeface="Arial" panose="020B0604020202020204" pitchFamily="34" charset="0"/>
            </a:endParaRPr>
          </a:p>
          <a:p>
            <a:pPr marL="457200" lvl="0" indent="-336550" algn="l" rtl="0">
              <a:spcBef>
                <a:spcPts val="0"/>
              </a:spcBef>
              <a:spcAft>
                <a:spcPts val="1200"/>
              </a:spcAft>
              <a:buSzPts val="1700"/>
              <a:buAutoNum type="arabicPeriod"/>
            </a:pPr>
            <a:r>
              <a:rPr lang="en-US" sz="1400" dirty="0">
                <a:latin typeface="Arial" panose="020B0604020202020204" pitchFamily="34" charset="0"/>
                <a:cs typeface="Arial" panose="020B0604020202020204" pitchFamily="34" charset="0"/>
              </a:rPr>
              <a:t>What efforts have there been to mitigate impacts from earthquakes? What additional mitigation efforts should be implemented?  </a:t>
            </a:r>
            <a:endParaRPr sz="1400" dirty="0">
              <a:latin typeface="Arial" panose="020B0604020202020204" pitchFamily="34" charset="0"/>
              <a:cs typeface="Arial" panose="020B0604020202020204" pitchFamily="34" charset="0"/>
            </a:endParaRPr>
          </a:p>
          <a:p>
            <a:pPr marL="0" lvl="0" indent="0" algn="l" rtl="0">
              <a:spcBef>
                <a:spcPts val="0"/>
              </a:spcBef>
              <a:spcAft>
                <a:spcPts val="0"/>
              </a:spcAft>
              <a:buNone/>
            </a:pPr>
            <a:r>
              <a:rPr lang="en-US" sz="1600" i="1" dirty="0">
                <a:latin typeface="Arial"/>
                <a:ea typeface="Arial"/>
                <a:cs typeface="Arial"/>
                <a:sym typeface="Arial"/>
              </a:rPr>
              <a:t> </a:t>
            </a:r>
            <a:endParaRPr sz="1600" dirty="0"/>
          </a:p>
        </p:txBody>
      </p:sp>
      <p:sp>
        <p:nvSpPr>
          <p:cNvPr id="321" name="Google Shape;321;p41"/>
          <p:cNvSpPr/>
          <p:nvPr/>
        </p:nvSpPr>
        <p:spPr>
          <a:xfrm>
            <a:off x="7827264" y="0"/>
            <a:ext cx="905256" cy="475488"/>
          </a:xfrm>
          <a:prstGeom prst="flowChartOffpageConnector">
            <a:avLst/>
          </a:prstGeom>
          <a:solidFill>
            <a:schemeClr val="dk1"/>
          </a:solidFill>
          <a:ln w="28575" cap="flat" cmpd="sng">
            <a:solidFill>
              <a:srgbClr val="CC292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a:solidFill>
                  <a:schemeClr val="lt1"/>
                </a:solidFill>
                <a:latin typeface="Calibri"/>
                <a:ea typeface="Calibri"/>
                <a:cs typeface="Calibri"/>
                <a:sym typeface="Calibri"/>
              </a:rPr>
              <a:t>C</a:t>
            </a:r>
            <a:endParaRPr sz="3000" b="1">
              <a:solidFill>
                <a:schemeClr val="lt1"/>
              </a:solidFill>
              <a:latin typeface="Calibri"/>
              <a:ea typeface="Calibri"/>
              <a:cs typeface="Calibri"/>
              <a:sym typeface="Calibri"/>
            </a:endParaRPr>
          </a:p>
        </p:txBody>
      </p:sp>
      <p:sp>
        <p:nvSpPr>
          <p:cNvPr id="4" name="Google Shape;300;p39">
            <a:extLst>
              <a:ext uri="{FF2B5EF4-FFF2-40B4-BE49-F238E27FC236}">
                <a16:creationId xmlns:a16="http://schemas.microsoft.com/office/drawing/2014/main" id="{3D938E44-DEF7-AB5A-33D1-C1667914539E}"/>
              </a:ext>
            </a:extLst>
          </p:cNvPr>
          <p:cNvSpPr txBox="1">
            <a:spLocks noGrp="1"/>
          </p:cNvSpPr>
          <p:nvPr>
            <p:ph type="title"/>
          </p:nvPr>
        </p:nvSpPr>
        <p:spPr>
          <a:xfrm>
            <a:off x="457200" y="274638"/>
            <a:ext cx="8229600" cy="1143000"/>
          </a:xfrm>
          <a:prstGeom prst="rect">
            <a:avLst/>
          </a:prstGeom>
        </p:spPr>
        <p:txBody>
          <a:bodyPr spcFirstLastPara="1" wrap="square" lIns="91425" tIns="45700" rIns="91425" bIns="45700" anchor="ctr" anchorCtr="0">
            <a:noAutofit/>
          </a:bodyPr>
          <a:lstStyle/>
          <a:p>
            <a:pPr marL="0" lvl="0" indent="0" algn="ctr" rtl="0">
              <a:spcBef>
                <a:spcPts val="0"/>
              </a:spcBef>
              <a:spcAft>
                <a:spcPts val="0"/>
              </a:spcAft>
              <a:buNone/>
            </a:pPr>
            <a:r>
              <a:rPr lang="en-US" b="1" dirty="0">
                <a:latin typeface="Arial" panose="020B0604020202020204" pitchFamily="34" charset="0"/>
                <a:cs typeface="Arial" panose="020B0604020202020204" pitchFamily="34" charset="0"/>
              </a:rPr>
              <a:t>Slide Guide </a:t>
            </a:r>
            <a:endParaRPr b="1" dirty="0">
              <a:latin typeface="Arial" panose="020B0604020202020204" pitchFamily="34" charset="0"/>
              <a:cs typeface="Arial" panose="020B0604020202020204" pitchFamily="34" charset="0"/>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326"/>
        <p:cNvGrpSpPr/>
        <p:nvPr/>
      </p:nvGrpSpPr>
      <p:grpSpPr>
        <a:xfrm>
          <a:off x="0" y="0"/>
          <a:ext cx="0" cy="0"/>
          <a:chOff x="0" y="0"/>
          <a:chExt cx="0" cy="0"/>
        </a:xfrm>
      </p:grpSpPr>
      <p:sp>
        <p:nvSpPr>
          <p:cNvPr id="327" name="Google Shape;327;p42"/>
          <p:cNvSpPr txBox="1"/>
          <p:nvPr/>
        </p:nvSpPr>
        <p:spPr>
          <a:xfrm>
            <a:off x="132340" y="6248400"/>
            <a:ext cx="9022800" cy="8004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400">
                <a:solidFill>
                  <a:schemeClr val="dk1"/>
                </a:solidFill>
                <a:latin typeface="Arial"/>
                <a:ea typeface="Arial"/>
                <a:cs typeface="Arial"/>
                <a:sym typeface="Arial"/>
              </a:rPr>
              <a:t>These resources have been developed as part of the SAGE facility operated by the EarthScope Consortium</a:t>
            </a:r>
            <a:endParaRPr/>
          </a:p>
          <a:p>
            <a:pPr marL="0" marR="0" lvl="0" indent="0" algn="ctr" rtl="0">
              <a:spcBef>
                <a:spcPts val="0"/>
              </a:spcBef>
              <a:spcAft>
                <a:spcPts val="0"/>
              </a:spcAft>
              <a:buNone/>
            </a:pPr>
            <a:r>
              <a:rPr lang="en-US" sz="1400">
                <a:solidFill>
                  <a:schemeClr val="dk1"/>
                </a:solidFill>
                <a:latin typeface="Arial"/>
                <a:ea typeface="Arial"/>
                <a:cs typeface="Arial"/>
                <a:sym typeface="Arial"/>
              </a:rPr>
              <a:t> via support from the National Science Foundation. </a:t>
            </a:r>
            <a:endParaRPr/>
          </a:p>
          <a:p>
            <a:pPr marL="0" marR="0" lvl="0" indent="0" algn="l" rtl="0">
              <a:spcBef>
                <a:spcPts val="0"/>
              </a:spcBef>
              <a:spcAft>
                <a:spcPts val="0"/>
              </a:spcAft>
              <a:buNone/>
            </a:pPr>
            <a:endParaRPr sz="1800">
              <a:solidFill>
                <a:schemeClr val="dk1"/>
              </a:solidFill>
              <a:latin typeface="Arial"/>
              <a:ea typeface="Arial"/>
              <a:cs typeface="Arial"/>
              <a:sym typeface="Arial"/>
            </a:endParaRPr>
          </a:p>
        </p:txBody>
      </p:sp>
      <p:pic>
        <p:nvPicPr>
          <p:cNvPr id="328" name="Google Shape;328;p42" descr="Graphical user interface&#10;&#10;Description automatically generated with medium confidence"/>
          <p:cNvPicPr preferRelativeResize="0"/>
          <p:nvPr/>
        </p:nvPicPr>
        <p:blipFill rotWithShape="1">
          <a:blip r:embed="rId3">
            <a:alphaModFix/>
          </a:blip>
          <a:srcRect/>
          <a:stretch/>
        </p:blipFill>
        <p:spPr>
          <a:xfrm>
            <a:off x="1092200" y="4375750"/>
            <a:ext cx="4509527" cy="1702188"/>
          </a:xfrm>
          <a:prstGeom prst="rect">
            <a:avLst/>
          </a:prstGeom>
          <a:noFill/>
          <a:ln>
            <a:noFill/>
          </a:ln>
        </p:spPr>
      </p:pic>
      <p:sp>
        <p:nvSpPr>
          <p:cNvPr id="329" name="Google Shape;329;p42"/>
          <p:cNvSpPr txBox="1"/>
          <p:nvPr/>
        </p:nvSpPr>
        <p:spPr>
          <a:xfrm>
            <a:off x="642144" y="398943"/>
            <a:ext cx="7859700" cy="34170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Clr>
                <a:srgbClr val="373583"/>
              </a:buClr>
              <a:buSzPts val="1800"/>
              <a:buFont typeface="Arial"/>
              <a:buNone/>
            </a:pPr>
            <a:r>
              <a:rPr lang="en-US" sz="1800" b="1">
                <a:solidFill>
                  <a:srgbClr val="373583"/>
                </a:solidFill>
                <a:latin typeface="Arial"/>
                <a:ea typeface="Arial"/>
                <a:cs typeface="Arial"/>
                <a:sym typeface="Arial"/>
              </a:rPr>
              <a:t>Teachable Moments are a service of</a:t>
            </a:r>
            <a:endParaRPr sz="1800">
              <a:solidFill>
                <a:srgbClr val="373583"/>
              </a:solidFill>
              <a:latin typeface="Arial"/>
              <a:ea typeface="Arial"/>
              <a:cs typeface="Arial"/>
              <a:sym typeface="Arial"/>
            </a:endParaRPr>
          </a:p>
          <a:p>
            <a:pPr marL="0" marR="0" lvl="0" indent="0" algn="ctr" rtl="0">
              <a:spcBef>
                <a:spcPts val="0"/>
              </a:spcBef>
              <a:spcAft>
                <a:spcPts val="0"/>
              </a:spcAft>
              <a:buClr>
                <a:schemeClr val="dk1"/>
              </a:buClr>
              <a:buSzPts val="1800"/>
              <a:buFont typeface="Arial"/>
              <a:buNone/>
            </a:pPr>
            <a:endParaRPr sz="1800">
              <a:solidFill>
                <a:schemeClr val="dk1"/>
              </a:solidFill>
              <a:latin typeface="Arial"/>
              <a:ea typeface="Arial"/>
              <a:cs typeface="Arial"/>
              <a:sym typeface="Arial"/>
            </a:endParaRPr>
          </a:p>
          <a:p>
            <a:pPr marL="0" marR="0" lvl="0" indent="0" algn="ctr" rtl="0">
              <a:spcBef>
                <a:spcPts val="0"/>
              </a:spcBef>
              <a:spcAft>
                <a:spcPts val="0"/>
              </a:spcAft>
              <a:buClr>
                <a:schemeClr val="dk1"/>
              </a:buClr>
              <a:buSzPts val="1800"/>
              <a:buFont typeface="Arial"/>
              <a:buNone/>
            </a:pPr>
            <a:r>
              <a:rPr lang="en-US" sz="1800">
                <a:solidFill>
                  <a:schemeClr val="dk1"/>
                </a:solidFill>
                <a:latin typeface="Arial"/>
                <a:ea typeface="Arial"/>
                <a:cs typeface="Arial"/>
                <a:sym typeface="Arial"/>
              </a:rPr>
              <a:t>The EarthScope Consortium</a:t>
            </a:r>
            <a:endParaRPr/>
          </a:p>
          <a:p>
            <a:pPr marL="0" marR="0" lvl="0" indent="0" algn="ctr" rtl="0">
              <a:spcBef>
                <a:spcPts val="0"/>
              </a:spcBef>
              <a:spcAft>
                <a:spcPts val="0"/>
              </a:spcAft>
              <a:buClr>
                <a:schemeClr val="dk1"/>
              </a:buClr>
              <a:buSzPts val="1800"/>
              <a:buFont typeface="Arial"/>
              <a:buNone/>
            </a:pPr>
            <a:r>
              <a:rPr lang="en-US" sz="1800">
                <a:solidFill>
                  <a:schemeClr val="dk1"/>
                </a:solidFill>
                <a:latin typeface="Arial"/>
                <a:ea typeface="Arial"/>
                <a:cs typeface="Arial"/>
                <a:sym typeface="Arial"/>
              </a:rPr>
              <a:t>and </a:t>
            </a:r>
            <a:endParaRPr/>
          </a:p>
          <a:p>
            <a:pPr marL="0" marR="0" lvl="0" indent="0" algn="ctr" rtl="0">
              <a:spcBef>
                <a:spcPts val="0"/>
              </a:spcBef>
              <a:spcAft>
                <a:spcPts val="0"/>
              </a:spcAft>
              <a:buClr>
                <a:schemeClr val="dk1"/>
              </a:buClr>
              <a:buSzPts val="1800"/>
              <a:buFont typeface="Arial"/>
              <a:buNone/>
            </a:pPr>
            <a:r>
              <a:rPr lang="en-US" sz="1800">
                <a:solidFill>
                  <a:schemeClr val="dk1"/>
                </a:solidFill>
                <a:latin typeface="Arial"/>
                <a:ea typeface="Arial"/>
                <a:cs typeface="Arial"/>
                <a:sym typeface="Arial"/>
              </a:rPr>
              <a:t>The University of Portland </a:t>
            </a:r>
            <a:endParaRPr/>
          </a:p>
          <a:p>
            <a:pPr marL="0" marR="0" lvl="0" indent="0" algn="ctr" rtl="0">
              <a:spcBef>
                <a:spcPts val="0"/>
              </a:spcBef>
              <a:spcAft>
                <a:spcPts val="0"/>
              </a:spcAft>
              <a:buClr>
                <a:schemeClr val="dk1"/>
              </a:buClr>
              <a:buSzPts val="1800"/>
              <a:buFont typeface="Arial"/>
              <a:buNone/>
            </a:pPr>
            <a:endParaRPr sz="1800">
              <a:solidFill>
                <a:schemeClr val="dk1"/>
              </a:solidFill>
              <a:latin typeface="Arial"/>
              <a:ea typeface="Arial"/>
              <a:cs typeface="Arial"/>
              <a:sym typeface="Arial"/>
            </a:endParaRPr>
          </a:p>
          <a:p>
            <a:pPr marL="0" marR="0" lvl="0" indent="0" algn="ctr" rtl="0">
              <a:spcBef>
                <a:spcPts val="0"/>
              </a:spcBef>
              <a:spcAft>
                <a:spcPts val="0"/>
              </a:spcAft>
              <a:buClr>
                <a:schemeClr val="dk1"/>
              </a:buClr>
              <a:buSzPts val="1800"/>
              <a:buFont typeface="Arial"/>
              <a:buNone/>
            </a:pPr>
            <a:endParaRPr sz="1800">
              <a:solidFill>
                <a:schemeClr val="dk1"/>
              </a:solidFill>
              <a:latin typeface="Arial"/>
              <a:ea typeface="Arial"/>
              <a:cs typeface="Arial"/>
              <a:sym typeface="Arial"/>
            </a:endParaRPr>
          </a:p>
          <a:p>
            <a:pPr marL="0" marR="0" lvl="0" indent="0" algn="ctr" rtl="0">
              <a:spcBef>
                <a:spcPts val="0"/>
              </a:spcBef>
              <a:spcAft>
                <a:spcPts val="0"/>
              </a:spcAft>
              <a:buClr>
                <a:schemeClr val="dk1"/>
              </a:buClr>
              <a:buSzPts val="1800"/>
              <a:buFont typeface="Arial"/>
              <a:buNone/>
            </a:pPr>
            <a:endParaRPr sz="1800">
              <a:solidFill>
                <a:schemeClr val="dk1"/>
              </a:solidFill>
              <a:latin typeface="Arial"/>
              <a:ea typeface="Arial"/>
              <a:cs typeface="Arial"/>
              <a:sym typeface="Arial"/>
            </a:endParaRPr>
          </a:p>
          <a:p>
            <a:pPr marL="0" marR="0" lvl="0" indent="0" algn="ctr" rtl="0">
              <a:spcBef>
                <a:spcPts val="0"/>
              </a:spcBef>
              <a:spcAft>
                <a:spcPts val="0"/>
              </a:spcAft>
              <a:buClr>
                <a:schemeClr val="dk1"/>
              </a:buClr>
              <a:buSzPts val="1800"/>
              <a:buFont typeface="Arial"/>
              <a:buNone/>
            </a:pPr>
            <a:r>
              <a:rPr lang="en-US" sz="1800">
                <a:solidFill>
                  <a:schemeClr val="dk1"/>
                </a:solidFill>
                <a:latin typeface="Arial"/>
                <a:ea typeface="Arial"/>
                <a:cs typeface="Arial"/>
                <a:sym typeface="Arial"/>
              </a:rPr>
              <a:t>Please send feedback to </a:t>
            </a:r>
            <a:r>
              <a:rPr lang="en-US" sz="1800" u="sng">
                <a:solidFill>
                  <a:schemeClr val="dk1"/>
                </a:solidFill>
                <a:latin typeface="Arial"/>
                <a:ea typeface="Arial"/>
                <a:cs typeface="Arial"/>
                <a:sym typeface="Arial"/>
                <a:hlinkClick r:id="rId4">
                  <a:extLst>
                    <a:ext uri="{A12FA001-AC4F-418D-AE19-62706E023703}">
                      <ahyp:hlinkClr xmlns:ahyp="http://schemas.microsoft.com/office/drawing/2018/hyperlinkcolor" val="tx"/>
                    </a:ext>
                  </a:extLst>
                </a:hlinkClick>
              </a:rPr>
              <a:t>tammy.bravo@earthscope.org</a:t>
            </a:r>
            <a:endParaRPr sz="1800">
              <a:solidFill>
                <a:schemeClr val="dk1"/>
              </a:solidFill>
              <a:latin typeface="Arial"/>
              <a:ea typeface="Arial"/>
              <a:cs typeface="Arial"/>
              <a:sym typeface="Arial"/>
            </a:endParaRPr>
          </a:p>
          <a:p>
            <a:pPr marL="0" marR="0" lvl="0" indent="0" algn="ctr" rtl="0">
              <a:spcBef>
                <a:spcPts val="0"/>
              </a:spcBef>
              <a:spcAft>
                <a:spcPts val="0"/>
              </a:spcAft>
              <a:buClr>
                <a:schemeClr val="dk1"/>
              </a:buClr>
              <a:buSzPts val="1800"/>
              <a:buFont typeface="Arial"/>
              <a:buNone/>
            </a:pPr>
            <a:endParaRPr sz="1800">
              <a:solidFill>
                <a:schemeClr val="dk1"/>
              </a:solidFill>
              <a:latin typeface="Arial"/>
              <a:ea typeface="Arial"/>
              <a:cs typeface="Arial"/>
              <a:sym typeface="Arial"/>
            </a:endParaRPr>
          </a:p>
          <a:p>
            <a:pPr marL="0" marR="0" lvl="0" indent="0" algn="ctr" rtl="0">
              <a:spcBef>
                <a:spcPts val="0"/>
              </a:spcBef>
              <a:spcAft>
                <a:spcPts val="0"/>
              </a:spcAft>
              <a:buClr>
                <a:schemeClr val="dk1"/>
              </a:buClr>
              <a:buSzPts val="1800"/>
              <a:buFont typeface="Arial"/>
              <a:buNone/>
            </a:pPr>
            <a:r>
              <a:rPr lang="en-US" sz="1800">
                <a:solidFill>
                  <a:schemeClr val="dk1"/>
                </a:solidFill>
                <a:latin typeface="Arial"/>
                <a:ea typeface="Arial"/>
                <a:cs typeface="Arial"/>
                <a:sym typeface="Arial"/>
              </a:rPr>
              <a:t>To receive automatic notifications of new Teachable Moments</a:t>
            </a:r>
            <a:endParaRPr/>
          </a:p>
          <a:p>
            <a:pPr marL="0" marR="0" lvl="0" indent="0" algn="ctr" rtl="0">
              <a:spcBef>
                <a:spcPts val="0"/>
              </a:spcBef>
              <a:spcAft>
                <a:spcPts val="0"/>
              </a:spcAft>
              <a:buClr>
                <a:schemeClr val="dk1"/>
              </a:buClr>
              <a:buSzPts val="1800"/>
              <a:buFont typeface="Arial"/>
              <a:buNone/>
            </a:pPr>
            <a:r>
              <a:rPr lang="en-US" sz="1800">
                <a:solidFill>
                  <a:schemeClr val="dk1"/>
                </a:solidFill>
                <a:latin typeface="Arial"/>
                <a:ea typeface="Arial"/>
                <a:cs typeface="Arial"/>
                <a:sym typeface="Arial"/>
              </a:rPr>
              <a:t> send a blank email to earthquakes+subscribe@earthscope.org</a:t>
            </a:r>
            <a:endParaRPr/>
          </a:p>
        </p:txBody>
      </p:sp>
      <p:pic>
        <p:nvPicPr>
          <p:cNvPr id="2" name="Picture 1">
            <a:extLst>
              <a:ext uri="{FF2B5EF4-FFF2-40B4-BE49-F238E27FC236}">
                <a16:creationId xmlns:a16="http://schemas.microsoft.com/office/drawing/2014/main" id="{A1CCCF75-2009-E8D4-5BC9-6458D42CD64C}"/>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969000" y="4586288"/>
            <a:ext cx="2413000" cy="128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6CA26F56-DF27-33EA-20EA-185B832A3D0B}"/>
              </a:ext>
            </a:extLst>
          </p:cNvPr>
          <p:cNvSpPr txBox="1"/>
          <p:nvPr/>
        </p:nvSpPr>
        <p:spPr>
          <a:xfrm>
            <a:off x="581891" y="809917"/>
            <a:ext cx="8294254" cy="1169551"/>
          </a:xfrm>
          <a:prstGeom prst="rect">
            <a:avLst/>
          </a:prstGeom>
          <a:noFill/>
        </p:spPr>
        <p:txBody>
          <a:bodyPr wrap="square" rtlCol="0">
            <a:spAutoFit/>
          </a:bodyPr>
          <a:lstStyle/>
          <a:p>
            <a:pPr algn="ctr"/>
            <a:r>
              <a:rPr lang="en-US" sz="2800" dirty="0"/>
              <a:t>Video overview of the Sumatra earthquake </a:t>
            </a:r>
          </a:p>
          <a:p>
            <a:pPr algn="ctr"/>
            <a:r>
              <a:rPr lang="en-US" sz="2800" dirty="0"/>
              <a:t>and the impact on indigenous populations </a:t>
            </a:r>
          </a:p>
          <a:p>
            <a:pPr algn="ctr"/>
            <a:r>
              <a:rPr lang="en-US" dirty="0"/>
              <a:t>(possible trigger warning – please watch first to assess if this is a good fit for your classroom)</a:t>
            </a:r>
          </a:p>
        </p:txBody>
      </p:sp>
      <p:sp>
        <p:nvSpPr>
          <p:cNvPr id="6" name="Google Shape;168;p25">
            <a:extLst>
              <a:ext uri="{FF2B5EF4-FFF2-40B4-BE49-F238E27FC236}">
                <a16:creationId xmlns:a16="http://schemas.microsoft.com/office/drawing/2014/main" id="{F9DA1F6E-94F0-E74A-F225-AFAAB43A29A6}"/>
              </a:ext>
            </a:extLst>
          </p:cNvPr>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n-US" sz="2000" b="1" dirty="0">
                <a:solidFill>
                  <a:srgbClr val="10478B"/>
                </a:solidFill>
                <a:latin typeface="Calibri"/>
                <a:ea typeface="Calibri"/>
                <a:cs typeface="Calibri"/>
                <a:sym typeface="Calibri"/>
              </a:rPr>
            </a:br>
            <a:r>
              <a:rPr lang="en-US" sz="2400" b="1" dirty="0">
                <a:solidFill>
                  <a:srgbClr val="10478B"/>
                </a:solidFill>
                <a:latin typeface="Arial"/>
                <a:ea typeface="Arial"/>
                <a:cs typeface="Arial"/>
                <a:sym typeface="Arial"/>
              </a:rPr>
              <a:t>Magnitude </a:t>
            </a:r>
            <a:r>
              <a:rPr lang="en-US" sz="2400" b="1" dirty="0">
                <a:solidFill>
                  <a:srgbClr val="10478B"/>
                </a:solidFill>
              </a:rPr>
              <a:t>9.1</a:t>
            </a:r>
            <a:r>
              <a:rPr lang="en-US" sz="2400" b="1" dirty="0">
                <a:solidFill>
                  <a:srgbClr val="10478B"/>
                </a:solidFill>
                <a:latin typeface="Arial"/>
                <a:ea typeface="Arial"/>
                <a:cs typeface="Arial"/>
                <a:sym typeface="Arial"/>
              </a:rPr>
              <a:t> </a:t>
            </a:r>
            <a:r>
              <a:rPr lang="en-US" sz="2400" b="1" dirty="0">
                <a:solidFill>
                  <a:srgbClr val="10478B"/>
                </a:solidFill>
              </a:rPr>
              <a:t>SUMATRA</a:t>
            </a:r>
            <a:br>
              <a:rPr lang="en-US" sz="4300" b="1" dirty="0">
                <a:solidFill>
                  <a:srgbClr val="10478B"/>
                </a:solidFill>
                <a:latin typeface="Arial"/>
                <a:ea typeface="Arial"/>
                <a:cs typeface="Arial"/>
                <a:sym typeface="Arial"/>
              </a:rPr>
            </a:br>
            <a:r>
              <a:rPr lang="en-US" sz="1800" b="1" dirty="0">
                <a:solidFill>
                  <a:srgbClr val="10478B"/>
                </a:solidFill>
              </a:rPr>
              <a:t>Sunday</a:t>
            </a:r>
            <a:r>
              <a:rPr lang="en-US" sz="1800" b="1" dirty="0">
                <a:solidFill>
                  <a:srgbClr val="10478B"/>
                </a:solidFill>
                <a:latin typeface="Arial"/>
                <a:ea typeface="Arial"/>
                <a:cs typeface="Arial"/>
                <a:sym typeface="Arial"/>
              </a:rPr>
              <a:t>,  </a:t>
            </a:r>
            <a:r>
              <a:rPr lang="en-US" sz="1800" b="1" dirty="0">
                <a:solidFill>
                  <a:srgbClr val="10478B"/>
                </a:solidFill>
              </a:rPr>
              <a:t>December</a:t>
            </a:r>
            <a:r>
              <a:rPr lang="en-US" sz="1800" b="1" dirty="0">
                <a:solidFill>
                  <a:srgbClr val="10478B"/>
                </a:solidFill>
                <a:latin typeface="Arial"/>
                <a:ea typeface="Arial"/>
                <a:cs typeface="Arial"/>
                <a:sym typeface="Arial"/>
              </a:rPr>
              <a:t> 2</a:t>
            </a:r>
            <a:r>
              <a:rPr lang="en-US" sz="1800" b="1" dirty="0">
                <a:solidFill>
                  <a:srgbClr val="10478B"/>
                </a:solidFill>
              </a:rPr>
              <a:t>6</a:t>
            </a:r>
            <a:r>
              <a:rPr lang="en-US" sz="1800" b="1" dirty="0">
                <a:solidFill>
                  <a:srgbClr val="10478B"/>
                </a:solidFill>
                <a:latin typeface="Arial"/>
                <a:ea typeface="Arial"/>
                <a:cs typeface="Arial"/>
                <a:sym typeface="Arial"/>
              </a:rPr>
              <a:t>, </a:t>
            </a:r>
            <a:r>
              <a:rPr lang="en-US" sz="1800" b="1" dirty="0">
                <a:solidFill>
                  <a:srgbClr val="10478B"/>
                </a:solidFill>
              </a:rPr>
              <a:t>2004</a:t>
            </a:r>
            <a:r>
              <a:rPr lang="en-US" sz="1800" b="1" dirty="0">
                <a:solidFill>
                  <a:srgbClr val="10478B"/>
                </a:solidFill>
                <a:latin typeface="Arial"/>
                <a:ea typeface="Arial"/>
                <a:cs typeface="Arial"/>
                <a:sym typeface="Arial"/>
              </a:rPr>
              <a:t> at </a:t>
            </a:r>
            <a:r>
              <a:rPr lang="en-US" sz="1800" b="1" dirty="0">
                <a:solidFill>
                  <a:srgbClr val="10478B"/>
                </a:solidFill>
              </a:rPr>
              <a:t>00:58:53</a:t>
            </a:r>
            <a:r>
              <a:rPr lang="en-US" sz="1800" b="1" dirty="0">
                <a:solidFill>
                  <a:srgbClr val="10478B"/>
                </a:solidFill>
                <a:latin typeface="Arial"/>
                <a:ea typeface="Arial"/>
                <a:cs typeface="Arial"/>
                <a:sym typeface="Arial"/>
              </a:rPr>
              <a:t> UTC </a:t>
            </a:r>
            <a:endParaRPr sz="1800" dirty="0">
              <a:solidFill>
                <a:srgbClr val="10478B"/>
              </a:solidFill>
              <a:latin typeface="Arial"/>
              <a:ea typeface="Arial"/>
              <a:cs typeface="Arial"/>
              <a:sym typeface="Arial"/>
            </a:endParaRPr>
          </a:p>
        </p:txBody>
      </p:sp>
      <p:sp>
        <p:nvSpPr>
          <p:cNvPr id="8" name="Google Shape;358;p7">
            <a:extLst>
              <a:ext uri="{FF2B5EF4-FFF2-40B4-BE49-F238E27FC236}">
                <a16:creationId xmlns:a16="http://schemas.microsoft.com/office/drawing/2014/main" id="{FF72D0B2-C729-E60F-D1C0-118A0871C15B}"/>
              </a:ext>
            </a:extLst>
          </p:cNvPr>
          <p:cNvSpPr/>
          <p:nvPr/>
        </p:nvSpPr>
        <p:spPr>
          <a:xfrm>
            <a:off x="7827264" y="0"/>
            <a:ext cx="905256" cy="475488"/>
          </a:xfrm>
          <a:prstGeom prst="flowChartOffpageConnector">
            <a:avLst/>
          </a:prstGeom>
          <a:solidFill>
            <a:srgbClr val="CC2929"/>
          </a:solidFill>
          <a:ln w="28575" cap="flat" cmpd="sng">
            <a:solidFill>
              <a:srgbClr val="373583"/>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3000"/>
              <a:buFont typeface="Arial"/>
              <a:buNone/>
            </a:pPr>
            <a:r>
              <a:rPr lang="en-US" sz="3000" b="1" i="0" u="none" strike="noStrike" cap="none" dirty="0">
                <a:solidFill>
                  <a:schemeClr val="lt1"/>
                </a:solidFill>
                <a:latin typeface="Calibri"/>
                <a:ea typeface="Calibri"/>
                <a:cs typeface="Calibri"/>
                <a:sym typeface="Calibri"/>
              </a:rPr>
              <a:t>HS</a:t>
            </a:r>
            <a:endParaRPr sz="3000" b="1" i="0" u="none" strike="noStrike" cap="none" dirty="0">
              <a:solidFill>
                <a:schemeClr val="lt1"/>
              </a:solidFill>
              <a:latin typeface="Calibri"/>
              <a:ea typeface="Calibri"/>
              <a:cs typeface="Calibri"/>
              <a:sym typeface="Calibri"/>
            </a:endParaRPr>
          </a:p>
        </p:txBody>
      </p:sp>
      <p:pic>
        <p:nvPicPr>
          <p:cNvPr id="2" name="Sumatra-20 years Later_720Px (1)">
            <a:hlinkClick r:id="" action="ppaction://media"/>
            <a:extLst>
              <a:ext uri="{FF2B5EF4-FFF2-40B4-BE49-F238E27FC236}">
                <a16:creationId xmlns:a16="http://schemas.microsoft.com/office/drawing/2014/main" id="{B32EFD53-6C17-0D8C-C4CE-7A6B6DF764F1}"/>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135565" y="2126094"/>
            <a:ext cx="7144327" cy="4187369"/>
          </a:xfrm>
          <a:prstGeom prst="rect">
            <a:avLst/>
          </a:prstGeom>
        </p:spPr>
      </p:pic>
    </p:spTree>
    <p:extLst>
      <p:ext uri="{BB962C8B-B14F-4D97-AF65-F5344CB8AC3E}">
        <p14:creationId xmlns:p14="http://schemas.microsoft.com/office/powerpoint/2010/main" val="2021946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4837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pic>
        <p:nvPicPr>
          <p:cNvPr id="241" name="Google Shape;241;p33"/>
          <p:cNvPicPr preferRelativeResize="0"/>
          <p:nvPr/>
        </p:nvPicPr>
        <p:blipFill>
          <a:blip r:embed="rId3">
            <a:alphaModFix/>
          </a:blip>
          <a:stretch>
            <a:fillRect/>
          </a:stretch>
        </p:blipFill>
        <p:spPr>
          <a:xfrm>
            <a:off x="1420237" y="4403070"/>
            <a:ext cx="2191659" cy="2401893"/>
          </a:xfrm>
          <a:prstGeom prst="rect">
            <a:avLst/>
          </a:prstGeom>
          <a:noFill/>
          <a:ln>
            <a:noFill/>
          </a:ln>
        </p:spPr>
      </p:pic>
      <p:sp>
        <p:nvSpPr>
          <p:cNvPr id="242" name="Google Shape;242;p33"/>
          <p:cNvSpPr/>
          <p:nvPr/>
        </p:nvSpPr>
        <p:spPr>
          <a:xfrm>
            <a:off x="7827264" y="0"/>
            <a:ext cx="905256" cy="475488"/>
          </a:xfrm>
          <a:prstGeom prst="flowChartOffpageConnector">
            <a:avLst/>
          </a:prstGeom>
          <a:solidFill>
            <a:srgbClr val="37358C"/>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a:solidFill>
                  <a:schemeClr val="lt1"/>
                </a:solidFill>
                <a:latin typeface="Calibri"/>
                <a:ea typeface="Calibri"/>
                <a:cs typeface="Calibri"/>
                <a:sym typeface="Calibri"/>
              </a:rPr>
              <a:t>ALL</a:t>
            </a:r>
            <a:endParaRPr sz="3000" b="1">
              <a:solidFill>
                <a:schemeClr val="lt1"/>
              </a:solidFill>
              <a:latin typeface="Calibri"/>
              <a:ea typeface="Calibri"/>
              <a:cs typeface="Calibri"/>
              <a:sym typeface="Calibri"/>
            </a:endParaRPr>
          </a:p>
        </p:txBody>
      </p:sp>
      <p:sp>
        <p:nvSpPr>
          <p:cNvPr id="243" name="Google Shape;243;p33"/>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n-US" sz="2000" b="1">
                <a:solidFill>
                  <a:srgbClr val="10478B"/>
                </a:solidFill>
                <a:latin typeface="Calibri"/>
                <a:ea typeface="Calibri"/>
                <a:cs typeface="Calibri"/>
                <a:sym typeface="Calibri"/>
              </a:rPr>
            </a:br>
            <a:r>
              <a:rPr lang="en-US" sz="2400" b="1">
                <a:solidFill>
                  <a:srgbClr val="10478B"/>
                </a:solidFill>
                <a:latin typeface="Arial"/>
                <a:ea typeface="Arial"/>
                <a:cs typeface="Arial"/>
                <a:sym typeface="Arial"/>
              </a:rPr>
              <a:t>Magnitude </a:t>
            </a:r>
            <a:r>
              <a:rPr lang="en-US" sz="2400" b="1">
                <a:solidFill>
                  <a:srgbClr val="10478B"/>
                </a:solidFill>
              </a:rPr>
              <a:t>9.1</a:t>
            </a:r>
            <a:r>
              <a:rPr lang="en-US" sz="2400" b="1">
                <a:solidFill>
                  <a:srgbClr val="10478B"/>
                </a:solidFill>
                <a:latin typeface="Arial"/>
                <a:ea typeface="Arial"/>
                <a:cs typeface="Arial"/>
                <a:sym typeface="Arial"/>
              </a:rPr>
              <a:t> </a:t>
            </a:r>
            <a:r>
              <a:rPr lang="en-US" sz="2400" b="1">
                <a:solidFill>
                  <a:srgbClr val="10478B"/>
                </a:solidFill>
              </a:rPr>
              <a:t>SUMATRA</a:t>
            </a:r>
            <a:br>
              <a:rPr lang="en-US" sz="4300" b="1">
                <a:solidFill>
                  <a:srgbClr val="10478B"/>
                </a:solidFill>
                <a:latin typeface="Arial"/>
                <a:ea typeface="Arial"/>
                <a:cs typeface="Arial"/>
                <a:sym typeface="Arial"/>
              </a:rPr>
            </a:br>
            <a:r>
              <a:rPr lang="en-US" sz="1800" b="1">
                <a:solidFill>
                  <a:srgbClr val="10478B"/>
                </a:solidFill>
              </a:rPr>
              <a:t>Sunday</a:t>
            </a:r>
            <a:r>
              <a:rPr lang="en-US" sz="1800" b="1">
                <a:solidFill>
                  <a:srgbClr val="10478B"/>
                </a:solidFill>
                <a:latin typeface="Arial"/>
                <a:ea typeface="Arial"/>
                <a:cs typeface="Arial"/>
                <a:sym typeface="Arial"/>
              </a:rPr>
              <a:t>,  </a:t>
            </a:r>
            <a:r>
              <a:rPr lang="en-US" sz="1800" b="1">
                <a:solidFill>
                  <a:srgbClr val="10478B"/>
                </a:solidFill>
              </a:rPr>
              <a:t>December</a:t>
            </a:r>
            <a:r>
              <a:rPr lang="en-US" sz="1800" b="1">
                <a:solidFill>
                  <a:srgbClr val="10478B"/>
                </a:solidFill>
                <a:latin typeface="Arial"/>
                <a:ea typeface="Arial"/>
                <a:cs typeface="Arial"/>
                <a:sym typeface="Arial"/>
              </a:rPr>
              <a:t> 2</a:t>
            </a:r>
            <a:r>
              <a:rPr lang="en-US" sz="1800" b="1">
                <a:solidFill>
                  <a:srgbClr val="10478B"/>
                </a:solidFill>
              </a:rPr>
              <a:t>6</a:t>
            </a:r>
            <a:r>
              <a:rPr lang="en-US" sz="1800" b="1">
                <a:solidFill>
                  <a:srgbClr val="10478B"/>
                </a:solidFill>
                <a:latin typeface="Arial"/>
                <a:ea typeface="Arial"/>
                <a:cs typeface="Arial"/>
                <a:sym typeface="Arial"/>
              </a:rPr>
              <a:t>, </a:t>
            </a:r>
            <a:r>
              <a:rPr lang="en-US" sz="1800" b="1">
                <a:solidFill>
                  <a:srgbClr val="10478B"/>
                </a:solidFill>
              </a:rPr>
              <a:t>2004</a:t>
            </a:r>
            <a:r>
              <a:rPr lang="en-US" sz="1800" b="1">
                <a:solidFill>
                  <a:srgbClr val="10478B"/>
                </a:solidFill>
                <a:latin typeface="Arial"/>
                <a:ea typeface="Arial"/>
                <a:cs typeface="Arial"/>
                <a:sym typeface="Arial"/>
              </a:rPr>
              <a:t> at </a:t>
            </a:r>
            <a:r>
              <a:rPr lang="en-US" sz="1800" b="1">
                <a:solidFill>
                  <a:srgbClr val="10478B"/>
                </a:solidFill>
              </a:rPr>
              <a:t>00:58:53</a:t>
            </a:r>
            <a:r>
              <a:rPr lang="en-US" sz="1800" b="1">
                <a:solidFill>
                  <a:srgbClr val="10478B"/>
                </a:solidFill>
                <a:latin typeface="Arial"/>
                <a:ea typeface="Arial"/>
                <a:cs typeface="Arial"/>
                <a:sym typeface="Arial"/>
              </a:rPr>
              <a:t> UTC </a:t>
            </a:r>
            <a:endParaRPr sz="1800">
              <a:solidFill>
                <a:srgbClr val="10478B"/>
              </a:solidFill>
              <a:latin typeface="Arial"/>
              <a:ea typeface="Arial"/>
              <a:cs typeface="Arial"/>
              <a:sym typeface="Arial"/>
            </a:endParaRPr>
          </a:p>
        </p:txBody>
      </p:sp>
      <p:pic>
        <p:nvPicPr>
          <p:cNvPr id="244" name="Google Shape;244;p33"/>
          <p:cNvPicPr preferRelativeResize="0"/>
          <p:nvPr/>
        </p:nvPicPr>
        <p:blipFill>
          <a:blip r:embed="rId4">
            <a:alphaModFix/>
          </a:blip>
          <a:stretch>
            <a:fillRect/>
          </a:stretch>
        </p:blipFill>
        <p:spPr>
          <a:xfrm>
            <a:off x="4275125" y="1181298"/>
            <a:ext cx="4766299" cy="5285050"/>
          </a:xfrm>
          <a:prstGeom prst="rect">
            <a:avLst/>
          </a:prstGeom>
          <a:noFill/>
          <a:ln>
            <a:noFill/>
          </a:ln>
        </p:spPr>
      </p:pic>
      <p:sp>
        <p:nvSpPr>
          <p:cNvPr id="245" name="Google Shape;245;p33"/>
          <p:cNvSpPr txBox="1"/>
          <p:nvPr/>
        </p:nvSpPr>
        <p:spPr>
          <a:xfrm>
            <a:off x="230700" y="1059125"/>
            <a:ext cx="4146747" cy="3385512"/>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600" dirty="0">
                <a:solidFill>
                  <a:schemeClr val="dk1"/>
                </a:solidFill>
              </a:rPr>
              <a:t>The Modified-Mercalli Intensity (MMI) scale is a ten-stage scale, from I to X, that indicates the severity of ground shaking.</a:t>
            </a:r>
            <a:endParaRPr sz="1600" dirty="0">
              <a:solidFill>
                <a:schemeClr val="dk1"/>
              </a:solidFill>
            </a:endParaRPr>
          </a:p>
          <a:p>
            <a:pPr marL="0" lvl="0" indent="0" algn="l" rtl="0">
              <a:spcBef>
                <a:spcPts val="0"/>
              </a:spcBef>
              <a:spcAft>
                <a:spcPts val="0"/>
              </a:spcAft>
              <a:buNone/>
            </a:pPr>
            <a:r>
              <a:rPr lang="en-US" sz="1600" dirty="0">
                <a:solidFill>
                  <a:schemeClr val="dk1"/>
                </a:solidFill>
              </a:rPr>
              <a:t> </a:t>
            </a:r>
            <a:endParaRPr sz="1600" dirty="0">
              <a:solidFill>
                <a:schemeClr val="dk1"/>
              </a:solidFill>
            </a:endParaRPr>
          </a:p>
          <a:p>
            <a:pPr marL="0" lvl="0" indent="0" algn="l" rtl="0">
              <a:spcBef>
                <a:spcPts val="0"/>
              </a:spcBef>
              <a:spcAft>
                <a:spcPts val="0"/>
              </a:spcAft>
              <a:buNone/>
            </a:pPr>
            <a:r>
              <a:rPr lang="en-US" sz="1600" dirty="0">
                <a:solidFill>
                  <a:schemeClr val="dk1"/>
                </a:solidFill>
              </a:rPr>
              <a:t>Intensity is based on observed effects and is variable over the area affected by the earthquake and is dependent on earthquake size, depth, distance, and local conditions.</a:t>
            </a:r>
          </a:p>
          <a:p>
            <a:pPr marL="0" lvl="0" indent="0" algn="l" rtl="0">
              <a:spcBef>
                <a:spcPts val="0"/>
              </a:spcBef>
              <a:spcAft>
                <a:spcPts val="0"/>
              </a:spcAft>
              <a:buNone/>
            </a:pPr>
            <a:endParaRPr lang="en-US" sz="1600" dirty="0">
              <a:solidFill>
                <a:schemeClr val="dk1"/>
              </a:solidFill>
            </a:endParaRPr>
          </a:p>
          <a:p>
            <a:pPr marL="0" lvl="0" indent="0" algn="l" rtl="0">
              <a:spcBef>
                <a:spcPts val="0"/>
              </a:spcBef>
              <a:spcAft>
                <a:spcPts val="0"/>
              </a:spcAft>
              <a:buNone/>
            </a:pPr>
            <a:r>
              <a:rPr lang="en-US" sz="1600" dirty="0">
                <a:solidFill>
                  <a:schemeClr val="dk1"/>
                </a:solidFill>
              </a:rPr>
              <a:t>The black star indicates the epicenter of the earthquake, and the outline defines the full rupture zone of the earthquake.</a:t>
            </a:r>
            <a:endParaRPr sz="1600" dirty="0">
              <a:solidFill>
                <a:schemeClr val="dk1"/>
              </a:solidFill>
            </a:endParaRPr>
          </a:p>
        </p:txBody>
      </p:sp>
      <p:sp>
        <p:nvSpPr>
          <p:cNvPr id="7" name="TextBox 6">
            <a:extLst>
              <a:ext uri="{FF2B5EF4-FFF2-40B4-BE49-F238E27FC236}">
                <a16:creationId xmlns:a16="http://schemas.microsoft.com/office/drawing/2014/main" id="{77876B0C-1AE4-58AA-99A0-778F22EF21F6}"/>
              </a:ext>
            </a:extLst>
          </p:cNvPr>
          <p:cNvSpPr txBox="1"/>
          <p:nvPr/>
        </p:nvSpPr>
        <p:spPr>
          <a:xfrm>
            <a:off x="6303523" y="6450021"/>
            <a:ext cx="2840477" cy="276999"/>
          </a:xfrm>
          <a:prstGeom prst="rect">
            <a:avLst/>
          </a:prstGeom>
          <a:noFill/>
        </p:spPr>
        <p:txBody>
          <a:bodyPr wrap="square">
            <a:spAutoFit/>
          </a:bodyPr>
          <a:lstStyle/>
          <a:p>
            <a:pPr rtl="0"/>
            <a:r>
              <a:rPr lang="en-US" sz="1200" dirty="0">
                <a:latin typeface="Arial" panose="020B0604020202020204" pitchFamily="34" charset="0"/>
              </a:rPr>
              <a:t>Image</a:t>
            </a:r>
            <a:r>
              <a:rPr lang="en-US" sz="1200" b="0" u="none" strike="noStrike" dirty="0">
                <a:solidFill>
                  <a:srgbClr val="000000"/>
                </a:solidFill>
                <a:effectLst/>
                <a:latin typeface="Arial" panose="020B0604020202020204" pitchFamily="34" charset="0"/>
              </a:rPr>
              <a:t> courtesy US Geological Survey</a:t>
            </a:r>
            <a:endParaRPr lang="en-US" sz="12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80"/>
        <p:cNvGrpSpPr/>
        <p:nvPr/>
      </p:nvGrpSpPr>
      <p:grpSpPr>
        <a:xfrm>
          <a:off x="0" y="0"/>
          <a:ext cx="0" cy="0"/>
          <a:chOff x="0" y="0"/>
          <a:chExt cx="0" cy="0"/>
        </a:xfrm>
      </p:grpSpPr>
      <p:sp>
        <p:nvSpPr>
          <p:cNvPr id="281" name="Google Shape;281;p37"/>
          <p:cNvSpPr txBox="1"/>
          <p:nvPr/>
        </p:nvSpPr>
        <p:spPr>
          <a:xfrm>
            <a:off x="300700" y="1023675"/>
            <a:ext cx="3795050" cy="5787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600" dirty="0">
                <a:solidFill>
                  <a:schemeClr val="dk1"/>
                </a:solidFill>
              </a:rPr>
              <a:t>Sumatra is the largest island in the Indonesian territory and is the closest to the Asian continent. The Bukit </a:t>
            </a:r>
            <a:r>
              <a:rPr lang="en-US" sz="1600" dirty="0" err="1">
                <a:solidFill>
                  <a:schemeClr val="dk1"/>
                </a:solidFill>
              </a:rPr>
              <a:t>Barisan</a:t>
            </a:r>
            <a:r>
              <a:rPr lang="en-US" sz="1600" dirty="0">
                <a:solidFill>
                  <a:schemeClr val="dk1"/>
                </a:solidFill>
              </a:rPr>
              <a:t> Selatan National Park is a UNESCO World Heritage site. It is also home to the largest volcanic lake in the world called Lake Toba.</a:t>
            </a:r>
          </a:p>
          <a:p>
            <a:pPr marL="0" lvl="0" indent="0" algn="l" rtl="0">
              <a:spcBef>
                <a:spcPts val="0"/>
              </a:spcBef>
              <a:spcAft>
                <a:spcPts val="0"/>
              </a:spcAft>
              <a:buNone/>
            </a:pPr>
            <a:r>
              <a:rPr lang="en-US" sz="1600" dirty="0">
                <a:solidFill>
                  <a:schemeClr val="dk1"/>
                </a:solidFill>
              </a:rPr>
              <a:t> </a:t>
            </a:r>
            <a:endParaRPr sz="1600" dirty="0">
              <a:solidFill>
                <a:schemeClr val="dk1"/>
              </a:solidFill>
            </a:endParaRPr>
          </a:p>
          <a:p>
            <a:pPr marL="0" lvl="0" indent="0" algn="l" rtl="0">
              <a:spcBef>
                <a:spcPts val="0"/>
              </a:spcBef>
              <a:spcAft>
                <a:spcPts val="0"/>
              </a:spcAft>
              <a:buNone/>
            </a:pPr>
            <a:r>
              <a:rPr lang="en-US" sz="1600" dirty="0">
                <a:solidFill>
                  <a:schemeClr val="dk1"/>
                </a:solidFill>
              </a:rPr>
              <a:t>The rich volcanic soil supports a highly biodiverse rainforest ecosystem. This fertile soil has also helped Sumatra’s agricultural industry: coffee, rice, coconuts, rubber and tea. Other industries include: cement, mining - mostly of coal, banking, fishing, and tourism. Tourists go to Sumatra for snorkeling, surfing, and the beautiful scenery. </a:t>
            </a:r>
            <a:endParaRPr sz="1600" dirty="0">
              <a:solidFill>
                <a:schemeClr val="dk1"/>
              </a:solidFill>
            </a:endParaRPr>
          </a:p>
        </p:txBody>
      </p:sp>
      <p:sp>
        <p:nvSpPr>
          <p:cNvPr id="282" name="Google Shape;282;p37"/>
          <p:cNvSpPr/>
          <p:nvPr/>
        </p:nvSpPr>
        <p:spPr>
          <a:xfrm>
            <a:off x="7827264" y="0"/>
            <a:ext cx="905256" cy="475488"/>
          </a:xfrm>
          <a:prstGeom prst="flowChartOffpageConnector">
            <a:avLst/>
          </a:prstGeom>
          <a:solidFill>
            <a:srgbClr val="37358C"/>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a:solidFill>
                  <a:schemeClr val="lt1"/>
                </a:solidFill>
                <a:latin typeface="Calibri"/>
                <a:ea typeface="Calibri"/>
                <a:cs typeface="Calibri"/>
                <a:sym typeface="Calibri"/>
              </a:rPr>
              <a:t>ALL</a:t>
            </a:r>
            <a:endParaRPr sz="3000" b="1">
              <a:solidFill>
                <a:schemeClr val="lt1"/>
              </a:solidFill>
              <a:latin typeface="Calibri"/>
              <a:ea typeface="Calibri"/>
              <a:cs typeface="Calibri"/>
              <a:sym typeface="Calibri"/>
            </a:endParaRPr>
          </a:p>
        </p:txBody>
      </p:sp>
      <p:pic>
        <p:nvPicPr>
          <p:cNvPr id="283" name="Google Shape;283;p37"/>
          <p:cNvPicPr preferRelativeResize="0"/>
          <p:nvPr/>
        </p:nvPicPr>
        <p:blipFill>
          <a:blip r:embed="rId3">
            <a:alphaModFix/>
          </a:blip>
          <a:stretch>
            <a:fillRect/>
          </a:stretch>
        </p:blipFill>
        <p:spPr>
          <a:xfrm>
            <a:off x="4462276" y="918901"/>
            <a:ext cx="4220052" cy="2812675"/>
          </a:xfrm>
          <a:prstGeom prst="rect">
            <a:avLst/>
          </a:prstGeom>
          <a:noFill/>
          <a:ln>
            <a:noFill/>
          </a:ln>
        </p:spPr>
      </p:pic>
      <p:pic>
        <p:nvPicPr>
          <p:cNvPr id="284" name="Google Shape;284;p37"/>
          <p:cNvPicPr preferRelativeResize="0"/>
          <p:nvPr/>
        </p:nvPicPr>
        <p:blipFill>
          <a:blip r:embed="rId4">
            <a:alphaModFix/>
          </a:blip>
          <a:stretch>
            <a:fillRect/>
          </a:stretch>
        </p:blipFill>
        <p:spPr>
          <a:xfrm>
            <a:off x="4466750" y="3920989"/>
            <a:ext cx="4220052" cy="2794136"/>
          </a:xfrm>
          <a:prstGeom prst="rect">
            <a:avLst/>
          </a:prstGeom>
          <a:noFill/>
          <a:ln>
            <a:noFill/>
          </a:ln>
        </p:spPr>
      </p:pic>
      <p:sp>
        <p:nvSpPr>
          <p:cNvPr id="2" name="Google Shape;231;p32">
            <a:extLst>
              <a:ext uri="{FF2B5EF4-FFF2-40B4-BE49-F238E27FC236}">
                <a16:creationId xmlns:a16="http://schemas.microsoft.com/office/drawing/2014/main" id="{53796CCA-663F-C937-CC56-0C738986B5AD}"/>
              </a:ext>
            </a:extLst>
          </p:cNvPr>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n-US" sz="2000" b="1" dirty="0">
                <a:solidFill>
                  <a:srgbClr val="10478B"/>
                </a:solidFill>
                <a:latin typeface="Calibri"/>
                <a:ea typeface="Calibri"/>
                <a:cs typeface="Calibri"/>
                <a:sym typeface="Calibri"/>
              </a:rPr>
            </a:br>
            <a:r>
              <a:rPr lang="en-US" sz="2400" b="1" dirty="0">
                <a:solidFill>
                  <a:srgbClr val="10478B"/>
                </a:solidFill>
                <a:latin typeface="Arial"/>
                <a:ea typeface="Arial"/>
                <a:cs typeface="Arial"/>
                <a:sym typeface="Arial"/>
              </a:rPr>
              <a:t>Magnitude </a:t>
            </a:r>
            <a:r>
              <a:rPr lang="en-US" sz="2400" b="1" dirty="0">
                <a:solidFill>
                  <a:srgbClr val="10478B"/>
                </a:solidFill>
              </a:rPr>
              <a:t>9.1</a:t>
            </a:r>
            <a:r>
              <a:rPr lang="en-US" sz="2400" b="1" dirty="0">
                <a:solidFill>
                  <a:srgbClr val="10478B"/>
                </a:solidFill>
                <a:latin typeface="Arial"/>
                <a:ea typeface="Arial"/>
                <a:cs typeface="Arial"/>
                <a:sym typeface="Arial"/>
              </a:rPr>
              <a:t> </a:t>
            </a:r>
            <a:r>
              <a:rPr lang="en-US" sz="2400" b="1" dirty="0">
                <a:solidFill>
                  <a:srgbClr val="10478B"/>
                </a:solidFill>
              </a:rPr>
              <a:t>SUMATRA</a:t>
            </a:r>
            <a:br>
              <a:rPr lang="en-US" sz="4300" b="1" dirty="0">
                <a:solidFill>
                  <a:srgbClr val="10478B"/>
                </a:solidFill>
                <a:latin typeface="Arial"/>
                <a:ea typeface="Arial"/>
                <a:cs typeface="Arial"/>
                <a:sym typeface="Arial"/>
              </a:rPr>
            </a:br>
            <a:r>
              <a:rPr lang="en-US" sz="1800" b="1" dirty="0">
                <a:solidFill>
                  <a:srgbClr val="10478B"/>
                </a:solidFill>
              </a:rPr>
              <a:t>Sunday</a:t>
            </a:r>
            <a:r>
              <a:rPr lang="en-US" sz="1800" b="1" dirty="0">
                <a:solidFill>
                  <a:srgbClr val="10478B"/>
                </a:solidFill>
                <a:latin typeface="Arial"/>
                <a:ea typeface="Arial"/>
                <a:cs typeface="Arial"/>
                <a:sym typeface="Arial"/>
              </a:rPr>
              <a:t>,  </a:t>
            </a:r>
            <a:r>
              <a:rPr lang="en-US" sz="1800" b="1" dirty="0">
                <a:solidFill>
                  <a:srgbClr val="10478B"/>
                </a:solidFill>
              </a:rPr>
              <a:t>December</a:t>
            </a:r>
            <a:r>
              <a:rPr lang="en-US" sz="1800" b="1" dirty="0">
                <a:solidFill>
                  <a:srgbClr val="10478B"/>
                </a:solidFill>
                <a:latin typeface="Arial"/>
                <a:ea typeface="Arial"/>
                <a:cs typeface="Arial"/>
                <a:sym typeface="Arial"/>
              </a:rPr>
              <a:t> 2</a:t>
            </a:r>
            <a:r>
              <a:rPr lang="en-US" sz="1800" b="1" dirty="0">
                <a:solidFill>
                  <a:srgbClr val="10478B"/>
                </a:solidFill>
              </a:rPr>
              <a:t>6</a:t>
            </a:r>
            <a:r>
              <a:rPr lang="en-US" sz="1800" b="1" dirty="0">
                <a:solidFill>
                  <a:srgbClr val="10478B"/>
                </a:solidFill>
                <a:latin typeface="Arial"/>
                <a:ea typeface="Arial"/>
                <a:cs typeface="Arial"/>
                <a:sym typeface="Arial"/>
              </a:rPr>
              <a:t>, </a:t>
            </a:r>
            <a:r>
              <a:rPr lang="en-US" sz="1800" b="1" dirty="0">
                <a:solidFill>
                  <a:srgbClr val="10478B"/>
                </a:solidFill>
              </a:rPr>
              <a:t>2004</a:t>
            </a:r>
            <a:r>
              <a:rPr lang="en-US" sz="1800" b="1" dirty="0">
                <a:solidFill>
                  <a:srgbClr val="10478B"/>
                </a:solidFill>
                <a:latin typeface="Arial"/>
                <a:ea typeface="Arial"/>
                <a:cs typeface="Arial"/>
                <a:sym typeface="Arial"/>
              </a:rPr>
              <a:t> at </a:t>
            </a:r>
            <a:r>
              <a:rPr lang="en-US" sz="1800" b="1" dirty="0">
                <a:solidFill>
                  <a:srgbClr val="10478B"/>
                </a:solidFill>
              </a:rPr>
              <a:t>00:58:53</a:t>
            </a:r>
            <a:r>
              <a:rPr lang="en-US" sz="1800" b="1" dirty="0">
                <a:solidFill>
                  <a:srgbClr val="10478B"/>
                </a:solidFill>
                <a:latin typeface="Arial"/>
                <a:ea typeface="Arial"/>
                <a:cs typeface="Arial"/>
                <a:sym typeface="Arial"/>
              </a:rPr>
              <a:t> UTC </a:t>
            </a:r>
            <a:endParaRPr sz="1800" dirty="0">
              <a:solidFill>
                <a:srgbClr val="10478B"/>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1EBCDD-2C0F-2AE7-439B-483897C41109}"/>
            </a:ext>
          </a:extLst>
        </p:cNvPr>
        <p:cNvGrpSpPr/>
        <p:nvPr/>
      </p:nvGrpSpPr>
      <p:grpSpPr>
        <a:xfrm>
          <a:off x="0" y="0"/>
          <a:ext cx="0" cy="0"/>
          <a:chOff x="0" y="0"/>
          <a:chExt cx="0" cy="0"/>
        </a:xfrm>
      </p:grpSpPr>
      <p:grpSp>
        <p:nvGrpSpPr>
          <p:cNvPr id="132" name="Group 131">
            <a:extLst>
              <a:ext uri="{FF2B5EF4-FFF2-40B4-BE49-F238E27FC236}">
                <a16:creationId xmlns:a16="http://schemas.microsoft.com/office/drawing/2014/main" id="{22143128-FCF2-F9A5-05C1-680EAD4D0134}"/>
              </a:ext>
            </a:extLst>
          </p:cNvPr>
          <p:cNvGrpSpPr/>
          <p:nvPr/>
        </p:nvGrpSpPr>
        <p:grpSpPr>
          <a:xfrm>
            <a:off x="2730200" y="830982"/>
            <a:ext cx="6337600" cy="5569818"/>
            <a:chOff x="2666954" y="748686"/>
            <a:chExt cx="6337600" cy="5569818"/>
          </a:xfrm>
        </p:grpSpPr>
        <p:pic>
          <p:nvPicPr>
            <p:cNvPr id="6" name="Picture 5" descr="A map of the north and south america&#10;&#10;Description automatically generated">
              <a:extLst>
                <a:ext uri="{FF2B5EF4-FFF2-40B4-BE49-F238E27FC236}">
                  <a16:creationId xmlns:a16="http://schemas.microsoft.com/office/drawing/2014/main" id="{64E5DB7B-B00F-44C6-FB77-9747AA4889E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43200" y="914400"/>
              <a:ext cx="6261354" cy="5404104"/>
            </a:xfrm>
            <a:prstGeom prst="rect">
              <a:avLst/>
            </a:prstGeom>
          </p:spPr>
        </p:pic>
        <p:sp>
          <p:nvSpPr>
            <p:cNvPr id="17" name="Right Triangle 16">
              <a:extLst>
                <a:ext uri="{FF2B5EF4-FFF2-40B4-BE49-F238E27FC236}">
                  <a16:creationId xmlns:a16="http://schemas.microsoft.com/office/drawing/2014/main" id="{25B60ACD-66D2-D0CC-1827-8E9DB4A61FA5}"/>
                </a:ext>
              </a:extLst>
            </p:cNvPr>
            <p:cNvSpPr>
              <a:spLocks noChangeAspect="1"/>
            </p:cNvSpPr>
            <p:nvPr/>
          </p:nvSpPr>
          <p:spPr>
            <a:xfrm rot="13891937">
              <a:off x="4609040" y="1327436"/>
              <a:ext cx="173551" cy="176694"/>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2" name="Freeform 31">
              <a:extLst>
                <a:ext uri="{FF2B5EF4-FFF2-40B4-BE49-F238E27FC236}">
                  <a16:creationId xmlns:a16="http://schemas.microsoft.com/office/drawing/2014/main" id="{9012C792-D743-B5FA-C4D5-0F7BCE437296}"/>
                </a:ext>
              </a:extLst>
            </p:cNvPr>
            <p:cNvSpPr/>
            <p:nvPr/>
          </p:nvSpPr>
          <p:spPr>
            <a:xfrm>
              <a:off x="2785391" y="2920942"/>
              <a:ext cx="2504133" cy="1004524"/>
            </a:xfrm>
            <a:custGeom>
              <a:avLst/>
              <a:gdLst>
                <a:gd name="connsiteX0" fmla="*/ 3023857 w 3023857"/>
                <a:gd name="connsiteY0" fmla="*/ 0 h 1050297"/>
                <a:gd name="connsiteX1" fmla="*/ 2860895 w 3023857"/>
                <a:gd name="connsiteY1" fmla="*/ 181070 h 1050297"/>
                <a:gd name="connsiteX2" fmla="*/ 2607398 w 3023857"/>
                <a:gd name="connsiteY2" fmla="*/ 271604 h 1050297"/>
                <a:gd name="connsiteX3" fmla="*/ 2362954 w 3023857"/>
                <a:gd name="connsiteY3" fmla="*/ 389299 h 1050297"/>
                <a:gd name="connsiteX4" fmla="*/ 2199992 w 3023857"/>
                <a:gd name="connsiteY4" fmla="*/ 479834 h 1050297"/>
                <a:gd name="connsiteX5" fmla="*/ 2109457 w 3023857"/>
                <a:gd name="connsiteY5" fmla="*/ 651850 h 1050297"/>
                <a:gd name="connsiteX6" fmla="*/ 2055136 w 3023857"/>
                <a:gd name="connsiteY6" fmla="*/ 787652 h 1050297"/>
                <a:gd name="connsiteX7" fmla="*/ 1973655 w 3023857"/>
                <a:gd name="connsiteY7" fmla="*/ 869133 h 1050297"/>
                <a:gd name="connsiteX8" fmla="*/ 1828800 w 3023857"/>
                <a:gd name="connsiteY8" fmla="*/ 905347 h 1050297"/>
                <a:gd name="connsiteX9" fmla="*/ 1647730 w 3023857"/>
                <a:gd name="connsiteY9" fmla="*/ 823866 h 1050297"/>
                <a:gd name="connsiteX10" fmla="*/ 1466661 w 3023857"/>
                <a:gd name="connsiteY10" fmla="*/ 760491 h 1050297"/>
                <a:gd name="connsiteX11" fmla="*/ 1249378 w 3023857"/>
                <a:gd name="connsiteY11" fmla="*/ 814812 h 1050297"/>
                <a:gd name="connsiteX12" fmla="*/ 950614 w 3023857"/>
                <a:gd name="connsiteY12" fmla="*/ 923454 h 1050297"/>
                <a:gd name="connsiteX13" fmla="*/ 633742 w 3023857"/>
                <a:gd name="connsiteY13" fmla="*/ 1013988 h 1050297"/>
                <a:gd name="connsiteX14" fmla="*/ 334978 w 3023857"/>
                <a:gd name="connsiteY14" fmla="*/ 1050202 h 1050297"/>
                <a:gd name="connsiteX15" fmla="*/ 81481 w 3023857"/>
                <a:gd name="connsiteY15" fmla="*/ 1004935 h 1050297"/>
                <a:gd name="connsiteX16" fmla="*/ 0 w 3023857"/>
                <a:gd name="connsiteY16" fmla="*/ 977775 h 1050297"/>
                <a:gd name="connsiteX0" fmla="*/ 3023857 w 3023857"/>
                <a:gd name="connsiteY0" fmla="*/ 0 h 1025353"/>
                <a:gd name="connsiteX1" fmla="*/ 2860895 w 3023857"/>
                <a:gd name="connsiteY1" fmla="*/ 181070 h 1025353"/>
                <a:gd name="connsiteX2" fmla="*/ 2607398 w 3023857"/>
                <a:gd name="connsiteY2" fmla="*/ 271604 h 1025353"/>
                <a:gd name="connsiteX3" fmla="*/ 2362954 w 3023857"/>
                <a:gd name="connsiteY3" fmla="*/ 389299 h 1025353"/>
                <a:gd name="connsiteX4" fmla="*/ 2199992 w 3023857"/>
                <a:gd name="connsiteY4" fmla="*/ 479834 h 1025353"/>
                <a:gd name="connsiteX5" fmla="*/ 2109457 w 3023857"/>
                <a:gd name="connsiteY5" fmla="*/ 651850 h 1025353"/>
                <a:gd name="connsiteX6" fmla="*/ 2055136 w 3023857"/>
                <a:gd name="connsiteY6" fmla="*/ 787652 h 1025353"/>
                <a:gd name="connsiteX7" fmla="*/ 1973655 w 3023857"/>
                <a:gd name="connsiteY7" fmla="*/ 869133 h 1025353"/>
                <a:gd name="connsiteX8" fmla="*/ 1828800 w 3023857"/>
                <a:gd name="connsiteY8" fmla="*/ 905347 h 1025353"/>
                <a:gd name="connsiteX9" fmla="*/ 1647730 w 3023857"/>
                <a:gd name="connsiteY9" fmla="*/ 823866 h 1025353"/>
                <a:gd name="connsiteX10" fmla="*/ 1466661 w 3023857"/>
                <a:gd name="connsiteY10" fmla="*/ 760491 h 1025353"/>
                <a:gd name="connsiteX11" fmla="*/ 1249378 w 3023857"/>
                <a:gd name="connsiteY11" fmla="*/ 814812 h 1025353"/>
                <a:gd name="connsiteX12" fmla="*/ 950614 w 3023857"/>
                <a:gd name="connsiteY12" fmla="*/ 923454 h 1025353"/>
                <a:gd name="connsiteX13" fmla="*/ 633742 w 3023857"/>
                <a:gd name="connsiteY13" fmla="*/ 1013988 h 1025353"/>
                <a:gd name="connsiteX14" fmla="*/ 611621 w 3023857"/>
                <a:gd name="connsiteY14" fmla="*/ 1023041 h 1025353"/>
                <a:gd name="connsiteX15" fmla="*/ 81481 w 3023857"/>
                <a:gd name="connsiteY15" fmla="*/ 1004935 h 1025353"/>
                <a:gd name="connsiteX16" fmla="*/ 0 w 3023857"/>
                <a:gd name="connsiteY16" fmla="*/ 977775 h 1025353"/>
                <a:gd name="connsiteX0" fmla="*/ 3023857 w 3023857"/>
                <a:gd name="connsiteY0" fmla="*/ 0 h 1036198"/>
                <a:gd name="connsiteX1" fmla="*/ 2860895 w 3023857"/>
                <a:gd name="connsiteY1" fmla="*/ 181070 h 1036198"/>
                <a:gd name="connsiteX2" fmla="*/ 2607398 w 3023857"/>
                <a:gd name="connsiteY2" fmla="*/ 271604 h 1036198"/>
                <a:gd name="connsiteX3" fmla="*/ 2362954 w 3023857"/>
                <a:gd name="connsiteY3" fmla="*/ 389299 h 1036198"/>
                <a:gd name="connsiteX4" fmla="*/ 2199992 w 3023857"/>
                <a:gd name="connsiteY4" fmla="*/ 479834 h 1036198"/>
                <a:gd name="connsiteX5" fmla="*/ 2109457 w 3023857"/>
                <a:gd name="connsiteY5" fmla="*/ 651850 h 1036198"/>
                <a:gd name="connsiteX6" fmla="*/ 2055136 w 3023857"/>
                <a:gd name="connsiteY6" fmla="*/ 787652 h 1036198"/>
                <a:gd name="connsiteX7" fmla="*/ 1973655 w 3023857"/>
                <a:gd name="connsiteY7" fmla="*/ 869133 h 1036198"/>
                <a:gd name="connsiteX8" fmla="*/ 1828800 w 3023857"/>
                <a:gd name="connsiteY8" fmla="*/ 905347 h 1036198"/>
                <a:gd name="connsiteX9" fmla="*/ 1647730 w 3023857"/>
                <a:gd name="connsiteY9" fmla="*/ 823866 h 1036198"/>
                <a:gd name="connsiteX10" fmla="*/ 1466661 w 3023857"/>
                <a:gd name="connsiteY10" fmla="*/ 760491 h 1036198"/>
                <a:gd name="connsiteX11" fmla="*/ 1249378 w 3023857"/>
                <a:gd name="connsiteY11" fmla="*/ 814812 h 1036198"/>
                <a:gd name="connsiteX12" fmla="*/ 950614 w 3023857"/>
                <a:gd name="connsiteY12" fmla="*/ 923454 h 1036198"/>
                <a:gd name="connsiteX13" fmla="*/ 633742 w 3023857"/>
                <a:gd name="connsiteY13" fmla="*/ 1013988 h 1036198"/>
                <a:gd name="connsiteX14" fmla="*/ 611621 w 3023857"/>
                <a:gd name="connsiteY14" fmla="*/ 1023041 h 1036198"/>
                <a:gd name="connsiteX15" fmla="*/ 533331 w 3023857"/>
                <a:gd name="connsiteY15" fmla="*/ 1032095 h 1036198"/>
                <a:gd name="connsiteX16" fmla="*/ 0 w 3023857"/>
                <a:gd name="connsiteY16" fmla="*/ 977775 h 1036198"/>
                <a:gd name="connsiteX0" fmla="*/ 2517044 w 2517044"/>
                <a:gd name="connsiteY0" fmla="*/ 0 h 1036198"/>
                <a:gd name="connsiteX1" fmla="*/ 2354082 w 2517044"/>
                <a:gd name="connsiteY1" fmla="*/ 181070 h 1036198"/>
                <a:gd name="connsiteX2" fmla="*/ 2100585 w 2517044"/>
                <a:gd name="connsiteY2" fmla="*/ 271604 h 1036198"/>
                <a:gd name="connsiteX3" fmla="*/ 1856141 w 2517044"/>
                <a:gd name="connsiteY3" fmla="*/ 389299 h 1036198"/>
                <a:gd name="connsiteX4" fmla="*/ 1693179 w 2517044"/>
                <a:gd name="connsiteY4" fmla="*/ 479834 h 1036198"/>
                <a:gd name="connsiteX5" fmla="*/ 1602644 w 2517044"/>
                <a:gd name="connsiteY5" fmla="*/ 651850 h 1036198"/>
                <a:gd name="connsiteX6" fmla="*/ 1548323 w 2517044"/>
                <a:gd name="connsiteY6" fmla="*/ 787652 h 1036198"/>
                <a:gd name="connsiteX7" fmla="*/ 1466842 w 2517044"/>
                <a:gd name="connsiteY7" fmla="*/ 869133 h 1036198"/>
                <a:gd name="connsiteX8" fmla="*/ 1321987 w 2517044"/>
                <a:gd name="connsiteY8" fmla="*/ 905347 h 1036198"/>
                <a:gd name="connsiteX9" fmla="*/ 1140917 w 2517044"/>
                <a:gd name="connsiteY9" fmla="*/ 823866 h 1036198"/>
                <a:gd name="connsiteX10" fmla="*/ 959848 w 2517044"/>
                <a:gd name="connsiteY10" fmla="*/ 760491 h 1036198"/>
                <a:gd name="connsiteX11" fmla="*/ 742565 w 2517044"/>
                <a:gd name="connsiteY11" fmla="*/ 814812 h 1036198"/>
                <a:gd name="connsiteX12" fmla="*/ 443801 w 2517044"/>
                <a:gd name="connsiteY12" fmla="*/ 923454 h 1036198"/>
                <a:gd name="connsiteX13" fmla="*/ 126929 w 2517044"/>
                <a:gd name="connsiteY13" fmla="*/ 1013988 h 1036198"/>
                <a:gd name="connsiteX14" fmla="*/ 104808 w 2517044"/>
                <a:gd name="connsiteY14" fmla="*/ 1023041 h 1036198"/>
                <a:gd name="connsiteX15" fmla="*/ 26518 w 2517044"/>
                <a:gd name="connsiteY15" fmla="*/ 1032095 h 1036198"/>
                <a:gd name="connsiteX16" fmla="*/ 9586 w 2517044"/>
                <a:gd name="connsiteY16" fmla="*/ 1023042 h 1036198"/>
                <a:gd name="connsiteX0" fmla="*/ 2517044 w 2517044"/>
                <a:gd name="connsiteY0" fmla="*/ 0 h 1034136"/>
                <a:gd name="connsiteX1" fmla="*/ 2354082 w 2517044"/>
                <a:gd name="connsiteY1" fmla="*/ 181070 h 1034136"/>
                <a:gd name="connsiteX2" fmla="*/ 2100585 w 2517044"/>
                <a:gd name="connsiteY2" fmla="*/ 271604 h 1034136"/>
                <a:gd name="connsiteX3" fmla="*/ 1856141 w 2517044"/>
                <a:gd name="connsiteY3" fmla="*/ 389299 h 1034136"/>
                <a:gd name="connsiteX4" fmla="*/ 1693179 w 2517044"/>
                <a:gd name="connsiteY4" fmla="*/ 479834 h 1034136"/>
                <a:gd name="connsiteX5" fmla="*/ 1602644 w 2517044"/>
                <a:gd name="connsiteY5" fmla="*/ 651850 h 1034136"/>
                <a:gd name="connsiteX6" fmla="*/ 1548323 w 2517044"/>
                <a:gd name="connsiteY6" fmla="*/ 787652 h 1034136"/>
                <a:gd name="connsiteX7" fmla="*/ 1466842 w 2517044"/>
                <a:gd name="connsiteY7" fmla="*/ 869133 h 1034136"/>
                <a:gd name="connsiteX8" fmla="*/ 1321987 w 2517044"/>
                <a:gd name="connsiteY8" fmla="*/ 905347 h 1034136"/>
                <a:gd name="connsiteX9" fmla="*/ 1140917 w 2517044"/>
                <a:gd name="connsiteY9" fmla="*/ 823866 h 1034136"/>
                <a:gd name="connsiteX10" fmla="*/ 959848 w 2517044"/>
                <a:gd name="connsiteY10" fmla="*/ 760491 h 1034136"/>
                <a:gd name="connsiteX11" fmla="*/ 742565 w 2517044"/>
                <a:gd name="connsiteY11" fmla="*/ 814812 h 1034136"/>
                <a:gd name="connsiteX12" fmla="*/ 443801 w 2517044"/>
                <a:gd name="connsiteY12" fmla="*/ 923454 h 1034136"/>
                <a:gd name="connsiteX13" fmla="*/ 126929 w 2517044"/>
                <a:gd name="connsiteY13" fmla="*/ 1013988 h 1034136"/>
                <a:gd name="connsiteX14" fmla="*/ 233907 w 2517044"/>
                <a:gd name="connsiteY14" fmla="*/ 995880 h 1034136"/>
                <a:gd name="connsiteX15" fmla="*/ 26518 w 2517044"/>
                <a:gd name="connsiteY15" fmla="*/ 1032095 h 1034136"/>
                <a:gd name="connsiteX16" fmla="*/ 9586 w 2517044"/>
                <a:gd name="connsiteY16" fmla="*/ 1023042 h 1034136"/>
                <a:gd name="connsiteX0" fmla="*/ 2517044 w 2517044"/>
                <a:gd name="connsiteY0" fmla="*/ 0 h 1034192"/>
                <a:gd name="connsiteX1" fmla="*/ 2354082 w 2517044"/>
                <a:gd name="connsiteY1" fmla="*/ 181070 h 1034192"/>
                <a:gd name="connsiteX2" fmla="*/ 2100585 w 2517044"/>
                <a:gd name="connsiteY2" fmla="*/ 271604 h 1034192"/>
                <a:gd name="connsiteX3" fmla="*/ 1856141 w 2517044"/>
                <a:gd name="connsiteY3" fmla="*/ 389299 h 1034192"/>
                <a:gd name="connsiteX4" fmla="*/ 1693179 w 2517044"/>
                <a:gd name="connsiteY4" fmla="*/ 479834 h 1034192"/>
                <a:gd name="connsiteX5" fmla="*/ 1602644 w 2517044"/>
                <a:gd name="connsiteY5" fmla="*/ 651850 h 1034192"/>
                <a:gd name="connsiteX6" fmla="*/ 1548323 w 2517044"/>
                <a:gd name="connsiteY6" fmla="*/ 787652 h 1034192"/>
                <a:gd name="connsiteX7" fmla="*/ 1466842 w 2517044"/>
                <a:gd name="connsiteY7" fmla="*/ 869133 h 1034192"/>
                <a:gd name="connsiteX8" fmla="*/ 1321987 w 2517044"/>
                <a:gd name="connsiteY8" fmla="*/ 905347 h 1034192"/>
                <a:gd name="connsiteX9" fmla="*/ 1140917 w 2517044"/>
                <a:gd name="connsiteY9" fmla="*/ 823866 h 1034192"/>
                <a:gd name="connsiteX10" fmla="*/ 959848 w 2517044"/>
                <a:gd name="connsiteY10" fmla="*/ 760491 h 1034192"/>
                <a:gd name="connsiteX11" fmla="*/ 742565 w 2517044"/>
                <a:gd name="connsiteY11" fmla="*/ 814812 h 1034192"/>
                <a:gd name="connsiteX12" fmla="*/ 443801 w 2517044"/>
                <a:gd name="connsiteY12" fmla="*/ 923454 h 1034192"/>
                <a:gd name="connsiteX13" fmla="*/ 200700 w 2517044"/>
                <a:gd name="connsiteY13" fmla="*/ 1004934 h 1034192"/>
                <a:gd name="connsiteX14" fmla="*/ 233907 w 2517044"/>
                <a:gd name="connsiteY14" fmla="*/ 995880 h 1034192"/>
                <a:gd name="connsiteX15" fmla="*/ 26518 w 2517044"/>
                <a:gd name="connsiteY15" fmla="*/ 1032095 h 1034192"/>
                <a:gd name="connsiteX16" fmla="*/ 9586 w 2517044"/>
                <a:gd name="connsiteY16" fmla="*/ 1023042 h 1034192"/>
                <a:gd name="connsiteX0" fmla="*/ 2504144 w 2504144"/>
                <a:gd name="connsiteY0" fmla="*/ 0 h 1034192"/>
                <a:gd name="connsiteX1" fmla="*/ 2341182 w 2504144"/>
                <a:gd name="connsiteY1" fmla="*/ 181070 h 1034192"/>
                <a:gd name="connsiteX2" fmla="*/ 2087685 w 2504144"/>
                <a:gd name="connsiteY2" fmla="*/ 271604 h 1034192"/>
                <a:gd name="connsiteX3" fmla="*/ 1843241 w 2504144"/>
                <a:gd name="connsiteY3" fmla="*/ 389299 h 1034192"/>
                <a:gd name="connsiteX4" fmla="*/ 1680279 w 2504144"/>
                <a:gd name="connsiteY4" fmla="*/ 479834 h 1034192"/>
                <a:gd name="connsiteX5" fmla="*/ 1589744 w 2504144"/>
                <a:gd name="connsiteY5" fmla="*/ 651850 h 1034192"/>
                <a:gd name="connsiteX6" fmla="*/ 1535423 w 2504144"/>
                <a:gd name="connsiteY6" fmla="*/ 787652 h 1034192"/>
                <a:gd name="connsiteX7" fmla="*/ 1453942 w 2504144"/>
                <a:gd name="connsiteY7" fmla="*/ 869133 h 1034192"/>
                <a:gd name="connsiteX8" fmla="*/ 1309087 w 2504144"/>
                <a:gd name="connsiteY8" fmla="*/ 905347 h 1034192"/>
                <a:gd name="connsiteX9" fmla="*/ 1128017 w 2504144"/>
                <a:gd name="connsiteY9" fmla="*/ 823866 h 1034192"/>
                <a:gd name="connsiteX10" fmla="*/ 946948 w 2504144"/>
                <a:gd name="connsiteY10" fmla="*/ 760491 h 1034192"/>
                <a:gd name="connsiteX11" fmla="*/ 729665 w 2504144"/>
                <a:gd name="connsiteY11" fmla="*/ 814812 h 1034192"/>
                <a:gd name="connsiteX12" fmla="*/ 430901 w 2504144"/>
                <a:gd name="connsiteY12" fmla="*/ 923454 h 1034192"/>
                <a:gd name="connsiteX13" fmla="*/ 187800 w 2504144"/>
                <a:gd name="connsiteY13" fmla="*/ 1004934 h 1034192"/>
                <a:gd name="connsiteX14" fmla="*/ 221007 w 2504144"/>
                <a:gd name="connsiteY14" fmla="*/ 995880 h 1034192"/>
                <a:gd name="connsiteX15" fmla="*/ 13618 w 2504144"/>
                <a:gd name="connsiteY15" fmla="*/ 1032095 h 1034192"/>
                <a:gd name="connsiteX16" fmla="*/ 79678 w 2504144"/>
                <a:gd name="connsiteY16" fmla="*/ 1013989 h 1034192"/>
                <a:gd name="connsiteX0" fmla="*/ 2434051 w 2434051"/>
                <a:gd name="connsiteY0" fmla="*/ 0 h 1025496"/>
                <a:gd name="connsiteX1" fmla="*/ 2271089 w 2434051"/>
                <a:gd name="connsiteY1" fmla="*/ 181070 h 1025496"/>
                <a:gd name="connsiteX2" fmla="*/ 2017592 w 2434051"/>
                <a:gd name="connsiteY2" fmla="*/ 271604 h 1025496"/>
                <a:gd name="connsiteX3" fmla="*/ 1773148 w 2434051"/>
                <a:gd name="connsiteY3" fmla="*/ 389299 h 1025496"/>
                <a:gd name="connsiteX4" fmla="*/ 1610186 w 2434051"/>
                <a:gd name="connsiteY4" fmla="*/ 479834 h 1025496"/>
                <a:gd name="connsiteX5" fmla="*/ 1519651 w 2434051"/>
                <a:gd name="connsiteY5" fmla="*/ 651850 h 1025496"/>
                <a:gd name="connsiteX6" fmla="*/ 1465330 w 2434051"/>
                <a:gd name="connsiteY6" fmla="*/ 787652 h 1025496"/>
                <a:gd name="connsiteX7" fmla="*/ 1383849 w 2434051"/>
                <a:gd name="connsiteY7" fmla="*/ 869133 h 1025496"/>
                <a:gd name="connsiteX8" fmla="*/ 1238994 w 2434051"/>
                <a:gd name="connsiteY8" fmla="*/ 905347 h 1025496"/>
                <a:gd name="connsiteX9" fmla="*/ 1057924 w 2434051"/>
                <a:gd name="connsiteY9" fmla="*/ 823866 h 1025496"/>
                <a:gd name="connsiteX10" fmla="*/ 876855 w 2434051"/>
                <a:gd name="connsiteY10" fmla="*/ 760491 h 1025496"/>
                <a:gd name="connsiteX11" fmla="*/ 659572 w 2434051"/>
                <a:gd name="connsiteY11" fmla="*/ 814812 h 1025496"/>
                <a:gd name="connsiteX12" fmla="*/ 360808 w 2434051"/>
                <a:gd name="connsiteY12" fmla="*/ 923454 h 1025496"/>
                <a:gd name="connsiteX13" fmla="*/ 117707 w 2434051"/>
                <a:gd name="connsiteY13" fmla="*/ 1004934 h 1025496"/>
                <a:gd name="connsiteX14" fmla="*/ 150914 w 2434051"/>
                <a:gd name="connsiteY14" fmla="*/ 995880 h 1025496"/>
                <a:gd name="connsiteX15" fmla="*/ 26518 w 2434051"/>
                <a:gd name="connsiteY15" fmla="*/ 1023042 h 1025496"/>
                <a:gd name="connsiteX16" fmla="*/ 9585 w 2434051"/>
                <a:gd name="connsiteY16" fmla="*/ 1013989 h 1025496"/>
                <a:gd name="connsiteX0" fmla="*/ 2434051 w 2434051"/>
                <a:gd name="connsiteY0" fmla="*/ 0 h 1025496"/>
                <a:gd name="connsiteX1" fmla="*/ 2271089 w 2434051"/>
                <a:gd name="connsiteY1" fmla="*/ 181070 h 1025496"/>
                <a:gd name="connsiteX2" fmla="*/ 2017592 w 2434051"/>
                <a:gd name="connsiteY2" fmla="*/ 271604 h 1025496"/>
                <a:gd name="connsiteX3" fmla="*/ 1773148 w 2434051"/>
                <a:gd name="connsiteY3" fmla="*/ 389299 h 1025496"/>
                <a:gd name="connsiteX4" fmla="*/ 1610186 w 2434051"/>
                <a:gd name="connsiteY4" fmla="*/ 479834 h 1025496"/>
                <a:gd name="connsiteX5" fmla="*/ 1519651 w 2434051"/>
                <a:gd name="connsiteY5" fmla="*/ 651850 h 1025496"/>
                <a:gd name="connsiteX6" fmla="*/ 1465330 w 2434051"/>
                <a:gd name="connsiteY6" fmla="*/ 787652 h 1025496"/>
                <a:gd name="connsiteX7" fmla="*/ 1383849 w 2434051"/>
                <a:gd name="connsiteY7" fmla="*/ 869133 h 1025496"/>
                <a:gd name="connsiteX8" fmla="*/ 1238994 w 2434051"/>
                <a:gd name="connsiteY8" fmla="*/ 905347 h 1025496"/>
                <a:gd name="connsiteX9" fmla="*/ 1057924 w 2434051"/>
                <a:gd name="connsiteY9" fmla="*/ 823866 h 1025496"/>
                <a:gd name="connsiteX10" fmla="*/ 876855 w 2434051"/>
                <a:gd name="connsiteY10" fmla="*/ 760491 h 1025496"/>
                <a:gd name="connsiteX11" fmla="*/ 659572 w 2434051"/>
                <a:gd name="connsiteY11" fmla="*/ 814812 h 1025496"/>
                <a:gd name="connsiteX12" fmla="*/ 448124 w 2434051"/>
                <a:gd name="connsiteY12" fmla="*/ 894879 h 1025496"/>
                <a:gd name="connsiteX13" fmla="*/ 117707 w 2434051"/>
                <a:gd name="connsiteY13" fmla="*/ 1004934 h 1025496"/>
                <a:gd name="connsiteX14" fmla="*/ 150914 w 2434051"/>
                <a:gd name="connsiteY14" fmla="*/ 995880 h 1025496"/>
                <a:gd name="connsiteX15" fmla="*/ 26518 w 2434051"/>
                <a:gd name="connsiteY15" fmla="*/ 1023042 h 1025496"/>
                <a:gd name="connsiteX16" fmla="*/ 9585 w 2434051"/>
                <a:gd name="connsiteY16" fmla="*/ 1013989 h 1025496"/>
                <a:gd name="connsiteX0" fmla="*/ 2434051 w 2434051"/>
                <a:gd name="connsiteY0" fmla="*/ 0 h 1024190"/>
                <a:gd name="connsiteX1" fmla="*/ 2271089 w 2434051"/>
                <a:gd name="connsiteY1" fmla="*/ 181070 h 1024190"/>
                <a:gd name="connsiteX2" fmla="*/ 2017592 w 2434051"/>
                <a:gd name="connsiteY2" fmla="*/ 271604 h 1024190"/>
                <a:gd name="connsiteX3" fmla="*/ 1773148 w 2434051"/>
                <a:gd name="connsiteY3" fmla="*/ 389299 h 1024190"/>
                <a:gd name="connsiteX4" fmla="*/ 1610186 w 2434051"/>
                <a:gd name="connsiteY4" fmla="*/ 479834 h 1024190"/>
                <a:gd name="connsiteX5" fmla="*/ 1519651 w 2434051"/>
                <a:gd name="connsiteY5" fmla="*/ 651850 h 1024190"/>
                <a:gd name="connsiteX6" fmla="*/ 1465330 w 2434051"/>
                <a:gd name="connsiteY6" fmla="*/ 787652 h 1024190"/>
                <a:gd name="connsiteX7" fmla="*/ 1383849 w 2434051"/>
                <a:gd name="connsiteY7" fmla="*/ 869133 h 1024190"/>
                <a:gd name="connsiteX8" fmla="*/ 1238994 w 2434051"/>
                <a:gd name="connsiteY8" fmla="*/ 905347 h 1024190"/>
                <a:gd name="connsiteX9" fmla="*/ 1057924 w 2434051"/>
                <a:gd name="connsiteY9" fmla="*/ 823866 h 1024190"/>
                <a:gd name="connsiteX10" fmla="*/ 876855 w 2434051"/>
                <a:gd name="connsiteY10" fmla="*/ 760491 h 1024190"/>
                <a:gd name="connsiteX11" fmla="*/ 659572 w 2434051"/>
                <a:gd name="connsiteY11" fmla="*/ 814812 h 1024190"/>
                <a:gd name="connsiteX12" fmla="*/ 448124 w 2434051"/>
                <a:gd name="connsiteY12" fmla="*/ 894879 h 1024190"/>
                <a:gd name="connsiteX13" fmla="*/ 117707 w 2434051"/>
                <a:gd name="connsiteY13" fmla="*/ 1004934 h 1024190"/>
                <a:gd name="connsiteX14" fmla="*/ 319076 w 2434051"/>
                <a:gd name="connsiteY14" fmla="*/ 945080 h 1024190"/>
                <a:gd name="connsiteX15" fmla="*/ 26518 w 2434051"/>
                <a:gd name="connsiteY15" fmla="*/ 1023042 h 1024190"/>
                <a:gd name="connsiteX16" fmla="*/ 9585 w 2434051"/>
                <a:gd name="connsiteY16" fmla="*/ 1013989 h 1024190"/>
                <a:gd name="connsiteX0" fmla="*/ 2434051 w 2434051"/>
                <a:gd name="connsiteY0" fmla="*/ 0 h 1024256"/>
                <a:gd name="connsiteX1" fmla="*/ 2271089 w 2434051"/>
                <a:gd name="connsiteY1" fmla="*/ 181070 h 1024256"/>
                <a:gd name="connsiteX2" fmla="*/ 2017592 w 2434051"/>
                <a:gd name="connsiteY2" fmla="*/ 271604 h 1024256"/>
                <a:gd name="connsiteX3" fmla="*/ 1773148 w 2434051"/>
                <a:gd name="connsiteY3" fmla="*/ 389299 h 1024256"/>
                <a:gd name="connsiteX4" fmla="*/ 1610186 w 2434051"/>
                <a:gd name="connsiteY4" fmla="*/ 479834 h 1024256"/>
                <a:gd name="connsiteX5" fmla="*/ 1519651 w 2434051"/>
                <a:gd name="connsiteY5" fmla="*/ 651850 h 1024256"/>
                <a:gd name="connsiteX6" fmla="*/ 1465330 w 2434051"/>
                <a:gd name="connsiteY6" fmla="*/ 787652 h 1024256"/>
                <a:gd name="connsiteX7" fmla="*/ 1383849 w 2434051"/>
                <a:gd name="connsiteY7" fmla="*/ 869133 h 1024256"/>
                <a:gd name="connsiteX8" fmla="*/ 1238994 w 2434051"/>
                <a:gd name="connsiteY8" fmla="*/ 905347 h 1024256"/>
                <a:gd name="connsiteX9" fmla="*/ 1057924 w 2434051"/>
                <a:gd name="connsiteY9" fmla="*/ 823866 h 1024256"/>
                <a:gd name="connsiteX10" fmla="*/ 876855 w 2434051"/>
                <a:gd name="connsiteY10" fmla="*/ 760491 h 1024256"/>
                <a:gd name="connsiteX11" fmla="*/ 659572 w 2434051"/>
                <a:gd name="connsiteY11" fmla="*/ 814812 h 1024256"/>
                <a:gd name="connsiteX12" fmla="*/ 448124 w 2434051"/>
                <a:gd name="connsiteY12" fmla="*/ 894879 h 1024256"/>
                <a:gd name="connsiteX13" fmla="*/ 217958 w 2434051"/>
                <a:gd name="connsiteY13" fmla="*/ 973184 h 1024256"/>
                <a:gd name="connsiteX14" fmla="*/ 319076 w 2434051"/>
                <a:gd name="connsiteY14" fmla="*/ 945080 h 1024256"/>
                <a:gd name="connsiteX15" fmla="*/ 26518 w 2434051"/>
                <a:gd name="connsiteY15" fmla="*/ 1023042 h 1024256"/>
                <a:gd name="connsiteX16" fmla="*/ 9585 w 2434051"/>
                <a:gd name="connsiteY16" fmla="*/ 1013989 h 1024256"/>
                <a:gd name="connsiteX0" fmla="*/ 2420576 w 2420576"/>
                <a:gd name="connsiteY0" fmla="*/ 0 h 1024256"/>
                <a:gd name="connsiteX1" fmla="*/ 2257614 w 2420576"/>
                <a:gd name="connsiteY1" fmla="*/ 181070 h 1024256"/>
                <a:gd name="connsiteX2" fmla="*/ 2004117 w 2420576"/>
                <a:gd name="connsiteY2" fmla="*/ 271604 h 1024256"/>
                <a:gd name="connsiteX3" fmla="*/ 1759673 w 2420576"/>
                <a:gd name="connsiteY3" fmla="*/ 389299 h 1024256"/>
                <a:gd name="connsiteX4" fmla="*/ 1596711 w 2420576"/>
                <a:gd name="connsiteY4" fmla="*/ 479834 h 1024256"/>
                <a:gd name="connsiteX5" fmla="*/ 1506176 w 2420576"/>
                <a:gd name="connsiteY5" fmla="*/ 651850 h 1024256"/>
                <a:gd name="connsiteX6" fmla="*/ 1451855 w 2420576"/>
                <a:gd name="connsiteY6" fmla="*/ 787652 h 1024256"/>
                <a:gd name="connsiteX7" fmla="*/ 1370374 w 2420576"/>
                <a:gd name="connsiteY7" fmla="*/ 869133 h 1024256"/>
                <a:gd name="connsiteX8" fmla="*/ 1225519 w 2420576"/>
                <a:gd name="connsiteY8" fmla="*/ 905347 h 1024256"/>
                <a:gd name="connsiteX9" fmla="*/ 1044449 w 2420576"/>
                <a:gd name="connsiteY9" fmla="*/ 823866 h 1024256"/>
                <a:gd name="connsiteX10" fmla="*/ 863380 w 2420576"/>
                <a:gd name="connsiteY10" fmla="*/ 760491 h 1024256"/>
                <a:gd name="connsiteX11" fmla="*/ 646097 w 2420576"/>
                <a:gd name="connsiteY11" fmla="*/ 814812 h 1024256"/>
                <a:gd name="connsiteX12" fmla="*/ 434649 w 2420576"/>
                <a:gd name="connsiteY12" fmla="*/ 894879 h 1024256"/>
                <a:gd name="connsiteX13" fmla="*/ 204483 w 2420576"/>
                <a:gd name="connsiteY13" fmla="*/ 973184 h 1024256"/>
                <a:gd name="connsiteX14" fmla="*/ 305601 w 2420576"/>
                <a:gd name="connsiteY14" fmla="*/ 945080 h 1024256"/>
                <a:gd name="connsiteX15" fmla="*/ 13043 w 2420576"/>
                <a:gd name="connsiteY15" fmla="*/ 1023042 h 1024256"/>
                <a:gd name="connsiteX16" fmla="*/ 86659 w 2420576"/>
                <a:gd name="connsiteY16" fmla="*/ 994939 h 1024256"/>
                <a:gd name="connsiteX0" fmla="*/ 2479442 w 2479442"/>
                <a:gd name="connsiteY0" fmla="*/ 0 h 1024256"/>
                <a:gd name="connsiteX1" fmla="*/ 2316480 w 2479442"/>
                <a:gd name="connsiteY1" fmla="*/ 181070 h 1024256"/>
                <a:gd name="connsiteX2" fmla="*/ 2062983 w 2479442"/>
                <a:gd name="connsiteY2" fmla="*/ 271604 h 1024256"/>
                <a:gd name="connsiteX3" fmla="*/ 1818539 w 2479442"/>
                <a:gd name="connsiteY3" fmla="*/ 389299 h 1024256"/>
                <a:gd name="connsiteX4" fmla="*/ 1655577 w 2479442"/>
                <a:gd name="connsiteY4" fmla="*/ 479834 h 1024256"/>
                <a:gd name="connsiteX5" fmla="*/ 1565042 w 2479442"/>
                <a:gd name="connsiteY5" fmla="*/ 651850 h 1024256"/>
                <a:gd name="connsiteX6" fmla="*/ 1510721 w 2479442"/>
                <a:gd name="connsiteY6" fmla="*/ 787652 h 1024256"/>
                <a:gd name="connsiteX7" fmla="*/ 1429240 w 2479442"/>
                <a:gd name="connsiteY7" fmla="*/ 869133 h 1024256"/>
                <a:gd name="connsiteX8" fmla="*/ 1284385 w 2479442"/>
                <a:gd name="connsiteY8" fmla="*/ 905347 h 1024256"/>
                <a:gd name="connsiteX9" fmla="*/ 1103315 w 2479442"/>
                <a:gd name="connsiteY9" fmla="*/ 823866 h 1024256"/>
                <a:gd name="connsiteX10" fmla="*/ 922246 w 2479442"/>
                <a:gd name="connsiteY10" fmla="*/ 760491 h 1024256"/>
                <a:gd name="connsiteX11" fmla="*/ 704963 w 2479442"/>
                <a:gd name="connsiteY11" fmla="*/ 814812 h 1024256"/>
                <a:gd name="connsiteX12" fmla="*/ 493515 w 2479442"/>
                <a:gd name="connsiteY12" fmla="*/ 894879 h 1024256"/>
                <a:gd name="connsiteX13" fmla="*/ 263349 w 2479442"/>
                <a:gd name="connsiteY13" fmla="*/ 973184 h 1024256"/>
                <a:gd name="connsiteX14" fmla="*/ 364467 w 2479442"/>
                <a:gd name="connsiteY14" fmla="*/ 945080 h 1024256"/>
                <a:gd name="connsiteX15" fmla="*/ 71909 w 2479442"/>
                <a:gd name="connsiteY15" fmla="*/ 1023042 h 1024256"/>
                <a:gd name="connsiteX16" fmla="*/ 0 w 2479442"/>
                <a:gd name="connsiteY16" fmla="*/ 972714 h 1024256"/>
                <a:gd name="connsiteX0" fmla="*/ 2479442 w 2479442"/>
                <a:gd name="connsiteY0" fmla="*/ 0 h 1011718"/>
                <a:gd name="connsiteX1" fmla="*/ 2316480 w 2479442"/>
                <a:gd name="connsiteY1" fmla="*/ 181070 h 1011718"/>
                <a:gd name="connsiteX2" fmla="*/ 2062983 w 2479442"/>
                <a:gd name="connsiteY2" fmla="*/ 271604 h 1011718"/>
                <a:gd name="connsiteX3" fmla="*/ 1818539 w 2479442"/>
                <a:gd name="connsiteY3" fmla="*/ 389299 h 1011718"/>
                <a:gd name="connsiteX4" fmla="*/ 1655577 w 2479442"/>
                <a:gd name="connsiteY4" fmla="*/ 479834 h 1011718"/>
                <a:gd name="connsiteX5" fmla="*/ 1565042 w 2479442"/>
                <a:gd name="connsiteY5" fmla="*/ 651850 h 1011718"/>
                <a:gd name="connsiteX6" fmla="*/ 1510721 w 2479442"/>
                <a:gd name="connsiteY6" fmla="*/ 787652 h 1011718"/>
                <a:gd name="connsiteX7" fmla="*/ 1429240 w 2479442"/>
                <a:gd name="connsiteY7" fmla="*/ 869133 h 1011718"/>
                <a:gd name="connsiteX8" fmla="*/ 1284385 w 2479442"/>
                <a:gd name="connsiteY8" fmla="*/ 905347 h 1011718"/>
                <a:gd name="connsiteX9" fmla="*/ 1103315 w 2479442"/>
                <a:gd name="connsiteY9" fmla="*/ 823866 h 1011718"/>
                <a:gd name="connsiteX10" fmla="*/ 922246 w 2479442"/>
                <a:gd name="connsiteY10" fmla="*/ 760491 h 1011718"/>
                <a:gd name="connsiteX11" fmla="*/ 704963 w 2479442"/>
                <a:gd name="connsiteY11" fmla="*/ 814812 h 1011718"/>
                <a:gd name="connsiteX12" fmla="*/ 493515 w 2479442"/>
                <a:gd name="connsiteY12" fmla="*/ 894879 h 1011718"/>
                <a:gd name="connsiteX13" fmla="*/ 263349 w 2479442"/>
                <a:gd name="connsiteY13" fmla="*/ 973184 h 1011718"/>
                <a:gd name="connsiteX14" fmla="*/ 364467 w 2479442"/>
                <a:gd name="connsiteY14" fmla="*/ 945080 h 1011718"/>
                <a:gd name="connsiteX15" fmla="*/ 139821 w 2479442"/>
                <a:gd name="connsiteY15" fmla="*/ 1010342 h 1011718"/>
                <a:gd name="connsiteX16" fmla="*/ 0 w 2479442"/>
                <a:gd name="connsiteY16" fmla="*/ 972714 h 1011718"/>
                <a:gd name="connsiteX0" fmla="*/ 2505313 w 2505313"/>
                <a:gd name="connsiteY0" fmla="*/ 0 h 1018542"/>
                <a:gd name="connsiteX1" fmla="*/ 2342351 w 2505313"/>
                <a:gd name="connsiteY1" fmla="*/ 181070 h 1018542"/>
                <a:gd name="connsiteX2" fmla="*/ 2088854 w 2505313"/>
                <a:gd name="connsiteY2" fmla="*/ 271604 h 1018542"/>
                <a:gd name="connsiteX3" fmla="*/ 1844410 w 2505313"/>
                <a:gd name="connsiteY3" fmla="*/ 389299 h 1018542"/>
                <a:gd name="connsiteX4" fmla="*/ 1681448 w 2505313"/>
                <a:gd name="connsiteY4" fmla="*/ 479834 h 1018542"/>
                <a:gd name="connsiteX5" fmla="*/ 1590913 w 2505313"/>
                <a:gd name="connsiteY5" fmla="*/ 651850 h 1018542"/>
                <a:gd name="connsiteX6" fmla="*/ 1536592 w 2505313"/>
                <a:gd name="connsiteY6" fmla="*/ 787652 h 1018542"/>
                <a:gd name="connsiteX7" fmla="*/ 1455111 w 2505313"/>
                <a:gd name="connsiteY7" fmla="*/ 869133 h 1018542"/>
                <a:gd name="connsiteX8" fmla="*/ 1310256 w 2505313"/>
                <a:gd name="connsiteY8" fmla="*/ 905347 h 1018542"/>
                <a:gd name="connsiteX9" fmla="*/ 1129186 w 2505313"/>
                <a:gd name="connsiteY9" fmla="*/ 823866 h 1018542"/>
                <a:gd name="connsiteX10" fmla="*/ 948117 w 2505313"/>
                <a:gd name="connsiteY10" fmla="*/ 760491 h 1018542"/>
                <a:gd name="connsiteX11" fmla="*/ 730834 w 2505313"/>
                <a:gd name="connsiteY11" fmla="*/ 814812 h 1018542"/>
                <a:gd name="connsiteX12" fmla="*/ 519386 w 2505313"/>
                <a:gd name="connsiteY12" fmla="*/ 894879 h 1018542"/>
                <a:gd name="connsiteX13" fmla="*/ 289220 w 2505313"/>
                <a:gd name="connsiteY13" fmla="*/ 973184 h 1018542"/>
                <a:gd name="connsiteX14" fmla="*/ 390338 w 2505313"/>
                <a:gd name="connsiteY14" fmla="*/ 945080 h 1018542"/>
                <a:gd name="connsiteX15" fmla="*/ 165692 w 2505313"/>
                <a:gd name="connsiteY15" fmla="*/ 1010342 h 1018542"/>
                <a:gd name="connsiteX16" fmla="*/ 0 w 2505313"/>
                <a:gd name="connsiteY16" fmla="*/ 1017164 h 1018542"/>
                <a:gd name="connsiteX0" fmla="*/ 2430933 w 2430933"/>
                <a:gd name="connsiteY0" fmla="*/ 0 h 1011718"/>
                <a:gd name="connsiteX1" fmla="*/ 2267971 w 2430933"/>
                <a:gd name="connsiteY1" fmla="*/ 181070 h 1011718"/>
                <a:gd name="connsiteX2" fmla="*/ 2014474 w 2430933"/>
                <a:gd name="connsiteY2" fmla="*/ 271604 h 1011718"/>
                <a:gd name="connsiteX3" fmla="*/ 1770030 w 2430933"/>
                <a:gd name="connsiteY3" fmla="*/ 389299 h 1011718"/>
                <a:gd name="connsiteX4" fmla="*/ 1607068 w 2430933"/>
                <a:gd name="connsiteY4" fmla="*/ 479834 h 1011718"/>
                <a:gd name="connsiteX5" fmla="*/ 1516533 w 2430933"/>
                <a:gd name="connsiteY5" fmla="*/ 651850 h 1011718"/>
                <a:gd name="connsiteX6" fmla="*/ 1462212 w 2430933"/>
                <a:gd name="connsiteY6" fmla="*/ 787652 h 1011718"/>
                <a:gd name="connsiteX7" fmla="*/ 1380731 w 2430933"/>
                <a:gd name="connsiteY7" fmla="*/ 869133 h 1011718"/>
                <a:gd name="connsiteX8" fmla="*/ 1235876 w 2430933"/>
                <a:gd name="connsiteY8" fmla="*/ 905347 h 1011718"/>
                <a:gd name="connsiteX9" fmla="*/ 1054806 w 2430933"/>
                <a:gd name="connsiteY9" fmla="*/ 823866 h 1011718"/>
                <a:gd name="connsiteX10" fmla="*/ 873737 w 2430933"/>
                <a:gd name="connsiteY10" fmla="*/ 760491 h 1011718"/>
                <a:gd name="connsiteX11" fmla="*/ 656454 w 2430933"/>
                <a:gd name="connsiteY11" fmla="*/ 814812 h 1011718"/>
                <a:gd name="connsiteX12" fmla="*/ 445006 w 2430933"/>
                <a:gd name="connsiteY12" fmla="*/ 894879 h 1011718"/>
                <a:gd name="connsiteX13" fmla="*/ 214840 w 2430933"/>
                <a:gd name="connsiteY13" fmla="*/ 973184 h 1011718"/>
                <a:gd name="connsiteX14" fmla="*/ 315958 w 2430933"/>
                <a:gd name="connsiteY14" fmla="*/ 945080 h 1011718"/>
                <a:gd name="connsiteX15" fmla="*/ 91312 w 2430933"/>
                <a:gd name="connsiteY15" fmla="*/ 1010342 h 1011718"/>
                <a:gd name="connsiteX16" fmla="*/ 0 w 2430933"/>
                <a:gd name="connsiteY16" fmla="*/ 994939 h 1011718"/>
                <a:gd name="connsiteX0" fmla="*/ 2498845 w 2498845"/>
                <a:gd name="connsiteY0" fmla="*/ 0 h 1011718"/>
                <a:gd name="connsiteX1" fmla="*/ 2335883 w 2498845"/>
                <a:gd name="connsiteY1" fmla="*/ 181070 h 1011718"/>
                <a:gd name="connsiteX2" fmla="*/ 2082386 w 2498845"/>
                <a:gd name="connsiteY2" fmla="*/ 271604 h 1011718"/>
                <a:gd name="connsiteX3" fmla="*/ 1837942 w 2498845"/>
                <a:gd name="connsiteY3" fmla="*/ 389299 h 1011718"/>
                <a:gd name="connsiteX4" fmla="*/ 1674980 w 2498845"/>
                <a:gd name="connsiteY4" fmla="*/ 479834 h 1011718"/>
                <a:gd name="connsiteX5" fmla="*/ 1584445 w 2498845"/>
                <a:gd name="connsiteY5" fmla="*/ 651850 h 1011718"/>
                <a:gd name="connsiteX6" fmla="*/ 1530124 w 2498845"/>
                <a:gd name="connsiteY6" fmla="*/ 787652 h 1011718"/>
                <a:gd name="connsiteX7" fmla="*/ 1448643 w 2498845"/>
                <a:gd name="connsiteY7" fmla="*/ 869133 h 1011718"/>
                <a:gd name="connsiteX8" fmla="*/ 1303788 w 2498845"/>
                <a:gd name="connsiteY8" fmla="*/ 905347 h 1011718"/>
                <a:gd name="connsiteX9" fmla="*/ 1122718 w 2498845"/>
                <a:gd name="connsiteY9" fmla="*/ 823866 h 1011718"/>
                <a:gd name="connsiteX10" fmla="*/ 941649 w 2498845"/>
                <a:gd name="connsiteY10" fmla="*/ 760491 h 1011718"/>
                <a:gd name="connsiteX11" fmla="*/ 724366 w 2498845"/>
                <a:gd name="connsiteY11" fmla="*/ 814812 h 1011718"/>
                <a:gd name="connsiteX12" fmla="*/ 512918 w 2498845"/>
                <a:gd name="connsiteY12" fmla="*/ 894879 h 1011718"/>
                <a:gd name="connsiteX13" fmla="*/ 282752 w 2498845"/>
                <a:gd name="connsiteY13" fmla="*/ 973184 h 1011718"/>
                <a:gd name="connsiteX14" fmla="*/ 383870 w 2498845"/>
                <a:gd name="connsiteY14" fmla="*/ 945080 h 1011718"/>
                <a:gd name="connsiteX15" fmla="*/ 159224 w 2498845"/>
                <a:gd name="connsiteY15" fmla="*/ 1010342 h 1011718"/>
                <a:gd name="connsiteX16" fmla="*/ 0 w 2498845"/>
                <a:gd name="connsiteY16" fmla="*/ 988589 h 1011718"/>
                <a:gd name="connsiteX0" fmla="*/ 2482676 w 2482676"/>
                <a:gd name="connsiteY0" fmla="*/ 0 h 1081114"/>
                <a:gd name="connsiteX1" fmla="*/ 2319714 w 2482676"/>
                <a:gd name="connsiteY1" fmla="*/ 181070 h 1081114"/>
                <a:gd name="connsiteX2" fmla="*/ 2066217 w 2482676"/>
                <a:gd name="connsiteY2" fmla="*/ 271604 h 1081114"/>
                <a:gd name="connsiteX3" fmla="*/ 1821773 w 2482676"/>
                <a:gd name="connsiteY3" fmla="*/ 389299 h 1081114"/>
                <a:gd name="connsiteX4" fmla="*/ 1658811 w 2482676"/>
                <a:gd name="connsiteY4" fmla="*/ 479834 h 1081114"/>
                <a:gd name="connsiteX5" fmla="*/ 1568276 w 2482676"/>
                <a:gd name="connsiteY5" fmla="*/ 651850 h 1081114"/>
                <a:gd name="connsiteX6" fmla="*/ 1513955 w 2482676"/>
                <a:gd name="connsiteY6" fmla="*/ 787652 h 1081114"/>
                <a:gd name="connsiteX7" fmla="*/ 1432474 w 2482676"/>
                <a:gd name="connsiteY7" fmla="*/ 869133 h 1081114"/>
                <a:gd name="connsiteX8" fmla="*/ 1287619 w 2482676"/>
                <a:gd name="connsiteY8" fmla="*/ 905347 h 1081114"/>
                <a:gd name="connsiteX9" fmla="*/ 1106549 w 2482676"/>
                <a:gd name="connsiteY9" fmla="*/ 823866 h 1081114"/>
                <a:gd name="connsiteX10" fmla="*/ 925480 w 2482676"/>
                <a:gd name="connsiteY10" fmla="*/ 760491 h 1081114"/>
                <a:gd name="connsiteX11" fmla="*/ 708197 w 2482676"/>
                <a:gd name="connsiteY11" fmla="*/ 814812 h 1081114"/>
                <a:gd name="connsiteX12" fmla="*/ 496749 w 2482676"/>
                <a:gd name="connsiteY12" fmla="*/ 894879 h 1081114"/>
                <a:gd name="connsiteX13" fmla="*/ 266583 w 2482676"/>
                <a:gd name="connsiteY13" fmla="*/ 973184 h 1081114"/>
                <a:gd name="connsiteX14" fmla="*/ 367701 w 2482676"/>
                <a:gd name="connsiteY14" fmla="*/ 945080 h 1081114"/>
                <a:gd name="connsiteX15" fmla="*/ 143055 w 2482676"/>
                <a:gd name="connsiteY15" fmla="*/ 1010342 h 1081114"/>
                <a:gd name="connsiteX16" fmla="*/ 0 w 2482676"/>
                <a:gd name="connsiteY16" fmla="*/ 1080664 h 1081114"/>
                <a:gd name="connsiteX0" fmla="*/ 2482676 w 2482676"/>
                <a:gd name="connsiteY0" fmla="*/ 0 h 1011718"/>
                <a:gd name="connsiteX1" fmla="*/ 2319714 w 2482676"/>
                <a:gd name="connsiteY1" fmla="*/ 181070 h 1011718"/>
                <a:gd name="connsiteX2" fmla="*/ 2066217 w 2482676"/>
                <a:gd name="connsiteY2" fmla="*/ 271604 h 1011718"/>
                <a:gd name="connsiteX3" fmla="*/ 1821773 w 2482676"/>
                <a:gd name="connsiteY3" fmla="*/ 389299 h 1011718"/>
                <a:gd name="connsiteX4" fmla="*/ 1658811 w 2482676"/>
                <a:gd name="connsiteY4" fmla="*/ 479834 h 1011718"/>
                <a:gd name="connsiteX5" fmla="*/ 1568276 w 2482676"/>
                <a:gd name="connsiteY5" fmla="*/ 651850 h 1011718"/>
                <a:gd name="connsiteX6" fmla="*/ 1513955 w 2482676"/>
                <a:gd name="connsiteY6" fmla="*/ 787652 h 1011718"/>
                <a:gd name="connsiteX7" fmla="*/ 1432474 w 2482676"/>
                <a:gd name="connsiteY7" fmla="*/ 869133 h 1011718"/>
                <a:gd name="connsiteX8" fmla="*/ 1287619 w 2482676"/>
                <a:gd name="connsiteY8" fmla="*/ 905347 h 1011718"/>
                <a:gd name="connsiteX9" fmla="*/ 1106549 w 2482676"/>
                <a:gd name="connsiteY9" fmla="*/ 823866 h 1011718"/>
                <a:gd name="connsiteX10" fmla="*/ 925480 w 2482676"/>
                <a:gd name="connsiteY10" fmla="*/ 760491 h 1011718"/>
                <a:gd name="connsiteX11" fmla="*/ 708197 w 2482676"/>
                <a:gd name="connsiteY11" fmla="*/ 814812 h 1011718"/>
                <a:gd name="connsiteX12" fmla="*/ 496749 w 2482676"/>
                <a:gd name="connsiteY12" fmla="*/ 894879 h 1011718"/>
                <a:gd name="connsiteX13" fmla="*/ 266583 w 2482676"/>
                <a:gd name="connsiteY13" fmla="*/ 973184 h 1011718"/>
                <a:gd name="connsiteX14" fmla="*/ 367701 w 2482676"/>
                <a:gd name="connsiteY14" fmla="*/ 945080 h 1011718"/>
                <a:gd name="connsiteX15" fmla="*/ 143055 w 2482676"/>
                <a:gd name="connsiteY15" fmla="*/ 1010342 h 1011718"/>
                <a:gd name="connsiteX16" fmla="*/ 0 w 2482676"/>
                <a:gd name="connsiteY16" fmla="*/ 994939 h 1011718"/>
                <a:gd name="connsiteX0" fmla="*/ 2485910 w 2485910"/>
                <a:gd name="connsiteY0" fmla="*/ 0 h 1024655"/>
                <a:gd name="connsiteX1" fmla="*/ 2322948 w 2485910"/>
                <a:gd name="connsiteY1" fmla="*/ 181070 h 1024655"/>
                <a:gd name="connsiteX2" fmla="*/ 2069451 w 2485910"/>
                <a:gd name="connsiteY2" fmla="*/ 271604 h 1024655"/>
                <a:gd name="connsiteX3" fmla="*/ 1825007 w 2485910"/>
                <a:gd name="connsiteY3" fmla="*/ 389299 h 1024655"/>
                <a:gd name="connsiteX4" fmla="*/ 1662045 w 2485910"/>
                <a:gd name="connsiteY4" fmla="*/ 479834 h 1024655"/>
                <a:gd name="connsiteX5" fmla="*/ 1571510 w 2485910"/>
                <a:gd name="connsiteY5" fmla="*/ 651850 h 1024655"/>
                <a:gd name="connsiteX6" fmla="*/ 1517189 w 2485910"/>
                <a:gd name="connsiteY6" fmla="*/ 787652 h 1024655"/>
                <a:gd name="connsiteX7" fmla="*/ 1435708 w 2485910"/>
                <a:gd name="connsiteY7" fmla="*/ 869133 h 1024655"/>
                <a:gd name="connsiteX8" fmla="*/ 1290853 w 2485910"/>
                <a:gd name="connsiteY8" fmla="*/ 905347 h 1024655"/>
                <a:gd name="connsiteX9" fmla="*/ 1109783 w 2485910"/>
                <a:gd name="connsiteY9" fmla="*/ 823866 h 1024655"/>
                <a:gd name="connsiteX10" fmla="*/ 928714 w 2485910"/>
                <a:gd name="connsiteY10" fmla="*/ 760491 h 1024655"/>
                <a:gd name="connsiteX11" fmla="*/ 711431 w 2485910"/>
                <a:gd name="connsiteY11" fmla="*/ 814812 h 1024655"/>
                <a:gd name="connsiteX12" fmla="*/ 499983 w 2485910"/>
                <a:gd name="connsiteY12" fmla="*/ 894879 h 1024655"/>
                <a:gd name="connsiteX13" fmla="*/ 269817 w 2485910"/>
                <a:gd name="connsiteY13" fmla="*/ 973184 h 1024655"/>
                <a:gd name="connsiteX14" fmla="*/ 370935 w 2485910"/>
                <a:gd name="connsiteY14" fmla="*/ 945080 h 1024655"/>
                <a:gd name="connsiteX15" fmla="*/ 146289 w 2485910"/>
                <a:gd name="connsiteY15" fmla="*/ 1010342 h 1024655"/>
                <a:gd name="connsiteX16" fmla="*/ 0 w 2485910"/>
                <a:gd name="connsiteY16" fmla="*/ 1023514 h 1024655"/>
                <a:gd name="connsiteX0" fmla="*/ 2485910 w 2485910"/>
                <a:gd name="connsiteY0" fmla="*/ 0 h 1024655"/>
                <a:gd name="connsiteX1" fmla="*/ 2322948 w 2485910"/>
                <a:gd name="connsiteY1" fmla="*/ 181070 h 1024655"/>
                <a:gd name="connsiteX2" fmla="*/ 2069451 w 2485910"/>
                <a:gd name="connsiteY2" fmla="*/ 271604 h 1024655"/>
                <a:gd name="connsiteX3" fmla="*/ 1825007 w 2485910"/>
                <a:gd name="connsiteY3" fmla="*/ 389299 h 1024655"/>
                <a:gd name="connsiteX4" fmla="*/ 1662045 w 2485910"/>
                <a:gd name="connsiteY4" fmla="*/ 479834 h 1024655"/>
                <a:gd name="connsiteX5" fmla="*/ 1571510 w 2485910"/>
                <a:gd name="connsiteY5" fmla="*/ 651850 h 1024655"/>
                <a:gd name="connsiteX6" fmla="*/ 1517189 w 2485910"/>
                <a:gd name="connsiteY6" fmla="*/ 787652 h 1024655"/>
                <a:gd name="connsiteX7" fmla="*/ 1435708 w 2485910"/>
                <a:gd name="connsiteY7" fmla="*/ 869133 h 1024655"/>
                <a:gd name="connsiteX8" fmla="*/ 1290853 w 2485910"/>
                <a:gd name="connsiteY8" fmla="*/ 905347 h 1024655"/>
                <a:gd name="connsiteX9" fmla="*/ 1109783 w 2485910"/>
                <a:gd name="connsiteY9" fmla="*/ 823866 h 1024655"/>
                <a:gd name="connsiteX10" fmla="*/ 928714 w 2485910"/>
                <a:gd name="connsiteY10" fmla="*/ 760491 h 1024655"/>
                <a:gd name="connsiteX11" fmla="*/ 711431 w 2485910"/>
                <a:gd name="connsiteY11" fmla="*/ 814812 h 1024655"/>
                <a:gd name="connsiteX12" fmla="*/ 499983 w 2485910"/>
                <a:gd name="connsiteY12" fmla="*/ 894879 h 1024655"/>
                <a:gd name="connsiteX13" fmla="*/ 383004 w 2485910"/>
                <a:gd name="connsiteY13" fmla="*/ 862059 h 1024655"/>
                <a:gd name="connsiteX14" fmla="*/ 370935 w 2485910"/>
                <a:gd name="connsiteY14" fmla="*/ 945080 h 1024655"/>
                <a:gd name="connsiteX15" fmla="*/ 146289 w 2485910"/>
                <a:gd name="connsiteY15" fmla="*/ 1010342 h 1024655"/>
                <a:gd name="connsiteX16" fmla="*/ 0 w 2485910"/>
                <a:gd name="connsiteY16" fmla="*/ 1023514 h 1024655"/>
                <a:gd name="connsiteX0" fmla="*/ 2485910 w 2485910"/>
                <a:gd name="connsiteY0" fmla="*/ 0 h 1024655"/>
                <a:gd name="connsiteX1" fmla="*/ 2322948 w 2485910"/>
                <a:gd name="connsiteY1" fmla="*/ 181070 h 1024655"/>
                <a:gd name="connsiteX2" fmla="*/ 2069451 w 2485910"/>
                <a:gd name="connsiteY2" fmla="*/ 271604 h 1024655"/>
                <a:gd name="connsiteX3" fmla="*/ 1825007 w 2485910"/>
                <a:gd name="connsiteY3" fmla="*/ 389299 h 1024655"/>
                <a:gd name="connsiteX4" fmla="*/ 1662045 w 2485910"/>
                <a:gd name="connsiteY4" fmla="*/ 479834 h 1024655"/>
                <a:gd name="connsiteX5" fmla="*/ 1571510 w 2485910"/>
                <a:gd name="connsiteY5" fmla="*/ 651850 h 1024655"/>
                <a:gd name="connsiteX6" fmla="*/ 1517189 w 2485910"/>
                <a:gd name="connsiteY6" fmla="*/ 787652 h 1024655"/>
                <a:gd name="connsiteX7" fmla="*/ 1435708 w 2485910"/>
                <a:gd name="connsiteY7" fmla="*/ 869133 h 1024655"/>
                <a:gd name="connsiteX8" fmla="*/ 1290853 w 2485910"/>
                <a:gd name="connsiteY8" fmla="*/ 905347 h 1024655"/>
                <a:gd name="connsiteX9" fmla="*/ 1109783 w 2485910"/>
                <a:gd name="connsiteY9" fmla="*/ 823866 h 1024655"/>
                <a:gd name="connsiteX10" fmla="*/ 928714 w 2485910"/>
                <a:gd name="connsiteY10" fmla="*/ 760491 h 1024655"/>
                <a:gd name="connsiteX11" fmla="*/ 711431 w 2485910"/>
                <a:gd name="connsiteY11" fmla="*/ 814812 h 1024655"/>
                <a:gd name="connsiteX12" fmla="*/ 499983 w 2485910"/>
                <a:gd name="connsiteY12" fmla="*/ 894879 h 1024655"/>
                <a:gd name="connsiteX13" fmla="*/ 428278 w 2485910"/>
                <a:gd name="connsiteY13" fmla="*/ 925559 h 1024655"/>
                <a:gd name="connsiteX14" fmla="*/ 370935 w 2485910"/>
                <a:gd name="connsiteY14" fmla="*/ 945080 h 1024655"/>
                <a:gd name="connsiteX15" fmla="*/ 146289 w 2485910"/>
                <a:gd name="connsiteY15" fmla="*/ 1010342 h 1024655"/>
                <a:gd name="connsiteX16" fmla="*/ 0 w 2485910"/>
                <a:gd name="connsiteY16" fmla="*/ 1023514 h 1024655"/>
                <a:gd name="connsiteX0" fmla="*/ 2485910 w 2485910"/>
                <a:gd name="connsiteY0" fmla="*/ 0 h 1024655"/>
                <a:gd name="connsiteX1" fmla="*/ 2322948 w 2485910"/>
                <a:gd name="connsiteY1" fmla="*/ 181070 h 1024655"/>
                <a:gd name="connsiteX2" fmla="*/ 2069451 w 2485910"/>
                <a:gd name="connsiteY2" fmla="*/ 271604 h 1024655"/>
                <a:gd name="connsiteX3" fmla="*/ 1825007 w 2485910"/>
                <a:gd name="connsiteY3" fmla="*/ 389299 h 1024655"/>
                <a:gd name="connsiteX4" fmla="*/ 1662045 w 2485910"/>
                <a:gd name="connsiteY4" fmla="*/ 479834 h 1024655"/>
                <a:gd name="connsiteX5" fmla="*/ 1571510 w 2485910"/>
                <a:gd name="connsiteY5" fmla="*/ 651850 h 1024655"/>
                <a:gd name="connsiteX6" fmla="*/ 1517189 w 2485910"/>
                <a:gd name="connsiteY6" fmla="*/ 787652 h 1024655"/>
                <a:gd name="connsiteX7" fmla="*/ 1435708 w 2485910"/>
                <a:gd name="connsiteY7" fmla="*/ 869133 h 1024655"/>
                <a:gd name="connsiteX8" fmla="*/ 1290853 w 2485910"/>
                <a:gd name="connsiteY8" fmla="*/ 905347 h 1024655"/>
                <a:gd name="connsiteX9" fmla="*/ 1109783 w 2485910"/>
                <a:gd name="connsiteY9" fmla="*/ 823866 h 1024655"/>
                <a:gd name="connsiteX10" fmla="*/ 928714 w 2485910"/>
                <a:gd name="connsiteY10" fmla="*/ 760491 h 1024655"/>
                <a:gd name="connsiteX11" fmla="*/ 711431 w 2485910"/>
                <a:gd name="connsiteY11" fmla="*/ 814812 h 1024655"/>
                <a:gd name="connsiteX12" fmla="*/ 499983 w 2485910"/>
                <a:gd name="connsiteY12" fmla="*/ 894879 h 1024655"/>
                <a:gd name="connsiteX13" fmla="*/ 428278 w 2485910"/>
                <a:gd name="connsiteY13" fmla="*/ 925559 h 1024655"/>
                <a:gd name="connsiteX14" fmla="*/ 319193 w 2485910"/>
                <a:gd name="connsiteY14" fmla="*/ 957780 h 1024655"/>
                <a:gd name="connsiteX15" fmla="*/ 146289 w 2485910"/>
                <a:gd name="connsiteY15" fmla="*/ 1010342 h 1024655"/>
                <a:gd name="connsiteX16" fmla="*/ 0 w 2485910"/>
                <a:gd name="connsiteY16" fmla="*/ 1023514 h 1024655"/>
                <a:gd name="connsiteX0" fmla="*/ 2485910 w 2485910"/>
                <a:gd name="connsiteY0" fmla="*/ 0 h 1024892"/>
                <a:gd name="connsiteX1" fmla="*/ 2322948 w 2485910"/>
                <a:gd name="connsiteY1" fmla="*/ 181070 h 1024892"/>
                <a:gd name="connsiteX2" fmla="*/ 2069451 w 2485910"/>
                <a:gd name="connsiteY2" fmla="*/ 271604 h 1024892"/>
                <a:gd name="connsiteX3" fmla="*/ 1825007 w 2485910"/>
                <a:gd name="connsiteY3" fmla="*/ 389299 h 1024892"/>
                <a:gd name="connsiteX4" fmla="*/ 1662045 w 2485910"/>
                <a:gd name="connsiteY4" fmla="*/ 479834 h 1024892"/>
                <a:gd name="connsiteX5" fmla="*/ 1571510 w 2485910"/>
                <a:gd name="connsiteY5" fmla="*/ 651850 h 1024892"/>
                <a:gd name="connsiteX6" fmla="*/ 1517189 w 2485910"/>
                <a:gd name="connsiteY6" fmla="*/ 787652 h 1024892"/>
                <a:gd name="connsiteX7" fmla="*/ 1435708 w 2485910"/>
                <a:gd name="connsiteY7" fmla="*/ 869133 h 1024892"/>
                <a:gd name="connsiteX8" fmla="*/ 1290853 w 2485910"/>
                <a:gd name="connsiteY8" fmla="*/ 905347 h 1024892"/>
                <a:gd name="connsiteX9" fmla="*/ 1109783 w 2485910"/>
                <a:gd name="connsiteY9" fmla="*/ 823866 h 1024892"/>
                <a:gd name="connsiteX10" fmla="*/ 928714 w 2485910"/>
                <a:gd name="connsiteY10" fmla="*/ 760491 h 1024892"/>
                <a:gd name="connsiteX11" fmla="*/ 711431 w 2485910"/>
                <a:gd name="connsiteY11" fmla="*/ 814812 h 1024892"/>
                <a:gd name="connsiteX12" fmla="*/ 499983 w 2485910"/>
                <a:gd name="connsiteY12" fmla="*/ 894879 h 1024892"/>
                <a:gd name="connsiteX13" fmla="*/ 428278 w 2485910"/>
                <a:gd name="connsiteY13" fmla="*/ 925559 h 1024892"/>
                <a:gd name="connsiteX14" fmla="*/ 319193 w 2485910"/>
                <a:gd name="connsiteY14" fmla="*/ 957780 h 1024892"/>
                <a:gd name="connsiteX15" fmla="*/ 143056 w 2485910"/>
                <a:gd name="connsiteY15" fmla="*/ 1016692 h 1024892"/>
                <a:gd name="connsiteX16" fmla="*/ 0 w 2485910"/>
                <a:gd name="connsiteY16" fmla="*/ 1023514 h 1024892"/>
                <a:gd name="connsiteX0" fmla="*/ 2485910 w 2485910"/>
                <a:gd name="connsiteY0" fmla="*/ 0 h 1024892"/>
                <a:gd name="connsiteX1" fmla="*/ 2322948 w 2485910"/>
                <a:gd name="connsiteY1" fmla="*/ 181070 h 1024892"/>
                <a:gd name="connsiteX2" fmla="*/ 2069451 w 2485910"/>
                <a:gd name="connsiteY2" fmla="*/ 271604 h 1024892"/>
                <a:gd name="connsiteX3" fmla="*/ 1825007 w 2485910"/>
                <a:gd name="connsiteY3" fmla="*/ 389299 h 1024892"/>
                <a:gd name="connsiteX4" fmla="*/ 1662045 w 2485910"/>
                <a:gd name="connsiteY4" fmla="*/ 479834 h 1024892"/>
                <a:gd name="connsiteX5" fmla="*/ 1571510 w 2485910"/>
                <a:gd name="connsiteY5" fmla="*/ 651850 h 1024892"/>
                <a:gd name="connsiteX6" fmla="*/ 1517189 w 2485910"/>
                <a:gd name="connsiteY6" fmla="*/ 787652 h 1024892"/>
                <a:gd name="connsiteX7" fmla="*/ 1435708 w 2485910"/>
                <a:gd name="connsiteY7" fmla="*/ 869133 h 1024892"/>
                <a:gd name="connsiteX8" fmla="*/ 1290853 w 2485910"/>
                <a:gd name="connsiteY8" fmla="*/ 905347 h 1024892"/>
                <a:gd name="connsiteX9" fmla="*/ 1109783 w 2485910"/>
                <a:gd name="connsiteY9" fmla="*/ 823866 h 1024892"/>
                <a:gd name="connsiteX10" fmla="*/ 928714 w 2485910"/>
                <a:gd name="connsiteY10" fmla="*/ 760491 h 1024892"/>
                <a:gd name="connsiteX11" fmla="*/ 711431 w 2485910"/>
                <a:gd name="connsiteY11" fmla="*/ 814812 h 1024892"/>
                <a:gd name="connsiteX12" fmla="*/ 499983 w 2485910"/>
                <a:gd name="connsiteY12" fmla="*/ 894879 h 1024892"/>
                <a:gd name="connsiteX13" fmla="*/ 428278 w 2485910"/>
                <a:gd name="connsiteY13" fmla="*/ 925559 h 1024892"/>
                <a:gd name="connsiteX14" fmla="*/ 319193 w 2485910"/>
                <a:gd name="connsiteY14" fmla="*/ 957780 h 1024892"/>
                <a:gd name="connsiteX15" fmla="*/ 143056 w 2485910"/>
                <a:gd name="connsiteY15" fmla="*/ 1016692 h 1024892"/>
                <a:gd name="connsiteX16" fmla="*/ 0 w 2485910"/>
                <a:gd name="connsiteY16" fmla="*/ 1023514 h 1024892"/>
                <a:gd name="connsiteX0" fmla="*/ 2485910 w 2485910"/>
                <a:gd name="connsiteY0" fmla="*/ 0 h 1025770"/>
                <a:gd name="connsiteX1" fmla="*/ 2322948 w 2485910"/>
                <a:gd name="connsiteY1" fmla="*/ 181070 h 1025770"/>
                <a:gd name="connsiteX2" fmla="*/ 2069451 w 2485910"/>
                <a:gd name="connsiteY2" fmla="*/ 271604 h 1025770"/>
                <a:gd name="connsiteX3" fmla="*/ 1825007 w 2485910"/>
                <a:gd name="connsiteY3" fmla="*/ 389299 h 1025770"/>
                <a:gd name="connsiteX4" fmla="*/ 1662045 w 2485910"/>
                <a:gd name="connsiteY4" fmla="*/ 479834 h 1025770"/>
                <a:gd name="connsiteX5" fmla="*/ 1571510 w 2485910"/>
                <a:gd name="connsiteY5" fmla="*/ 651850 h 1025770"/>
                <a:gd name="connsiteX6" fmla="*/ 1517189 w 2485910"/>
                <a:gd name="connsiteY6" fmla="*/ 787652 h 1025770"/>
                <a:gd name="connsiteX7" fmla="*/ 1435708 w 2485910"/>
                <a:gd name="connsiteY7" fmla="*/ 869133 h 1025770"/>
                <a:gd name="connsiteX8" fmla="*/ 1290853 w 2485910"/>
                <a:gd name="connsiteY8" fmla="*/ 905347 h 1025770"/>
                <a:gd name="connsiteX9" fmla="*/ 1109783 w 2485910"/>
                <a:gd name="connsiteY9" fmla="*/ 823866 h 1025770"/>
                <a:gd name="connsiteX10" fmla="*/ 928714 w 2485910"/>
                <a:gd name="connsiteY10" fmla="*/ 760491 h 1025770"/>
                <a:gd name="connsiteX11" fmla="*/ 711431 w 2485910"/>
                <a:gd name="connsiteY11" fmla="*/ 814812 h 1025770"/>
                <a:gd name="connsiteX12" fmla="*/ 499983 w 2485910"/>
                <a:gd name="connsiteY12" fmla="*/ 894879 h 1025770"/>
                <a:gd name="connsiteX13" fmla="*/ 428278 w 2485910"/>
                <a:gd name="connsiteY13" fmla="*/ 925559 h 1025770"/>
                <a:gd name="connsiteX14" fmla="*/ 319193 w 2485910"/>
                <a:gd name="connsiteY14" fmla="*/ 957780 h 1025770"/>
                <a:gd name="connsiteX15" fmla="*/ 143056 w 2485910"/>
                <a:gd name="connsiteY15" fmla="*/ 1016692 h 1025770"/>
                <a:gd name="connsiteX16" fmla="*/ 0 w 2485910"/>
                <a:gd name="connsiteY16" fmla="*/ 1023514 h 1025770"/>
                <a:gd name="connsiteX0" fmla="*/ 2440635 w 2440635"/>
                <a:gd name="connsiteY0" fmla="*/ 0 h 1025770"/>
                <a:gd name="connsiteX1" fmla="*/ 2277673 w 2440635"/>
                <a:gd name="connsiteY1" fmla="*/ 181070 h 1025770"/>
                <a:gd name="connsiteX2" fmla="*/ 2024176 w 2440635"/>
                <a:gd name="connsiteY2" fmla="*/ 271604 h 1025770"/>
                <a:gd name="connsiteX3" fmla="*/ 1779732 w 2440635"/>
                <a:gd name="connsiteY3" fmla="*/ 389299 h 1025770"/>
                <a:gd name="connsiteX4" fmla="*/ 1616770 w 2440635"/>
                <a:gd name="connsiteY4" fmla="*/ 479834 h 1025770"/>
                <a:gd name="connsiteX5" fmla="*/ 1526235 w 2440635"/>
                <a:gd name="connsiteY5" fmla="*/ 651850 h 1025770"/>
                <a:gd name="connsiteX6" fmla="*/ 1471914 w 2440635"/>
                <a:gd name="connsiteY6" fmla="*/ 787652 h 1025770"/>
                <a:gd name="connsiteX7" fmla="*/ 1390433 w 2440635"/>
                <a:gd name="connsiteY7" fmla="*/ 869133 h 1025770"/>
                <a:gd name="connsiteX8" fmla="*/ 1245578 w 2440635"/>
                <a:gd name="connsiteY8" fmla="*/ 905347 h 1025770"/>
                <a:gd name="connsiteX9" fmla="*/ 1064508 w 2440635"/>
                <a:gd name="connsiteY9" fmla="*/ 823866 h 1025770"/>
                <a:gd name="connsiteX10" fmla="*/ 883439 w 2440635"/>
                <a:gd name="connsiteY10" fmla="*/ 760491 h 1025770"/>
                <a:gd name="connsiteX11" fmla="*/ 666156 w 2440635"/>
                <a:gd name="connsiteY11" fmla="*/ 814812 h 1025770"/>
                <a:gd name="connsiteX12" fmla="*/ 454708 w 2440635"/>
                <a:gd name="connsiteY12" fmla="*/ 894879 h 1025770"/>
                <a:gd name="connsiteX13" fmla="*/ 383003 w 2440635"/>
                <a:gd name="connsiteY13" fmla="*/ 925559 h 1025770"/>
                <a:gd name="connsiteX14" fmla="*/ 273918 w 2440635"/>
                <a:gd name="connsiteY14" fmla="*/ 957780 h 1025770"/>
                <a:gd name="connsiteX15" fmla="*/ 97781 w 2440635"/>
                <a:gd name="connsiteY15" fmla="*/ 1016692 h 1025770"/>
                <a:gd name="connsiteX16" fmla="*/ 0 w 2440635"/>
                <a:gd name="connsiteY16" fmla="*/ 1023514 h 1025770"/>
                <a:gd name="connsiteX0" fmla="*/ 2463272 w 2463272"/>
                <a:gd name="connsiteY0" fmla="*/ 0 h 1016700"/>
                <a:gd name="connsiteX1" fmla="*/ 2300310 w 2463272"/>
                <a:gd name="connsiteY1" fmla="*/ 181070 h 1016700"/>
                <a:gd name="connsiteX2" fmla="*/ 2046813 w 2463272"/>
                <a:gd name="connsiteY2" fmla="*/ 271604 h 1016700"/>
                <a:gd name="connsiteX3" fmla="*/ 1802369 w 2463272"/>
                <a:gd name="connsiteY3" fmla="*/ 389299 h 1016700"/>
                <a:gd name="connsiteX4" fmla="*/ 1639407 w 2463272"/>
                <a:gd name="connsiteY4" fmla="*/ 479834 h 1016700"/>
                <a:gd name="connsiteX5" fmla="*/ 1548872 w 2463272"/>
                <a:gd name="connsiteY5" fmla="*/ 651850 h 1016700"/>
                <a:gd name="connsiteX6" fmla="*/ 1494551 w 2463272"/>
                <a:gd name="connsiteY6" fmla="*/ 787652 h 1016700"/>
                <a:gd name="connsiteX7" fmla="*/ 1413070 w 2463272"/>
                <a:gd name="connsiteY7" fmla="*/ 869133 h 1016700"/>
                <a:gd name="connsiteX8" fmla="*/ 1268215 w 2463272"/>
                <a:gd name="connsiteY8" fmla="*/ 905347 h 1016700"/>
                <a:gd name="connsiteX9" fmla="*/ 1087145 w 2463272"/>
                <a:gd name="connsiteY9" fmla="*/ 823866 h 1016700"/>
                <a:gd name="connsiteX10" fmla="*/ 906076 w 2463272"/>
                <a:gd name="connsiteY10" fmla="*/ 760491 h 1016700"/>
                <a:gd name="connsiteX11" fmla="*/ 688793 w 2463272"/>
                <a:gd name="connsiteY11" fmla="*/ 814812 h 1016700"/>
                <a:gd name="connsiteX12" fmla="*/ 477345 w 2463272"/>
                <a:gd name="connsiteY12" fmla="*/ 894879 h 1016700"/>
                <a:gd name="connsiteX13" fmla="*/ 405640 w 2463272"/>
                <a:gd name="connsiteY13" fmla="*/ 925559 h 1016700"/>
                <a:gd name="connsiteX14" fmla="*/ 296555 w 2463272"/>
                <a:gd name="connsiteY14" fmla="*/ 957780 h 1016700"/>
                <a:gd name="connsiteX15" fmla="*/ 120418 w 2463272"/>
                <a:gd name="connsiteY15" fmla="*/ 1016692 h 1016700"/>
                <a:gd name="connsiteX16" fmla="*/ 0 w 2463272"/>
                <a:gd name="connsiteY16" fmla="*/ 975889 h 1016700"/>
                <a:gd name="connsiteX0" fmla="*/ 2411530 w 2411530"/>
                <a:gd name="connsiteY0" fmla="*/ 0 h 1052989"/>
                <a:gd name="connsiteX1" fmla="*/ 2248568 w 2411530"/>
                <a:gd name="connsiteY1" fmla="*/ 181070 h 1052989"/>
                <a:gd name="connsiteX2" fmla="*/ 1995071 w 2411530"/>
                <a:gd name="connsiteY2" fmla="*/ 271604 h 1052989"/>
                <a:gd name="connsiteX3" fmla="*/ 1750627 w 2411530"/>
                <a:gd name="connsiteY3" fmla="*/ 389299 h 1052989"/>
                <a:gd name="connsiteX4" fmla="*/ 1587665 w 2411530"/>
                <a:gd name="connsiteY4" fmla="*/ 479834 h 1052989"/>
                <a:gd name="connsiteX5" fmla="*/ 1497130 w 2411530"/>
                <a:gd name="connsiteY5" fmla="*/ 651850 h 1052989"/>
                <a:gd name="connsiteX6" fmla="*/ 1442809 w 2411530"/>
                <a:gd name="connsiteY6" fmla="*/ 787652 h 1052989"/>
                <a:gd name="connsiteX7" fmla="*/ 1361328 w 2411530"/>
                <a:gd name="connsiteY7" fmla="*/ 869133 h 1052989"/>
                <a:gd name="connsiteX8" fmla="*/ 1216473 w 2411530"/>
                <a:gd name="connsiteY8" fmla="*/ 905347 h 1052989"/>
                <a:gd name="connsiteX9" fmla="*/ 1035403 w 2411530"/>
                <a:gd name="connsiteY9" fmla="*/ 823866 h 1052989"/>
                <a:gd name="connsiteX10" fmla="*/ 854334 w 2411530"/>
                <a:gd name="connsiteY10" fmla="*/ 760491 h 1052989"/>
                <a:gd name="connsiteX11" fmla="*/ 637051 w 2411530"/>
                <a:gd name="connsiteY11" fmla="*/ 814812 h 1052989"/>
                <a:gd name="connsiteX12" fmla="*/ 425603 w 2411530"/>
                <a:gd name="connsiteY12" fmla="*/ 894879 h 1052989"/>
                <a:gd name="connsiteX13" fmla="*/ 353898 w 2411530"/>
                <a:gd name="connsiteY13" fmla="*/ 925559 h 1052989"/>
                <a:gd name="connsiteX14" fmla="*/ 244813 w 2411530"/>
                <a:gd name="connsiteY14" fmla="*/ 957780 h 1052989"/>
                <a:gd name="connsiteX15" fmla="*/ 68676 w 2411530"/>
                <a:gd name="connsiteY15" fmla="*/ 1016692 h 1052989"/>
                <a:gd name="connsiteX16" fmla="*/ 0 w 2411530"/>
                <a:gd name="connsiteY16" fmla="*/ 1052089 h 1052989"/>
                <a:gd name="connsiteX0" fmla="*/ 2417998 w 2417998"/>
                <a:gd name="connsiteY0" fmla="*/ 0 h 1016700"/>
                <a:gd name="connsiteX1" fmla="*/ 2255036 w 2417998"/>
                <a:gd name="connsiteY1" fmla="*/ 181070 h 1016700"/>
                <a:gd name="connsiteX2" fmla="*/ 2001539 w 2417998"/>
                <a:gd name="connsiteY2" fmla="*/ 271604 h 1016700"/>
                <a:gd name="connsiteX3" fmla="*/ 1757095 w 2417998"/>
                <a:gd name="connsiteY3" fmla="*/ 389299 h 1016700"/>
                <a:gd name="connsiteX4" fmla="*/ 1594133 w 2417998"/>
                <a:gd name="connsiteY4" fmla="*/ 479834 h 1016700"/>
                <a:gd name="connsiteX5" fmla="*/ 1503598 w 2417998"/>
                <a:gd name="connsiteY5" fmla="*/ 651850 h 1016700"/>
                <a:gd name="connsiteX6" fmla="*/ 1449277 w 2417998"/>
                <a:gd name="connsiteY6" fmla="*/ 787652 h 1016700"/>
                <a:gd name="connsiteX7" fmla="*/ 1367796 w 2417998"/>
                <a:gd name="connsiteY7" fmla="*/ 869133 h 1016700"/>
                <a:gd name="connsiteX8" fmla="*/ 1222941 w 2417998"/>
                <a:gd name="connsiteY8" fmla="*/ 905347 h 1016700"/>
                <a:gd name="connsiteX9" fmla="*/ 1041871 w 2417998"/>
                <a:gd name="connsiteY9" fmla="*/ 823866 h 1016700"/>
                <a:gd name="connsiteX10" fmla="*/ 860802 w 2417998"/>
                <a:gd name="connsiteY10" fmla="*/ 760491 h 1016700"/>
                <a:gd name="connsiteX11" fmla="*/ 643519 w 2417998"/>
                <a:gd name="connsiteY11" fmla="*/ 814812 h 1016700"/>
                <a:gd name="connsiteX12" fmla="*/ 432071 w 2417998"/>
                <a:gd name="connsiteY12" fmla="*/ 894879 h 1016700"/>
                <a:gd name="connsiteX13" fmla="*/ 360366 w 2417998"/>
                <a:gd name="connsiteY13" fmla="*/ 925559 h 1016700"/>
                <a:gd name="connsiteX14" fmla="*/ 251281 w 2417998"/>
                <a:gd name="connsiteY14" fmla="*/ 957780 h 1016700"/>
                <a:gd name="connsiteX15" fmla="*/ 75144 w 2417998"/>
                <a:gd name="connsiteY15" fmla="*/ 1016692 h 1016700"/>
                <a:gd name="connsiteX16" fmla="*/ 0 w 2417998"/>
                <a:gd name="connsiteY16" fmla="*/ 975889 h 1016700"/>
                <a:gd name="connsiteX0" fmla="*/ 2437401 w 2437401"/>
                <a:gd name="connsiteY0" fmla="*/ 0 h 1017126"/>
                <a:gd name="connsiteX1" fmla="*/ 2274439 w 2437401"/>
                <a:gd name="connsiteY1" fmla="*/ 181070 h 1017126"/>
                <a:gd name="connsiteX2" fmla="*/ 2020942 w 2437401"/>
                <a:gd name="connsiteY2" fmla="*/ 271604 h 1017126"/>
                <a:gd name="connsiteX3" fmla="*/ 1776498 w 2437401"/>
                <a:gd name="connsiteY3" fmla="*/ 389299 h 1017126"/>
                <a:gd name="connsiteX4" fmla="*/ 1613536 w 2437401"/>
                <a:gd name="connsiteY4" fmla="*/ 479834 h 1017126"/>
                <a:gd name="connsiteX5" fmla="*/ 1523001 w 2437401"/>
                <a:gd name="connsiteY5" fmla="*/ 651850 h 1017126"/>
                <a:gd name="connsiteX6" fmla="*/ 1468680 w 2437401"/>
                <a:gd name="connsiteY6" fmla="*/ 787652 h 1017126"/>
                <a:gd name="connsiteX7" fmla="*/ 1387199 w 2437401"/>
                <a:gd name="connsiteY7" fmla="*/ 869133 h 1017126"/>
                <a:gd name="connsiteX8" fmla="*/ 1242344 w 2437401"/>
                <a:gd name="connsiteY8" fmla="*/ 905347 h 1017126"/>
                <a:gd name="connsiteX9" fmla="*/ 1061274 w 2437401"/>
                <a:gd name="connsiteY9" fmla="*/ 823866 h 1017126"/>
                <a:gd name="connsiteX10" fmla="*/ 880205 w 2437401"/>
                <a:gd name="connsiteY10" fmla="*/ 760491 h 1017126"/>
                <a:gd name="connsiteX11" fmla="*/ 662922 w 2437401"/>
                <a:gd name="connsiteY11" fmla="*/ 814812 h 1017126"/>
                <a:gd name="connsiteX12" fmla="*/ 451474 w 2437401"/>
                <a:gd name="connsiteY12" fmla="*/ 894879 h 1017126"/>
                <a:gd name="connsiteX13" fmla="*/ 379769 w 2437401"/>
                <a:gd name="connsiteY13" fmla="*/ 925559 h 1017126"/>
                <a:gd name="connsiteX14" fmla="*/ 270684 w 2437401"/>
                <a:gd name="connsiteY14" fmla="*/ 957780 h 1017126"/>
                <a:gd name="connsiteX15" fmla="*/ 94547 w 2437401"/>
                <a:gd name="connsiteY15" fmla="*/ 1016692 h 1017126"/>
                <a:gd name="connsiteX16" fmla="*/ 0 w 2437401"/>
                <a:gd name="connsiteY16" fmla="*/ 1010814 h 1017126"/>
                <a:gd name="connsiteX0" fmla="*/ 2437401 w 2437401"/>
                <a:gd name="connsiteY0" fmla="*/ 0 h 1031556"/>
                <a:gd name="connsiteX1" fmla="*/ 2274439 w 2437401"/>
                <a:gd name="connsiteY1" fmla="*/ 181070 h 1031556"/>
                <a:gd name="connsiteX2" fmla="*/ 2020942 w 2437401"/>
                <a:gd name="connsiteY2" fmla="*/ 271604 h 1031556"/>
                <a:gd name="connsiteX3" fmla="*/ 1776498 w 2437401"/>
                <a:gd name="connsiteY3" fmla="*/ 389299 h 1031556"/>
                <a:gd name="connsiteX4" fmla="*/ 1613536 w 2437401"/>
                <a:gd name="connsiteY4" fmla="*/ 479834 h 1031556"/>
                <a:gd name="connsiteX5" fmla="*/ 1523001 w 2437401"/>
                <a:gd name="connsiteY5" fmla="*/ 651850 h 1031556"/>
                <a:gd name="connsiteX6" fmla="*/ 1468680 w 2437401"/>
                <a:gd name="connsiteY6" fmla="*/ 787652 h 1031556"/>
                <a:gd name="connsiteX7" fmla="*/ 1387199 w 2437401"/>
                <a:gd name="connsiteY7" fmla="*/ 869133 h 1031556"/>
                <a:gd name="connsiteX8" fmla="*/ 1242344 w 2437401"/>
                <a:gd name="connsiteY8" fmla="*/ 905347 h 1031556"/>
                <a:gd name="connsiteX9" fmla="*/ 1061274 w 2437401"/>
                <a:gd name="connsiteY9" fmla="*/ 823866 h 1031556"/>
                <a:gd name="connsiteX10" fmla="*/ 880205 w 2437401"/>
                <a:gd name="connsiteY10" fmla="*/ 760491 h 1031556"/>
                <a:gd name="connsiteX11" fmla="*/ 662922 w 2437401"/>
                <a:gd name="connsiteY11" fmla="*/ 814812 h 1031556"/>
                <a:gd name="connsiteX12" fmla="*/ 451474 w 2437401"/>
                <a:gd name="connsiteY12" fmla="*/ 894879 h 1031556"/>
                <a:gd name="connsiteX13" fmla="*/ 379769 w 2437401"/>
                <a:gd name="connsiteY13" fmla="*/ 925559 h 1031556"/>
                <a:gd name="connsiteX14" fmla="*/ 270684 w 2437401"/>
                <a:gd name="connsiteY14" fmla="*/ 957780 h 1031556"/>
                <a:gd name="connsiteX15" fmla="*/ 94547 w 2437401"/>
                <a:gd name="connsiteY15" fmla="*/ 1016692 h 1031556"/>
                <a:gd name="connsiteX16" fmla="*/ 0 w 2437401"/>
                <a:gd name="connsiteY16" fmla="*/ 1029864 h 1031556"/>
                <a:gd name="connsiteX0" fmla="*/ 2482676 w 2482676"/>
                <a:gd name="connsiteY0" fmla="*/ 0 h 1031556"/>
                <a:gd name="connsiteX1" fmla="*/ 2319714 w 2482676"/>
                <a:gd name="connsiteY1" fmla="*/ 181070 h 1031556"/>
                <a:gd name="connsiteX2" fmla="*/ 2066217 w 2482676"/>
                <a:gd name="connsiteY2" fmla="*/ 271604 h 1031556"/>
                <a:gd name="connsiteX3" fmla="*/ 1821773 w 2482676"/>
                <a:gd name="connsiteY3" fmla="*/ 389299 h 1031556"/>
                <a:gd name="connsiteX4" fmla="*/ 1658811 w 2482676"/>
                <a:gd name="connsiteY4" fmla="*/ 479834 h 1031556"/>
                <a:gd name="connsiteX5" fmla="*/ 1568276 w 2482676"/>
                <a:gd name="connsiteY5" fmla="*/ 651850 h 1031556"/>
                <a:gd name="connsiteX6" fmla="*/ 1513955 w 2482676"/>
                <a:gd name="connsiteY6" fmla="*/ 787652 h 1031556"/>
                <a:gd name="connsiteX7" fmla="*/ 1432474 w 2482676"/>
                <a:gd name="connsiteY7" fmla="*/ 869133 h 1031556"/>
                <a:gd name="connsiteX8" fmla="*/ 1287619 w 2482676"/>
                <a:gd name="connsiteY8" fmla="*/ 905347 h 1031556"/>
                <a:gd name="connsiteX9" fmla="*/ 1106549 w 2482676"/>
                <a:gd name="connsiteY9" fmla="*/ 823866 h 1031556"/>
                <a:gd name="connsiteX10" fmla="*/ 925480 w 2482676"/>
                <a:gd name="connsiteY10" fmla="*/ 760491 h 1031556"/>
                <a:gd name="connsiteX11" fmla="*/ 708197 w 2482676"/>
                <a:gd name="connsiteY11" fmla="*/ 814812 h 1031556"/>
                <a:gd name="connsiteX12" fmla="*/ 496749 w 2482676"/>
                <a:gd name="connsiteY12" fmla="*/ 894879 h 1031556"/>
                <a:gd name="connsiteX13" fmla="*/ 425044 w 2482676"/>
                <a:gd name="connsiteY13" fmla="*/ 925559 h 1031556"/>
                <a:gd name="connsiteX14" fmla="*/ 315959 w 2482676"/>
                <a:gd name="connsiteY14" fmla="*/ 957780 h 1031556"/>
                <a:gd name="connsiteX15" fmla="*/ 139822 w 2482676"/>
                <a:gd name="connsiteY15" fmla="*/ 1016692 h 1031556"/>
                <a:gd name="connsiteX16" fmla="*/ 0 w 2482676"/>
                <a:gd name="connsiteY16" fmla="*/ 1029864 h 1031556"/>
                <a:gd name="connsiteX0" fmla="*/ 2521483 w 2521483"/>
                <a:gd name="connsiteY0" fmla="*/ 0 h 1034542"/>
                <a:gd name="connsiteX1" fmla="*/ 2358521 w 2521483"/>
                <a:gd name="connsiteY1" fmla="*/ 181070 h 1034542"/>
                <a:gd name="connsiteX2" fmla="*/ 2105024 w 2521483"/>
                <a:gd name="connsiteY2" fmla="*/ 271604 h 1034542"/>
                <a:gd name="connsiteX3" fmla="*/ 1860580 w 2521483"/>
                <a:gd name="connsiteY3" fmla="*/ 389299 h 1034542"/>
                <a:gd name="connsiteX4" fmla="*/ 1697618 w 2521483"/>
                <a:gd name="connsiteY4" fmla="*/ 479834 h 1034542"/>
                <a:gd name="connsiteX5" fmla="*/ 1607083 w 2521483"/>
                <a:gd name="connsiteY5" fmla="*/ 651850 h 1034542"/>
                <a:gd name="connsiteX6" fmla="*/ 1552762 w 2521483"/>
                <a:gd name="connsiteY6" fmla="*/ 787652 h 1034542"/>
                <a:gd name="connsiteX7" fmla="*/ 1471281 w 2521483"/>
                <a:gd name="connsiteY7" fmla="*/ 869133 h 1034542"/>
                <a:gd name="connsiteX8" fmla="*/ 1326426 w 2521483"/>
                <a:gd name="connsiteY8" fmla="*/ 905347 h 1034542"/>
                <a:gd name="connsiteX9" fmla="*/ 1145356 w 2521483"/>
                <a:gd name="connsiteY9" fmla="*/ 823866 h 1034542"/>
                <a:gd name="connsiteX10" fmla="*/ 964287 w 2521483"/>
                <a:gd name="connsiteY10" fmla="*/ 760491 h 1034542"/>
                <a:gd name="connsiteX11" fmla="*/ 747004 w 2521483"/>
                <a:gd name="connsiteY11" fmla="*/ 814812 h 1034542"/>
                <a:gd name="connsiteX12" fmla="*/ 535556 w 2521483"/>
                <a:gd name="connsiteY12" fmla="*/ 894879 h 1034542"/>
                <a:gd name="connsiteX13" fmla="*/ 463851 w 2521483"/>
                <a:gd name="connsiteY13" fmla="*/ 925559 h 1034542"/>
                <a:gd name="connsiteX14" fmla="*/ 354766 w 2521483"/>
                <a:gd name="connsiteY14" fmla="*/ 957780 h 1034542"/>
                <a:gd name="connsiteX15" fmla="*/ 178629 w 2521483"/>
                <a:gd name="connsiteY15" fmla="*/ 1016692 h 1034542"/>
                <a:gd name="connsiteX16" fmla="*/ 0 w 2521483"/>
                <a:gd name="connsiteY16" fmla="*/ 1033039 h 1034542"/>
                <a:gd name="connsiteX0" fmla="*/ 2521483 w 2521483"/>
                <a:gd name="connsiteY0" fmla="*/ 0 h 1035593"/>
                <a:gd name="connsiteX1" fmla="*/ 2358521 w 2521483"/>
                <a:gd name="connsiteY1" fmla="*/ 181070 h 1035593"/>
                <a:gd name="connsiteX2" fmla="*/ 2105024 w 2521483"/>
                <a:gd name="connsiteY2" fmla="*/ 271604 h 1035593"/>
                <a:gd name="connsiteX3" fmla="*/ 1860580 w 2521483"/>
                <a:gd name="connsiteY3" fmla="*/ 389299 h 1035593"/>
                <a:gd name="connsiteX4" fmla="*/ 1697618 w 2521483"/>
                <a:gd name="connsiteY4" fmla="*/ 479834 h 1035593"/>
                <a:gd name="connsiteX5" fmla="*/ 1607083 w 2521483"/>
                <a:gd name="connsiteY5" fmla="*/ 651850 h 1035593"/>
                <a:gd name="connsiteX6" fmla="*/ 1552762 w 2521483"/>
                <a:gd name="connsiteY6" fmla="*/ 787652 h 1035593"/>
                <a:gd name="connsiteX7" fmla="*/ 1471281 w 2521483"/>
                <a:gd name="connsiteY7" fmla="*/ 869133 h 1035593"/>
                <a:gd name="connsiteX8" fmla="*/ 1326426 w 2521483"/>
                <a:gd name="connsiteY8" fmla="*/ 905347 h 1035593"/>
                <a:gd name="connsiteX9" fmla="*/ 1145356 w 2521483"/>
                <a:gd name="connsiteY9" fmla="*/ 823866 h 1035593"/>
                <a:gd name="connsiteX10" fmla="*/ 964287 w 2521483"/>
                <a:gd name="connsiteY10" fmla="*/ 760491 h 1035593"/>
                <a:gd name="connsiteX11" fmla="*/ 747004 w 2521483"/>
                <a:gd name="connsiteY11" fmla="*/ 814812 h 1035593"/>
                <a:gd name="connsiteX12" fmla="*/ 535556 w 2521483"/>
                <a:gd name="connsiteY12" fmla="*/ 894879 h 1035593"/>
                <a:gd name="connsiteX13" fmla="*/ 463851 w 2521483"/>
                <a:gd name="connsiteY13" fmla="*/ 925559 h 1035593"/>
                <a:gd name="connsiteX14" fmla="*/ 354766 w 2521483"/>
                <a:gd name="connsiteY14" fmla="*/ 957780 h 1035593"/>
                <a:gd name="connsiteX15" fmla="*/ 178629 w 2521483"/>
                <a:gd name="connsiteY15" fmla="*/ 1016692 h 1035593"/>
                <a:gd name="connsiteX16" fmla="*/ 0 w 2521483"/>
                <a:gd name="connsiteY16" fmla="*/ 1033039 h 1035593"/>
                <a:gd name="connsiteX0" fmla="*/ 2521483 w 2521483"/>
                <a:gd name="connsiteY0" fmla="*/ 0 h 1033099"/>
                <a:gd name="connsiteX1" fmla="*/ 2358521 w 2521483"/>
                <a:gd name="connsiteY1" fmla="*/ 181070 h 1033099"/>
                <a:gd name="connsiteX2" fmla="*/ 2105024 w 2521483"/>
                <a:gd name="connsiteY2" fmla="*/ 271604 h 1033099"/>
                <a:gd name="connsiteX3" fmla="*/ 1860580 w 2521483"/>
                <a:gd name="connsiteY3" fmla="*/ 389299 h 1033099"/>
                <a:gd name="connsiteX4" fmla="*/ 1697618 w 2521483"/>
                <a:gd name="connsiteY4" fmla="*/ 479834 h 1033099"/>
                <a:gd name="connsiteX5" fmla="*/ 1607083 w 2521483"/>
                <a:gd name="connsiteY5" fmla="*/ 651850 h 1033099"/>
                <a:gd name="connsiteX6" fmla="*/ 1552762 w 2521483"/>
                <a:gd name="connsiteY6" fmla="*/ 787652 h 1033099"/>
                <a:gd name="connsiteX7" fmla="*/ 1471281 w 2521483"/>
                <a:gd name="connsiteY7" fmla="*/ 869133 h 1033099"/>
                <a:gd name="connsiteX8" fmla="*/ 1326426 w 2521483"/>
                <a:gd name="connsiteY8" fmla="*/ 905347 h 1033099"/>
                <a:gd name="connsiteX9" fmla="*/ 1145356 w 2521483"/>
                <a:gd name="connsiteY9" fmla="*/ 823866 h 1033099"/>
                <a:gd name="connsiteX10" fmla="*/ 964287 w 2521483"/>
                <a:gd name="connsiteY10" fmla="*/ 760491 h 1033099"/>
                <a:gd name="connsiteX11" fmla="*/ 747004 w 2521483"/>
                <a:gd name="connsiteY11" fmla="*/ 814812 h 1033099"/>
                <a:gd name="connsiteX12" fmla="*/ 535556 w 2521483"/>
                <a:gd name="connsiteY12" fmla="*/ 894879 h 1033099"/>
                <a:gd name="connsiteX13" fmla="*/ 463851 w 2521483"/>
                <a:gd name="connsiteY13" fmla="*/ 925559 h 1033099"/>
                <a:gd name="connsiteX14" fmla="*/ 354766 w 2521483"/>
                <a:gd name="connsiteY14" fmla="*/ 957780 h 1033099"/>
                <a:gd name="connsiteX15" fmla="*/ 178629 w 2521483"/>
                <a:gd name="connsiteY15" fmla="*/ 1016692 h 1033099"/>
                <a:gd name="connsiteX16" fmla="*/ 0 w 2521483"/>
                <a:gd name="connsiteY16" fmla="*/ 1033039 h 1033099"/>
                <a:gd name="connsiteX0" fmla="*/ 2569992 w 2569992"/>
                <a:gd name="connsiteY0" fmla="*/ 0 h 1029924"/>
                <a:gd name="connsiteX1" fmla="*/ 2358521 w 2569992"/>
                <a:gd name="connsiteY1" fmla="*/ 177895 h 1029924"/>
                <a:gd name="connsiteX2" fmla="*/ 2105024 w 2569992"/>
                <a:gd name="connsiteY2" fmla="*/ 268429 h 1029924"/>
                <a:gd name="connsiteX3" fmla="*/ 1860580 w 2569992"/>
                <a:gd name="connsiteY3" fmla="*/ 386124 h 1029924"/>
                <a:gd name="connsiteX4" fmla="*/ 1697618 w 2569992"/>
                <a:gd name="connsiteY4" fmla="*/ 476659 h 1029924"/>
                <a:gd name="connsiteX5" fmla="*/ 1607083 w 2569992"/>
                <a:gd name="connsiteY5" fmla="*/ 648675 h 1029924"/>
                <a:gd name="connsiteX6" fmla="*/ 1552762 w 2569992"/>
                <a:gd name="connsiteY6" fmla="*/ 784477 h 1029924"/>
                <a:gd name="connsiteX7" fmla="*/ 1471281 w 2569992"/>
                <a:gd name="connsiteY7" fmla="*/ 865958 h 1029924"/>
                <a:gd name="connsiteX8" fmla="*/ 1326426 w 2569992"/>
                <a:gd name="connsiteY8" fmla="*/ 902172 h 1029924"/>
                <a:gd name="connsiteX9" fmla="*/ 1145356 w 2569992"/>
                <a:gd name="connsiteY9" fmla="*/ 820691 h 1029924"/>
                <a:gd name="connsiteX10" fmla="*/ 964287 w 2569992"/>
                <a:gd name="connsiteY10" fmla="*/ 757316 h 1029924"/>
                <a:gd name="connsiteX11" fmla="*/ 747004 w 2569992"/>
                <a:gd name="connsiteY11" fmla="*/ 811637 h 1029924"/>
                <a:gd name="connsiteX12" fmla="*/ 535556 w 2569992"/>
                <a:gd name="connsiteY12" fmla="*/ 891704 h 1029924"/>
                <a:gd name="connsiteX13" fmla="*/ 463851 w 2569992"/>
                <a:gd name="connsiteY13" fmla="*/ 922384 h 1029924"/>
                <a:gd name="connsiteX14" fmla="*/ 354766 w 2569992"/>
                <a:gd name="connsiteY14" fmla="*/ 954605 h 1029924"/>
                <a:gd name="connsiteX15" fmla="*/ 178629 w 2569992"/>
                <a:gd name="connsiteY15" fmla="*/ 1013517 h 1029924"/>
                <a:gd name="connsiteX16" fmla="*/ 0 w 2569992"/>
                <a:gd name="connsiteY16" fmla="*/ 1029864 h 1029924"/>
                <a:gd name="connsiteX0" fmla="*/ 2569992 w 2569992"/>
                <a:gd name="connsiteY0" fmla="*/ 0 h 1029924"/>
                <a:gd name="connsiteX1" fmla="*/ 2358521 w 2569992"/>
                <a:gd name="connsiteY1" fmla="*/ 177895 h 1029924"/>
                <a:gd name="connsiteX2" fmla="*/ 2105024 w 2569992"/>
                <a:gd name="connsiteY2" fmla="*/ 268429 h 1029924"/>
                <a:gd name="connsiteX3" fmla="*/ 1860580 w 2569992"/>
                <a:gd name="connsiteY3" fmla="*/ 386124 h 1029924"/>
                <a:gd name="connsiteX4" fmla="*/ 1697618 w 2569992"/>
                <a:gd name="connsiteY4" fmla="*/ 476659 h 1029924"/>
                <a:gd name="connsiteX5" fmla="*/ 1607083 w 2569992"/>
                <a:gd name="connsiteY5" fmla="*/ 648675 h 1029924"/>
                <a:gd name="connsiteX6" fmla="*/ 1552762 w 2569992"/>
                <a:gd name="connsiteY6" fmla="*/ 784477 h 1029924"/>
                <a:gd name="connsiteX7" fmla="*/ 1471281 w 2569992"/>
                <a:gd name="connsiteY7" fmla="*/ 865958 h 1029924"/>
                <a:gd name="connsiteX8" fmla="*/ 1326426 w 2569992"/>
                <a:gd name="connsiteY8" fmla="*/ 902172 h 1029924"/>
                <a:gd name="connsiteX9" fmla="*/ 1145356 w 2569992"/>
                <a:gd name="connsiteY9" fmla="*/ 820691 h 1029924"/>
                <a:gd name="connsiteX10" fmla="*/ 964287 w 2569992"/>
                <a:gd name="connsiteY10" fmla="*/ 757316 h 1029924"/>
                <a:gd name="connsiteX11" fmla="*/ 747004 w 2569992"/>
                <a:gd name="connsiteY11" fmla="*/ 811637 h 1029924"/>
                <a:gd name="connsiteX12" fmla="*/ 535556 w 2569992"/>
                <a:gd name="connsiteY12" fmla="*/ 891704 h 1029924"/>
                <a:gd name="connsiteX13" fmla="*/ 463851 w 2569992"/>
                <a:gd name="connsiteY13" fmla="*/ 922384 h 1029924"/>
                <a:gd name="connsiteX14" fmla="*/ 354766 w 2569992"/>
                <a:gd name="connsiteY14" fmla="*/ 954605 h 1029924"/>
                <a:gd name="connsiteX15" fmla="*/ 178629 w 2569992"/>
                <a:gd name="connsiteY15" fmla="*/ 1013517 h 1029924"/>
                <a:gd name="connsiteX16" fmla="*/ 0 w 2569992"/>
                <a:gd name="connsiteY16" fmla="*/ 1029864 h 1029924"/>
                <a:gd name="connsiteX0" fmla="*/ 2553822 w 2553822"/>
                <a:gd name="connsiteY0" fmla="*/ 0 h 1010874"/>
                <a:gd name="connsiteX1" fmla="*/ 2358521 w 2553822"/>
                <a:gd name="connsiteY1" fmla="*/ 158845 h 1010874"/>
                <a:gd name="connsiteX2" fmla="*/ 2105024 w 2553822"/>
                <a:gd name="connsiteY2" fmla="*/ 249379 h 1010874"/>
                <a:gd name="connsiteX3" fmla="*/ 1860580 w 2553822"/>
                <a:gd name="connsiteY3" fmla="*/ 367074 h 1010874"/>
                <a:gd name="connsiteX4" fmla="*/ 1697618 w 2553822"/>
                <a:gd name="connsiteY4" fmla="*/ 457609 h 1010874"/>
                <a:gd name="connsiteX5" fmla="*/ 1607083 w 2553822"/>
                <a:gd name="connsiteY5" fmla="*/ 629625 h 1010874"/>
                <a:gd name="connsiteX6" fmla="*/ 1552762 w 2553822"/>
                <a:gd name="connsiteY6" fmla="*/ 765427 h 1010874"/>
                <a:gd name="connsiteX7" fmla="*/ 1471281 w 2553822"/>
                <a:gd name="connsiteY7" fmla="*/ 846908 h 1010874"/>
                <a:gd name="connsiteX8" fmla="*/ 1326426 w 2553822"/>
                <a:gd name="connsiteY8" fmla="*/ 883122 h 1010874"/>
                <a:gd name="connsiteX9" fmla="*/ 1145356 w 2553822"/>
                <a:gd name="connsiteY9" fmla="*/ 801641 h 1010874"/>
                <a:gd name="connsiteX10" fmla="*/ 964287 w 2553822"/>
                <a:gd name="connsiteY10" fmla="*/ 738266 h 1010874"/>
                <a:gd name="connsiteX11" fmla="*/ 747004 w 2553822"/>
                <a:gd name="connsiteY11" fmla="*/ 792587 h 1010874"/>
                <a:gd name="connsiteX12" fmla="*/ 535556 w 2553822"/>
                <a:gd name="connsiteY12" fmla="*/ 872654 h 1010874"/>
                <a:gd name="connsiteX13" fmla="*/ 463851 w 2553822"/>
                <a:gd name="connsiteY13" fmla="*/ 903334 h 1010874"/>
                <a:gd name="connsiteX14" fmla="*/ 354766 w 2553822"/>
                <a:gd name="connsiteY14" fmla="*/ 935555 h 1010874"/>
                <a:gd name="connsiteX15" fmla="*/ 178629 w 2553822"/>
                <a:gd name="connsiteY15" fmla="*/ 994467 h 1010874"/>
                <a:gd name="connsiteX16" fmla="*/ 0 w 2553822"/>
                <a:gd name="connsiteY16" fmla="*/ 1010814 h 1010874"/>
                <a:gd name="connsiteX0" fmla="*/ 2550588 w 2550588"/>
                <a:gd name="connsiteY0" fmla="*/ 0 h 1004524"/>
                <a:gd name="connsiteX1" fmla="*/ 2358521 w 2550588"/>
                <a:gd name="connsiteY1" fmla="*/ 152495 h 1004524"/>
                <a:gd name="connsiteX2" fmla="*/ 2105024 w 2550588"/>
                <a:gd name="connsiteY2" fmla="*/ 243029 h 1004524"/>
                <a:gd name="connsiteX3" fmla="*/ 1860580 w 2550588"/>
                <a:gd name="connsiteY3" fmla="*/ 360724 h 1004524"/>
                <a:gd name="connsiteX4" fmla="*/ 1697618 w 2550588"/>
                <a:gd name="connsiteY4" fmla="*/ 451259 h 1004524"/>
                <a:gd name="connsiteX5" fmla="*/ 1607083 w 2550588"/>
                <a:gd name="connsiteY5" fmla="*/ 623275 h 1004524"/>
                <a:gd name="connsiteX6" fmla="*/ 1552762 w 2550588"/>
                <a:gd name="connsiteY6" fmla="*/ 759077 h 1004524"/>
                <a:gd name="connsiteX7" fmla="*/ 1471281 w 2550588"/>
                <a:gd name="connsiteY7" fmla="*/ 840558 h 1004524"/>
                <a:gd name="connsiteX8" fmla="*/ 1326426 w 2550588"/>
                <a:gd name="connsiteY8" fmla="*/ 876772 h 1004524"/>
                <a:gd name="connsiteX9" fmla="*/ 1145356 w 2550588"/>
                <a:gd name="connsiteY9" fmla="*/ 795291 h 1004524"/>
                <a:gd name="connsiteX10" fmla="*/ 964287 w 2550588"/>
                <a:gd name="connsiteY10" fmla="*/ 731916 h 1004524"/>
                <a:gd name="connsiteX11" fmla="*/ 747004 w 2550588"/>
                <a:gd name="connsiteY11" fmla="*/ 786237 h 1004524"/>
                <a:gd name="connsiteX12" fmla="*/ 535556 w 2550588"/>
                <a:gd name="connsiteY12" fmla="*/ 866304 h 1004524"/>
                <a:gd name="connsiteX13" fmla="*/ 463851 w 2550588"/>
                <a:gd name="connsiteY13" fmla="*/ 896984 h 1004524"/>
                <a:gd name="connsiteX14" fmla="*/ 354766 w 2550588"/>
                <a:gd name="connsiteY14" fmla="*/ 929205 h 1004524"/>
                <a:gd name="connsiteX15" fmla="*/ 178629 w 2550588"/>
                <a:gd name="connsiteY15" fmla="*/ 988117 h 1004524"/>
                <a:gd name="connsiteX16" fmla="*/ 0 w 2550588"/>
                <a:gd name="connsiteY16" fmla="*/ 1004464 h 1004524"/>
                <a:gd name="connsiteX0" fmla="*/ 2550588 w 2550588"/>
                <a:gd name="connsiteY0" fmla="*/ 0 h 1004524"/>
                <a:gd name="connsiteX1" fmla="*/ 2358521 w 2550588"/>
                <a:gd name="connsiteY1" fmla="*/ 152495 h 1004524"/>
                <a:gd name="connsiteX2" fmla="*/ 2105024 w 2550588"/>
                <a:gd name="connsiteY2" fmla="*/ 243029 h 1004524"/>
                <a:gd name="connsiteX3" fmla="*/ 1860580 w 2550588"/>
                <a:gd name="connsiteY3" fmla="*/ 360724 h 1004524"/>
                <a:gd name="connsiteX4" fmla="*/ 1697618 w 2550588"/>
                <a:gd name="connsiteY4" fmla="*/ 451259 h 1004524"/>
                <a:gd name="connsiteX5" fmla="*/ 1607083 w 2550588"/>
                <a:gd name="connsiteY5" fmla="*/ 623275 h 1004524"/>
                <a:gd name="connsiteX6" fmla="*/ 1552762 w 2550588"/>
                <a:gd name="connsiteY6" fmla="*/ 759077 h 1004524"/>
                <a:gd name="connsiteX7" fmla="*/ 1471281 w 2550588"/>
                <a:gd name="connsiteY7" fmla="*/ 840558 h 1004524"/>
                <a:gd name="connsiteX8" fmla="*/ 1326426 w 2550588"/>
                <a:gd name="connsiteY8" fmla="*/ 876772 h 1004524"/>
                <a:gd name="connsiteX9" fmla="*/ 1145356 w 2550588"/>
                <a:gd name="connsiteY9" fmla="*/ 795291 h 1004524"/>
                <a:gd name="connsiteX10" fmla="*/ 964287 w 2550588"/>
                <a:gd name="connsiteY10" fmla="*/ 731916 h 1004524"/>
                <a:gd name="connsiteX11" fmla="*/ 747004 w 2550588"/>
                <a:gd name="connsiteY11" fmla="*/ 786237 h 1004524"/>
                <a:gd name="connsiteX12" fmla="*/ 535556 w 2550588"/>
                <a:gd name="connsiteY12" fmla="*/ 866304 h 1004524"/>
                <a:gd name="connsiteX13" fmla="*/ 463851 w 2550588"/>
                <a:gd name="connsiteY13" fmla="*/ 896984 h 1004524"/>
                <a:gd name="connsiteX14" fmla="*/ 354766 w 2550588"/>
                <a:gd name="connsiteY14" fmla="*/ 929205 h 1004524"/>
                <a:gd name="connsiteX15" fmla="*/ 178629 w 2550588"/>
                <a:gd name="connsiteY15" fmla="*/ 988117 h 1004524"/>
                <a:gd name="connsiteX16" fmla="*/ 0 w 2550588"/>
                <a:gd name="connsiteY16" fmla="*/ 1004464 h 1004524"/>
                <a:gd name="connsiteX0" fmla="*/ 2550588 w 2550588"/>
                <a:gd name="connsiteY0" fmla="*/ 0 h 1004524"/>
                <a:gd name="connsiteX1" fmla="*/ 2358521 w 2550588"/>
                <a:gd name="connsiteY1" fmla="*/ 152495 h 1004524"/>
                <a:gd name="connsiteX2" fmla="*/ 2105024 w 2550588"/>
                <a:gd name="connsiteY2" fmla="*/ 243029 h 1004524"/>
                <a:gd name="connsiteX3" fmla="*/ 1860580 w 2550588"/>
                <a:gd name="connsiteY3" fmla="*/ 360724 h 1004524"/>
                <a:gd name="connsiteX4" fmla="*/ 1697618 w 2550588"/>
                <a:gd name="connsiteY4" fmla="*/ 451259 h 1004524"/>
                <a:gd name="connsiteX5" fmla="*/ 1607083 w 2550588"/>
                <a:gd name="connsiteY5" fmla="*/ 623275 h 1004524"/>
                <a:gd name="connsiteX6" fmla="*/ 1552762 w 2550588"/>
                <a:gd name="connsiteY6" fmla="*/ 759077 h 1004524"/>
                <a:gd name="connsiteX7" fmla="*/ 1471281 w 2550588"/>
                <a:gd name="connsiteY7" fmla="*/ 840558 h 1004524"/>
                <a:gd name="connsiteX8" fmla="*/ 1326426 w 2550588"/>
                <a:gd name="connsiteY8" fmla="*/ 876772 h 1004524"/>
                <a:gd name="connsiteX9" fmla="*/ 1145356 w 2550588"/>
                <a:gd name="connsiteY9" fmla="*/ 795291 h 1004524"/>
                <a:gd name="connsiteX10" fmla="*/ 964287 w 2550588"/>
                <a:gd name="connsiteY10" fmla="*/ 731916 h 1004524"/>
                <a:gd name="connsiteX11" fmla="*/ 747004 w 2550588"/>
                <a:gd name="connsiteY11" fmla="*/ 786237 h 1004524"/>
                <a:gd name="connsiteX12" fmla="*/ 535556 w 2550588"/>
                <a:gd name="connsiteY12" fmla="*/ 866304 h 1004524"/>
                <a:gd name="connsiteX13" fmla="*/ 463851 w 2550588"/>
                <a:gd name="connsiteY13" fmla="*/ 896984 h 1004524"/>
                <a:gd name="connsiteX14" fmla="*/ 354766 w 2550588"/>
                <a:gd name="connsiteY14" fmla="*/ 929205 h 1004524"/>
                <a:gd name="connsiteX15" fmla="*/ 178629 w 2550588"/>
                <a:gd name="connsiteY15" fmla="*/ 988117 h 1004524"/>
                <a:gd name="connsiteX16" fmla="*/ 0 w 2550588"/>
                <a:gd name="connsiteY16" fmla="*/ 1004464 h 1004524"/>
                <a:gd name="connsiteX0" fmla="*/ 2550588 w 2550588"/>
                <a:gd name="connsiteY0" fmla="*/ 0 h 1004524"/>
                <a:gd name="connsiteX1" fmla="*/ 2358521 w 2550588"/>
                <a:gd name="connsiteY1" fmla="*/ 152495 h 1004524"/>
                <a:gd name="connsiteX2" fmla="*/ 2105024 w 2550588"/>
                <a:gd name="connsiteY2" fmla="*/ 243029 h 1004524"/>
                <a:gd name="connsiteX3" fmla="*/ 1860580 w 2550588"/>
                <a:gd name="connsiteY3" fmla="*/ 360724 h 1004524"/>
                <a:gd name="connsiteX4" fmla="*/ 1697618 w 2550588"/>
                <a:gd name="connsiteY4" fmla="*/ 451259 h 1004524"/>
                <a:gd name="connsiteX5" fmla="*/ 1607083 w 2550588"/>
                <a:gd name="connsiteY5" fmla="*/ 623275 h 1004524"/>
                <a:gd name="connsiteX6" fmla="*/ 1552762 w 2550588"/>
                <a:gd name="connsiteY6" fmla="*/ 759077 h 1004524"/>
                <a:gd name="connsiteX7" fmla="*/ 1471281 w 2550588"/>
                <a:gd name="connsiteY7" fmla="*/ 840558 h 1004524"/>
                <a:gd name="connsiteX8" fmla="*/ 1326426 w 2550588"/>
                <a:gd name="connsiteY8" fmla="*/ 876772 h 1004524"/>
                <a:gd name="connsiteX9" fmla="*/ 1160965 w 2550588"/>
                <a:gd name="connsiteY9" fmla="*/ 759532 h 1004524"/>
                <a:gd name="connsiteX10" fmla="*/ 964287 w 2550588"/>
                <a:gd name="connsiteY10" fmla="*/ 731916 h 1004524"/>
                <a:gd name="connsiteX11" fmla="*/ 747004 w 2550588"/>
                <a:gd name="connsiteY11" fmla="*/ 786237 h 1004524"/>
                <a:gd name="connsiteX12" fmla="*/ 535556 w 2550588"/>
                <a:gd name="connsiteY12" fmla="*/ 866304 h 1004524"/>
                <a:gd name="connsiteX13" fmla="*/ 463851 w 2550588"/>
                <a:gd name="connsiteY13" fmla="*/ 896984 h 1004524"/>
                <a:gd name="connsiteX14" fmla="*/ 354766 w 2550588"/>
                <a:gd name="connsiteY14" fmla="*/ 929205 h 1004524"/>
                <a:gd name="connsiteX15" fmla="*/ 178629 w 2550588"/>
                <a:gd name="connsiteY15" fmla="*/ 988117 h 1004524"/>
                <a:gd name="connsiteX16" fmla="*/ 0 w 2550588"/>
                <a:gd name="connsiteY16" fmla="*/ 1004464 h 1004524"/>
                <a:gd name="connsiteX0" fmla="*/ 2550588 w 2550588"/>
                <a:gd name="connsiteY0" fmla="*/ 0 h 1004524"/>
                <a:gd name="connsiteX1" fmla="*/ 2358521 w 2550588"/>
                <a:gd name="connsiteY1" fmla="*/ 152495 h 1004524"/>
                <a:gd name="connsiteX2" fmla="*/ 2105024 w 2550588"/>
                <a:gd name="connsiteY2" fmla="*/ 243029 h 1004524"/>
                <a:gd name="connsiteX3" fmla="*/ 1860580 w 2550588"/>
                <a:gd name="connsiteY3" fmla="*/ 360724 h 1004524"/>
                <a:gd name="connsiteX4" fmla="*/ 1697618 w 2550588"/>
                <a:gd name="connsiteY4" fmla="*/ 451259 h 1004524"/>
                <a:gd name="connsiteX5" fmla="*/ 1607083 w 2550588"/>
                <a:gd name="connsiteY5" fmla="*/ 623275 h 1004524"/>
                <a:gd name="connsiteX6" fmla="*/ 1552762 w 2550588"/>
                <a:gd name="connsiteY6" fmla="*/ 759077 h 1004524"/>
                <a:gd name="connsiteX7" fmla="*/ 1471281 w 2550588"/>
                <a:gd name="connsiteY7" fmla="*/ 840558 h 1004524"/>
                <a:gd name="connsiteX8" fmla="*/ 1331629 w 2550588"/>
                <a:gd name="connsiteY8" fmla="*/ 800146 h 1004524"/>
                <a:gd name="connsiteX9" fmla="*/ 1160965 w 2550588"/>
                <a:gd name="connsiteY9" fmla="*/ 759532 h 1004524"/>
                <a:gd name="connsiteX10" fmla="*/ 964287 w 2550588"/>
                <a:gd name="connsiteY10" fmla="*/ 731916 h 1004524"/>
                <a:gd name="connsiteX11" fmla="*/ 747004 w 2550588"/>
                <a:gd name="connsiteY11" fmla="*/ 786237 h 1004524"/>
                <a:gd name="connsiteX12" fmla="*/ 535556 w 2550588"/>
                <a:gd name="connsiteY12" fmla="*/ 866304 h 1004524"/>
                <a:gd name="connsiteX13" fmla="*/ 463851 w 2550588"/>
                <a:gd name="connsiteY13" fmla="*/ 896984 h 1004524"/>
                <a:gd name="connsiteX14" fmla="*/ 354766 w 2550588"/>
                <a:gd name="connsiteY14" fmla="*/ 929205 h 1004524"/>
                <a:gd name="connsiteX15" fmla="*/ 178629 w 2550588"/>
                <a:gd name="connsiteY15" fmla="*/ 988117 h 1004524"/>
                <a:gd name="connsiteX16" fmla="*/ 0 w 2550588"/>
                <a:gd name="connsiteY16" fmla="*/ 1004464 h 1004524"/>
                <a:gd name="connsiteX0" fmla="*/ 2550588 w 2550588"/>
                <a:gd name="connsiteY0" fmla="*/ 0 h 1004524"/>
                <a:gd name="connsiteX1" fmla="*/ 2358521 w 2550588"/>
                <a:gd name="connsiteY1" fmla="*/ 152495 h 1004524"/>
                <a:gd name="connsiteX2" fmla="*/ 2105024 w 2550588"/>
                <a:gd name="connsiteY2" fmla="*/ 243029 h 1004524"/>
                <a:gd name="connsiteX3" fmla="*/ 1860580 w 2550588"/>
                <a:gd name="connsiteY3" fmla="*/ 360724 h 1004524"/>
                <a:gd name="connsiteX4" fmla="*/ 1697618 w 2550588"/>
                <a:gd name="connsiteY4" fmla="*/ 451259 h 1004524"/>
                <a:gd name="connsiteX5" fmla="*/ 1607083 w 2550588"/>
                <a:gd name="connsiteY5" fmla="*/ 623275 h 1004524"/>
                <a:gd name="connsiteX6" fmla="*/ 1552762 w 2550588"/>
                <a:gd name="connsiteY6" fmla="*/ 759077 h 1004524"/>
                <a:gd name="connsiteX7" fmla="*/ 1460875 w 2550588"/>
                <a:gd name="connsiteY7" fmla="*/ 748607 h 1004524"/>
                <a:gd name="connsiteX8" fmla="*/ 1331629 w 2550588"/>
                <a:gd name="connsiteY8" fmla="*/ 800146 h 1004524"/>
                <a:gd name="connsiteX9" fmla="*/ 1160965 w 2550588"/>
                <a:gd name="connsiteY9" fmla="*/ 759532 h 1004524"/>
                <a:gd name="connsiteX10" fmla="*/ 964287 w 2550588"/>
                <a:gd name="connsiteY10" fmla="*/ 731916 h 1004524"/>
                <a:gd name="connsiteX11" fmla="*/ 747004 w 2550588"/>
                <a:gd name="connsiteY11" fmla="*/ 786237 h 1004524"/>
                <a:gd name="connsiteX12" fmla="*/ 535556 w 2550588"/>
                <a:gd name="connsiteY12" fmla="*/ 866304 h 1004524"/>
                <a:gd name="connsiteX13" fmla="*/ 463851 w 2550588"/>
                <a:gd name="connsiteY13" fmla="*/ 896984 h 1004524"/>
                <a:gd name="connsiteX14" fmla="*/ 354766 w 2550588"/>
                <a:gd name="connsiteY14" fmla="*/ 929205 h 1004524"/>
                <a:gd name="connsiteX15" fmla="*/ 178629 w 2550588"/>
                <a:gd name="connsiteY15" fmla="*/ 988117 h 1004524"/>
                <a:gd name="connsiteX16" fmla="*/ 0 w 2550588"/>
                <a:gd name="connsiteY16" fmla="*/ 1004464 h 1004524"/>
                <a:gd name="connsiteX0" fmla="*/ 2550588 w 2550588"/>
                <a:gd name="connsiteY0" fmla="*/ 0 h 1004524"/>
                <a:gd name="connsiteX1" fmla="*/ 2358521 w 2550588"/>
                <a:gd name="connsiteY1" fmla="*/ 152495 h 1004524"/>
                <a:gd name="connsiteX2" fmla="*/ 2105024 w 2550588"/>
                <a:gd name="connsiteY2" fmla="*/ 243029 h 1004524"/>
                <a:gd name="connsiteX3" fmla="*/ 1860580 w 2550588"/>
                <a:gd name="connsiteY3" fmla="*/ 360724 h 1004524"/>
                <a:gd name="connsiteX4" fmla="*/ 1697618 w 2550588"/>
                <a:gd name="connsiteY4" fmla="*/ 451259 h 1004524"/>
                <a:gd name="connsiteX5" fmla="*/ 1607083 w 2550588"/>
                <a:gd name="connsiteY5" fmla="*/ 623275 h 1004524"/>
                <a:gd name="connsiteX6" fmla="*/ 1531949 w 2550588"/>
                <a:gd name="connsiteY6" fmla="*/ 687560 h 1004524"/>
                <a:gd name="connsiteX7" fmla="*/ 1460875 w 2550588"/>
                <a:gd name="connsiteY7" fmla="*/ 748607 h 1004524"/>
                <a:gd name="connsiteX8" fmla="*/ 1331629 w 2550588"/>
                <a:gd name="connsiteY8" fmla="*/ 800146 h 1004524"/>
                <a:gd name="connsiteX9" fmla="*/ 1160965 w 2550588"/>
                <a:gd name="connsiteY9" fmla="*/ 759532 h 1004524"/>
                <a:gd name="connsiteX10" fmla="*/ 964287 w 2550588"/>
                <a:gd name="connsiteY10" fmla="*/ 731916 h 1004524"/>
                <a:gd name="connsiteX11" fmla="*/ 747004 w 2550588"/>
                <a:gd name="connsiteY11" fmla="*/ 786237 h 1004524"/>
                <a:gd name="connsiteX12" fmla="*/ 535556 w 2550588"/>
                <a:gd name="connsiteY12" fmla="*/ 866304 h 1004524"/>
                <a:gd name="connsiteX13" fmla="*/ 463851 w 2550588"/>
                <a:gd name="connsiteY13" fmla="*/ 896984 h 1004524"/>
                <a:gd name="connsiteX14" fmla="*/ 354766 w 2550588"/>
                <a:gd name="connsiteY14" fmla="*/ 929205 h 1004524"/>
                <a:gd name="connsiteX15" fmla="*/ 178629 w 2550588"/>
                <a:gd name="connsiteY15" fmla="*/ 988117 h 1004524"/>
                <a:gd name="connsiteX16" fmla="*/ 0 w 2550588"/>
                <a:gd name="connsiteY16" fmla="*/ 1004464 h 1004524"/>
                <a:gd name="connsiteX0" fmla="*/ 2550588 w 2550588"/>
                <a:gd name="connsiteY0" fmla="*/ 0 h 1004524"/>
                <a:gd name="connsiteX1" fmla="*/ 2358521 w 2550588"/>
                <a:gd name="connsiteY1" fmla="*/ 152495 h 1004524"/>
                <a:gd name="connsiteX2" fmla="*/ 2105024 w 2550588"/>
                <a:gd name="connsiteY2" fmla="*/ 243029 h 1004524"/>
                <a:gd name="connsiteX3" fmla="*/ 1860580 w 2550588"/>
                <a:gd name="connsiteY3" fmla="*/ 360724 h 1004524"/>
                <a:gd name="connsiteX4" fmla="*/ 1697618 w 2550588"/>
                <a:gd name="connsiteY4" fmla="*/ 451259 h 1004524"/>
                <a:gd name="connsiteX5" fmla="*/ 1601881 w 2550588"/>
                <a:gd name="connsiteY5" fmla="*/ 561975 h 1004524"/>
                <a:gd name="connsiteX6" fmla="*/ 1531949 w 2550588"/>
                <a:gd name="connsiteY6" fmla="*/ 687560 h 1004524"/>
                <a:gd name="connsiteX7" fmla="*/ 1460875 w 2550588"/>
                <a:gd name="connsiteY7" fmla="*/ 748607 h 1004524"/>
                <a:gd name="connsiteX8" fmla="*/ 1331629 w 2550588"/>
                <a:gd name="connsiteY8" fmla="*/ 800146 h 1004524"/>
                <a:gd name="connsiteX9" fmla="*/ 1160965 w 2550588"/>
                <a:gd name="connsiteY9" fmla="*/ 759532 h 1004524"/>
                <a:gd name="connsiteX10" fmla="*/ 964287 w 2550588"/>
                <a:gd name="connsiteY10" fmla="*/ 731916 h 1004524"/>
                <a:gd name="connsiteX11" fmla="*/ 747004 w 2550588"/>
                <a:gd name="connsiteY11" fmla="*/ 786237 h 1004524"/>
                <a:gd name="connsiteX12" fmla="*/ 535556 w 2550588"/>
                <a:gd name="connsiteY12" fmla="*/ 866304 h 1004524"/>
                <a:gd name="connsiteX13" fmla="*/ 463851 w 2550588"/>
                <a:gd name="connsiteY13" fmla="*/ 896984 h 1004524"/>
                <a:gd name="connsiteX14" fmla="*/ 354766 w 2550588"/>
                <a:gd name="connsiteY14" fmla="*/ 929205 h 1004524"/>
                <a:gd name="connsiteX15" fmla="*/ 178629 w 2550588"/>
                <a:gd name="connsiteY15" fmla="*/ 988117 h 1004524"/>
                <a:gd name="connsiteX16" fmla="*/ 0 w 2550588"/>
                <a:gd name="connsiteY16" fmla="*/ 1004464 h 1004524"/>
                <a:gd name="connsiteX0" fmla="*/ 2550588 w 2550588"/>
                <a:gd name="connsiteY0" fmla="*/ 0 h 1004524"/>
                <a:gd name="connsiteX1" fmla="*/ 2358521 w 2550588"/>
                <a:gd name="connsiteY1" fmla="*/ 152495 h 1004524"/>
                <a:gd name="connsiteX2" fmla="*/ 2105024 w 2550588"/>
                <a:gd name="connsiteY2" fmla="*/ 243029 h 1004524"/>
                <a:gd name="connsiteX3" fmla="*/ 1860580 w 2550588"/>
                <a:gd name="connsiteY3" fmla="*/ 360724 h 1004524"/>
                <a:gd name="connsiteX4" fmla="*/ 1697618 w 2550588"/>
                <a:gd name="connsiteY4" fmla="*/ 451259 h 1004524"/>
                <a:gd name="connsiteX5" fmla="*/ 1601881 w 2550588"/>
                <a:gd name="connsiteY5" fmla="*/ 561975 h 1004524"/>
                <a:gd name="connsiteX6" fmla="*/ 1531949 w 2550588"/>
                <a:gd name="connsiteY6" fmla="*/ 687560 h 1004524"/>
                <a:gd name="connsiteX7" fmla="*/ 1445265 w 2550588"/>
                <a:gd name="connsiteY7" fmla="*/ 723065 h 1004524"/>
                <a:gd name="connsiteX8" fmla="*/ 1331629 w 2550588"/>
                <a:gd name="connsiteY8" fmla="*/ 800146 h 1004524"/>
                <a:gd name="connsiteX9" fmla="*/ 1160965 w 2550588"/>
                <a:gd name="connsiteY9" fmla="*/ 759532 h 1004524"/>
                <a:gd name="connsiteX10" fmla="*/ 964287 w 2550588"/>
                <a:gd name="connsiteY10" fmla="*/ 731916 h 1004524"/>
                <a:gd name="connsiteX11" fmla="*/ 747004 w 2550588"/>
                <a:gd name="connsiteY11" fmla="*/ 786237 h 1004524"/>
                <a:gd name="connsiteX12" fmla="*/ 535556 w 2550588"/>
                <a:gd name="connsiteY12" fmla="*/ 866304 h 1004524"/>
                <a:gd name="connsiteX13" fmla="*/ 463851 w 2550588"/>
                <a:gd name="connsiteY13" fmla="*/ 896984 h 1004524"/>
                <a:gd name="connsiteX14" fmla="*/ 354766 w 2550588"/>
                <a:gd name="connsiteY14" fmla="*/ 929205 h 1004524"/>
                <a:gd name="connsiteX15" fmla="*/ 178629 w 2550588"/>
                <a:gd name="connsiteY15" fmla="*/ 988117 h 1004524"/>
                <a:gd name="connsiteX16" fmla="*/ 0 w 2550588"/>
                <a:gd name="connsiteY16" fmla="*/ 1004464 h 1004524"/>
                <a:gd name="connsiteX0" fmla="*/ 2550588 w 2550588"/>
                <a:gd name="connsiteY0" fmla="*/ 0 h 1004524"/>
                <a:gd name="connsiteX1" fmla="*/ 2358521 w 2550588"/>
                <a:gd name="connsiteY1" fmla="*/ 152495 h 1004524"/>
                <a:gd name="connsiteX2" fmla="*/ 2105024 w 2550588"/>
                <a:gd name="connsiteY2" fmla="*/ 243029 h 1004524"/>
                <a:gd name="connsiteX3" fmla="*/ 1860580 w 2550588"/>
                <a:gd name="connsiteY3" fmla="*/ 360724 h 1004524"/>
                <a:gd name="connsiteX4" fmla="*/ 1697618 w 2550588"/>
                <a:gd name="connsiteY4" fmla="*/ 451259 h 1004524"/>
                <a:gd name="connsiteX5" fmla="*/ 1601881 w 2550588"/>
                <a:gd name="connsiteY5" fmla="*/ 561975 h 1004524"/>
                <a:gd name="connsiteX6" fmla="*/ 1521544 w 2550588"/>
                <a:gd name="connsiteY6" fmla="*/ 662018 h 1004524"/>
                <a:gd name="connsiteX7" fmla="*/ 1445265 w 2550588"/>
                <a:gd name="connsiteY7" fmla="*/ 723065 h 1004524"/>
                <a:gd name="connsiteX8" fmla="*/ 1331629 w 2550588"/>
                <a:gd name="connsiteY8" fmla="*/ 800146 h 1004524"/>
                <a:gd name="connsiteX9" fmla="*/ 1160965 w 2550588"/>
                <a:gd name="connsiteY9" fmla="*/ 759532 h 1004524"/>
                <a:gd name="connsiteX10" fmla="*/ 964287 w 2550588"/>
                <a:gd name="connsiteY10" fmla="*/ 731916 h 1004524"/>
                <a:gd name="connsiteX11" fmla="*/ 747004 w 2550588"/>
                <a:gd name="connsiteY11" fmla="*/ 786237 h 1004524"/>
                <a:gd name="connsiteX12" fmla="*/ 535556 w 2550588"/>
                <a:gd name="connsiteY12" fmla="*/ 866304 h 1004524"/>
                <a:gd name="connsiteX13" fmla="*/ 463851 w 2550588"/>
                <a:gd name="connsiteY13" fmla="*/ 896984 h 1004524"/>
                <a:gd name="connsiteX14" fmla="*/ 354766 w 2550588"/>
                <a:gd name="connsiteY14" fmla="*/ 929205 h 1004524"/>
                <a:gd name="connsiteX15" fmla="*/ 178629 w 2550588"/>
                <a:gd name="connsiteY15" fmla="*/ 988117 h 1004524"/>
                <a:gd name="connsiteX16" fmla="*/ 0 w 2550588"/>
                <a:gd name="connsiteY16" fmla="*/ 1004464 h 1004524"/>
                <a:gd name="connsiteX0" fmla="*/ 2550588 w 2550588"/>
                <a:gd name="connsiteY0" fmla="*/ 0 h 1004524"/>
                <a:gd name="connsiteX1" fmla="*/ 2358521 w 2550588"/>
                <a:gd name="connsiteY1" fmla="*/ 152495 h 1004524"/>
                <a:gd name="connsiteX2" fmla="*/ 2105024 w 2550588"/>
                <a:gd name="connsiteY2" fmla="*/ 243029 h 1004524"/>
                <a:gd name="connsiteX3" fmla="*/ 1860580 w 2550588"/>
                <a:gd name="connsiteY3" fmla="*/ 360724 h 1004524"/>
                <a:gd name="connsiteX4" fmla="*/ 1697618 w 2550588"/>
                <a:gd name="connsiteY4" fmla="*/ 451259 h 1004524"/>
                <a:gd name="connsiteX5" fmla="*/ 1601881 w 2550588"/>
                <a:gd name="connsiteY5" fmla="*/ 561975 h 1004524"/>
                <a:gd name="connsiteX6" fmla="*/ 1521544 w 2550588"/>
                <a:gd name="connsiteY6" fmla="*/ 662018 h 1004524"/>
                <a:gd name="connsiteX7" fmla="*/ 1445265 w 2550588"/>
                <a:gd name="connsiteY7" fmla="*/ 723065 h 1004524"/>
                <a:gd name="connsiteX8" fmla="*/ 1316020 w 2550588"/>
                <a:gd name="connsiteY8" fmla="*/ 754170 h 1004524"/>
                <a:gd name="connsiteX9" fmla="*/ 1160965 w 2550588"/>
                <a:gd name="connsiteY9" fmla="*/ 759532 h 1004524"/>
                <a:gd name="connsiteX10" fmla="*/ 964287 w 2550588"/>
                <a:gd name="connsiteY10" fmla="*/ 731916 h 1004524"/>
                <a:gd name="connsiteX11" fmla="*/ 747004 w 2550588"/>
                <a:gd name="connsiteY11" fmla="*/ 786237 h 1004524"/>
                <a:gd name="connsiteX12" fmla="*/ 535556 w 2550588"/>
                <a:gd name="connsiteY12" fmla="*/ 866304 h 1004524"/>
                <a:gd name="connsiteX13" fmla="*/ 463851 w 2550588"/>
                <a:gd name="connsiteY13" fmla="*/ 896984 h 1004524"/>
                <a:gd name="connsiteX14" fmla="*/ 354766 w 2550588"/>
                <a:gd name="connsiteY14" fmla="*/ 929205 h 1004524"/>
                <a:gd name="connsiteX15" fmla="*/ 178629 w 2550588"/>
                <a:gd name="connsiteY15" fmla="*/ 988117 h 1004524"/>
                <a:gd name="connsiteX16" fmla="*/ 0 w 2550588"/>
                <a:gd name="connsiteY16" fmla="*/ 1004464 h 1004524"/>
                <a:gd name="connsiteX0" fmla="*/ 2550588 w 2550588"/>
                <a:gd name="connsiteY0" fmla="*/ 0 h 1004524"/>
                <a:gd name="connsiteX1" fmla="*/ 2358521 w 2550588"/>
                <a:gd name="connsiteY1" fmla="*/ 152495 h 1004524"/>
                <a:gd name="connsiteX2" fmla="*/ 2105024 w 2550588"/>
                <a:gd name="connsiteY2" fmla="*/ 243029 h 1004524"/>
                <a:gd name="connsiteX3" fmla="*/ 1860580 w 2550588"/>
                <a:gd name="connsiteY3" fmla="*/ 360724 h 1004524"/>
                <a:gd name="connsiteX4" fmla="*/ 1697618 w 2550588"/>
                <a:gd name="connsiteY4" fmla="*/ 451259 h 1004524"/>
                <a:gd name="connsiteX5" fmla="*/ 1601881 w 2550588"/>
                <a:gd name="connsiteY5" fmla="*/ 561975 h 1004524"/>
                <a:gd name="connsiteX6" fmla="*/ 1521544 w 2550588"/>
                <a:gd name="connsiteY6" fmla="*/ 662018 h 1004524"/>
                <a:gd name="connsiteX7" fmla="*/ 1445265 w 2550588"/>
                <a:gd name="connsiteY7" fmla="*/ 723065 h 1004524"/>
                <a:gd name="connsiteX8" fmla="*/ 1316020 w 2550588"/>
                <a:gd name="connsiteY8" fmla="*/ 754170 h 1004524"/>
                <a:gd name="connsiteX9" fmla="*/ 1129746 w 2550588"/>
                <a:gd name="connsiteY9" fmla="*/ 744207 h 1004524"/>
                <a:gd name="connsiteX10" fmla="*/ 964287 w 2550588"/>
                <a:gd name="connsiteY10" fmla="*/ 731916 h 1004524"/>
                <a:gd name="connsiteX11" fmla="*/ 747004 w 2550588"/>
                <a:gd name="connsiteY11" fmla="*/ 786237 h 1004524"/>
                <a:gd name="connsiteX12" fmla="*/ 535556 w 2550588"/>
                <a:gd name="connsiteY12" fmla="*/ 866304 h 1004524"/>
                <a:gd name="connsiteX13" fmla="*/ 463851 w 2550588"/>
                <a:gd name="connsiteY13" fmla="*/ 896984 h 1004524"/>
                <a:gd name="connsiteX14" fmla="*/ 354766 w 2550588"/>
                <a:gd name="connsiteY14" fmla="*/ 929205 h 1004524"/>
                <a:gd name="connsiteX15" fmla="*/ 178629 w 2550588"/>
                <a:gd name="connsiteY15" fmla="*/ 988117 h 1004524"/>
                <a:gd name="connsiteX16" fmla="*/ 0 w 2550588"/>
                <a:gd name="connsiteY16" fmla="*/ 1004464 h 1004524"/>
                <a:gd name="connsiteX0" fmla="*/ 2550588 w 2550588"/>
                <a:gd name="connsiteY0" fmla="*/ 0 h 1004524"/>
                <a:gd name="connsiteX1" fmla="*/ 2358521 w 2550588"/>
                <a:gd name="connsiteY1" fmla="*/ 152495 h 1004524"/>
                <a:gd name="connsiteX2" fmla="*/ 2105024 w 2550588"/>
                <a:gd name="connsiteY2" fmla="*/ 243029 h 1004524"/>
                <a:gd name="connsiteX3" fmla="*/ 1860580 w 2550588"/>
                <a:gd name="connsiteY3" fmla="*/ 360724 h 1004524"/>
                <a:gd name="connsiteX4" fmla="*/ 1697618 w 2550588"/>
                <a:gd name="connsiteY4" fmla="*/ 451259 h 1004524"/>
                <a:gd name="connsiteX5" fmla="*/ 1601881 w 2550588"/>
                <a:gd name="connsiteY5" fmla="*/ 561975 h 1004524"/>
                <a:gd name="connsiteX6" fmla="*/ 1521544 w 2550588"/>
                <a:gd name="connsiteY6" fmla="*/ 662018 h 1004524"/>
                <a:gd name="connsiteX7" fmla="*/ 1434860 w 2550588"/>
                <a:gd name="connsiteY7" fmla="*/ 707740 h 1004524"/>
                <a:gd name="connsiteX8" fmla="*/ 1316020 w 2550588"/>
                <a:gd name="connsiteY8" fmla="*/ 754170 h 1004524"/>
                <a:gd name="connsiteX9" fmla="*/ 1129746 w 2550588"/>
                <a:gd name="connsiteY9" fmla="*/ 744207 h 1004524"/>
                <a:gd name="connsiteX10" fmla="*/ 964287 w 2550588"/>
                <a:gd name="connsiteY10" fmla="*/ 731916 h 1004524"/>
                <a:gd name="connsiteX11" fmla="*/ 747004 w 2550588"/>
                <a:gd name="connsiteY11" fmla="*/ 786237 h 1004524"/>
                <a:gd name="connsiteX12" fmla="*/ 535556 w 2550588"/>
                <a:gd name="connsiteY12" fmla="*/ 866304 h 1004524"/>
                <a:gd name="connsiteX13" fmla="*/ 463851 w 2550588"/>
                <a:gd name="connsiteY13" fmla="*/ 896984 h 1004524"/>
                <a:gd name="connsiteX14" fmla="*/ 354766 w 2550588"/>
                <a:gd name="connsiteY14" fmla="*/ 929205 h 1004524"/>
                <a:gd name="connsiteX15" fmla="*/ 178629 w 2550588"/>
                <a:gd name="connsiteY15" fmla="*/ 988117 h 1004524"/>
                <a:gd name="connsiteX16" fmla="*/ 0 w 2550588"/>
                <a:gd name="connsiteY16" fmla="*/ 1004464 h 1004524"/>
                <a:gd name="connsiteX0" fmla="*/ 2550588 w 2550588"/>
                <a:gd name="connsiteY0" fmla="*/ 0 h 1004524"/>
                <a:gd name="connsiteX1" fmla="*/ 2358521 w 2550588"/>
                <a:gd name="connsiteY1" fmla="*/ 152495 h 1004524"/>
                <a:gd name="connsiteX2" fmla="*/ 2105024 w 2550588"/>
                <a:gd name="connsiteY2" fmla="*/ 243029 h 1004524"/>
                <a:gd name="connsiteX3" fmla="*/ 1860580 w 2550588"/>
                <a:gd name="connsiteY3" fmla="*/ 360724 h 1004524"/>
                <a:gd name="connsiteX4" fmla="*/ 1697618 w 2550588"/>
                <a:gd name="connsiteY4" fmla="*/ 451259 h 1004524"/>
                <a:gd name="connsiteX5" fmla="*/ 1601881 w 2550588"/>
                <a:gd name="connsiteY5" fmla="*/ 561975 h 1004524"/>
                <a:gd name="connsiteX6" fmla="*/ 1521544 w 2550588"/>
                <a:gd name="connsiteY6" fmla="*/ 662018 h 1004524"/>
                <a:gd name="connsiteX7" fmla="*/ 1434860 w 2550588"/>
                <a:gd name="connsiteY7" fmla="*/ 707740 h 1004524"/>
                <a:gd name="connsiteX8" fmla="*/ 1274395 w 2550588"/>
                <a:gd name="connsiteY8" fmla="*/ 728628 h 1004524"/>
                <a:gd name="connsiteX9" fmla="*/ 1129746 w 2550588"/>
                <a:gd name="connsiteY9" fmla="*/ 744207 h 1004524"/>
                <a:gd name="connsiteX10" fmla="*/ 964287 w 2550588"/>
                <a:gd name="connsiteY10" fmla="*/ 731916 h 1004524"/>
                <a:gd name="connsiteX11" fmla="*/ 747004 w 2550588"/>
                <a:gd name="connsiteY11" fmla="*/ 786237 h 1004524"/>
                <a:gd name="connsiteX12" fmla="*/ 535556 w 2550588"/>
                <a:gd name="connsiteY12" fmla="*/ 866304 h 1004524"/>
                <a:gd name="connsiteX13" fmla="*/ 463851 w 2550588"/>
                <a:gd name="connsiteY13" fmla="*/ 896984 h 1004524"/>
                <a:gd name="connsiteX14" fmla="*/ 354766 w 2550588"/>
                <a:gd name="connsiteY14" fmla="*/ 929205 h 1004524"/>
                <a:gd name="connsiteX15" fmla="*/ 178629 w 2550588"/>
                <a:gd name="connsiteY15" fmla="*/ 988117 h 1004524"/>
                <a:gd name="connsiteX16" fmla="*/ 0 w 2550588"/>
                <a:gd name="connsiteY16" fmla="*/ 1004464 h 1004524"/>
                <a:gd name="connsiteX0" fmla="*/ 2550588 w 2550588"/>
                <a:gd name="connsiteY0" fmla="*/ 0 h 1004524"/>
                <a:gd name="connsiteX1" fmla="*/ 2358521 w 2550588"/>
                <a:gd name="connsiteY1" fmla="*/ 152495 h 1004524"/>
                <a:gd name="connsiteX2" fmla="*/ 2105024 w 2550588"/>
                <a:gd name="connsiteY2" fmla="*/ 243029 h 1004524"/>
                <a:gd name="connsiteX3" fmla="*/ 1860580 w 2550588"/>
                <a:gd name="connsiteY3" fmla="*/ 360724 h 1004524"/>
                <a:gd name="connsiteX4" fmla="*/ 1697618 w 2550588"/>
                <a:gd name="connsiteY4" fmla="*/ 451259 h 1004524"/>
                <a:gd name="connsiteX5" fmla="*/ 1601881 w 2550588"/>
                <a:gd name="connsiteY5" fmla="*/ 561975 h 1004524"/>
                <a:gd name="connsiteX6" fmla="*/ 1521544 w 2550588"/>
                <a:gd name="connsiteY6" fmla="*/ 662018 h 1004524"/>
                <a:gd name="connsiteX7" fmla="*/ 1419250 w 2550588"/>
                <a:gd name="connsiteY7" fmla="*/ 687307 h 1004524"/>
                <a:gd name="connsiteX8" fmla="*/ 1274395 w 2550588"/>
                <a:gd name="connsiteY8" fmla="*/ 728628 h 1004524"/>
                <a:gd name="connsiteX9" fmla="*/ 1129746 w 2550588"/>
                <a:gd name="connsiteY9" fmla="*/ 744207 h 1004524"/>
                <a:gd name="connsiteX10" fmla="*/ 964287 w 2550588"/>
                <a:gd name="connsiteY10" fmla="*/ 731916 h 1004524"/>
                <a:gd name="connsiteX11" fmla="*/ 747004 w 2550588"/>
                <a:gd name="connsiteY11" fmla="*/ 786237 h 1004524"/>
                <a:gd name="connsiteX12" fmla="*/ 535556 w 2550588"/>
                <a:gd name="connsiteY12" fmla="*/ 866304 h 1004524"/>
                <a:gd name="connsiteX13" fmla="*/ 463851 w 2550588"/>
                <a:gd name="connsiteY13" fmla="*/ 896984 h 1004524"/>
                <a:gd name="connsiteX14" fmla="*/ 354766 w 2550588"/>
                <a:gd name="connsiteY14" fmla="*/ 929205 h 1004524"/>
                <a:gd name="connsiteX15" fmla="*/ 178629 w 2550588"/>
                <a:gd name="connsiteY15" fmla="*/ 988117 h 1004524"/>
                <a:gd name="connsiteX16" fmla="*/ 0 w 2550588"/>
                <a:gd name="connsiteY16" fmla="*/ 1004464 h 1004524"/>
                <a:gd name="connsiteX0" fmla="*/ 2550588 w 2550588"/>
                <a:gd name="connsiteY0" fmla="*/ 0 h 1004524"/>
                <a:gd name="connsiteX1" fmla="*/ 2358521 w 2550588"/>
                <a:gd name="connsiteY1" fmla="*/ 152495 h 1004524"/>
                <a:gd name="connsiteX2" fmla="*/ 2105024 w 2550588"/>
                <a:gd name="connsiteY2" fmla="*/ 243029 h 1004524"/>
                <a:gd name="connsiteX3" fmla="*/ 1860580 w 2550588"/>
                <a:gd name="connsiteY3" fmla="*/ 360724 h 1004524"/>
                <a:gd name="connsiteX4" fmla="*/ 1697618 w 2550588"/>
                <a:gd name="connsiteY4" fmla="*/ 451259 h 1004524"/>
                <a:gd name="connsiteX5" fmla="*/ 1601881 w 2550588"/>
                <a:gd name="connsiteY5" fmla="*/ 561975 h 1004524"/>
                <a:gd name="connsiteX6" fmla="*/ 1521545 w 2550588"/>
                <a:gd name="connsiteY6" fmla="*/ 636476 h 1004524"/>
                <a:gd name="connsiteX7" fmla="*/ 1419250 w 2550588"/>
                <a:gd name="connsiteY7" fmla="*/ 687307 h 1004524"/>
                <a:gd name="connsiteX8" fmla="*/ 1274395 w 2550588"/>
                <a:gd name="connsiteY8" fmla="*/ 728628 h 1004524"/>
                <a:gd name="connsiteX9" fmla="*/ 1129746 w 2550588"/>
                <a:gd name="connsiteY9" fmla="*/ 744207 h 1004524"/>
                <a:gd name="connsiteX10" fmla="*/ 964287 w 2550588"/>
                <a:gd name="connsiteY10" fmla="*/ 731916 h 1004524"/>
                <a:gd name="connsiteX11" fmla="*/ 747004 w 2550588"/>
                <a:gd name="connsiteY11" fmla="*/ 786237 h 1004524"/>
                <a:gd name="connsiteX12" fmla="*/ 535556 w 2550588"/>
                <a:gd name="connsiteY12" fmla="*/ 866304 h 1004524"/>
                <a:gd name="connsiteX13" fmla="*/ 463851 w 2550588"/>
                <a:gd name="connsiteY13" fmla="*/ 896984 h 1004524"/>
                <a:gd name="connsiteX14" fmla="*/ 354766 w 2550588"/>
                <a:gd name="connsiteY14" fmla="*/ 929205 h 1004524"/>
                <a:gd name="connsiteX15" fmla="*/ 178629 w 2550588"/>
                <a:gd name="connsiteY15" fmla="*/ 988117 h 1004524"/>
                <a:gd name="connsiteX16" fmla="*/ 0 w 2550588"/>
                <a:gd name="connsiteY16" fmla="*/ 1004464 h 1004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50588" h="1004524">
                  <a:moveTo>
                    <a:pt x="2550588" y="0"/>
                  </a:moveTo>
                  <a:cubicBezTo>
                    <a:pt x="2497344" y="80601"/>
                    <a:pt x="2432782" y="111990"/>
                    <a:pt x="2358521" y="152495"/>
                  </a:cubicBezTo>
                  <a:cubicBezTo>
                    <a:pt x="2284260" y="193000"/>
                    <a:pt x="2188014" y="208324"/>
                    <a:pt x="2105024" y="243029"/>
                  </a:cubicBezTo>
                  <a:cubicBezTo>
                    <a:pt x="2022034" y="277734"/>
                    <a:pt x="1928481" y="326019"/>
                    <a:pt x="1860580" y="360724"/>
                  </a:cubicBezTo>
                  <a:cubicBezTo>
                    <a:pt x="1792679" y="395429"/>
                    <a:pt x="1740735" y="417717"/>
                    <a:pt x="1697618" y="451259"/>
                  </a:cubicBezTo>
                  <a:cubicBezTo>
                    <a:pt x="1654501" y="484801"/>
                    <a:pt x="1631227" y="531106"/>
                    <a:pt x="1601881" y="561975"/>
                  </a:cubicBezTo>
                  <a:cubicBezTo>
                    <a:pt x="1572536" y="592845"/>
                    <a:pt x="1551983" y="615587"/>
                    <a:pt x="1521545" y="636476"/>
                  </a:cubicBezTo>
                  <a:cubicBezTo>
                    <a:pt x="1491107" y="657365"/>
                    <a:pt x="1460442" y="671948"/>
                    <a:pt x="1419250" y="687307"/>
                  </a:cubicBezTo>
                  <a:cubicBezTo>
                    <a:pt x="1378058" y="702666"/>
                    <a:pt x="1322646" y="719145"/>
                    <a:pt x="1274395" y="728628"/>
                  </a:cubicBezTo>
                  <a:cubicBezTo>
                    <a:pt x="1226144" y="738111"/>
                    <a:pt x="1181431" y="743659"/>
                    <a:pt x="1129746" y="744207"/>
                  </a:cubicBezTo>
                  <a:cubicBezTo>
                    <a:pt x="1078061" y="744755"/>
                    <a:pt x="1028077" y="724911"/>
                    <a:pt x="964287" y="731916"/>
                  </a:cubicBezTo>
                  <a:cubicBezTo>
                    <a:pt x="900497" y="738921"/>
                    <a:pt x="818459" y="763839"/>
                    <a:pt x="747004" y="786237"/>
                  </a:cubicBezTo>
                  <a:cubicBezTo>
                    <a:pt x="675549" y="808635"/>
                    <a:pt x="582748" y="847846"/>
                    <a:pt x="535556" y="866304"/>
                  </a:cubicBezTo>
                  <a:cubicBezTo>
                    <a:pt x="488364" y="884762"/>
                    <a:pt x="493983" y="886501"/>
                    <a:pt x="463851" y="896984"/>
                  </a:cubicBezTo>
                  <a:cubicBezTo>
                    <a:pt x="433719" y="907468"/>
                    <a:pt x="402303" y="914016"/>
                    <a:pt x="354766" y="929205"/>
                  </a:cubicBezTo>
                  <a:cubicBezTo>
                    <a:pt x="307229" y="944394"/>
                    <a:pt x="257097" y="984313"/>
                    <a:pt x="178629" y="988117"/>
                  </a:cubicBezTo>
                  <a:cubicBezTo>
                    <a:pt x="119565" y="988746"/>
                    <a:pt x="96906" y="1005658"/>
                    <a:pt x="0" y="1004464"/>
                  </a:cubicBezTo>
                </a:path>
              </a:pathLst>
            </a:custGeom>
            <a:noFill/>
            <a:ln w="422275">
              <a:solidFill>
                <a:schemeClr val="bg1">
                  <a:lumMod val="65000"/>
                  <a:alpha val="86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eeform 17">
              <a:extLst>
                <a:ext uri="{FF2B5EF4-FFF2-40B4-BE49-F238E27FC236}">
                  <a16:creationId xmlns:a16="http://schemas.microsoft.com/office/drawing/2014/main" id="{5DABEF56-F895-A8EB-E4C8-10B033143544}"/>
                </a:ext>
              </a:extLst>
            </p:cNvPr>
            <p:cNvSpPr/>
            <p:nvPr/>
          </p:nvSpPr>
          <p:spPr>
            <a:xfrm>
              <a:off x="4670510" y="959667"/>
              <a:ext cx="4084191" cy="3911581"/>
            </a:xfrm>
            <a:custGeom>
              <a:avLst/>
              <a:gdLst>
                <a:gd name="connsiteX0" fmla="*/ 154987 w 4084191"/>
                <a:gd name="connsiteY0" fmla="*/ 0 h 3911581"/>
                <a:gd name="connsiteX1" fmla="*/ 109720 w 4084191"/>
                <a:gd name="connsiteY1" fmla="*/ 144856 h 3911581"/>
                <a:gd name="connsiteX2" fmla="*/ 46345 w 4084191"/>
                <a:gd name="connsiteY2" fmla="*/ 289711 h 3911581"/>
                <a:gd name="connsiteX3" fmla="*/ 19185 w 4084191"/>
                <a:gd name="connsiteY3" fmla="*/ 516048 h 3911581"/>
                <a:gd name="connsiteX4" fmla="*/ 19185 w 4084191"/>
                <a:gd name="connsiteY4" fmla="*/ 697117 h 3911581"/>
                <a:gd name="connsiteX5" fmla="*/ 1078 w 4084191"/>
                <a:gd name="connsiteY5" fmla="*/ 860080 h 3911581"/>
                <a:gd name="connsiteX6" fmla="*/ 55399 w 4084191"/>
                <a:gd name="connsiteY6" fmla="*/ 1004935 h 3911581"/>
                <a:gd name="connsiteX7" fmla="*/ 118773 w 4084191"/>
                <a:gd name="connsiteY7" fmla="*/ 1113577 h 3911581"/>
                <a:gd name="connsiteX8" fmla="*/ 173094 w 4084191"/>
                <a:gd name="connsiteY8" fmla="*/ 1158844 h 3911581"/>
                <a:gd name="connsiteX9" fmla="*/ 200254 w 4084191"/>
                <a:gd name="connsiteY9" fmla="*/ 1267485 h 3911581"/>
                <a:gd name="connsiteX10" fmla="*/ 209308 w 4084191"/>
                <a:gd name="connsiteY10" fmla="*/ 1502876 h 3911581"/>
                <a:gd name="connsiteX11" fmla="*/ 281736 w 4084191"/>
                <a:gd name="connsiteY11" fmla="*/ 1692998 h 3911581"/>
                <a:gd name="connsiteX12" fmla="*/ 417538 w 4084191"/>
                <a:gd name="connsiteY12" fmla="*/ 1837854 h 3911581"/>
                <a:gd name="connsiteX13" fmla="*/ 517126 w 4084191"/>
                <a:gd name="connsiteY13" fmla="*/ 1901228 h 3911581"/>
                <a:gd name="connsiteX14" fmla="*/ 634821 w 4084191"/>
                <a:gd name="connsiteY14" fmla="*/ 1919335 h 3911581"/>
                <a:gd name="connsiteX15" fmla="*/ 725355 w 4084191"/>
                <a:gd name="connsiteY15" fmla="*/ 2018923 h 3911581"/>
                <a:gd name="connsiteX16" fmla="*/ 797783 w 4084191"/>
                <a:gd name="connsiteY16" fmla="*/ 2127565 h 3911581"/>
                <a:gd name="connsiteX17" fmla="*/ 843050 w 4084191"/>
                <a:gd name="connsiteY17" fmla="*/ 2245260 h 3911581"/>
                <a:gd name="connsiteX18" fmla="*/ 942639 w 4084191"/>
                <a:gd name="connsiteY18" fmla="*/ 2390115 h 3911581"/>
                <a:gd name="connsiteX19" fmla="*/ 1033173 w 4084191"/>
                <a:gd name="connsiteY19" fmla="*/ 2562131 h 3911581"/>
                <a:gd name="connsiteX20" fmla="*/ 1205189 w 4084191"/>
                <a:gd name="connsiteY20" fmla="*/ 2734147 h 3911581"/>
                <a:gd name="connsiteX21" fmla="*/ 1313831 w 4084191"/>
                <a:gd name="connsiteY21" fmla="*/ 2879002 h 3911581"/>
                <a:gd name="connsiteX22" fmla="*/ 1368151 w 4084191"/>
                <a:gd name="connsiteY22" fmla="*/ 3023858 h 3911581"/>
                <a:gd name="connsiteX23" fmla="*/ 1513007 w 4084191"/>
                <a:gd name="connsiteY23" fmla="*/ 3132499 h 3911581"/>
                <a:gd name="connsiteX24" fmla="*/ 1603541 w 4084191"/>
                <a:gd name="connsiteY24" fmla="*/ 3213981 h 3911581"/>
                <a:gd name="connsiteX25" fmla="*/ 1630702 w 4084191"/>
                <a:gd name="connsiteY25" fmla="*/ 3277355 h 3911581"/>
                <a:gd name="connsiteX26" fmla="*/ 1811771 w 4084191"/>
                <a:gd name="connsiteY26" fmla="*/ 3358836 h 3911581"/>
                <a:gd name="connsiteX27" fmla="*/ 2001894 w 4084191"/>
                <a:gd name="connsiteY27" fmla="*/ 3431264 h 3911581"/>
                <a:gd name="connsiteX28" fmla="*/ 2182963 w 4084191"/>
                <a:gd name="connsiteY28" fmla="*/ 3576119 h 3911581"/>
                <a:gd name="connsiteX29" fmla="*/ 2427407 w 4084191"/>
                <a:gd name="connsiteY29" fmla="*/ 3666654 h 3911581"/>
                <a:gd name="connsiteX30" fmla="*/ 2762385 w 4084191"/>
                <a:gd name="connsiteY30" fmla="*/ 3748135 h 3911581"/>
                <a:gd name="connsiteX31" fmla="*/ 3043042 w 4084191"/>
                <a:gd name="connsiteY31" fmla="*/ 3811509 h 3911581"/>
                <a:gd name="connsiteX32" fmla="*/ 3242219 w 4084191"/>
                <a:gd name="connsiteY32" fmla="*/ 3829616 h 3911581"/>
                <a:gd name="connsiteX33" fmla="*/ 3477609 w 4084191"/>
                <a:gd name="connsiteY33" fmla="*/ 3883937 h 3911581"/>
                <a:gd name="connsiteX34" fmla="*/ 3749213 w 4084191"/>
                <a:gd name="connsiteY34" fmla="*/ 3911097 h 3911581"/>
                <a:gd name="connsiteX35" fmla="*/ 3903122 w 4084191"/>
                <a:gd name="connsiteY35" fmla="*/ 3902044 h 3911581"/>
                <a:gd name="connsiteX36" fmla="*/ 4084191 w 4084191"/>
                <a:gd name="connsiteY36" fmla="*/ 3892990 h 3911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084191" h="3911581">
                  <a:moveTo>
                    <a:pt x="154987" y="0"/>
                  </a:moveTo>
                  <a:cubicBezTo>
                    <a:pt x="141407" y="48285"/>
                    <a:pt x="127827" y="96571"/>
                    <a:pt x="109720" y="144856"/>
                  </a:cubicBezTo>
                  <a:cubicBezTo>
                    <a:pt x="91613" y="193141"/>
                    <a:pt x="61434" y="227846"/>
                    <a:pt x="46345" y="289711"/>
                  </a:cubicBezTo>
                  <a:cubicBezTo>
                    <a:pt x="31256" y="351576"/>
                    <a:pt x="23712" y="448147"/>
                    <a:pt x="19185" y="516048"/>
                  </a:cubicBezTo>
                  <a:cubicBezTo>
                    <a:pt x="14658" y="583949"/>
                    <a:pt x="22203" y="639778"/>
                    <a:pt x="19185" y="697117"/>
                  </a:cubicBezTo>
                  <a:cubicBezTo>
                    <a:pt x="16167" y="754456"/>
                    <a:pt x="-4958" y="808777"/>
                    <a:pt x="1078" y="860080"/>
                  </a:cubicBezTo>
                  <a:cubicBezTo>
                    <a:pt x="7114" y="911383"/>
                    <a:pt x="35783" y="962685"/>
                    <a:pt x="55399" y="1004935"/>
                  </a:cubicBezTo>
                  <a:cubicBezTo>
                    <a:pt x="75015" y="1047185"/>
                    <a:pt x="99157" y="1087926"/>
                    <a:pt x="118773" y="1113577"/>
                  </a:cubicBezTo>
                  <a:cubicBezTo>
                    <a:pt x="138389" y="1139228"/>
                    <a:pt x="159514" y="1133193"/>
                    <a:pt x="173094" y="1158844"/>
                  </a:cubicBezTo>
                  <a:cubicBezTo>
                    <a:pt x="186674" y="1184495"/>
                    <a:pt x="194218" y="1210146"/>
                    <a:pt x="200254" y="1267485"/>
                  </a:cubicBezTo>
                  <a:cubicBezTo>
                    <a:pt x="206290" y="1324824"/>
                    <a:pt x="195728" y="1431957"/>
                    <a:pt x="209308" y="1502876"/>
                  </a:cubicBezTo>
                  <a:cubicBezTo>
                    <a:pt x="222888" y="1573795"/>
                    <a:pt x="247031" y="1637168"/>
                    <a:pt x="281736" y="1692998"/>
                  </a:cubicBezTo>
                  <a:cubicBezTo>
                    <a:pt x="316441" y="1748828"/>
                    <a:pt x="378306" y="1803149"/>
                    <a:pt x="417538" y="1837854"/>
                  </a:cubicBezTo>
                  <a:cubicBezTo>
                    <a:pt x="456770" y="1872559"/>
                    <a:pt x="480912" y="1887648"/>
                    <a:pt x="517126" y="1901228"/>
                  </a:cubicBezTo>
                  <a:cubicBezTo>
                    <a:pt x="553340" y="1914808"/>
                    <a:pt x="600116" y="1899719"/>
                    <a:pt x="634821" y="1919335"/>
                  </a:cubicBezTo>
                  <a:cubicBezTo>
                    <a:pt x="669526" y="1938951"/>
                    <a:pt x="698195" y="1984218"/>
                    <a:pt x="725355" y="2018923"/>
                  </a:cubicBezTo>
                  <a:cubicBezTo>
                    <a:pt x="752515" y="2053628"/>
                    <a:pt x="778167" y="2089842"/>
                    <a:pt x="797783" y="2127565"/>
                  </a:cubicBezTo>
                  <a:cubicBezTo>
                    <a:pt x="817399" y="2165288"/>
                    <a:pt x="818907" y="2201502"/>
                    <a:pt x="843050" y="2245260"/>
                  </a:cubicBezTo>
                  <a:cubicBezTo>
                    <a:pt x="867193" y="2289018"/>
                    <a:pt x="910952" y="2337303"/>
                    <a:pt x="942639" y="2390115"/>
                  </a:cubicBezTo>
                  <a:cubicBezTo>
                    <a:pt x="974326" y="2442927"/>
                    <a:pt x="989415" y="2504792"/>
                    <a:pt x="1033173" y="2562131"/>
                  </a:cubicBezTo>
                  <a:cubicBezTo>
                    <a:pt x="1076931" y="2619470"/>
                    <a:pt x="1158413" y="2681335"/>
                    <a:pt x="1205189" y="2734147"/>
                  </a:cubicBezTo>
                  <a:cubicBezTo>
                    <a:pt x="1251965" y="2786959"/>
                    <a:pt x="1286671" y="2830717"/>
                    <a:pt x="1313831" y="2879002"/>
                  </a:cubicBezTo>
                  <a:cubicBezTo>
                    <a:pt x="1340991" y="2927287"/>
                    <a:pt x="1334955" y="2981609"/>
                    <a:pt x="1368151" y="3023858"/>
                  </a:cubicBezTo>
                  <a:cubicBezTo>
                    <a:pt x="1401347" y="3066108"/>
                    <a:pt x="1473775" y="3100812"/>
                    <a:pt x="1513007" y="3132499"/>
                  </a:cubicBezTo>
                  <a:cubicBezTo>
                    <a:pt x="1552239" y="3164186"/>
                    <a:pt x="1583925" y="3189838"/>
                    <a:pt x="1603541" y="3213981"/>
                  </a:cubicBezTo>
                  <a:cubicBezTo>
                    <a:pt x="1623157" y="3238124"/>
                    <a:pt x="1595997" y="3253213"/>
                    <a:pt x="1630702" y="3277355"/>
                  </a:cubicBezTo>
                  <a:cubicBezTo>
                    <a:pt x="1665407" y="3301498"/>
                    <a:pt x="1749906" y="3333184"/>
                    <a:pt x="1811771" y="3358836"/>
                  </a:cubicBezTo>
                  <a:cubicBezTo>
                    <a:pt x="1873636" y="3384488"/>
                    <a:pt x="1940029" y="3395050"/>
                    <a:pt x="2001894" y="3431264"/>
                  </a:cubicBezTo>
                  <a:cubicBezTo>
                    <a:pt x="2063759" y="3467478"/>
                    <a:pt x="2112044" y="3536887"/>
                    <a:pt x="2182963" y="3576119"/>
                  </a:cubicBezTo>
                  <a:cubicBezTo>
                    <a:pt x="2253882" y="3615351"/>
                    <a:pt x="2330837" y="3637985"/>
                    <a:pt x="2427407" y="3666654"/>
                  </a:cubicBezTo>
                  <a:cubicBezTo>
                    <a:pt x="2523977" y="3695323"/>
                    <a:pt x="2762385" y="3748135"/>
                    <a:pt x="2762385" y="3748135"/>
                  </a:cubicBezTo>
                  <a:cubicBezTo>
                    <a:pt x="2864991" y="3772277"/>
                    <a:pt x="2963070" y="3797929"/>
                    <a:pt x="3043042" y="3811509"/>
                  </a:cubicBezTo>
                  <a:cubicBezTo>
                    <a:pt x="3123014" y="3825089"/>
                    <a:pt x="3169791" y="3817545"/>
                    <a:pt x="3242219" y="3829616"/>
                  </a:cubicBezTo>
                  <a:cubicBezTo>
                    <a:pt x="3314647" y="3841687"/>
                    <a:pt x="3393110" y="3870357"/>
                    <a:pt x="3477609" y="3883937"/>
                  </a:cubicBezTo>
                  <a:cubicBezTo>
                    <a:pt x="3562108" y="3897517"/>
                    <a:pt x="3678294" y="3908079"/>
                    <a:pt x="3749213" y="3911097"/>
                  </a:cubicBezTo>
                  <a:cubicBezTo>
                    <a:pt x="3820132" y="3914115"/>
                    <a:pt x="3903122" y="3902044"/>
                    <a:pt x="3903122" y="3902044"/>
                  </a:cubicBezTo>
                  <a:lnTo>
                    <a:pt x="4084191" y="3892990"/>
                  </a:lnTo>
                </a:path>
              </a:pathLst>
            </a:cu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ight Triangle 18">
              <a:extLst>
                <a:ext uri="{FF2B5EF4-FFF2-40B4-BE49-F238E27FC236}">
                  <a16:creationId xmlns:a16="http://schemas.microsoft.com/office/drawing/2014/main" id="{5D1E4CE7-9B93-30E7-5389-FE03D284F1EC}"/>
                </a:ext>
              </a:extLst>
            </p:cNvPr>
            <p:cNvSpPr>
              <a:spLocks noChangeAspect="1"/>
            </p:cNvSpPr>
            <p:nvPr/>
          </p:nvSpPr>
          <p:spPr>
            <a:xfrm rot="13390147">
              <a:off x="4770223" y="2213443"/>
              <a:ext cx="173551" cy="176694"/>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0" name="Right Triangle 19">
              <a:extLst>
                <a:ext uri="{FF2B5EF4-FFF2-40B4-BE49-F238E27FC236}">
                  <a16:creationId xmlns:a16="http://schemas.microsoft.com/office/drawing/2014/main" id="{ADC9377D-0C99-53A9-A8B7-327E738DD062}"/>
                </a:ext>
              </a:extLst>
            </p:cNvPr>
            <p:cNvSpPr>
              <a:spLocks noChangeAspect="1"/>
            </p:cNvSpPr>
            <p:nvPr/>
          </p:nvSpPr>
          <p:spPr>
            <a:xfrm rot="11647584">
              <a:off x="5352938" y="2970239"/>
              <a:ext cx="173551" cy="176694"/>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1" name="Right Triangle 20">
              <a:extLst>
                <a:ext uri="{FF2B5EF4-FFF2-40B4-BE49-F238E27FC236}">
                  <a16:creationId xmlns:a16="http://schemas.microsoft.com/office/drawing/2014/main" id="{2508DDD0-D280-E814-ED8E-CC07D7AED7B7}"/>
                </a:ext>
              </a:extLst>
            </p:cNvPr>
            <p:cNvSpPr>
              <a:spLocks noChangeAspect="1"/>
            </p:cNvSpPr>
            <p:nvPr/>
          </p:nvSpPr>
          <p:spPr>
            <a:xfrm rot="12061875">
              <a:off x="5892815" y="3756390"/>
              <a:ext cx="173551" cy="176694"/>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3" name="Right Triangle 22">
              <a:extLst>
                <a:ext uri="{FF2B5EF4-FFF2-40B4-BE49-F238E27FC236}">
                  <a16:creationId xmlns:a16="http://schemas.microsoft.com/office/drawing/2014/main" id="{87639A1E-59F7-8C1B-0D46-59252A796B05}"/>
                </a:ext>
              </a:extLst>
            </p:cNvPr>
            <p:cNvSpPr>
              <a:spLocks noChangeAspect="1"/>
            </p:cNvSpPr>
            <p:nvPr/>
          </p:nvSpPr>
          <p:spPr>
            <a:xfrm rot="9271310">
              <a:off x="6963764" y="4516660"/>
              <a:ext cx="173551" cy="176694"/>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4" name="Right Triangle 23">
              <a:extLst>
                <a:ext uri="{FF2B5EF4-FFF2-40B4-BE49-F238E27FC236}">
                  <a16:creationId xmlns:a16="http://schemas.microsoft.com/office/drawing/2014/main" id="{C0C69F40-017C-5C2C-BF8A-2296B6315738}"/>
                </a:ext>
              </a:extLst>
            </p:cNvPr>
            <p:cNvSpPr>
              <a:spLocks noChangeAspect="1"/>
            </p:cNvSpPr>
            <p:nvPr/>
          </p:nvSpPr>
          <p:spPr>
            <a:xfrm rot="8516278">
              <a:off x="8189881" y="4782901"/>
              <a:ext cx="173551" cy="176694"/>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5" name="Right Triangle 24">
              <a:extLst>
                <a:ext uri="{FF2B5EF4-FFF2-40B4-BE49-F238E27FC236}">
                  <a16:creationId xmlns:a16="http://schemas.microsoft.com/office/drawing/2014/main" id="{51F98DAB-4986-9418-FB76-C687C263EF5F}"/>
                </a:ext>
              </a:extLst>
            </p:cNvPr>
            <p:cNvSpPr>
              <a:spLocks noChangeAspect="1"/>
            </p:cNvSpPr>
            <p:nvPr/>
          </p:nvSpPr>
          <p:spPr>
            <a:xfrm rot="12209809">
              <a:off x="4617390" y="1823186"/>
              <a:ext cx="173551" cy="176694"/>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6" name="Right Triangle 25">
              <a:extLst>
                <a:ext uri="{FF2B5EF4-FFF2-40B4-BE49-F238E27FC236}">
                  <a16:creationId xmlns:a16="http://schemas.microsoft.com/office/drawing/2014/main" id="{0DBEB004-FC67-5244-065A-037F491C1AD8}"/>
                </a:ext>
              </a:extLst>
            </p:cNvPr>
            <p:cNvSpPr>
              <a:spLocks noChangeAspect="1"/>
            </p:cNvSpPr>
            <p:nvPr/>
          </p:nvSpPr>
          <p:spPr>
            <a:xfrm rot="10620568">
              <a:off x="4985223" y="2679238"/>
              <a:ext cx="173551" cy="176694"/>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7" name="Right Triangle 26">
              <a:extLst>
                <a:ext uri="{FF2B5EF4-FFF2-40B4-BE49-F238E27FC236}">
                  <a16:creationId xmlns:a16="http://schemas.microsoft.com/office/drawing/2014/main" id="{EDEC5D7B-3935-FD0D-A619-BDB6F2D489CA}"/>
                </a:ext>
              </a:extLst>
            </p:cNvPr>
            <p:cNvSpPr>
              <a:spLocks noChangeAspect="1"/>
            </p:cNvSpPr>
            <p:nvPr/>
          </p:nvSpPr>
          <p:spPr>
            <a:xfrm rot="11647584">
              <a:off x="5581537" y="3383151"/>
              <a:ext cx="173551" cy="176694"/>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8" name="Right Triangle 27">
              <a:extLst>
                <a:ext uri="{FF2B5EF4-FFF2-40B4-BE49-F238E27FC236}">
                  <a16:creationId xmlns:a16="http://schemas.microsoft.com/office/drawing/2014/main" id="{7519ADBD-F7BC-22DE-2FD4-153E8F552944}"/>
                </a:ext>
              </a:extLst>
            </p:cNvPr>
            <p:cNvSpPr>
              <a:spLocks noChangeAspect="1"/>
            </p:cNvSpPr>
            <p:nvPr/>
          </p:nvSpPr>
          <p:spPr>
            <a:xfrm rot="9408297">
              <a:off x="6352383" y="4218036"/>
              <a:ext cx="173551" cy="176694"/>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9" name="Right Triangle 28">
              <a:extLst>
                <a:ext uri="{FF2B5EF4-FFF2-40B4-BE49-F238E27FC236}">
                  <a16:creationId xmlns:a16="http://schemas.microsoft.com/office/drawing/2014/main" id="{E9E8D007-BD1F-7AE7-2A06-DCBADA959B80}"/>
                </a:ext>
              </a:extLst>
            </p:cNvPr>
            <p:cNvSpPr>
              <a:spLocks noChangeAspect="1"/>
            </p:cNvSpPr>
            <p:nvPr/>
          </p:nvSpPr>
          <p:spPr>
            <a:xfrm rot="8624307">
              <a:off x="7573769" y="4676742"/>
              <a:ext cx="173551" cy="176694"/>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3" name="TextBox 32">
              <a:extLst>
                <a:ext uri="{FF2B5EF4-FFF2-40B4-BE49-F238E27FC236}">
                  <a16:creationId xmlns:a16="http://schemas.microsoft.com/office/drawing/2014/main" id="{9B3ED890-9AAD-BF38-49CF-F03E748163E2}"/>
                </a:ext>
              </a:extLst>
            </p:cNvPr>
            <p:cNvSpPr txBox="1"/>
            <p:nvPr/>
          </p:nvSpPr>
          <p:spPr>
            <a:xfrm>
              <a:off x="4258979" y="4905403"/>
              <a:ext cx="3289780" cy="523220"/>
            </a:xfrm>
            <a:prstGeom prst="rect">
              <a:avLst/>
            </a:prstGeom>
            <a:noFill/>
          </p:spPr>
          <p:txBody>
            <a:bodyPr wrap="square" rtlCol="0">
              <a:spAutoFit/>
            </a:bodyPr>
            <a:lstStyle/>
            <a:p>
              <a:pPr algn="ctr"/>
              <a:r>
                <a:rPr lang="en-US" sz="2800" dirty="0"/>
                <a:t>Australia Plate</a:t>
              </a:r>
            </a:p>
          </p:txBody>
        </p:sp>
        <p:sp>
          <p:nvSpPr>
            <p:cNvPr id="34" name="TextBox 33">
              <a:extLst>
                <a:ext uri="{FF2B5EF4-FFF2-40B4-BE49-F238E27FC236}">
                  <a16:creationId xmlns:a16="http://schemas.microsoft.com/office/drawing/2014/main" id="{D89CCBDD-C30D-57B2-295E-40004100005B}"/>
                </a:ext>
              </a:extLst>
            </p:cNvPr>
            <p:cNvSpPr txBox="1"/>
            <p:nvPr/>
          </p:nvSpPr>
          <p:spPr>
            <a:xfrm>
              <a:off x="2692818" y="2198342"/>
              <a:ext cx="1945488" cy="523220"/>
            </a:xfrm>
            <a:prstGeom prst="rect">
              <a:avLst/>
            </a:prstGeom>
            <a:noFill/>
          </p:spPr>
          <p:txBody>
            <a:bodyPr wrap="square" rtlCol="0">
              <a:spAutoFit/>
            </a:bodyPr>
            <a:lstStyle/>
            <a:p>
              <a:pPr algn="ctr"/>
              <a:r>
                <a:rPr lang="en-US" sz="2800" dirty="0"/>
                <a:t>India Plate</a:t>
              </a:r>
            </a:p>
          </p:txBody>
        </p:sp>
        <p:sp>
          <p:nvSpPr>
            <p:cNvPr id="35" name="TextBox 34">
              <a:extLst>
                <a:ext uri="{FF2B5EF4-FFF2-40B4-BE49-F238E27FC236}">
                  <a16:creationId xmlns:a16="http://schemas.microsoft.com/office/drawing/2014/main" id="{507F6E7C-B1CB-0A11-6667-1DE649F0BFD6}"/>
                </a:ext>
              </a:extLst>
            </p:cNvPr>
            <p:cNvSpPr txBox="1"/>
            <p:nvPr/>
          </p:nvSpPr>
          <p:spPr>
            <a:xfrm>
              <a:off x="6191954" y="2221711"/>
              <a:ext cx="2332469" cy="523220"/>
            </a:xfrm>
            <a:prstGeom prst="rect">
              <a:avLst/>
            </a:prstGeom>
            <a:noFill/>
          </p:spPr>
          <p:txBody>
            <a:bodyPr wrap="square" rtlCol="0">
              <a:spAutoFit/>
            </a:bodyPr>
            <a:lstStyle/>
            <a:p>
              <a:pPr algn="ctr"/>
              <a:r>
                <a:rPr lang="en-US" sz="2800" dirty="0"/>
                <a:t>Sunda Plate</a:t>
              </a:r>
            </a:p>
          </p:txBody>
        </p:sp>
        <p:sp>
          <p:nvSpPr>
            <p:cNvPr id="36" name="TextBox 35">
              <a:extLst>
                <a:ext uri="{FF2B5EF4-FFF2-40B4-BE49-F238E27FC236}">
                  <a16:creationId xmlns:a16="http://schemas.microsoft.com/office/drawing/2014/main" id="{390D1C45-5577-5065-3C61-EC70BC293549}"/>
                </a:ext>
              </a:extLst>
            </p:cNvPr>
            <p:cNvSpPr txBox="1"/>
            <p:nvPr/>
          </p:nvSpPr>
          <p:spPr>
            <a:xfrm rot="1280288">
              <a:off x="6157630" y="4581938"/>
              <a:ext cx="1728018" cy="307777"/>
            </a:xfrm>
            <a:prstGeom prst="rect">
              <a:avLst/>
            </a:prstGeom>
            <a:noFill/>
          </p:spPr>
          <p:txBody>
            <a:bodyPr wrap="square" rtlCol="0">
              <a:spAutoFit/>
            </a:bodyPr>
            <a:lstStyle/>
            <a:p>
              <a:pPr algn="ctr"/>
              <a:r>
                <a:rPr lang="en-US" sz="1400" dirty="0"/>
                <a:t>Sunda Trench</a:t>
              </a:r>
            </a:p>
          </p:txBody>
        </p:sp>
        <p:sp>
          <p:nvSpPr>
            <p:cNvPr id="38" name="TextBox 37">
              <a:extLst>
                <a:ext uri="{FF2B5EF4-FFF2-40B4-BE49-F238E27FC236}">
                  <a16:creationId xmlns:a16="http://schemas.microsoft.com/office/drawing/2014/main" id="{7007ECB3-1A90-9845-A8F6-90C7711AF874}"/>
                </a:ext>
              </a:extLst>
            </p:cNvPr>
            <p:cNvSpPr txBox="1"/>
            <p:nvPr/>
          </p:nvSpPr>
          <p:spPr>
            <a:xfrm rot="5207601">
              <a:off x="3702259" y="1528386"/>
              <a:ext cx="1728018" cy="307777"/>
            </a:xfrm>
            <a:prstGeom prst="rect">
              <a:avLst/>
            </a:prstGeom>
            <a:noFill/>
          </p:spPr>
          <p:txBody>
            <a:bodyPr wrap="square" rtlCol="0">
              <a:spAutoFit/>
            </a:bodyPr>
            <a:lstStyle/>
            <a:p>
              <a:pPr algn="ctr"/>
              <a:r>
                <a:rPr lang="en-US" sz="1400" dirty="0"/>
                <a:t>Sunda Trench</a:t>
              </a:r>
            </a:p>
          </p:txBody>
        </p:sp>
        <p:sp>
          <p:nvSpPr>
            <p:cNvPr id="40" name="Up Arrow 39">
              <a:extLst>
                <a:ext uri="{FF2B5EF4-FFF2-40B4-BE49-F238E27FC236}">
                  <a16:creationId xmlns:a16="http://schemas.microsoft.com/office/drawing/2014/main" id="{C4A94263-05FE-0425-915D-F3E80759921A}"/>
                </a:ext>
              </a:extLst>
            </p:cNvPr>
            <p:cNvSpPr/>
            <p:nvPr/>
          </p:nvSpPr>
          <p:spPr>
            <a:xfrm rot="938167">
              <a:off x="5599021" y="3779841"/>
              <a:ext cx="274320" cy="539496"/>
            </a:xfrm>
            <a:prstGeom prst="upArrow">
              <a:avLst/>
            </a:prstGeom>
            <a:solidFill>
              <a:srgbClr val="FFC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Up Arrow 40">
              <a:extLst>
                <a:ext uri="{FF2B5EF4-FFF2-40B4-BE49-F238E27FC236}">
                  <a16:creationId xmlns:a16="http://schemas.microsoft.com/office/drawing/2014/main" id="{1599E38A-CACD-2AEC-62FC-8BD044037518}"/>
                </a:ext>
              </a:extLst>
            </p:cNvPr>
            <p:cNvSpPr/>
            <p:nvPr/>
          </p:nvSpPr>
          <p:spPr>
            <a:xfrm rot="1138920">
              <a:off x="4574057" y="2360295"/>
              <a:ext cx="274320" cy="411480"/>
            </a:xfrm>
            <a:prstGeom prst="upArrow">
              <a:avLst/>
            </a:prstGeom>
            <a:solidFill>
              <a:srgbClr val="FFC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2" name="TextBox 41">
              <a:extLst>
                <a:ext uri="{FF2B5EF4-FFF2-40B4-BE49-F238E27FC236}">
                  <a16:creationId xmlns:a16="http://schemas.microsoft.com/office/drawing/2014/main" id="{BFDD5A54-9A96-3E61-97F9-4862563B5131}"/>
                </a:ext>
              </a:extLst>
            </p:cNvPr>
            <p:cNvSpPr txBox="1"/>
            <p:nvPr/>
          </p:nvSpPr>
          <p:spPr>
            <a:xfrm>
              <a:off x="5192122" y="4303761"/>
              <a:ext cx="857927" cy="276999"/>
            </a:xfrm>
            <a:prstGeom prst="rect">
              <a:avLst/>
            </a:prstGeom>
            <a:noFill/>
          </p:spPr>
          <p:txBody>
            <a:bodyPr wrap="none" rtlCol="0">
              <a:spAutoFit/>
            </a:bodyPr>
            <a:lstStyle/>
            <a:p>
              <a:r>
                <a:rPr lang="en-US" sz="1200" b="1" dirty="0"/>
                <a:t>59 mm/</a:t>
              </a:r>
              <a:r>
                <a:rPr lang="en-US" sz="1200" b="1" dirty="0" err="1"/>
                <a:t>yr</a:t>
              </a:r>
              <a:endParaRPr lang="en-US" sz="1200" b="1" dirty="0"/>
            </a:p>
          </p:txBody>
        </p:sp>
        <p:sp>
          <p:nvSpPr>
            <p:cNvPr id="43" name="TextBox 42">
              <a:extLst>
                <a:ext uri="{FF2B5EF4-FFF2-40B4-BE49-F238E27FC236}">
                  <a16:creationId xmlns:a16="http://schemas.microsoft.com/office/drawing/2014/main" id="{808E1373-7A3C-C26D-8733-F621CF02D6B8}"/>
                </a:ext>
              </a:extLst>
            </p:cNvPr>
            <p:cNvSpPr txBox="1"/>
            <p:nvPr/>
          </p:nvSpPr>
          <p:spPr>
            <a:xfrm>
              <a:off x="4140524" y="2695029"/>
              <a:ext cx="857927" cy="276999"/>
            </a:xfrm>
            <a:prstGeom prst="rect">
              <a:avLst/>
            </a:prstGeom>
            <a:noFill/>
          </p:spPr>
          <p:txBody>
            <a:bodyPr wrap="none" rtlCol="0">
              <a:spAutoFit/>
            </a:bodyPr>
            <a:lstStyle/>
            <a:p>
              <a:r>
                <a:rPr lang="en-US" sz="1200" b="1" dirty="0"/>
                <a:t>45 mm/</a:t>
              </a:r>
              <a:r>
                <a:rPr lang="en-US" sz="1200" b="1" dirty="0" err="1"/>
                <a:t>yr</a:t>
              </a:r>
              <a:endParaRPr lang="en-US" sz="1200" b="1" dirty="0"/>
            </a:p>
          </p:txBody>
        </p:sp>
        <p:sp>
          <p:nvSpPr>
            <p:cNvPr id="44" name="Freeform 43">
              <a:extLst>
                <a:ext uri="{FF2B5EF4-FFF2-40B4-BE49-F238E27FC236}">
                  <a16:creationId xmlns:a16="http://schemas.microsoft.com/office/drawing/2014/main" id="{E8565488-7338-6F38-D1A4-276CC322DFD6}"/>
                </a:ext>
              </a:extLst>
            </p:cNvPr>
            <p:cNvSpPr/>
            <p:nvPr/>
          </p:nvSpPr>
          <p:spPr>
            <a:xfrm>
              <a:off x="5023871" y="1683945"/>
              <a:ext cx="1675693" cy="2553077"/>
            </a:xfrm>
            <a:custGeom>
              <a:avLst/>
              <a:gdLst>
                <a:gd name="connsiteX0" fmla="*/ 1675693 w 1675693"/>
                <a:gd name="connsiteY0" fmla="*/ 2553077 h 2553077"/>
                <a:gd name="connsiteX1" fmla="*/ 1612319 w 1675693"/>
                <a:gd name="connsiteY1" fmla="*/ 2426328 h 2553077"/>
                <a:gd name="connsiteX2" fmla="*/ 1530838 w 1675693"/>
                <a:gd name="connsiteY2" fmla="*/ 2308633 h 2553077"/>
                <a:gd name="connsiteX3" fmla="*/ 1358822 w 1675693"/>
                <a:gd name="connsiteY3" fmla="*/ 2172831 h 2553077"/>
                <a:gd name="connsiteX4" fmla="*/ 1195860 w 1675693"/>
                <a:gd name="connsiteY4" fmla="*/ 1955548 h 2553077"/>
                <a:gd name="connsiteX5" fmla="*/ 1060058 w 1675693"/>
                <a:gd name="connsiteY5" fmla="*/ 1729211 h 2553077"/>
                <a:gd name="connsiteX6" fmla="*/ 942363 w 1675693"/>
                <a:gd name="connsiteY6" fmla="*/ 1511928 h 2553077"/>
                <a:gd name="connsiteX7" fmla="*/ 815614 w 1675693"/>
                <a:gd name="connsiteY7" fmla="*/ 1312752 h 2553077"/>
                <a:gd name="connsiteX8" fmla="*/ 697919 w 1675693"/>
                <a:gd name="connsiteY8" fmla="*/ 1149790 h 2553077"/>
                <a:gd name="connsiteX9" fmla="*/ 607384 w 1675693"/>
                <a:gd name="connsiteY9" fmla="*/ 1013988 h 2553077"/>
                <a:gd name="connsiteX10" fmla="*/ 471582 w 1675693"/>
                <a:gd name="connsiteY10" fmla="*/ 905346 h 2553077"/>
                <a:gd name="connsiteX11" fmla="*/ 371994 w 1675693"/>
                <a:gd name="connsiteY11" fmla="*/ 832918 h 2553077"/>
                <a:gd name="connsiteX12" fmla="*/ 308620 w 1675693"/>
                <a:gd name="connsiteY12" fmla="*/ 742384 h 2553077"/>
                <a:gd name="connsiteX13" fmla="*/ 145658 w 1675693"/>
                <a:gd name="connsiteY13" fmla="*/ 543207 h 2553077"/>
                <a:gd name="connsiteX14" fmla="*/ 27963 w 1675693"/>
                <a:gd name="connsiteY14" fmla="*/ 362138 h 2553077"/>
                <a:gd name="connsiteX15" fmla="*/ 802 w 1675693"/>
                <a:gd name="connsiteY15" fmla="*/ 172015 h 2553077"/>
                <a:gd name="connsiteX16" fmla="*/ 9856 w 1675693"/>
                <a:gd name="connsiteY16" fmla="*/ 0 h 2553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75693" h="2553077">
                  <a:moveTo>
                    <a:pt x="1675693" y="2553077"/>
                  </a:moveTo>
                  <a:cubicBezTo>
                    <a:pt x="1656077" y="2510073"/>
                    <a:pt x="1636461" y="2467069"/>
                    <a:pt x="1612319" y="2426328"/>
                  </a:cubicBezTo>
                  <a:cubicBezTo>
                    <a:pt x="1588177" y="2385587"/>
                    <a:pt x="1573087" y="2350882"/>
                    <a:pt x="1530838" y="2308633"/>
                  </a:cubicBezTo>
                  <a:cubicBezTo>
                    <a:pt x="1488589" y="2266384"/>
                    <a:pt x="1414652" y="2231679"/>
                    <a:pt x="1358822" y="2172831"/>
                  </a:cubicBezTo>
                  <a:cubicBezTo>
                    <a:pt x="1302992" y="2113983"/>
                    <a:pt x="1245654" y="2029485"/>
                    <a:pt x="1195860" y="1955548"/>
                  </a:cubicBezTo>
                  <a:cubicBezTo>
                    <a:pt x="1146066" y="1881611"/>
                    <a:pt x="1102307" y="1803148"/>
                    <a:pt x="1060058" y="1729211"/>
                  </a:cubicBezTo>
                  <a:cubicBezTo>
                    <a:pt x="1017809" y="1655274"/>
                    <a:pt x="983104" y="1581338"/>
                    <a:pt x="942363" y="1511928"/>
                  </a:cubicBezTo>
                  <a:cubicBezTo>
                    <a:pt x="901622" y="1442518"/>
                    <a:pt x="856355" y="1373108"/>
                    <a:pt x="815614" y="1312752"/>
                  </a:cubicBezTo>
                  <a:cubicBezTo>
                    <a:pt x="774873" y="1252396"/>
                    <a:pt x="732624" y="1199584"/>
                    <a:pt x="697919" y="1149790"/>
                  </a:cubicBezTo>
                  <a:cubicBezTo>
                    <a:pt x="663214" y="1099996"/>
                    <a:pt x="645107" y="1054729"/>
                    <a:pt x="607384" y="1013988"/>
                  </a:cubicBezTo>
                  <a:cubicBezTo>
                    <a:pt x="569661" y="973247"/>
                    <a:pt x="510814" y="935524"/>
                    <a:pt x="471582" y="905346"/>
                  </a:cubicBezTo>
                  <a:cubicBezTo>
                    <a:pt x="432350" y="875168"/>
                    <a:pt x="399154" y="860078"/>
                    <a:pt x="371994" y="832918"/>
                  </a:cubicBezTo>
                  <a:cubicBezTo>
                    <a:pt x="344834" y="805758"/>
                    <a:pt x="346343" y="790669"/>
                    <a:pt x="308620" y="742384"/>
                  </a:cubicBezTo>
                  <a:cubicBezTo>
                    <a:pt x="270897" y="694099"/>
                    <a:pt x="192434" y="606581"/>
                    <a:pt x="145658" y="543207"/>
                  </a:cubicBezTo>
                  <a:cubicBezTo>
                    <a:pt x="98882" y="479833"/>
                    <a:pt x="52106" y="424003"/>
                    <a:pt x="27963" y="362138"/>
                  </a:cubicBezTo>
                  <a:cubicBezTo>
                    <a:pt x="3820" y="300273"/>
                    <a:pt x="3820" y="232371"/>
                    <a:pt x="802" y="172015"/>
                  </a:cubicBezTo>
                  <a:cubicBezTo>
                    <a:pt x="-2216" y="111659"/>
                    <a:pt x="3820" y="55829"/>
                    <a:pt x="9856" y="0"/>
                  </a:cubicBezTo>
                </a:path>
              </a:pathLst>
            </a:custGeom>
            <a:noFill/>
            <a:ln w="158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Freeform 44">
              <a:extLst>
                <a:ext uri="{FF2B5EF4-FFF2-40B4-BE49-F238E27FC236}">
                  <a16:creationId xmlns:a16="http://schemas.microsoft.com/office/drawing/2014/main" id="{37CF3C41-96E5-E1D3-0448-ADED1FAA52B8}"/>
                </a:ext>
              </a:extLst>
            </p:cNvPr>
            <p:cNvSpPr/>
            <p:nvPr/>
          </p:nvSpPr>
          <p:spPr>
            <a:xfrm>
              <a:off x="5232903" y="1339913"/>
              <a:ext cx="9053" cy="235390"/>
            </a:xfrm>
            <a:custGeom>
              <a:avLst/>
              <a:gdLst>
                <a:gd name="connsiteX0" fmla="*/ 9053 w 9053"/>
                <a:gd name="connsiteY0" fmla="*/ 235390 h 235390"/>
                <a:gd name="connsiteX1" fmla="*/ 0 w 9053"/>
                <a:gd name="connsiteY1" fmla="*/ 0 h 235390"/>
              </a:gdLst>
              <a:ahLst/>
              <a:cxnLst>
                <a:cxn ang="0">
                  <a:pos x="connsiteX0" y="connsiteY0"/>
                </a:cxn>
                <a:cxn ang="0">
                  <a:pos x="connsiteX1" y="connsiteY1"/>
                </a:cxn>
              </a:cxnLst>
              <a:rect l="l" t="t" r="r" b="b"/>
              <a:pathLst>
                <a:path w="9053" h="235390">
                  <a:moveTo>
                    <a:pt x="9053" y="235390"/>
                  </a:moveTo>
                  <a:lnTo>
                    <a:pt x="0" y="0"/>
                  </a:lnTo>
                </a:path>
              </a:pathLst>
            </a:custGeom>
            <a:noFill/>
            <a:ln w="127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Freeform 45">
              <a:extLst>
                <a:ext uri="{FF2B5EF4-FFF2-40B4-BE49-F238E27FC236}">
                  <a16:creationId xmlns:a16="http://schemas.microsoft.com/office/drawing/2014/main" id="{0DC02D56-6408-40FD-E1C6-6EE4F8E0E807}"/>
                </a:ext>
              </a:extLst>
            </p:cNvPr>
            <p:cNvSpPr/>
            <p:nvPr/>
          </p:nvSpPr>
          <p:spPr>
            <a:xfrm>
              <a:off x="5287224" y="1131683"/>
              <a:ext cx="9053" cy="190123"/>
            </a:xfrm>
            <a:custGeom>
              <a:avLst/>
              <a:gdLst>
                <a:gd name="connsiteX0" fmla="*/ 9053 w 9053"/>
                <a:gd name="connsiteY0" fmla="*/ 190123 h 190123"/>
                <a:gd name="connsiteX1" fmla="*/ 0 w 9053"/>
                <a:gd name="connsiteY1" fmla="*/ 0 h 190123"/>
              </a:gdLst>
              <a:ahLst/>
              <a:cxnLst>
                <a:cxn ang="0">
                  <a:pos x="connsiteX0" y="connsiteY0"/>
                </a:cxn>
                <a:cxn ang="0">
                  <a:pos x="connsiteX1" y="connsiteY1"/>
                </a:cxn>
              </a:cxnLst>
              <a:rect l="l" t="t" r="r" b="b"/>
              <a:pathLst>
                <a:path w="9053" h="190123">
                  <a:moveTo>
                    <a:pt x="9053" y="190123"/>
                  </a:moveTo>
                  <a:lnTo>
                    <a:pt x="0" y="0"/>
                  </a:lnTo>
                </a:path>
              </a:pathLst>
            </a:custGeom>
            <a:noFill/>
            <a:ln w="127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Freeform 46">
              <a:extLst>
                <a:ext uri="{FF2B5EF4-FFF2-40B4-BE49-F238E27FC236}">
                  <a16:creationId xmlns:a16="http://schemas.microsoft.com/office/drawing/2014/main" id="{44CEF9F0-99EE-B7BA-73FD-DB630B0D6757}"/>
                </a:ext>
              </a:extLst>
            </p:cNvPr>
            <p:cNvSpPr/>
            <p:nvPr/>
          </p:nvSpPr>
          <p:spPr>
            <a:xfrm>
              <a:off x="5395865" y="959667"/>
              <a:ext cx="36214" cy="90535"/>
            </a:xfrm>
            <a:custGeom>
              <a:avLst/>
              <a:gdLst>
                <a:gd name="connsiteX0" fmla="*/ 0 w 36214"/>
                <a:gd name="connsiteY0" fmla="*/ 90535 h 90535"/>
                <a:gd name="connsiteX1" fmla="*/ 36214 w 36214"/>
                <a:gd name="connsiteY1" fmla="*/ 0 h 90535"/>
              </a:gdLst>
              <a:ahLst/>
              <a:cxnLst>
                <a:cxn ang="0">
                  <a:pos x="connsiteX0" y="connsiteY0"/>
                </a:cxn>
                <a:cxn ang="0">
                  <a:pos x="connsiteX1" y="connsiteY1"/>
                </a:cxn>
              </a:cxnLst>
              <a:rect l="l" t="t" r="r" b="b"/>
              <a:pathLst>
                <a:path w="36214" h="90535">
                  <a:moveTo>
                    <a:pt x="0" y="90535"/>
                  </a:moveTo>
                  <a:lnTo>
                    <a:pt x="36214" y="0"/>
                  </a:lnTo>
                </a:path>
              </a:pathLst>
            </a:custGeom>
            <a:noFill/>
            <a:ln w="127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Freeform 47">
              <a:extLst>
                <a:ext uri="{FF2B5EF4-FFF2-40B4-BE49-F238E27FC236}">
                  <a16:creationId xmlns:a16="http://schemas.microsoft.com/office/drawing/2014/main" id="{5D6E5D1F-62FA-A75A-252F-CAE6C9EDC103}"/>
                </a:ext>
              </a:extLst>
            </p:cNvPr>
            <p:cNvSpPr/>
            <p:nvPr/>
          </p:nvSpPr>
          <p:spPr>
            <a:xfrm>
              <a:off x="5280025" y="1038225"/>
              <a:ext cx="95250" cy="85725"/>
            </a:xfrm>
            <a:custGeom>
              <a:avLst/>
              <a:gdLst>
                <a:gd name="connsiteX0" fmla="*/ 0 w 95250"/>
                <a:gd name="connsiteY0" fmla="*/ 85725 h 85725"/>
                <a:gd name="connsiteX1" fmla="*/ 66675 w 95250"/>
                <a:gd name="connsiteY1" fmla="*/ 28575 h 85725"/>
                <a:gd name="connsiteX2" fmla="*/ 95250 w 95250"/>
                <a:gd name="connsiteY2" fmla="*/ 0 h 85725"/>
              </a:gdLst>
              <a:ahLst/>
              <a:cxnLst>
                <a:cxn ang="0">
                  <a:pos x="connsiteX0" y="connsiteY0"/>
                </a:cxn>
                <a:cxn ang="0">
                  <a:pos x="connsiteX1" y="connsiteY1"/>
                </a:cxn>
                <a:cxn ang="0">
                  <a:pos x="connsiteX2" y="connsiteY2"/>
                </a:cxn>
              </a:cxnLst>
              <a:rect l="l" t="t" r="r" b="b"/>
              <a:pathLst>
                <a:path w="95250" h="85725">
                  <a:moveTo>
                    <a:pt x="0" y="85725"/>
                  </a:moveTo>
                  <a:cubicBezTo>
                    <a:pt x="25400" y="64293"/>
                    <a:pt x="50800" y="42862"/>
                    <a:pt x="66675" y="28575"/>
                  </a:cubicBezTo>
                  <a:cubicBezTo>
                    <a:pt x="82550" y="14287"/>
                    <a:pt x="88900" y="7143"/>
                    <a:pt x="95250" y="0"/>
                  </a:cubicBezTo>
                </a:path>
              </a:pathLst>
            </a:cu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Freeform 48">
              <a:extLst>
                <a:ext uri="{FF2B5EF4-FFF2-40B4-BE49-F238E27FC236}">
                  <a16:creationId xmlns:a16="http://schemas.microsoft.com/office/drawing/2014/main" id="{538CDD5C-B040-0A83-9E48-3D98038D3AEE}"/>
                </a:ext>
              </a:extLst>
            </p:cNvPr>
            <p:cNvSpPr/>
            <p:nvPr/>
          </p:nvSpPr>
          <p:spPr>
            <a:xfrm>
              <a:off x="5298875" y="1057416"/>
              <a:ext cx="95250" cy="85725"/>
            </a:xfrm>
            <a:custGeom>
              <a:avLst/>
              <a:gdLst>
                <a:gd name="connsiteX0" fmla="*/ 0 w 95250"/>
                <a:gd name="connsiteY0" fmla="*/ 85725 h 85725"/>
                <a:gd name="connsiteX1" fmla="*/ 66675 w 95250"/>
                <a:gd name="connsiteY1" fmla="*/ 28575 h 85725"/>
                <a:gd name="connsiteX2" fmla="*/ 95250 w 95250"/>
                <a:gd name="connsiteY2" fmla="*/ 0 h 85725"/>
              </a:gdLst>
              <a:ahLst/>
              <a:cxnLst>
                <a:cxn ang="0">
                  <a:pos x="connsiteX0" y="connsiteY0"/>
                </a:cxn>
                <a:cxn ang="0">
                  <a:pos x="connsiteX1" y="connsiteY1"/>
                </a:cxn>
                <a:cxn ang="0">
                  <a:pos x="connsiteX2" y="connsiteY2"/>
                </a:cxn>
              </a:cxnLst>
              <a:rect l="l" t="t" r="r" b="b"/>
              <a:pathLst>
                <a:path w="95250" h="85725">
                  <a:moveTo>
                    <a:pt x="0" y="85725"/>
                  </a:moveTo>
                  <a:cubicBezTo>
                    <a:pt x="25400" y="64293"/>
                    <a:pt x="50800" y="42862"/>
                    <a:pt x="66675" y="28575"/>
                  </a:cubicBezTo>
                  <a:cubicBezTo>
                    <a:pt x="82550" y="14287"/>
                    <a:pt x="88900" y="7143"/>
                    <a:pt x="95250" y="0"/>
                  </a:cubicBezTo>
                </a:path>
              </a:pathLst>
            </a:cu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Freeform 49">
              <a:extLst>
                <a:ext uri="{FF2B5EF4-FFF2-40B4-BE49-F238E27FC236}">
                  <a16:creationId xmlns:a16="http://schemas.microsoft.com/office/drawing/2014/main" id="{53A0E95F-00F9-1684-507F-B3A31111FDAF}"/>
                </a:ext>
              </a:extLst>
            </p:cNvPr>
            <p:cNvSpPr/>
            <p:nvPr/>
          </p:nvSpPr>
          <p:spPr>
            <a:xfrm>
              <a:off x="5229225" y="1301750"/>
              <a:ext cx="57150" cy="28575"/>
            </a:xfrm>
            <a:custGeom>
              <a:avLst/>
              <a:gdLst>
                <a:gd name="connsiteX0" fmla="*/ 0 w 57150"/>
                <a:gd name="connsiteY0" fmla="*/ 28575 h 28575"/>
                <a:gd name="connsiteX1" fmla="*/ 57150 w 57150"/>
                <a:gd name="connsiteY1" fmla="*/ 0 h 28575"/>
              </a:gdLst>
              <a:ahLst/>
              <a:cxnLst>
                <a:cxn ang="0">
                  <a:pos x="connsiteX0" y="connsiteY0"/>
                </a:cxn>
                <a:cxn ang="0">
                  <a:pos x="connsiteX1" y="connsiteY1"/>
                </a:cxn>
              </a:cxnLst>
              <a:rect l="l" t="t" r="r" b="b"/>
              <a:pathLst>
                <a:path w="57150" h="28575">
                  <a:moveTo>
                    <a:pt x="0" y="28575"/>
                  </a:moveTo>
                  <a:lnTo>
                    <a:pt x="57150" y="0"/>
                  </a:lnTo>
                </a:path>
              </a:pathLst>
            </a:cu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Freeform 50">
              <a:extLst>
                <a:ext uri="{FF2B5EF4-FFF2-40B4-BE49-F238E27FC236}">
                  <a16:creationId xmlns:a16="http://schemas.microsoft.com/office/drawing/2014/main" id="{B8C76B3C-0786-FFD2-57AB-2464A1E99080}"/>
                </a:ext>
              </a:extLst>
            </p:cNvPr>
            <p:cNvSpPr/>
            <p:nvPr/>
          </p:nvSpPr>
          <p:spPr>
            <a:xfrm>
              <a:off x="5234983" y="1324604"/>
              <a:ext cx="57150" cy="28575"/>
            </a:xfrm>
            <a:custGeom>
              <a:avLst/>
              <a:gdLst>
                <a:gd name="connsiteX0" fmla="*/ 0 w 57150"/>
                <a:gd name="connsiteY0" fmla="*/ 28575 h 28575"/>
                <a:gd name="connsiteX1" fmla="*/ 57150 w 57150"/>
                <a:gd name="connsiteY1" fmla="*/ 0 h 28575"/>
              </a:gdLst>
              <a:ahLst/>
              <a:cxnLst>
                <a:cxn ang="0">
                  <a:pos x="connsiteX0" y="connsiteY0"/>
                </a:cxn>
                <a:cxn ang="0">
                  <a:pos x="connsiteX1" y="connsiteY1"/>
                </a:cxn>
              </a:cxnLst>
              <a:rect l="l" t="t" r="r" b="b"/>
              <a:pathLst>
                <a:path w="57150" h="28575">
                  <a:moveTo>
                    <a:pt x="0" y="28575"/>
                  </a:moveTo>
                  <a:lnTo>
                    <a:pt x="57150" y="0"/>
                  </a:lnTo>
                </a:path>
              </a:pathLst>
            </a:cu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Freeform 51">
              <a:extLst>
                <a:ext uri="{FF2B5EF4-FFF2-40B4-BE49-F238E27FC236}">
                  <a16:creationId xmlns:a16="http://schemas.microsoft.com/office/drawing/2014/main" id="{F8BF98C6-A0A1-824C-5BA6-67983822D42F}"/>
                </a:ext>
              </a:extLst>
            </p:cNvPr>
            <p:cNvSpPr/>
            <p:nvPr/>
          </p:nvSpPr>
          <p:spPr>
            <a:xfrm>
              <a:off x="5029200" y="1555750"/>
              <a:ext cx="196850" cy="117475"/>
            </a:xfrm>
            <a:custGeom>
              <a:avLst/>
              <a:gdLst>
                <a:gd name="connsiteX0" fmla="*/ 0 w 196850"/>
                <a:gd name="connsiteY0" fmla="*/ 117475 h 117475"/>
                <a:gd name="connsiteX1" fmla="*/ 50800 w 196850"/>
                <a:gd name="connsiteY1" fmla="*/ 104775 h 117475"/>
                <a:gd name="connsiteX2" fmla="*/ 73025 w 196850"/>
                <a:gd name="connsiteY2" fmla="*/ 69850 h 117475"/>
                <a:gd name="connsiteX3" fmla="*/ 107950 w 196850"/>
                <a:gd name="connsiteY3" fmla="*/ 44450 h 117475"/>
                <a:gd name="connsiteX4" fmla="*/ 158750 w 196850"/>
                <a:gd name="connsiteY4" fmla="*/ 28575 h 117475"/>
                <a:gd name="connsiteX5" fmla="*/ 196850 w 196850"/>
                <a:gd name="connsiteY5" fmla="*/ 0 h 117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6850" h="117475">
                  <a:moveTo>
                    <a:pt x="0" y="117475"/>
                  </a:moveTo>
                  <a:cubicBezTo>
                    <a:pt x="19314" y="115093"/>
                    <a:pt x="38629" y="112712"/>
                    <a:pt x="50800" y="104775"/>
                  </a:cubicBezTo>
                  <a:cubicBezTo>
                    <a:pt x="62971" y="96838"/>
                    <a:pt x="63500" y="79904"/>
                    <a:pt x="73025" y="69850"/>
                  </a:cubicBezTo>
                  <a:cubicBezTo>
                    <a:pt x="82550" y="59796"/>
                    <a:pt x="93663" y="51329"/>
                    <a:pt x="107950" y="44450"/>
                  </a:cubicBezTo>
                  <a:cubicBezTo>
                    <a:pt x="122238" y="37571"/>
                    <a:pt x="143933" y="35983"/>
                    <a:pt x="158750" y="28575"/>
                  </a:cubicBezTo>
                  <a:cubicBezTo>
                    <a:pt x="173567" y="21167"/>
                    <a:pt x="185208" y="10583"/>
                    <a:pt x="196850" y="0"/>
                  </a:cubicBezTo>
                </a:path>
              </a:pathLst>
            </a:cu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Freeform 52">
              <a:extLst>
                <a:ext uri="{FF2B5EF4-FFF2-40B4-BE49-F238E27FC236}">
                  <a16:creationId xmlns:a16="http://schemas.microsoft.com/office/drawing/2014/main" id="{9194AD47-C905-43D8-4D7A-13B93F9EC8FE}"/>
                </a:ext>
              </a:extLst>
            </p:cNvPr>
            <p:cNvSpPr/>
            <p:nvPr/>
          </p:nvSpPr>
          <p:spPr>
            <a:xfrm>
              <a:off x="5039633" y="1578313"/>
              <a:ext cx="196850" cy="117475"/>
            </a:xfrm>
            <a:custGeom>
              <a:avLst/>
              <a:gdLst>
                <a:gd name="connsiteX0" fmla="*/ 0 w 196850"/>
                <a:gd name="connsiteY0" fmla="*/ 117475 h 117475"/>
                <a:gd name="connsiteX1" fmla="*/ 50800 w 196850"/>
                <a:gd name="connsiteY1" fmla="*/ 104775 h 117475"/>
                <a:gd name="connsiteX2" fmla="*/ 73025 w 196850"/>
                <a:gd name="connsiteY2" fmla="*/ 69850 h 117475"/>
                <a:gd name="connsiteX3" fmla="*/ 107950 w 196850"/>
                <a:gd name="connsiteY3" fmla="*/ 44450 h 117475"/>
                <a:gd name="connsiteX4" fmla="*/ 158750 w 196850"/>
                <a:gd name="connsiteY4" fmla="*/ 28575 h 117475"/>
                <a:gd name="connsiteX5" fmla="*/ 196850 w 196850"/>
                <a:gd name="connsiteY5" fmla="*/ 0 h 117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6850" h="117475">
                  <a:moveTo>
                    <a:pt x="0" y="117475"/>
                  </a:moveTo>
                  <a:cubicBezTo>
                    <a:pt x="19314" y="115093"/>
                    <a:pt x="38629" y="112712"/>
                    <a:pt x="50800" y="104775"/>
                  </a:cubicBezTo>
                  <a:cubicBezTo>
                    <a:pt x="62971" y="96838"/>
                    <a:pt x="63500" y="79904"/>
                    <a:pt x="73025" y="69850"/>
                  </a:cubicBezTo>
                  <a:cubicBezTo>
                    <a:pt x="82550" y="59796"/>
                    <a:pt x="93663" y="51329"/>
                    <a:pt x="107950" y="44450"/>
                  </a:cubicBezTo>
                  <a:cubicBezTo>
                    <a:pt x="122238" y="37571"/>
                    <a:pt x="143933" y="35983"/>
                    <a:pt x="158750" y="28575"/>
                  </a:cubicBezTo>
                  <a:cubicBezTo>
                    <a:pt x="173567" y="21167"/>
                    <a:pt x="185208" y="10583"/>
                    <a:pt x="196850" y="0"/>
                  </a:cubicBezTo>
                </a:path>
              </a:pathLst>
            </a:cu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Up Arrow 55">
              <a:extLst>
                <a:ext uri="{FF2B5EF4-FFF2-40B4-BE49-F238E27FC236}">
                  <a16:creationId xmlns:a16="http://schemas.microsoft.com/office/drawing/2014/main" id="{057306A1-D9E9-3224-9ACD-94B73C4E29A6}"/>
                </a:ext>
              </a:extLst>
            </p:cNvPr>
            <p:cNvSpPr>
              <a:spLocks/>
            </p:cNvSpPr>
            <p:nvPr/>
          </p:nvSpPr>
          <p:spPr>
            <a:xfrm rot="21132202" flipH="1" flipV="1">
              <a:off x="5137217" y="1656650"/>
              <a:ext cx="48910" cy="82434"/>
            </a:xfrm>
            <a:prstGeom prst="upArrow">
              <a:avLst/>
            </a:pr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0" name="Group 59">
              <a:extLst>
                <a:ext uri="{FF2B5EF4-FFF2-40B4-BE49-F238E27FC236}">
                  <a16:creationId xmlns:a16="http://schemas.microsoft.com/office/drawing/2014/main" id="{DFC3ADC3-928A-9326-38D5-44B53FDB5611}"/>
                </a:ext>
              </a:extLst>
            </p:cNvPr>
            <p:cNvGrpSpPr>
              <a:grpSpLocks noChangeAspect="1"/>
            </p:cNvGrpSpPr>
            <p:nvPr/>
          </p:nvGrpSpPr>
          <p:grpSpPr>
            <a:xfrm rot="4008717" flipV="1">
              <a:off x="6124080" y="3638859"/>
              <a:ext cx="308512" cy="139018"/>
              <a:chOff x="1540438" y="1147023"/>
              <a:chExt cx="679986" cy="511807"/>
            </a:xfrm>
            <a:effectLst/>
          </p:grpSpPr>
          <p:grpSp>
            <p:nvGrpSpPr>
              <p:cNvPr id="61" name="Group 60">
                <a:extLst>
                  <a:ext uri="{FF2B5EF4-FFF2-40B4-BE49-F238E27FC236}">
                    <a16:creationId xmlns:a16="http://schemas.microsoft.com/office/drawing/2014/main" id="{C55F19C6-52F0-F723-1E14-3A72486BCB7A}"/>
                  </a:ext>
                </a:extLst>
              </p:cNvPr>
              <p:cNvGrpSpPr/>
              <p:nvPr/>
            </p:nvGrpSpPr>
            <p:grpSpPr>
              <a:xfrm rot="1414823">
                <a:off x="1610822" y="1147023"/>
                <a:ext cx="609602" cy="180958"/>
                <a:chOff x="-762002" y="2486042"/>
                <a:chExt cx="609602" cy="180958"/>
              </a:xfrm>
            </p:grpSpPr>
            <p:cxnSp>
              <p:nvCxnSpPr>
                <p:cNvPr id="65" name="Straight Connector 64">
                  <a:extLst>
                    <a:ext uri="{FF2B5EF4-FFF2-40B4-BE49-F238E27FC236}">
                      <a16:creationId xmlns:a16="http://schemas.microsoft.com/office/drawing/2014/main" id="{C8C2415F-9E18-ECC1-0AC7-7A71C153213B}"/>
                    </a:ext>
                  </a:extLst>
                </p:cNvPr>
                <p:cNvCxnSpPr/>
                <p:nvPr/>
              </p:nvCxnSpPr>
              <p:spPr>
                <a:xfrm flipV="1">
                  <a:off x="-762000" y="2486042"/>
                  <a:ext cx="609600" cy="180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Straight Connector 65">
                  <a:extLst>
                    <a:ext uri="{FF2B5EF4-FFF2-40B4-BE49-F238E27FC236}">
                      <a16:creationId xmlns:a16="http://schemas.microsoft.com/office/drawing/2014/main" id="{83EA883A-22A1-A272-DDE3-1B1F1551AF09}"/>
                    </a:ext>
                  </a:extLst>
                </p:cNvPr>
                <p:cNvCxnSpPr>
                  <a:cxnSpLocks/>
                </p:cNvCxnSpPr>
                <p:nvPr/>
              </p:nvCxnSpPr>
              <p:spPr>
                <a:xfrm flipV="1">
                  <a:off x="-762002" y="2514600"/>
                  <a:ext cx="73152" cy="1524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2" name="Group 61">
                <a:extLst>
                  <a:ext uri="{FF2B5EF4-FFF2-40B4-BE49-F238E27FC236}">
                    <a16:creationId xmlns:a16="http://schemas.microsoft.com/office/drawing/2014/main" id="{CDF8CD9A-9621-5358-98CE-41023CF8AE0E}"/>
                  </a:ext>
                </a:extLst>
              </p:cNvPr>
              <p:cNvGrpSpPr/>
              <p:nvPr/>
            </p:nvGrpSpPr>
            <p:grpSpPr>
              <a:xfrm rot="12200306">
                <a:off x="1540438" y="1477872"/>
                <a:ext cx="609600" cy="180958"/>
                <a:chOff x="-762000" y="2486042"/>
                <a:chExt cx="609600" cy="180958"/>
              </a:xfrm>
            </p:grpSpPr>
            <p:cxnSp>
              <p:nvCxnSpPr>
                <p:cNvPr id="63" name="Straight Connector 62">
                  <a:extLst>
                    <a:ext uri="{FF2B5EF4-FFF2-40B4-BE49-F238E27FC236}">
                      <a16:creationId xmlns:a16="http://schemas.microsoft.com/office/drawing/2014/main" id="{493C9510-CA10-72BD-EBE9-4415462676A6}"/>
                    </a:ext>
                  </a:extLst>
                </p:cNvPr>
                <p:cNvCxnSpPr/>
                <p:nvPr/>
              </p:nvCxnSpPr>
              <p:spPr>
                <a:xfrm flipV="1">
                  <a:off x="-762000" y="2486042"/>
                  <a:ext cx="609600" cy="180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Straight Connector 63">
                  <a:extLst>
                    <a:ext uri="{FF2B5EF4-FFF2-40B4-BE49-F238E27FC236}">
                      <a16:creationId xmlns:a16="http://schemas.microsoft.com/office/drawing/2014/main" id="{27B65CD1-C4C5-F434-4A68-36075865C956}"/>
                    </a:ext>
                  </a:extLst>
                </p:cNvPr>
                <p:cNvCxnSpPr>
                  <a:cxnSpLocks/>
                </p:cNvCxnSpPr>
                <p:nvPr/>
              </p:nvCxnSpPr>
              <p:spPr>
                <a:xfrm flipV="1">
                  <a:off x="-762000" y="2514600"/>
                  <a:ext cx="76200" cy="1524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74" name="Group 73">
              <a:extLst>
                <a:ext uri="{FF2B5EF4-FFF2-40B4-BE49-F238E27FC236}">
                  <a16:creationId xmlns:a16="http://schemas.microsoft.com/office/drawing/2014/main" id="{64DF02E6-0F50-F528-CDAB-46699A001FE1}"/>
                </a:ext>
              </a:extLst>
            </p:cNvPr>
            <p:cNvGrpSpPr>
              <a:grpSpLocks noChangeAspect="1"/>
            </p:cNvGrpSpPr>
            <p:nvPr/>
          </p:nvGrpSpPr>
          <p:grpSpPr>
            <a:xfrm rot="4377553" flipV="1">
              <a:off x="5698503" y="2954850"/>
              <a:ext cx="308512" cy="139018"/>
              <a:chOff x="1540438" y="1147023"/>
              <a:chExt cx="679986" cy="511807"/>
            </a:xfrm>
            <a:effectLst/>
          </p:grpSpPr>
          <p:grpSp>
            <p:nvGrpSpPr>
              <p:cNvPr id="75" name="Group 74">
                <a:extLst>
                  <a:ext uri="{FF2B5EF4-FFF2-40B4-BE49-F238E27FC236}">
                    <a16:creationId xmlns:a16="http://schemas.microsoft.com/office/drawing/2014/main" id="{A9A8C536-19DB-300F-4428-CF7A9C8A5DD9}"/>
                  </a:ext>
                </a:extLst>
              </p:cNvPr>
              <p:cNvGrpSpPr/>
              <p:nvPr/>
            </p:nvGrpSpPr>
            <p:grpSpPr>
              <a:xfrm rot="1414823">
                <a:off x="1610822" y="1147023"/>
                <a:ext cx="609602" cy="180958"/>
                <a:chOff x="-762002" y="2486042"/>
                <a:chExt cx="609602" cy="180958"/>
              </a:xfrm>
            </p:grpSpPr>
            <p:cxnSp>
              <p:nvCxnSpPr>
                <p:cNvPr id="79" name="Straight Connector 78">
                  <a:extLst>
                    <a:ext uri="{FF2B5EF4-FFF2-40B4-BE49-F238E27FC236}">
                      <a16:creationId xmlns:a16="http://schemas.microsoft.com/office/drawing/2014/main" id="{2EAD6992-B4D8-D78F-8835-ACD25CA561A4}"/>
                    </a:ext>
                  </a:extLst>
                </p:cNvPr>
                <p:cNvCxnSpPr/>
                <p:nvPr/>
              </p:nvCxnSpPr>
              <p:spPr>
                <a:xfrm flipV="1">
                  <a:off x="-762000" y="2486042"/>
                  <a:ext cx="609600" cy="180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0" name="Straight Connector 79">
                  <a:extLst>
                    <a:ext uri="{FF2B5EF4-FFF2-40B4-BE49-F238E27FC236}">
                      <a16:creationId xmlns:a16="http://schemas.microsoft.com/office/drawing/2014/main" id="{04E664B6-465F-684D-D34E-33ECF6805832}"/>
                    </a:ext>
                  </a:extLst>
                </p:cNvPr>
                <p:cNvCxnSpPr>
                  <a:cxnSpLocks/>
                </p:cNvCxnSpPr>
                <p:nvPr/>
              </p:nvCxnSpPr>
              <p:spPr>
                <a:xfrm flipV="1">
                  <a:off x="-762002" y="2514600"/>
                  <a:ext cx="73152" cy="1524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76" name="Group 75">
                <a:extLst>
                  <a:ext uri="{FF2B5EF4-FFF2-40B4-BE49-F238E27FC236}">
                    <a16:creationId xmlns:a16="http://schemas.microsoft.com/office/drawing/2014/main" id="{CF7980AB-439B-1DC0-B6F0-B5266C53B7BC}"/>
                  </a:ext>
                </a:extLst>
              </p:cNvPr>
              <p:cNvGrpSpPr/>
              <p:nvPr/>
            </p:nvGrpSpPr>
            <p:grpSpPr>
              <a:xfrm rot="12200306">
                <a:off x="1540438" y="1477872"/>
                <a:ext cx="609600" cy="180958"/>
                <a:chOff x="-762000" y="2486042"/>
                <a:chExt cx="609600" cy="180958"/>
              </a:xfrm>
            </p:grpSpPr>
            <p:cxnSp>
              <p:nvCxnSpPr>
                <p:cNvPr id="77" name="Straight Connector 76">
                  <a:extLst>
                    <a:ext uri="{FF2B5EF4-FFF2-40B4-BE49-F238E27FC236}">
                      <a16:creationId xmlns:a16="http://schemas.microsoft.com/office/drawing/2014/main" id="{517495D7-AAE2-37E2-48F8-507DD3FE8314}"/>
                    </a:ext>
                  </a:extLst>
                </p:cNvPr>
                <p:cNvCxnSpPr/>
                <p:nvPr/>
              </p:nvCxnSpPr>
              <p:spPr>
                <a:xfrm flipV="1">
                  <a:off x="-762000" y="2486042"/>
                  <a:ext cx="609600" cy="180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8" name="Straight Connector 77">
                  <a:extLst>
                    <a:ext uri="{FF2B5EF4-FFF2-40B4-BE49-F238E27FC236}">
                      <a16:creationId xmlns:a16="http://schemas.microsoft.com/office/drawing/2014/main" id="{FAB644E7-68F1-00D3-D31F-6C59849A03D1}"/>
                    </a:ext>
                  </a:extLst>
                </p:cNvPr>
                <p:cNvCxnSpPr>
                  <a:cxnSpLocks/>
                </p:cNvCxnSpPr>
                <p:nvPr/>
              </p:nvCxnSpPr>
              <p:spPr>
                <a:xfrm flipV="1">
                  <a:off x="-762000" y="2514600"/>
                  <a:ext cx="76200" cy="1524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81" name="Group 80">
              <a:extLst>
                <a:ext uri="{FF2B5EF4-FFF2-40B4-BE49-F238E27FC236}">
                  <a16:creationId xmlns:a16="http://schemas.microsoft.com/office/drawing/2014/main" id="{A6A1A170-4DA8-7694-3C35-6A8718193624}"/>
                </a:ext>
              </a:extLst>
            </p:cNvPr>
            <p:cNvGrpSpPr>
              <a:grpSpLocks noChangeAspect="1"/>
            </p:cNvGrpSpPr>
            <p:nvPr/>
          </p:nvGrpSpPr>
          <p:grpSpPr>
            <a:xfrm rot="6050310" flipV="1">
              <a:off x="4879179" y="1848367"/>
              <a:ext cx="308512" cy="139018"/>
              <a:chOff x="1540438" y="1147023"/>
              <a:chExt cx="679986" cy="511807"/>
            </a:xfrm>
            <a:effectLst/>
          </p:grpSpPr>
          <p:grpSp>
            <p:nvGrpSpPr>
              <p:cNvPr id="82" name="Group 81">
                <a:extLst>
                  <a:ext uri="{FF2B5EF4-FFF2-40B4-BE49-F238E27FC236}">
                    <a16:creationId xmlns:a16="http://schemas.microsoft.com/office/drawing/2014/main" id="{BB36E0D2-A442-78D2-A39F-37220B41095D}"/>
                  </a:ext>
                </a:extLst>
              </p:cNvPr>
              <p:cNvGrpSpPr/>
              <p:nvPr/>
            </p:nvGrpSpPr>
            <p:grpSpPr>
              <a:xfrm rot="1414823">
                <a:off x="1610822" y="1147023"/>
                <a:ext cx="609602" cy="180958"/>
                <a:chOff x="-762002" y="2486042"/>
                <a:chExt cx="609602" cy="180958"/>
              </a:xfrm>
            </p:grpSpPr>
            <p:cxnSp>
              <p:nvCxnSpPr>
                <p:cNvPr id="86" name="Straight Connector 85">
                  <a:extLst>
                    <a:ext uri="{FF2B5EF4-FFF2-40B4-BE49-F238E27FC236}">
                      <a16:creationId xmlns:a16="http://schemas.microsoft.com/office/drawing/2014/main" id="{2602F16C-B6B8-5C56-1EFC-4BCEB67BF499}"/>
                    </a:ext>
                  </a:extLst>
                </p:cNvPr>
                <p:cNvCxnSpPr/>
                <p:nvPr/>
              </p:nvCxnSpPr>
              <p:spPr>
                <a:xfrm flipV="1">
                  <a:off x="-762000" y="2486042"/>
                  <a:ext cx="609600" cy="180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Straight Connector 86">
                  <a:extLst>
                    <a:ext uri="{FF2B5EF4-FFF2-40B4-BE49-F238E27FC236}">
                      <a16:creationId xmlns:a16="http://schemas.microsoft.com/office/drawing/2014/main" id="{1BC48FE2-1278-BF46-8032-652B6A74B4B6}"/>
                    </a:ext>
                  </a:extLst>
                </p:cNvPr>
                <p:cNvCxnSpPr>
                  <a:cxnSpLocks/>
                </p:cNvCxnSpPr>
                <p:nvPr/>
              </p:nvCxnSpPr>
              <p:spPr>
                <a:xfrm flipV="1">
                  <a:off x="-762002" y="2514600"/>
                  <a:ext cx="73152" cy="1524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83" name="Group 82">
                <a:extLst>
                  <a:ext uri="{FF2B5EF4-FFF2-40B4-BE49-F238E27FC236}">
                    <a16:creationId xmlns:a16="http://schemas.microsoft.com/office/drawing/2014/main" id="{4A8C9D81-6CCF-2898-E89A-DD1E31CDA4F8}"/>
                  </a:ext>
                </a:extLst>
              </p:cNvPr>
              <p:cNvGrpSpPr/>
              <p:nvPr/>
            </p:nvGrpSpPr>
            <p:grpSpPr>
              <a:xfrm rot="12200306">
                <a:off x="1540438" y="1477872"/>
                <a:ext cx="609600" cy="180958"/>
                <a:chOff x="-762000" y="2486042"/>
                <a:chExt cx="609600" cy="180958"/>
              </a:xfrm>
            </p:grpSpPr>
            <p:cxnSp>
              <p:nvCxnSpPr>
                <p:cNvPr id="84" name="Straight Connector 83">
                  <a:extLst>
                    <a:ext uri="{FF2B5EF4-FFF2-40B4-BE49-F238E27FC236}">
                      <a16:creationId xmlns:a16="http://schemas.microsoft.com/office/drawing/2014/main" id="{427A5BCB-8460-F67B-5DE4-2EE6C7D2BB36}"/>
                    </a:ext>
                  </a:extLst>
                </p:cNvPr>
                <p:cNvCxnSpPr/>
                <p:nvPr/>
              </p:nvCxnSpPr>
              <p:spPr>
                <a:xfrm flipV="1">
                  <a:off x="-762000" y="2486042"/>
                  <a:ext cx="609600" cy="180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5" name="Straight Connector 84">
                  <a:extLst>
                    <a:ext uri="{FF2B5EF4-FFF2-40B4-BE49-F238E27FC236}">
                      <a16:creationId xmlns:a16="http://schemas.microsoft.com/office/drawing/2014/main" id="{3309A6B0-8C45-2C04-6B07-2467E5C2FC98}"/>
                    </a:ext>
                  </a:extLst>
                </p:cNvPr>
                <p:cNvCxnSpPr>
                  <a:cxnSpLocks/>
                </p:cNvCxnSpPr>
                <p:nvPr/>
              </p:nvCxnSpPr>
              <p:spPr>
                <a:xfrm flipV="1">
                  <a:off x="-762000" y="2514600"/>
                  <a:ext cx="76200" cy="1524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95" name="Group 94">
              <a:extLst>
                <a:ext uri="{FF2B5EF4-FFF2-40B4-BE49-F238E27FC236}">
                  <a16:creationId xmlns:a16="http://schemas.microsoft.com/office/drawing/2014/main" id="{FC554F33-F9D9-4295-15D9-9953EFBBB36D}"/>
                </a:ext>
              </a:extLst>
            </p:cNvPr>
            <p:cNvGrpSpPr>
              <a:grpSpLocks noChangeAspect="1"/>
            </p:cNvGrpSpPr>
            <p:nvPr/>
          </p:nvGrpSpPr>
          <p:grpSpPr>
            <a:xfrm rot="6050310" flipV="1">
              <a:off x="5219990" y="1190157"/>
              <a:ext cx="150494" cy="67818"/>
              <a:chOff x="1540438" y="1147023"/>
              <a:chExt cx="679986" cy="511807"/>
            </a:xfrm>
            <a:effectLst/>
          </p:grpSpPr>
          <p:grpSp>
            <p:nvGrpSpPr>
              <p:cNvPr id="96" name="Group 95">
                <a:extLst>
                  <a:ext uri="{FF2B5EF4-FFF2-40B4-BE49-F238E27FC236}">
                    <a16:creationId xmlns:a16="http://schemas.microsoft.com/office/drawing/2014/main" id="{2885B0FD-A823-3AE0-1C40-20BD60B91E6C}"/>
                  </a:ext>
                </a:extLst>
              </p:cNvPr>
              <p:cNvGrpSpPr/>
              <p:nvPr/>
            </p:nvGrpSpPr>
            <p:grpSpPr>
              <a:xfrm rot="1414823">
                <a:off x="1610822" y="1147023"/>
                <a:ext cx="609602" cy="180958"/>
                <a:chOff x="-762002" y="2486042"/>
                <a:chExt cx="609602" cy="180958"/>
              </a:xfrm>
            </p:grpSpPr>
            <p:cxnSp>
              <p:nvCxnSpPr>
                <p:cNvPr id="100" name="Straight Connector 99">
                  <a:extLst>
                    <a:ext uri="{FF2B5EF4-FFF2-40B4-BE49-F238E27FC236}">
                      <a16:creationId xmlns:a16="http://schemas.microsoft.com/office/drawing/2014/main" id="{4B8143EF-F5A3-5456-0FEE-B548B4821E40}"/>
                    </a:ext>
                  </a:extLst>
                </p:cNvPr>
                <p:cNvCxnSpPr/>
                <p:nvPr/>
              </p:nvCxnSpPr>
              <p:spPr>
                <a:xfrm flipV="1">
                  <a:off x="-762000" y="2486042"/>
                  <a:ext cx="609600" cy="1809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1" name="Straight Connector 100">
                  <a:extLst>
                    <a:ext uri="{FF2B5EF4-FFF2-40B4-BE49-F238E27FC236}">
                      <a16:creationId xmlns:a16="http://schemas.microsoft.com/office/drawing/2014/main" id="{1F0E7E89-FFA7-7762-0907-A8B21AEB5D50}"/>
                    </a:ext>
                  </a:extLst>
                </p:cNvPr>
                <p:cNvCxnSpPr>
                  <a:cxnSpLocks/>
                </p:cNvCxnSpPr>
                <p:nvPr/>
              </p:nvCxnSpPr>
              <p:spPr>
                <a:xfrm flipV="1">
                  <a:off x="-762002" y="2514600"/>
                  <a:ext cx="73152"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97" name="Group 96">
                <a:extLst>
                  <a:ext uri="{FF2B5EF4-FFF2-40B4-BE49-F238E27FC236}">
                    <a16:creationId xmlns:a16="http://schemas.microsoft.com/office/drawing/2014/main" id="{56DF60CD-2001-DA23-A7D2-23C44FDE0EBE}"/>
                  </a:ext>
                </a:extLst>
              </p:cNvPr>
              <p:cNvGrpSpPr/>
              <p:nvPr/>
            </p:nvGrpSpPr>
            <p:grpSpPr>
              <a:xfrm rot="12200306">
                <a:off x="1540438" y="1477872"/>
                <a:ext cx="609600" cy="180958"/>
                <a:chOff x="-762000" y="2486042"/>
                <a:chExt cx="609600" cy="180958"/>
              </a:xfrm>
            </p:grpSpPr>
            <p:cxnSp>
              <p:nvCxnSpPr>
                <p:cNvPr id="98" name="Straight Connector 97">
                  <a:extLst>
                    <a:ext uri="{FF2B5EF4-FFF2-40B4-BE49-F238E27FC236}">
                      <a16:creationId xmlns:a16="http://schemas.microsoft.com/office/drawing/2014/main" id="{16875CBF-7E0D-2CE7-82A6-DE826558D4E7}"/>
                    </a:ext>
                  </a:extLst>
                </p:cNvPr>
                <p:cNvCxnSpPr/>
                <p:nvPr/>
              </p:nvCxnSpPr>
              <p:spPr>
                <a:xfrm flipV="1">
                  <a:off x="-762000" y="2486042"/>
                  <a:ext cx="609600" cy="1809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9" name="Straight Connector 98">
                  <a:extLst>
                    <a:ext uri="{FF2B5EF4-FFF2-40B4-BE49-F238E27FC236}">
                      <a16:creationId xmlns:a16="http://schemas.microsoft.com/office/drawing/2014/main" id="{7FE5C5B3-8C40-5E55-79D7-2F0C9023CFA3}"/>
                    </a:ext>
                  </a:extLst>
                </p:cNvPr>
                <p:cNvCxnSpPr>
                  <a:cxnSpLocks/>
                </p:cNvCxnSpPr>
                <p:nvPr/>
              </p:nvCxnSpPr>
              <p:spPr>
                <a:xfrm flipV="1">
                  <a:off x="-762000" y="2514600"/>
                  <a:ext cx="76200"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102" name="Group 101">
              <a:extLst>
                <a:ext uri="{FF2B5EF4-FFF2-40B4-BE49-F238E27FC236}">
                  <a16:creationId xmlns:a16="http://schemas.microsoft.com/office/drawing/2014/main" id="{538FAEDD-D1ED-FA7E-7BE7-ADF302EE8138}"/>
                </a:ext>
              </a:extLst>
            </p:cNvPr>
            <p:cNvGrpSpPr>
              <a:grpSpLocks noChangeAspect="1"/>
            </p:cNvGrpSpPr>
            <p:nvPr/>
          </p:nvGrpSpPr>
          <p:grpSpPr>
            <a:xfrm rot="6050310" flipV="1">
              <a:off x="5163438" y="1453898"/>
              <a:ext cx="150494" cy="67818"/>
              <a:chOff x="1540438" y="1147023"/>
              <a:chExt cx="679986" cy="511807"/>
            </a:xfrm>
            <a:effectLst/>
          </p:grpSpPr>
          <p:grpSp>
            <p:nvGrpSpPr>
              <p:cNvPr id="103" name="Group 102">
                <a:extLst>
                  <a:ext uri="{FF2B5EF4-FFF2-40B4-BE49-F238E27FC236}">
                    <a16:creationId xmlns:a16="http://schemas.microsoft.com/office/drawing/2014/main" id="{12F3C5AC-639D-0E7D-1C2B-E1E776E3B977}"/>
                  </a:ext>
                </a:extLst>
              </p:cNvPr>
              <p:cNvGrpSpPr/>
              <p:nvPr/>
            </p:nvGrpSpPr>
            <p:grpSpPr>
              <a:xfrm rot="1414823">
                <a:off x="1610822" y="1147023"/>
                <a:ext cx="609602" cy="180958"/>
                <a:chOff x="-762002" y="2486042"/>
                <a:chExt cx="609602" cy="180958"/>
              </a:xfrm>
            </p:grpSpPr>
            <p:cxnSp>
              <p:nvCxnSpPr>
                <p:cNvPr id="107" name="Straight Connector 106">
                  <a:extLst>
                    <a:ext uri="{FF2B5EF4-FFF2-40B4-BE49-F238E27FC236}">
                      <a16:creationId xmlns:a16="http://schemas.microsoft.com/office/drawing/2014/main" id="{BA58005A-51F4-69F0-E55D-F83092B69E9C}"/>
                    </a:ext>
                  </a:extLst>
                </p:cNvPr>
                <p:cNvCxnSpPr/>
                <p:nvPr/>
              </p:nvCxnSpPr>
              <p:spPr>
                <a:xfrm flipV="1">
                  <a:off x="-762000" y="2486042"/>
                  <a:ext cx="609600" cy="1809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8" name="Straight Connector 107">
                  <a:extLst>
                    <a:ext uri="{FF2B5EF4-FFF2-40B4-BE49-F238E27FC236}">
                      <a16:creationId xmlns:a16="http://schemas.microsoft.com/office/drawing/2014/main" id="{017898F4-165E-B3DA-708A-A417966D3DA0}"/>
                    </a:ext>
                  </a:extLst>
                </p:cNvPr>
                <p:cNvCxnSpPr>
                  <a:cxnSpLocks/>
                </p:cNvCxnSpPr>
                <p:nvPr/>
              </p:nvCxnSpPr>
              <p:spPr>
                <a:xfrm flipV="1">
                  <a:off x="-762002" y="2514600"/>
                  <a:ext cx="73152"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04" name="Group 103">
                <a:extLst>
                  <a:ext uri="{FF2B5EF4-FFF2-40B4-BE49-F238E27FC236}">
                    <a16:creationId xmlns:a16="http://schemas.microsoft.com/office/drawing/2014/main" id="{F7E5E84C-9D9F-B6DD-6659-DC01F50B57CA}"/>
                  </a:ext>
                </a:extLst>
              </p:cNvPr>
              <p:cNvGrpSpPr/>
              <p:nvPr/>
            </p:nvGrpSpPr>
            <p:grpSpPr>
              <a:xfrm rot="12200306">
                <a:off x="1540438" y="1477872"/>
                <a:ext cx="609600" cy="180958"/>
                <a:chOff x="-762000" y="2486042"/>
                <a:chExt cx="609600" cy="180958"/>
              </a:xfrm>
            </p:grpSpPr>
            <p:cxnSp>
              <p:nvCxnSpPr>
                <p:cNvPr id="105" name="Straight Connector 104">
                  <a:extLst>
                    <a:ext uri="{FF2B5EF4-FFF2-40B4-BE49-F238E27FC236}">
                      <a16:creationId xmlns:a16="http://schemas.microsoft.com/office/drawing/2014/main" id="{9D4FAE2D-46F0-FA1A-B4EA-91BDCDE0B332}"/>
                    </a:ext>
                  </a:extLst>
                </p:cNvPr>
                <p:cNvCxnSpPr/>
                <p:nvPr/>
              </p:nvCxnSpPr>
              <p:spPr>
                <a:xfrm flipV="1">
                  <a:off x="-762000" y="2486042"/>
                  <a:ext cx="609600" cy="1809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6" name="Straight Connector 105">
                  <a:extLst>
                    <a:ext uri="{FF2B5EF4-FFF2-40B4-BE49-F238E27FC236}">
                      <a16:creationId xmlns:a16="http://schemas.microsoft.com/office/drawing/2014/main" id="{592BA984-7C40-1A77-31DE-3D5FF2D453D9}"/>
                    </a:ext>
                  </a:extLst>
                </p:cNvPr>
                <p:cNvCxnSpPr>
                  <a:cxnSpLocks/>
                </p:cNvCxnSpPr>
                <p:nvPr/>
              </p:nvCxnSpPr>
              <p:spPr>
                <a:xfrm flipV="1">
                  <a:off x="-762000" y="2514600"/>
                  <a:ext cx="76200"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109" name="Up Arrow 108">
              <a:extLst>
                <a:ext uri="{FF2B5EF4-FFF2-40B4-BE49-F238E27FC236}">
                  <a16:creationId xmlns:a16="http://schemas.microsoft.com/office/drawing/2014/main" id="{55356ADA-0569-2D11-EFD8-B176AE4B531A}"/>
                </a:ext>
              </a:extLst>
            </p:cNvPr>
            <p:cNvSpPr>
              <a:spLocks/>
            </p:cNvSpPr>
            <p:nvPr/>
          </p:nvSpPr>
          <p:spPr>
            <a:xfrm rot="21132202" flipH="1" flipV="1">
              <a:off x="5261251" y="1350076"/>
              <a:ext cx="48910" cy="82434"/>
            </a:xfrm>
            <a:prstGeom prst="upArrow">
              <a:avLst/>
            </a:pr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Up Arrow 109">
              <a:extLst>
                <a:ext uri="{FF2B5EF4-FFF2-40B4-BE49-F238E27FC236}">
                  <a16:creationId xmlns:a16="http://schemas.microsoft.com/office/drawing/2014/main" id="{C97D1524-15CE-5A6B-9532-14E55F9FE973}"/>
                </a:ext>
              </a:extLst>
            </p:cNvPr>
            <p:cNvSpPr>
              <a:spLocks/>
            </p:cNvSpPr>
            <p:nvPr/>
          </p:nvSpPr>
          <p:spPr>
            <a:xfrm rot="21132202" flipH="1" flipV="1">
              <a:off x="5343196" y="1116957"/>
              <a:ext cx="48910" cy="82434"/>
            </a:xfrm>
            <a:prstGeom prst="upArrow">
              <a:avLst/>
            </a:pr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Up Arrow 110">
              <a:extLst>
                <a:ext uri="{FF2B5EF4-FFF2-40B4-BE49-F238E27FC236}">
                  <a16:creationId xmlns:a16="http://schemas.microsoft.com/office/drawing/2014/main" id="{C9F8265F-04BD-200C-FE76-3589C7D46028}"/>
                </a:ext>
              </a:extLst>
            </p:cNvPr>
            <p:cNvSpPr>
              <a:spLocks/>
            </p:cNvSpPr>
            <p:nvPr/>
          </p:nvSpPr>
          <p:spPr>
            <a:xfrm rot="21132202">
              <a:off x="5285390" y="987303"/>
              <a:ext cx="48910" cy="82434"/>
            </a:xfrm>
            <a:prstGeom prst="upArrow">
              <a:avLst/>
            </a:pr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Up Arrow 111">
              <a:extLst>
                <a:ext uri="{FF2B5EF4-FFF2-40B4-BE49-F238E27FC236}">
                  <a16:creationId xmlns:a16="http://schemas.microsoft.com/office/drawing/2014/main" id="{5D3E5E86-B05F-7C40-8EF8-1A03F275486B}"/>
                </a:ext>
              </a:extLst>
            </p:cNvPr>
            <p:cNvSpPr>
              <a:spLocks/>
            </p:cNvSpPr>
            <p:nvPr/>
          </p:nvSpPr>
          <p:spPr>
            <a:xfrm rot="21132202">
              <a:off x="5203628" y="1216060"/>
              <a:ext cx="48910" cy="82434"/>
            </a:xfrm>
            <a:prstGeom prst="upArrow">
              <a:avLst/>
            </a:pr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3" name="Up Arrow 112">
              <a:extLst>
                <a:ext uri="{FF2B5EF4-FFF2-40B4-BE49-F238E27FC236}">
                  <a16:creationId xmlns:a16="http://schemas.microsoft.com/office/drawing/2014/main" id="{4C951B0D-FE7E-EDB1-D431-CFEF796D6170}"/>
                </a:ext>
              </a:extLst>
            </p:cNvPr>
            <p:cNvSpPr>
              <a:spLocks/>
            </p:cNvSpPr>
            <p:nvPr/>
          </p:nvSpPr>
          <p:spPr>
            <a:xfrm rot="21132202">
              <a:off x="5103685" y="1491900"/>
              <a:ext cx="48910" cy="82434"/>
            </a:xfrm>
            <a:prstGeom prst="upArrow">
              <a:avLst/>
            </a:pr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 name="TextBox 114">
              <a:extLst>
                <a:ext uri="{FF2B5EF4-FFF2-40B4-BE49-F238E27FC236}">
                  <a16:creationId xmlns:a16="http://schemas.microsoft.com/office/drawing/2014/main" id="{BEA9F05F-303B-A4D8-BA7D-44A84935BD2D}"/>
                </a:ext>
              </a:extLst>
            </p:cNvPr>
            <p:cNvSpPr txBox="1"/>
            <p:nvPr/>
          </p:nvSpPr>
          <p:spPr>
            <a:xfrm rot="5710504">
              <a:off x="4261555" y="1222463"/>
              <a:ext cx="1347663" cy="400110"/>
            </a:xfrm>
            <a:prstGeom prst="rect">
              <a:avLst/>
            </a:prstGeom>
            <a:noFill/>
          </p:spPr>
          <p:txBody>
            <a:bodyPr wrap="square" rtlCol="0">
              <a:spAutoFit/>
            </a:bodyPr>
            <a:lstStyle/>
            <a:p>
              <a:pPr algn="ctr"/>
              <a:r>
                <a:rPr lang="en-US" sz="2000" dirty="0"/>
                <a:t>Burma</a:t>
              </a:r>
            </a:p>
          </p:txBody>
        </p:sp>
        <p:sp>
          <p:nvSpPr>
            <p:cNvPr id="116" name="TextBox 115">
              <a:extLst>
                <a:ext uri="{FF2B5EF4-FFF2-40B4-BE49-F238E27FC236}">
                  <a16:creationId xmlns:a16="http://schemas.microsoft.com/office/drawing/2014/main" id="{A36CF0F1-9FED-5B4E-3F8F-B0ED6BC1961B}"/>
                </a:ext>
              </a:extLst>
            </p:cNvPr>
            <p:cNvSpPr txBox="1"/>
            <p:nvPr/>
          </p:nvSpPr>
          <p:spPr>
            <a:xfrm rot="3624772">
              <a:off x="4296024" y="2031757"/>
              <a:ext cx="1463973" cy="400110"/>
            </a:xfrm>
            <a:prstGeom prst="rect">
              <a:avLst/>
            </a:prstGeom>
            <a:noFill/>
          </p:spPr>
          <p:txBody>
            <a:bodyPr wrap="square" rtlCol="0">
              <a:spAutoFit/>
            </a:bodyPr>
            <a:lstStyle/>
            <a:p>
              <a:pPr algn="ctr"/>
              <a:r>
                <a:rPr lang="en-US" sz="2000" dirty="0"/>
                <a:t>micro</a:t>
              </a:r>
            </a:p>
          </p:txBody>
        </p:sp>
        <p:sp>
          <p:nvSpPr>
            <p:cNvPr id="117" name="TextBox 116">
              <a:extLst>
                <a:ext uri="{FF2B5EF4-FFF2-40B4-BE49-F238E27FC236}">
                  <a16:creationId xmlns:a16="http://schemas.microsoft.com/office/drawing/2014/main" id="{CCC4F63C-06E0-36F7-7697-FA957C49BD82}"/>
                </a:ext>
              </a:extLst>
            </p:cNvPr>
            <p:cNvSpPr txBox="1"/>
            <p:nvPr/>
          </p:nvSpPr>
          <p:spPr>
            <a:xfrm rot="2898336">
              <a:off x="4646754" y="2509160"/>
              <a:ext cx="1463973" cy="400110"/>
            </a:xfrm>
            <a:prstGeom prst="rect">
              <a:avLst/>
            </a:prstGeom>
            <a:noFill/>
          </p:spPr>
          <p:txBody>
            <a:bodyPr wrap="square" rtlCol="0">
              <a:spAutoFit/>
            </a:bodyPr>
            <a:lstStyle/>
            <a:p>
              <a:pPr algn="ctr"/>
              <a:r>
                <a:rPr lang="en-US" sz="2000" dirty="0"/>
                <a:t>plate</a:t>
              </a:r>
            </a:p>
          </p:txBody>
        </p:sp>
        <p:sp>
          <p:nvSpPr>
            <p:cNvPr id="118" name="TextBox 117">
              <a:extLst>
                <a:ext uri="{FF2B5EF4-FFF2-40B4-BE49-F238E27FC236}">
                  <a16:creationId xmlns:a16="http://schemas.microsoft.com/office/drawing/2014/main" id="{B6EB2E94-0C27-CC97-ABFE-42FF5526286C}"/>
                </a:ext>
              </a:extLst>
            </p:cNvPr>
            <p:cNvSpPr txBox="1"/>
            <p:nvPr/>
          </p:nvSpPr>
          <p:spPr>
            <a:xfrm rot="4161346">
              <a:off x="4952990" y="1845968"/>
              <a:ext cx="1319592" cy="307777"/>
            </a:xfrm>
            <a:prstGeom prst="rect">
              <a:avLst/>
            </a:prstGeom>
            <a:noFill/>
          </p:spPr>
          <p:txBody>
            <a:bodyPr wrap="none" rtlCol="0">
              <a:spAutoFit/>
            </a:bodyPr>
            <a:lstStyle/>
            <a:p>
              <a:r>
                <a:rPr lang="en-US" sz="1400" i="1" dirty="0">
                  <a:solidFill>
                    <a:schemeClr val="tx1">
                      <a:lumMod val="65000"/>
                      <a:lumOff val="35000"/>
                    </a:schemeClr>
                  </a:solidFill>
                </a:rPr>
                <a:t>Andaman Sea</a:t>
              </a:r>
            </a:p>
          </p:txBody>
        </p:sp>
        <p:sp>
          <p:nvSpPr>
            <p:cNvPr id="119" name="TextBox 118">
              <a:extLst>
                <a:ext uri="{FF2B5EF4-FFF2-40B4-BE49-F238E27FC236}">
                  <a16:creationId xmlns:a16="http://schemas.microsoft.com/office/drawing/2014/main" id="{C722AA3E-9AC7-BF5C-9B47-F10C7C7B9187}"/>
                </a:ext>
              </a:extLst>
            </p:cNvPr>
            <p:cNvSpPr txBox="1"/>
            <p:nvPr/>
          </p:nvSpPr>
          <p:spPr>
            <a:xfrm>
              <a:off x="3429895" y="956074"/>
              <a:ext cx="821059" cy="830997"/>
            </a:xfrm>
            <a:prstGeom prst="rect">
              <a:avLst/>
            </a:prstGeom>
            <a:noFill/>
          </p:spPr>
          <p:txBody>
            <a:bodyPr wrap="none" rtlCol="0">
              <a:spAutoFit/>
            </a:bodyPr>
            <a:lstStyle/>
            <a:p>
              <a:pPr algn="ctr"/>
              <a:r>
                <a:rPr lang="en-US" sz="1600" i="1" dirty="0"/>
                <a:t>Bay</a:t>
              </a:r>
            </a:p>
            <a:p>
              <a:pPr algn="ctr"/>
              <a:r>
                <a:rPr lang="en-US" sz="1600" i="1" dirty="0"/>
                <a:t>Of</a:t>
              </a:r>
            </a:p>
            <a:p>
              <a:pPr algn="ctr"/>
              <a:r>
                <a:rPr lang="en-US" sz="1600" i="1" dirty="0"/>
                <a:t>Bengal</a:t>
              </a:r>
            </a:p>
          </p:txBody>
        </p:sp>
        <p:sp>
          <p:nvSpPr>
            <p:cNvPr id="120" name="TextBox 119">
              <a:extLst>
                <a:ext uri="{FF2B5EF4-FFF2-40B4-BE49-F238E27FC236}">
                  <a16:creationId xmlns:a16="http://schemas.microsoft.com/office/drawing/2014/main" id="{92627DCA-CD1D-9A0B-C747-32A6D8469347}"/>
                </a:ext>
              </a:extLst>
            </p:cNvPr>
            <p:cNvSpPr txBox="1"/>
            <p:nvPr/>
          </p:nvSpPr>
          <p:spPr>
            <a:xfrm rot="3205541">
              <a:off x="5867077" y="3204612"/>
              <a:ext cx="960519" cy="338554"/>
            </a:xfrm>
            <a:prstGeom prst="rect">
              <a:avLst/>
            </a:prstGeom>
            <a:noFill/>
          </p:spPr>
          <p:txBody>
            <a:bodyPr wrap="none" rtlCol="0">
              <a:spAutoFit/>
            </a:bodyPr>
            <a:lstStyle/>
            <a:p>
              <a:r>
                <a:rPr lang="en-US" sz="1600" i="1" dirty="0"/>
                <a:t>Sumatra</a:t>
              </a:r>
            </a:p>
          </p:txBody>
        </p:sp>
        <p:sp>
          <p:nvSpPr>
            <p:cNvPr id="121" name="TextBox 120">
              <a:extLst>
                <a:ext uri="{FF2B5EF4-FFF2-40B4-BE49-F238E27FC236}">
                  <a16:creationId xmlns:a16="http://schemas.microsoft.com/office/drawing/2014/main" id="{05C5CA80-DBAE-74F2-776F-A117179A6A89}"/>
                </a:ext>
              </a:extLst>
            </p:cNvPr>
            <p:cNvSpPr txBox="1"/>
            <p:nvPr/>
          </p:nvSpPr>
          <p:spPr>
            <a:xfrm rot="480364">
              <a:off x="7307929" y="4038131"/>
              <a:ext cx="617477" cy="338554"/>
            </a:xfrm>
            <a:prstGeom prst="rect">
              <a:avLst/>
            </a:prstGeom>
            <a:noFill/>
          </p:spPr>
          <p:txBody>
            <a:bodyPr wrap="none" rtlCol="0">
              <a:spAutoFit/>
            </a:bodyPr>
            <a:lstStyle/>
            <a:p>
              <a:r>
                <a:rPr lang="en-US" sz="1600" i="1" dirty="0"/>
                <a:t>Java</a:t>
              </a:r>
            </a:p>
          </p:txBody>
        </p:sp>
        <p:sp>
          <p:nvSpPr>
            <p:cNvPr id="122" name="TextBox 121">
              <a:extLst>
                <a:ext uri="{FF2B5EF4-FFF2-40B4-BE49-F238E27FC236}">
                  <a16:creationId xmlns:a16="http://schemas.microsoft.com/office/drawing/2014/main" id="{73C2A148-070A-C97C-C9D1-0B35D14670B9}"/>
                </a:ext>
              </a:extLst>
            </p:cNvPr>
            <p:cNvSpPr txBox="1"/>
            <p:nvPr/>
          </p:nvSpPr>
          <p:spPr>
            <a:xfrm>
              <a:off x="7524021" y="3004481"/>
              <a:ext cx="845103" cy="338554"/>
            </a:xfrm>
            <a:prstGeom prst="rect">
              <a:avLst/>
            </a:prstGeom>
            <a:noFill/>
          </p:spPr>
          <p:txBody>
            <a:bodyPr wrap="none" rtlCol="0">
              <a:spAutoFit/>
            </a:bodyPr>
            <a:lstStyle/>
            <a:p>
              <a:r>
                <a:rPr lang="en-US" sz="1600" i="1" dirty="0"/>
                <a:t>Borneo</a:t>
              </a:r>
            </a:p>
          </p:txBody>
        </p:sp>
        <p:sp>
          <p:nvSpPr>
            <p:cNvPr id="123" name="TextBox 122">
              <a:extLst>
                <a:ext uri="{FF2B5EF4-FFF2-40B4-BE49-F238E27FC236}">
                  <a16:creationId xmlns:a16="http://schemas.microsoft.com/office/drawing/2014/main" id="{62E0DD2E-71E7-DB35-510C-8230F3E8181E}"/>
                </a:ext>
              </a:extLst>
            </p:cNvPr>
            <p:cNvSpPr txBox="1"/>
            <p:nvPr/>
          </p:nvSpPr>
          <p:spPr>
            <a:xfrm>
              <a:off x="6803730" y="3960023"/>
              <a:ext cx="688009" cy="276999"/>
            </a:xfrm>
            <a:prstGeom prst="rect">
              <a:avLst/>
            </a:prstGeom>
            <a:noFill/>
          </p:spPr>
          <p:txBody>
            <a:bodyPr wrap="none" rtlCol="0">
              <a:spAutoFit/>
            </a:bodyPr>
            <a:lstStyle/>
            <a:p>
              <a:r>
                <a:rPr lang="en-US" sz="1200" i="1" dirty="0">
                  <a:solidFill>
                    <a:schemeClr val="tx1">
                      <a:lumMod val="75000"/>
                      <a:lumOff val="25000"/>
                    </a:schemeClr>
                  </a:solidFill>
                </a:rPr>
                <a:t>Jakarta</a:t>
              </a:r>
            </a:p>
          </p:txBody>
        </p:sp>
        <p:sp>
          <p:nvSpPr>
            <p:cNvPr id="124" name="Oval 123">
              <a:extLst>
                <a:ext uri="{FF2B5EF4-FFF2-40B4-BE49-F238E27FC236}">
                  <a16:creationId xmlns:a16="http://schemas.microsoft.com/office/drawing/2014/main" id="{F3BBF9A4-519F-0BF7-B579-4B07B32C4F84}"/>
                </a:ext>
              </a:extLst>
            </p:cNvPr>
            <p:cNvSpPr/>
            <p:nvPr/>
          </p:nvSpPr>
          <p:spPr>
            <a:xfrm>
              <a:off x="6818785" y="4059436"/>
              <a:ext cx="73460" cy="73460"/>
            </a:xfrm>
            <a:prstGeom prst="ellipse">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5" name="TextBox 124">
              <a:extLst>
                <a:ext uri="{FF2B5EF4-FFF2-40B4-BE49-F238E27FC236}">
                  <a16:creationId xmlns:a16="http://schemas.microsoft.com/office/drawing/2014/main" id="{39AEF6EC-C557-EB7E-C946-CF1171834791}"/>
                </a:ext>
              </a:extLst>
            </p:cNvPr>
            <p:cNvSpPr txBox="1"/>
            <p:nvPr/>
          </p:nvSpPr>
          <p:spPr>
            <a:xfrm>
              <a:off x="6493212" y="2846256"/>
              <a:ext cx="881973" cy="276999"/>
            </a:xfrm>
            <a:prstGeom prst="rect">
              <a:avLst/>
            </a:prstGeom>
            <a:noFill/>
          </p:spPr>
          <p:txBody>
            <a:bodyPr wrap="none" rtlCol="0">
              <a:spAutoFit/>
            </a:bodyPr>
            <a:lstStyle/>
            <a:p>
              <a:r>
                <a:rPr lang="en-US" sz="1200" i="1" dirty="0">
                  <a:solidFill>
                    <a:schemeClr val="tx1">
                      <a:lumMod val="75000"/>
                      <a:lumOff val="25000"/>
                    </a:schemeClr>
                  </a:solidFill>
                </a:rPr>
                <a:t>Singapore</a:t>
              </a:r>
            </a:p>
          </p:txBody>
        </p:sp>
        <p:sp>
          <p:nvSpPr>
            <p:cNvPr id="126" name="Oval 125">
              <a:extLst>
                <a:ext uri="{FF2B5EF4-FFF2-40B4-BE49-F238E27FC236}">
                  <a16:creationId xmlns:a16="http://schemas.microsoft.com/office/drawing/2014/main" id="{4F3B813B-78A8-A4AD-CFCB-246670CAF11C}"/>
                </a:ext>
              </a:extLst>
            </p:cNvPr>
            <p:cNvSpPr/>
            <p:nvPr/>
          </p:nvSpPr>
          <p:spPr>
            <a:xfrm>
              <a:off x="6511355" y="2953854"/>
              <a:ext cx="73460" cy="73460"/>
            </a:xfrm>
            <a:prstGeom prst="ellipse">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7" name="TextBox 126">
              <a:extLst>
                <a:ext uri="{FF2B5EF4-FFF2-40B4-BE49-F238E27FC236}">
                  <a16:creationId xmlns:a16="http://schemas.microsoft.com/office/drawing/2014/main" id="{F295CF7E-1553-1F05-12CA-94E3EB4C11D0}"/>
                </a:ext>
              </a:extLst>
            </p:cNvPr>
            <p:cNvSpPr txBox="1"/>
            <p:nvPr/>
          </p:nvSpPr>
          <p:spPr>
            <a:xfrm>
              <a:off x="5938369" y="960145"/>
              <a:ext cx="780983" cy="276999"/>
            </a:xfrm>
            <a:prstGeom prst="rect">
              <a:avLst/>
            </a:prstGeom>
            <a:noFill/>
          </p:spPr>
          <p:txBody>
            <a:bodyPr wrap="none" rtlCol="0">
              <a:spAutoFit/>
            </a:bodyPr>
            <a:lstStyle/>
            <a:p>
              <a:r>
                <a:rPr lang="en-US" sz="1200" i="1" dirty="0">
                  <a:solidFill>
                    <a:schemeClr val="tx1">
                      <a:lumMod val="75000"/>
                      <a:lumOff val="25000"/>
                    </a:schemeClr>
                  </a:solidFill>
                </a:rPr>
                <a:t>Bangkok</a:t>
              </a:r>
            </a:p>
          </p:txBody>
        </p:sp>
        <p:sp>
          <p:nvSpPr>
            <p:cNvPr id="128" name="Oval 127">
              <a:extLst>
                <a:ext uri="{FF2B5EF4-FFF2-40B4-BE49-F238E27FC236}">
                  <a16:creationId xmlns:a16="http://schemas.microsoft.com/office/drawing/2014/main" id="{31C30E17-B9B2-5D5E-6057-A7FBF2D29D24}"/>
                </a:ext>
              </a:extLst>
            </p:cNvPr>
            <p:cNvSpPr/>
            <p:nvPr/>
          </p:nvSpPr>
          <p:spPr>
            <a:xfrm>
              <a:off x="5943600" y="1066800"/>
              <a:ext cx="73460" cy="73460"/>
            </a:xfrm>
            <a:prstGeom prst="ellipse">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9" name="TextBox 128">
              <a:extLst>
                <a:ext uri="{FF2B5EF4-FFF2-40B4-BE49-F238E27FC236}">
                  <a16:creationId xmlns:a16="http://schemas.microsoft.com/office/drawing/2014/main" id="{764730E9-F2AD-0129-F0B1-7555C91D7636}"/>
                </a:ext>
              </a:extLst>
            </p:cNvPr>
            <p:cNvSpPr txBox="1"/>
            <p:nvPr/>
          </p:nvSpPr>
          <p:spPr>
            <a:xfrm rot="20328292">
              <a:off x="2666954" y="3337311"/>
              <a:ext cx="2849536" cy="338554"/>
            </a:xfrm>
            <a:prstGeom prst="rect">
              <a:avLst/>
            </a:prstGeom>
            <a:noFill/>
          </p:spPr>
          <p:txBody>
            <a:bodyPr wrap="square" rtlCol="0">
              <a:spAutoFit/>
            </a:bodyPr>
            <a:lstStyle/>
            <a:p>
              <a:r>
                <a:rPr lang="en-US" sz="1600" i="1" spc="300" dirty="0"/>
                <a:t>Diffuse Compression</a:t>
              </a:r>
            </a:p>
          </p:txBody>
        </p:sp>
        <p:sp>
          <p:nvSpPr>
            <p:cNvPr id="130" name="TextBox 129">
              <a:extLst>
                <a:ext uri="{FF2B5EF4-FFF2-40B4-BE49-F238E27FC236}">
                  <a16:creationId xmlns:a16="http://schemas.microsoft.com/office/drawing/2014/main" id="{96C7A0B1-655B-374A-AF87-F198303E4C69}"/>
                </a:ext>
              </a:extLst>
            </p:cNvPr>
            <p:cNvSpPr txBox="1"/>
            <p:nvPr/>
          </p:nvSpPr>
          <p:spPr>
            <a:xfrm>
              <a:off x="7590819" y="1193908"/>
              <a:ext cx="652743" cy="738664"/>
            </a:xfrm>
            <a:prstGeom prst="rect">
              <a:avLst/>
            </a:prstGeom>
            <a:noFill/>
          </p:spPr>
          <p:txBody>
            <a:bodyPr wrap="none" rtlCol="0">
              <a:spAutoFit/>
            </a:bodyPr>
            <a:lstStyle/>
            <a:p>
              <a:pPr algn="ctr"/>
              <a:r>
                <a:rPr lang="en-US" sz="1400" i="1" dirty="0">
                  <a:solidFill>
                    <a:schemeClr val="tx1">
                      <a:lumMod val="65000"/>
                      <a:lumOff val="35000"/>
                    </a:schemeClr>
                  </a:solidFill>
                </a:rPr>
                <a:t>South</a:t>
              </a:r>
            </a:p>
            <a:p>
              <a:pPr algn="ctr"/>
              <a:r>
                <a:rPr lang="en-US" sz="1400" i="1" dirty="0">
                  <a:solidFill>
                    <a:schemeClr val="tx1">
                      <a:lumMod val="65000"/>
                      <a:lumOff val="35000"/>
                    </a:schemeClr>
                  </a:solidFill>
                </a:rPr>
                <a:t>China</a:t>
              </a:r>
            </a:p>
            <a:p>
              <a:pPr algn="ctr"/>
              <a:r>
                <a:rPr lang="en-US" sz="1400" i="1" dirty="0">
                  <a:solidFill>
                    <a:schemeClr val="tx1">
                      <a:lumMod val="65000"/>
                      <a:lumOff val="35000"/>
                    </a:schemeClr>
                  </a:solidFill>
                </a:rPr>
                <a:t>Sea</a:t>
              </a:r>
            </a:p>
          </p:txBody>
        </p:sp>
        <p:sp>
          <p:nvSpPr>
            <p:cNvPr id="131" name="TextBox 130">
              <a:extLst>
                <a:ext uri="{FF2B5EF4-FFF2-40B4-BE49-F238E27FC236}">
                  <a16:creationId xmlns:a16="http://schemas.microsoft.com/office/drawing/2014/main" id="{5B95BC2A-F6CC-D091-E98B-34ECA8C967C1}"/>
                </a:ext>
              </a:extLst>
            </p:cNvPr>
            <p:cNvSpPr txBox="1"/>
            <p:nvPr/>
          </p:nvSpPr>
          <p:spPr>
            <a:xfrm>
              <a:off x="7276210" y="3746531"/>
              <a:ext cx="994706" cy="307777"/>
            </a:xfrm>
            <a:prstGeom prst="rect">
              <a:avLst/>
            </a:prstGeom>
            <a:noFill/>
          </p:spPr>
          <p:txBody>
            <a:bodyPr wrap="square" rtlCol="0">
              <a:spAutoFit/>
            </a:bodyPr>
            <a:lstStyle/>
            <a:p>
              <a:pPr algn="ctr"/>
              <a:r>
                <a:rPr lang="en-US" sz="1400" i="1" dirty="0">
                  <a:solidFill>
                    <a:schemeClr val="tx1">
                      <a:lumMod val="65000"/>
                      <a:lumOff val="35000"/>
                    </a:schemeClr>
                  </a:solidFill>
                </a:rPr>
                <a:t>Java Sea</a:t>
              </a:r>
            </a:p>
          </p:txBody>
        </p:sp>
        <p:sp>
          <p:nvSpPr>
            <p:cNvPr id="9" name="TextBox 8">
              <a:extLst>
                <a:ext uri="{FF2B5EF4-FFF2-40B4-BE49-F238E27FC236}">
                  <a16:creationId xmlns:a16="http://schemas.microsoft.com/office/drawing/2014/main" id="{C780DCF3-0D95-5045-EF8C-AC287BFCCF12}"/>
                </a:ext>
              </a:extLst>
            </p:cNvPr>
            <p:cNvSpPr txBox="1"/>
            <p:nvPr/>
          </p:nvSpPr>
          <p:spPr>
            <a:xfrm>
              <a:off x="5814655" y="2595806"/>
              <a:ext cx="520014" cy="276999"/>
            </a:xfrm>
            <a:prstGeom prst="rect">
              <a:avLst/>
            </a:prstGeom>
            <a:noFill/>
          </p:spPr>
          <p:txBody>
            <a:bodyPr wrap="none" rtlCol="0">
              <a:spAutoFit/>
            </a:bodyPr>
            <a:lstStyle/>
            <a:p>
              <a:r>
                <a:rPr lang="en-US" sz="1200" i="1" dirty="0"/>
                <a:t>Toba</a:t>
              </a:r>
            </a:p>
          </p:txBody>
        </p:sp>
        <p:sp>
          <p:nvSpPr>
            <p:cNvPr id="14" name="TextBox 13">
              <a:extLst>
                <a:ext uri="{FF2B5EF4-FFF2-40B4-BE49-F238E27FC236}">
                  <a16:creationId xmlns:a16="http://schemas.microsoft.com/office/drawing/2014/main" id="{06B667A4-6E72-6C53-5C49-2FAAA5E88F16}"/>
                </a:ext>
              </a:extLst>
            </p:cNvPr>
            <p:cNvSpPr txBox="1"/>
            <p:nvPr/>
          </p:nvSpPr>
          <p:spPr>
            <a:xfrm>
              <a:off x="6561420" y="3695180"/>
              <a:ext cx="798617" cy="276999"/>
            </a:xfrm>
            <a:prstGeom prst="rect">
              <a:avLst/>
            </a:prstGeom>
            <a:noFill/>
          </p:spPr>
          <p:txBody>
            <a:bodyPr wrap="none" rtlCol="0">
              <a:spAutoFit/>
            </a:bodyPr>
            <a:lstStyle/>
            <a:p>
              <a:r>
                <a:rPr lang="en-US" sz="1200" i="1" dirty="0"/>
                <a:t>Krakatoa</a:t>
              </a:r>
            </a:p>
          </p:txBody>
        </p:sp>
      </p:grpSp>
      <p:sp>
        <p:nvSpPr>
          <p:cNvPr id="8" name="TextBox 7">
            <a:extLst>
              <a:ext uri="{FF2B5EF4-FFF2-40B4-BE49-F238E27FC236}">
                <a16:creationId xmlns:a16="http://schemas.microsoft.com/office/drawing/2014/main" id="{B44FF437-9818-2434-603E-CA7BCB3927D3}"/>
              </a:ext>
            </a:extLst>
          </p:cNvPr>
          <p:cNvSpPr txBox="1">
            <a:spLocks noChangeArrowheads="1"/>
          </p:cNvSpPr>
          <p:nvPr/>
        </p:nvSpPr>
        <p:spPr bwMode="auto">
          <a:xfrm>
            <a:off x="170520" y="1088682"/>
            <a:ext cx="2640530" cy="418576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400" dirty="0">
                <a:solidFill>
                  <a:srgbClr val="000000"/>
                </a:solidFill>
                <a:latin typeface="Arial" panose="020B0604020202020204" pitchFamily="34" charset="0"/>
                <a:ea typeface="ＭＳ Ｐゴシック" panose="020B0600070205080204" pitchFamily="34" charset="-128"/>
              </a:rPr>
              <a:t>The map shows the major islands of Sumatra, Java, and Borneo on the Sunda Plate.</a:t>
            </a:r>
          </a:p>
          <a:p>
            <a:pPr eaLnBrk="1" hangingPunct="1">
              <a:spcBef>
                <a:spcPct val="0"/>
              </a:spcBef>
              <a:buFontTx/>
              <a:buNone/>
            </a:pPr>
            <a:endParaRPr lang="en-US" altLang="en-US" sz="1400" dirty="0">
              <a:solidFill>
                <a:srgbClr val="000000"/>
              </a:solidFill>
              <a:latin typeface="Arial" panose="020B0604020202020204" pitchFamily="34" charset="0"/>
              <a:ea typeface="ＭＳ Ｐゴシック" panose="020B0600070205080204" pitchFamily="34" charset="-128"/>
            </a:endParaRPr>
          </a:p>
          <a:p>
            <a:pPr eaLnBrk="1" hangingPunct="1">
              <a:spcBef>
                <a:spcPct val="0"/>
              </a:spcBef>
              <a:buFontTx/>
              <a:buNone/>
            </a:pPr>
            <a:r>
              <a:rPr lang="en-US" altLang="en-US" sz="1400" dirty="0">
                <a:solidFill>
                  <a:srgbClr val="000000"/>
                </a:solidFill>
                <a:latin typeface="Arial" panose="020B0604020202020204" pitchFamily="34" charset="0"/>
                <a:ea typeface="ＭＳ Ｐゴシック" panose="020B0600070205080204" pitchFamily="34" charset="-128"/>
              </a:rPr>
              <a:t>On the south side, the Australia Plate moves under the Sunda Plate at 59 mm/yr, creating the Sunda Trench. </a:t>
            </a:r>
          </a:p>
          <a:p>
            <a:pPr eaLnBrk="1" hangingPunct="1">
              <a:spcBef>
                <a:spcPct val="0"/>
              </a:spcBef>
              <a:buFontTx/>
              <a:buNone/>
            </a:pPr>
            <a:endParaRPr lang="en-US" altLang="en-US" sz="1400" dirty="0">
              <a:solidFill>
                <a:srgbClr val="000000"/>
              </a:solidFill>
              <a:latin typeface="Arial" panose="020B0604020202020204" pitchFamily="34" charset="0"/>
              <a:ea typeface="ＭＳ Ｐゴシック" panose="020B0600070205080204" pitchFamily="34" charset="-128"/>
            </a:endParaRPr>
          </a:p>
          <a:p>
            <a:pPr eaLnBrk="1" hangingPunct="1">
              <a:spcBef>
                <a:spcPct val="0"/>
              </a:spcBef>
              <a:buFontTx/>
              <a:buNone/>
            </a:pPr>
            <a:r>
              <a:rPr lang="en-US" altLang="en-US" sz="1400" dirty="0">
                <a:solidFill>
                  <a:srgbClr val="000000"/>
                </a:solidFill>
                <a:latin typeface="Arial" panose="020B0604020202020204" pitchFamily="34" charset="0"/>
                <a:ea typeface="ＭＳ Ｐゴシック" panose="020B0600070205080204" pitchFamily="34" charset="-128"/>
              </a:rPr>
              <a:t>On the northwest side, the India Plate moves under the Burma microplate at 45 mm/yr. </a:t>
            </a:r>
          </a:p>
          <a:p>
            <a:pPr eaLnBrk="1" hangingPunct="1">
              <a:spcBef>
                <a:spcPct val="0"/>
              </a:spcBef>
              <a:buFontTx/>
              <a:buNone/>
            </a:pPr>
            <a:endParaRPr lang="en-US" altLang="en-US" sz="1400" dirty="0">
              <a:solidFill>
                <a:srgbClr val="000000"/>
              </a:solidFill>
              <a:latin typeface="Arial" panose="020B0604020202020204" pitchFamily="34" charset="0"/>
              <a:ea typeface="ＭＳ Ｐゴシック" panose="020B0600070205080204" pitchFamily="34" charset="-128"/>
            </a:endParaRPr>
          </a:p>
          <a:p>
            <a:pPr eaLnBrk="1" hangingPunct="1">
              <a:spcBef>
                <a:spcPct val="0"/>
              </a:spcBef>
              <a:buFontTx/>
              <a:buNone/>
            </a:pPr>
            <a:r>
              <a:rPr lang="en-US" altLang="en-US" sz="1400" dirty="0">
                <a:solidFill>
                  <a:srgbClr val="000000"/>
                </a:solidFill>
                <a:latin typeface="Arial" panose="020B0604020202020204" pitchFamily="34" charset="0"/>
                <a:ea typeface="ＭＳ Ｐゴシック" panose="020B0600070205080204" pitchFamily="34" charset="-128"/>
              </a:rPr>
              <a:t>A compression zone separates the Australia and India plates. </a:t>
            </a:r>
          </a:p>
          <a:p>
            <a:pPr eaLnBrk="1" hangingPunct="1">
              <a:spcBef>
                <a:spcPct val="0"/>
              </a:spcBef>
              <a:buFontTx/>
              <a:buNone/>
            </a:pPr>
            <a:endParaRPr lang="en-US" altLang="en-US" sz="1400" dirty="0">
              <a:solidFill>
                <a:srgbClr val="000000"/>
              </a:solidFill>
              <a:latin typeface="Arial" panose="020B0604020202020204" pitchFamily="34" charset="0"/>
              <a:ea typeface="ＭＳ Ｐゴシック" panose="020B0600070205080204" pitchFamily="34" charset="-128"/>
            </a:endParaRPr>
          </a:p>
          <a:p>
            <a:pPr eaLnBrk="1" hangingPunct="1">
              <a:spcBef>
                <a:spcPct val="0"/>
              </a:spcBef>
              <a:buFontTx/>
              <a:buNone/>
            </a:pPr>
            <a:r>
              <a:rPr lang="en-US" altLang="en-US" sz="1400" dirty="0">
                <a:solidFill>
                  <a:srgbClr val="000000"/>
                </a:solidFill>
                <a:latin typeface="Arial" panose="020B0604020202020204" pitchFamily="34" charset="0"/>
                <a:ea typeface="ＭＳ Ｐゴシック" panose="020B0600070205080204" pitchFamily="34" charset="-128"/>
              </a:rPr>
              <a:t>Red triangles show volcanoes in the Sunda subduction zone, including Krakatoa and Toba.</a:t>
            </a:r>
          </a:p>
        </p:txBody>
      </p:sp>
      <p:cxnSp>
        <p:nvCxnSpPr>
          <p:cNvPr id="11" name="Straight Arrow Connector 10">
            <a:extLst>
              <a:ext uri="{FF2B5EF4-FFF2-40B4-BE49-F238E27FC236}">
                <a16:creationId xmlns:a16="http://schemas.microsoft.com/office/drawing/2014/main" id="{DE003D6A-F31A-3202-5BF1-63BF2D9905E0}"/>
              </a:ext>
            </a:extLst>
          </p:cNvPr>
          <p:cNvCxnSpPr>
            <a:cxnSpLocks/>
          </p:cNvCxnSpPr>
          <p:nvPr/>
        </p:nvCxnSpPr>
        <p:spPr>
          <a:xfrm flipH="1">
            <a:off x="5853297" y="2827227"/>
            <a:ext cx="133116" cy="60270"/>
          </a:xfrm>
          <a:prstGeom prst="straightConnector1">
            <a:avLst/>
          </a:prstGeom>
          <a:ln w="12700">
            <a:solidFill>
              <a:schemeClr val="tx1"/>
            </a:solidFill>
            <a:tailEnd type="stealth"/>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9D51A100-3D3B-021D-013C-98FDD8F0ED6B}"/>
              </a:ext>
            </a:extLst>
          </p:cNvPr>
          <p:cNvCxnSpPr>
            <a:cxnSpLocks/>
          </p:cNvCxnSpPr>
          <p:nvPr/>
        </p:nvCxnSpPr>
        <p:spPr>
          <a:xfrm>
            <a:off x="6792195" y="3982715"/>
            <a:ext cx="23746" cy="175150"/>
          </a:xfrm>
          <a:prstGeom prst="straightConnector1">
            <a:avLst/>
          </a:prstGeom>
          <a:ln w="12700">
            <a:solidFill>
              <a:schemeClr val="tx1"/>
            </a:solidFill>
            <a:tailEnd type="stealth"/>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CBC5D41E-543A-F66E-7937-121843D0F5D9}"/>
              </a:ext>
            </a:extLst>
          </p:cNvPr>
          <p:cNvSpPr txBox="1"/>
          <p:nvPr/>
        </p:nvSpPr>
        <p:spPr>
          <a:xfrm>
            <a:off x="6872164" y="6403234"/>
            <a:ext cx="2087431" cy="276999"/>
          </a:xfrm>
          <a:prstGeom prst="rect">
            <a:avLst/>
          </a:prstGeom>
          <a:noFill/>
        </p:spPr>
        <p:txBody>
          <a:bodyPr wrap="none" rtlCol="0">
            <a:spAutoFit/>
          </a:bodyPr>
          <a:lstStyle/>
          <a:p>
            <a:r>
              <a:rPr lang="en-US" sz="1200" dirty="0"/>
              <a:t>Basemap from </a:t>
            </a:r>
            <a:r>
              <a:rPr lang="en-US" sz="1200" dirty="0" err="1"/>
              <a:t>GeoMapApp</a:t>
            </a:r>
            <a:endParaRPr lang="en-US" sz="1200" dirty="0"/>
          </a:p>
        </p:txBody>
      </p:sp>
      <p:sp>
        <p:nvSpPr>
          <p:cNvPr id="3" name="Google Shape;275;p36">
            <a:extLst>
              <a:ext uri="{FF2B5EF4-FFF2-40B4-BE49-F238E27FC236}">
                <a16:creationId xmlns:a16="http://schemas.microsoft.com/office/drawing/2014/main" id="{4BC9FF68-AAF2-1747-14AD-E812A8BD92D2}"/>
              </a:ext>
            </a:extLst>
          </p:cNvPr>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n-US" sz="2000" b="1">
                <a:solidFill>
                  <a:srgbClr val="10478B"/>
                </a:solidFill>
                <a:latin typeface="Calibri"/>
                <a:ea typeface="Calibri"/>
                <a:cs typeface="Calibri"/>
                <a:sym typeface="Calibri"/>
              </a:rPr>
            </a:br>
            <a:r>
              <a:rPr lang="en-US" sz="2400" b="1">
                <a:solidFill>
                  <a:srgbClr val="10478B"/>
                </a:solidFill>
                <a:latin typeface="Arial"/>
                <a:ea typeface="Arial"/>
                <a:cs typeface="Arial"/>
                <a:sym typeface="Arial"/>
              </a:rPr>
              <a:t>Magnitude </a:t>
            </a:r>
            <a:r>
              <a:rPr lang="en-US" sz="2400" b="1">
                <a:solidFill>
                  <a:srgbClr val="10478B"/>
                </a:solidFill>
              </a:rPr>
              <a:t>9.1</a:t>
            </a:r>
            <a:r>
              <a:rPr lang="en-US" sz="2400" b="1">
                <a:solidFill>
                  <a:srgbClr val="10478B"/>
                </a:solidFill>
                <a:latin typeface="Arial"/>
                <a:ea typeface="Arial"/>
                <a:cs typeface="Arial"/>
                <a:sym typeface="Arial"/>
              </a:rPr>
              <a:t> </a:t>
            </a:r>
            <a:r>
              <a:rPr lang="en-US" sz="2400" b="1">
                <a:solidFill>
                  <a:srgbClr val="10478B"/>
                </a:solidFill>
              </a:rPr>
              <a:t>SUMATRA</a:t>
            </a:r>
            <a:br>
              <a:rPr lang="en-US" sz="4300" b="1">
                <a:solidFill>
                  <a:srgbClr val="10478B"/>
                </a:solidFill>
                <a:latin typeface="Arial"/>
                <a:ea typeface="Arial"/>
                <a:cs typeface="Arial"/>
                <a:sym typeface="Arial"/>
              </a:rPr>
            </a:br>
            <a:r>
              <a:rPr lang="en-US" sz="1800" b="1">
                <a:solidFill>
                  <a:srgbClr val="10478B"/>
                </a:solidFill>
              </a:rPr>
              <a:t>Sunday</a:t>
            </a:r>
            <a:r>
              <a:rPr lang="en-US" sz="1800" b="1">
                <a:solidFill>
                  <a:srgbClr val="10478B"/>
                </a:solidFill>
                <a:latin typeface="Arial"/>
                <a:ea typeface="Arial"/>
                <a:cs typeface="Arial"/>
                <a:sym typeface="Arial"/>
              </a:rPr>
              <a:t>,  </a:t>
            </a:r>
            <a:r>
              <a:rPr lang="en-US" sz="1800" b="1">
                <a:solidFill>
                  <a:srgbClr val="10478B"/>
                </a:solidFill>
              </a:rPr>
              <a:t>December</a:t>
            </a:r>
            <a:r>
              <a:rPr lang="en-US" sz="1800" b="1">
                <a:solidFill>
                  <a:srgbClr val="10478B"/>
                </a:solidFill>
                <a:latin typeface="Arial"/>
                <a:ea typeface="Arial"/>
                <a:cs typeface="Arial"/>
                <a:sym typeface="Arial"/>
              </a:rPr>
              <a:t> 2</a:t>
            </a:r>
            <a:r>
              <a:rPr lang="en-US" sz="1800" b="1">
                <a:solidFill>
                  <a:srgbClr val="10478B"/>
                </a:solidFill>
              </a:rPr>
              <a:t>6</a:t>
            </a:r>
            <a:r>
              <a:rPr lang="en-US" sz="1800" b="1">
                <a:solidFill>
                  <a:srgbClr val="10478B"/>
                </a:solidFill>
                <a:latin typeface="Arial"/>
                <a:ea typeface="Arial"/>
                <a:cs typeface="Arial"/>
                <a:sym typeface="Arial"/>
              </a:rPr>
              <a:t>, </a:t>
            </a:r>
            <a:r>
              <a:rPr lang="en-US" sz="1800" b="1">
                <a:solidFill>
                  <a:srgbClr val="10478B"/>
                </a:solidFill>
              </a:rPr>
              <a:t>2004</a:t>
            </a:r>
            <a:r>
              <a:rPr lang="en-US" sz="1800" b="1">
                <a:solidFill>
                  <a:srgbClr val="10478B"/>
                </a:solidFill>
                <a:latin typeface="Arial"/>
                <a:ea typeface="Arial"/>
                <a:cs typeface="Arial"/>
                <a:sym typeface="Arial"/>
              </a:rPr>
              <a:t> at </a:t>
            </a:r>
            <a:r>
              <a:rPr lang="en-US" sz="1800" b="1">
                <a:solidFill>
                  <a:srgbClr val="10478B"/>
                </a:solidFill>
              </a:rPr>
              <a:t>00:58:53</a:t>
            </a:r>
            <a:r>
              <a:rPr lang="en-US" sz="1800" b="1">
                <a:solidFill>
                  <a:srgbClr val="10478B"/>
                </a:solidFill>
                <a:latin typeface="Arial"/>
                <a:ea typeface="Arial"/>
                <a:cs typeface="Arial"/>
                <a:sym typeface="Arial"/>
              </a:rPr>
              <a:t> UTC </a:t>
            </a:r>
            <a:endParaRPr sz="1800">
              <a:solidFill>
                <a:srgbClr val="10478B"/>
              </a:solidFill>
              <a:latin typeface="Arial"/>
              <a:ea typeface="Arial"/>
              <a:cs typeface="Arial"/>
              <a:sym typeface="Arial"/>
            </a:endParaRPr>
          </a:p>
        </p:txBody>
      </p:sp>
      <p:sp>
        <p:nvSpPr>
          <p:cNvPr id="4" name="Google Shape;243;p6">
            <a:extLst>
              <a:ext uri="{FF2B5EF4-FFF2-40B4-BE49-F238E27FC236}">
                <a16:creationId xmlns:a16="http://schemas.microsoft.com/office/drawing/2014/main" id="{23EDFD68-CD77-B37A-B318-8E5247FDA28E}"/>
              </a:ext>
            </a:extLst>
          </p:cNvPr>
          <p:cNvSpPr/>
          <p:nvPr/>
        </p:nvSpPr>
        <p:spPr>
          <a:xfrm>
            <a:off x="7827264" y="0"/>
            <a:ext cx="905256" cy="475488"/>
          </a:xfrm>
          <a:prstGeom prst="flowChartOffpageConnector">
            <a:avLst/>
          </a:prstGeom>
          <a:solidFill>
            <a:srgbClr val="37358C"/>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3000"/>
              <a:buFont typeface="Arial"/>
              <a:buNone/>
            </a:pPr>
            <a:r>
              <a:rPr lang="en-US" sz="3000" b="1" i="0" u="none" strike="noStrike" cap="none" dirty="0">
                <a:solidFill>
                  <a:schemeClr val="lt1"/>
                </a:solidFill>
                <a:latin typeface="Calibri"/>
                <a:ea typeface="Calibri"/>
                <a:cs typeface="Calibri"/>
                <a:sym typeface="Calibri"/>
              </a:rPr>
              <a:t>ALL</a:t>
            </a:r>
            <a:endParaRPr sz="3000" b="1" i="0" u="none" strike="noStrike" cap="none" dirty="0">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20841031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4775C6-B190-7C2B-CEAF-D51CCFA22543}"/>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4F498BDA-663E-CC86-BEA1-9D4E6F2AE863}"/>
              </a:ext>
            </a:extLst>
          </p:cNvPr>
          <p:cNvSpPr txBox="1">
            <a:spLocks noChangeArrowheads="1"/>
          </p:cNvSpPr>
          <p:nvPr/>
        </p:nvSpPr>
        <p:spPr bwMode="auto">
          <a:xfrm>
            <a:off x="360620" y="1021203"/>
            <a:ext cx="4679284" cy="6143220"/>
          </a:xfrm>
          <a:prstGeom prst="rect">
            <a:avLst/>
          </a:prstGeom>
          <a:noFill/>
          <a:ln>
            <a:noFill/>
          </a:ln>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buNone/>
            </a:pPr>
            <a:r>
              <a:rPr lang="en-US" sz="1800" b="1" dirty="0"/>
              <a:t>Before the Earthquake:</a:t>
            </a:r>
            <a:endParaRPr lang="en-US" sz="1800" dirty="0"/>
          </a:p>
          <a:p>
            <a:pPr rtl="0" fontAlgn="base">
              <a:buNone/>
            </a:pPr>
            <a:r>
              <a:rPr lang="en-US" sz="1600" b="0" i="0" u="none" strike="noStrike" dirty="0">
                <a:solidFill>
                  <a:srgbClr val="000000"/>
                </a:solidFill>
                <a:effectLst/>
                <a:latin typeface="Arial" panose="020B0604020202020204" pitchFamily="34" charset="0"/>
              </a:rPr>
              <a:t>The India and Australia Plates subduct under the Burma and Sunda Plates but sometimes get stuck. </a:t>
            </a:r>
          </a:p>
          <a:p>
            <a:pPr marL="742950" lvl="1" indent="-285750" rtl="0" fontAlgn="base">
              <a:buFont typeface="Arial" panose="020B0604020202020204" pitchFamily="34" charset="0"/>
              <a:buChar char="•"/>
            </a:pPr>
            <a:r>
              <a:rPr lang="en-US" sz="1600" b="0" i="0" u="none" strike="noStrike" dirty="0">
                <a:solidFill>
                  <a:srgbClr val="000000"/>
                </a:solidFill>
                <a:effectLst/>
                <a:latin typeface="Arial" panose="020B0604020202020204" pitchFamily="34" charset="0"/>
              </a:rPr>
              <a:t>Pressure builds causing ground to lift and push northeast.</a:t>
            </a:r>
          </a:p>
          <a:p>
            <a:pPr>
              <a:buNone/>
            </a:pPr>
            <a:r>
              <a:rPr lang="en-US" sz="1800" b="1" dirty="0"/>
              <a:t>During the Earthquake:</a:t>
            </a:r>
            <a:endParaRPr lang="en-US" sz="1800" dirty="0"/>
          </a:p>
          <a:p>
            <a:pPr rtl="0" fontAlgn="base">
              <a:buNone/>
            </a:pPr>
            <a:r>
              <a:rPr lang="en-US" sz="1600" b="0" i="0" u="none" strike="noStrike" dirty="0">
                <a:solidFill>
                  <a:srgbClr val="000000"/>
                </a:solidFill>
                <a:effectLst/>
                <a:latin typeface="Arial" panose="020B0604020202020204" pitchFamily="34" charset="0"/>
              </a:rPr>
              <a:t>Plates suddenly slipped, causing an earthquake and releasing the pressure. </a:t>
            </a:r>
          </a:p>
          <a:p>
            <a:pPr marL="742950" lvl="1" indent="-285750" rtl="0" fontAlgn="base">
              <a:buFont typeface="Arial" panose="020B0604020202020204" pitchFamily="34" charset="0"/>
              <a:buChar char="•"/>
            </a:pPr>
            <a:r>
              <a:rPr lang="en-US" sz="1600" b="0" i="0" u="none" strike="noStrike" dirty="0">
                <a:solidFill>
                  <a:srgbClr val="000000"/>
                </a:solidFill>
                <a:effectLst/>
                <a:latin typeface="Arial" panose="020B0604020202020204" pitchFamily="34" charset="0"/>
              </a:rPr>
              <a:t>Burma Microplate shifted west-southwest.</a:t>
            </a:r>
          </a:p>
          <a:p>
            <a:pPr marL="742950" lvl="1" indent="-285750" rtl="0" fontAlgn="base">
              <a:buFont typeface="Arial" panose="020B0604020202020204" pitchFamily="34" charset="0"/>
              <a:buChar char="•"/>
            </a:pPr>
            <a:r>
              <a:rPr lang="en-US" sz="1600" b="0" i="0" u="none" strike="noStrike" dirty="0">
                <a:solidFill>
                  <a:srgbClr val="000000"/>
                </a:solidFill>
                <a:effectLst/>
                <a:latin typeface="Arial" panose="020B0604020202020204" pitchFamily="34" charset="0"/>
              </a:rPr>
              <a:t>Parts of the ocean floor rose while others sank, </a:t>
            </a:r>
            <a:r>
              <a:rPr lang="en-US" sz="1600" b="1" i="0" u="none" strike="noStrike" dirty="0">
                <a:solidFill>
                  <a:srgbClr val="000000"/>
                </a:solidFill>
                <a:effectLst/>
                <a:latin typeface="Arial" panose="020B0604020202020204" pitchFamily="34" charset="0"/>
              </a:rPr>
              <a:t>triggering a massive tsunami.</a:t>
            </a:r>
            <a:endParaRPr lang="en-US" sz="1600" b="0" i="0" u="none" strike="noStrike" dirty="0">
              <a:solidFill>
                <a:srgbClr val="000000"/>
              </a:solidFill>
              <a:effectLst/>
              <a:latin typeface="Arial" panose="020B0604020202020204" pitchFamily="34" charset="0"/>
            </a:endParaRPr>
          </a:p>
          <a:p>
            <a:pPr>
              <a:buNone/>
            </a:pPr>
            <a:r>
              <a:rPr lang="en-US" sz="1800" b="1" dirty="0"/>
              <a:t>After the Earthquake:</a:t>
            </a:r>
            <a:br>
              <a:rPr lang="en-US" b="0" dirty="0">
                <a:effectLst/>
              </a:rPr>
            </a:br>
            <a:r>
              <a:rPr lang="en-US" sz="1600" b="0" i="0" u="none" strike="noStrike" dirty="0">
                <a:solidFill>
                  <a:srgbClr val="000000"/>
                </a:solidFill>
                <a:effectLst/>
                <a:latin typeface="Arial" panose="020B0604020202020204" pitchFamily="34" charset="0"/>
              </a:rPr>
              <a:t>The earthquake shifted landmasses. </a:t>
            </a:r>
          </a:p>
          <a:p>
            <a:pPr marL="742950" lvl="1" indent="-285750" rtl="0" fontAlgn="base">
              <a:buFont typeface="Arial" panose="020B0604020202020204" pitchFamily="34" charset="0"/>
              <a:buChar char="•"/>
            </a:pPr>
            <a:r>
              <a:rPr lang="en-US" sz="1600" b="0" i="0" u="none" strike="noStrike" dirty="0">
                <a:solidFill>
                  <a:srgbClr val="000000"/>
                </a:solidFill>
                <a:effectLst/>
                <a:latin typeface="Arial" panose="020B0604020202020204" pitchFamily="34" charset="0"/>
              </a:rPr>
              <a:t>Islands near Sumatra moved southwest about 20 centimeters because of something called rebound. </a:t>
            </a:r>
          </a:p>
          <a:p>
            <a:pPr marL="742950" lvl="1" indent="-285750" rtl="0" fontAlgn="base">
              <a:buFont typeface="Arial" panose="020B0604020202020204" pitchFamily="34" charset="0"/>
              <a:buChar char="•"/>
            </a:pPr>
            <a:r>
              <a:rPr lang="en-US" sz="1600" b="0" i="0" u="none" strike="noStrike" dirty="0">
                <a:solidFill>
                  <a:srgbClr val="000000"/>
                </a:solidFill>
                <a:effectLst/>
                <a:latin typeface="Arial" panose="020B0604020202020204" pitchFamily="34" charset="0"/>
              </a:rPr>
              <a:t>Some coastal areas sank, submerging parts of the land and changing the region's geography.</a:t>
            </a:r>
          </a:p>
          <a:p>
            <a:pPr>
              <a:buNone/>
            </a:pPr>
            <a:endParaRPr lang="en-US" sz="1800" dirty="0"/>
          </a:p>
        </p:txBody>
      </p:sp>
      <p:sp>
        <p:nvSpPr>
          <p:cNvPr id="3" name="Google Shape;275;p36">
            <a:extLst>
              <a:ext uri="{FF2B5EF4-FFF2-40B4-BE49-F238E27FC236}">
                <a16:creationId xmlns:a16="http://schemas.microsoft.com/office/drawing/2014/main" id="{36BFEFEE-1542-581F-5ABC-3B0832CC6E44}"/>
              </a:ext>
            </a:extLst>
          </p:cNvPr>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n-US" sz="2000" b="1">
                <a:solidFill>
                  <a:srgbClr val="10478B"/>
                </a:solidFill>
                <a:latin typeface="Calibri"/>
                <a:ea typeface="Calibri"/>
                <a:cs typeface="Calibri"/>
                <a:sym typeface="Calibri"/>
              </a:rPr>
            </a:br>
            <a:r>
              <a:rPr lang="en-US" sz="2400" b="1">
                <a:solidFill>
                  <a:srgbClr val="10478B"/>
                </a:solidFill>
                <a:latin typeface="Arial"/>
                <a:ea typeface="Arial"/>
                <a:cs typeface="Arial"/>
                <a:sym typeface="Arial"/>
              </a:rPr>
              <a:t>Magnitude </a:t>
            </a:r>
            <a:r>
              <a:rPr lang="en-US" sz="2400" b="1">
                <a:solidFill>
                  <a:srgbClr val="10478B"/>
                </a:solidFill>
              </a:rPr>
              <a:t>9.1</a:t>
            </a:r>
            <a:r>
              <a:rPr lang="en-US" sz="2400" b="1">
                <a:solidFill>
                  <a:srgbClr val="10478B"/>
                </a:solidFill>
                <a:latin typeface="Arial"/>
                <a:ea typeface="Arial"/>
                <a:cs typeface="Arial"/>
                <a:sym typeface="Arial"/>
              </a:rPr>
              <a:t> </a:t>
            </a:r>
            <a:r>
              <a:rPr lang="en-US" sz="2400" b="1">
                <a:solidFill>
                  <a:srgbClr val="10478B"/>
                </a:solidFill>
              </a:rPr>
              <a:t>SUMATRA</a:t>
            </a:r>
            <a:br>
              <a:rPr lang="en-US" sz="4300" b="1">
                <a:solidFill>
                  <a:srgbClr val="10478B"/>
                </a:solidFill>
                <a:latin typeface="Arial"/>
                <a:ea typeface="Arial"/>
                <a:cs typeface="Arial"/>
                <a:sym typeface="Arial"/>
              </a:rPr>
            </a:br>
            <a:r>
              <a:rPr lang="en-US" sz="1800" b="1">
                <a:solidFill>
                  <a:srgbClr val="10478B"/>
                </a:solidFill>
              </a:rPr>
              <a:t>Sunday</a:t>
            </a:r>
            <a:r>
              <a:rPr lang="en-US" sz="1800" b="1">
                <a:solidFill>
                  <a:srgbClr val="10478B"/>
                </a:solidFill>
                <a:latin typeface="Arial"/>
                <a:ea typeface="Arial"/>
                <a:cs typeface="Arial"/>
                <a:sym typeface="Arial"/>
              </a:rPr>
              <a:t>,  </a:t>
            </a:r>
            <a:r>
              <a:rPr lang="en-US" sz="1800" b="1">
                <a:solidFill>
                  <a:srgbClr val="10478B"/>
                </a:solidFill>
              </a:rPr>
              <a:t>December</a:t>
            </a:r>
            <a:r>
              <a:rPr lang="en-US" sz="1800" b="1">
                <a:solidFill>
                  <a:srgbClr val="10478B"/>
                </a:solidFill>
                <a:latin typeface="Arial"/>
                <a:ea typeface="Arial"/>
                <a:cs typeface="Arial"/>
                <a:sym typeface="Arial"/>
              </a:rPr>
              <a:t> 2</a:t>
            </a:r>
            <a:r>
              <a:rPr lang="en-US" sz="1800" b="1">
                <a:solidFill>
                  <a:srgbClr val="10478B"/>
                </a:solidFill>
              </a:rPr>
              <a:t>6</a:t>
            </a:r>
            <a:r>
              <a:rPr lang="en-US" sz="1800" b="1">
                <a:solidFill>
                  <a:srgbClr val="10478B"/>
                </a:solidFill>
                <a:latin typeface="Arial"/>
                <a:ea typeface="Arial"/>
                <a:cs typeface="Arial"/>
                <a:sym typeface="Arial"/>
              </a:rPr>
              <a:t>, </a:t>
            </a:r>
            <a:r>
              <a:rPr lang="en-US" sz="1800" b="1">
                <a:solidFill>
                  <a:srgbClr val="10478B"/>
                </a:solidFill>
              </a:rPr>
              <a:t>2004</a:t>
            </a:r>
            <a:r>
              <a:rPr lang="en-US" sz="1800" b="1">
                <a:solidFill>
                  <a:srgbClr val="10478B"/>
                </a:solidFill>
                <a:latin typeface="Arial"/>
                <a:ea typeface="Arial"/>
                <a:cs typeface="Arial"/>
                <a:sym typeface="Arial"/>
              </a:rPr>
              <a:t> at </a:t>
            </a:r>
            <a:r>
              <a:rPr lang="en-US" sz="1800" b="1">
                <a:solidFill>
                  <a:srgbClr val="10478B"/>
                </a:solidFill>
              </a:rPr>
              <a:t>00:58:53</a:t>
            </a:r>
            <a:r>
              <a:rPr lang="en-US" sz="1800" b="1">
                <a:solidFill>
                  <a:srgbClr val="10478B"/>
                </a:solidFill>
                <a:latin typeface="Arial"/>
                <a:ea typeface="Arial"/>
                <a:cs typeface="Arial"/>
                <a:sym typeface="Arial"/>
              </a:rPr>
              <a:t> UTC </a:t>
            </a:r>
            <a:endParaRPr sz="1800">
              <a:solidFill>
                <a:srgbClr val="10478B"/>
              </a:solidFill>
              <a:latin typeface="Arial"/>
              <a:ea typeface="Arial"/>
              <a:cs typeface="Arial"/>
              <a:sym typeface="Arial"/>
            </a:endParaRPr>
          </a:p>
        </p:txBody>
      </p:sp>
      <p:sp>
        <p:nvSpPr>
          <p:cNvPr id="4" name="Google Shape;243;p6">
            <a:extLst>
              <a:ext uri="{FF2B5EF4-FFF2-40B4-BE49-F238E27FC236}">
                <a16:creationId xmlns:a16="http://schemas.microsoft.com/office/drawing/2014/main" id="{8E33B279-BBD2-4813-E0F0-4BFEE76D77D8}"/>
              </a:ext>
            </a:extLst>
          </p:cNvPr>
          <p:cNvSpPr/>
          <p:nvPr/>
        </p:nvSpPr>
        <p:spPr>
          <a:xfrm>
            <a:off x="7827264" y="0"/>
            <a:ext cx="905256" cy="475488"/>
          </a:xfrm>
          <a:prstGeom prst="flowChartOffpageConnector">
            <a:avLst/>
          </a:prstGeom>
          <a:solidFill>
            <a:srgbClr val="37358C"/>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3000"/>
              <a:buFont typeface="Arial"/>
              <a:buNone/>
            </a:pPr>
            <a:r>
              <a:rPr lang="en-US" sz="3000" b="1" i="0" u="none" strike="noStrike" cap="none" dirty="0">
                <a:solidFill>
                  <a:schemeClr val="lt1"/>
                </a:solidFill>
                <a:latin typeface="Calibri"/>
                <a:ea typeface="Calibri"/>
                <a:cs typeface="Calibri"/>
                <a:sym typeface="Calibri"/>
              </a:rPr>
              <a:t>ALL</a:t>
            </a:r>
            <a:endParaRPr sz="3000" b="1" i="0" u="none" strike="noStrike" cap="none" dirty="0">
              <a:solidFill>
                <a:schemeClr val="lt1"/>
              </a:solidFill>
              <a:latin typeface="Calibri"/>
              <a:ea typeface="Calibri"/>
              <a:cs typeface="Calibri"/>
              <a:sym typeface="Calibri"/>
            </a:endParaRPr>
          </a:p>
        </p:txBody>
      </p:sp>
      <p:cxnSp>
        <p:nvCxnSpPr>
          <p:cNvPr id="90" name="Connector: Curved 89">
            <a:extLst>
              <a:ext uri="{FF2B5EF4-FFF2-40B4-BE49-F238E27FC236}">
                <a16:creationId xmlns:a16="http://schemas.microsoft.com/office/drawing/2014/main" id="{883655A9-35C8-1439-F027-2AE7DA03E511}"/>
              </a:ext>
            </a:extLst>
          </p:cNvPr>
          <p:cNvCxnSpPr/>
          <p:nvPr/>
        </p:nvCxnSpPr>
        <p:spPr>
          <a:xfrm rot="5400000" flipH="1" flipV="1">
            <a:off x="5090973" y="1207117"/>
            <a:ext cx="15601" cy="12700"/>
          </a:xfrm>
          <a:prstGeom prst="curvedConnector3">
            <a:avLst/>
          </a:prstGeom>
        </p:spPr>
        <p:style>
          <a:lnRef idx="1">
            <a:schemeClr val="accent1"/>
          </a:lnRef>
          <a:fillRef idx="0">
            <a:schemeClr val="accent1"/>
          </a:fillRef>
          <a:effectRef idx="0">
            <a:schemeClr val="accent1"/>
          </a:effectRef>
          <a:fontRef idx="minor">
            <a:schemeClr val="tx1"/>
          </a:fontRef>
        </p:style>
      </p:cxnSp>
      <p:pic>
        <p:nvPicPr>
          <p:cNvPr id="150" name="A_002_subductiongpslandjumps">
            <a:hlinkClick r:id="" action="ppaction://media"/>
            <a:extLst>
              <a:ext uri="{FF2B5EF4-FFF2-40B4-BE49-F238E27FC236}">
                <a16:creationId xmlns:a16="http://schemas.microsoft.com/office/drawing/2014/main" id="{CB20FF44-13CD-CF5D-CAB9-A0FD2F50AA92}"/>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5098773" y="2326322"/>
            <a:ext cx="3770840" cy="2828130"/>
          </a:xfrm>
          <a:prstGeom prst="rect">
            <a:avLst/>
          </a:prstGeom>
        </p:spPr>
      </p:pic>
    </p:spTree>
    <p:extLst>
      <p:ext uri="{BB962C8B-B14F-4D97-AF65-F5344CB8AC3E}">
        <p14:creationId xmlns:p14="http://schemas.microsoft.com/office/powerpoint/2010/main" val="4106409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8972" fill="hold"/>
                                        <p:tgtEl>
                                          <p:spTgt spid="150"/>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150"/>
                </p:tgtEl>
              </p:cMediaNode>
            </p:video>
            <p:seq concurrent="1" nextAc="seek">
              <p:cTn id="8" restart="whenNotActive" fill="hold" evtFilter="cancelBubble" nodeType="interactiveSeq">
                <p:stCondLst>
                  <p:cond evt="onClick" delay="0">
                    <p:tgtEl>
                      <p:spTgt spid="150"/>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50"/>
                                        </p:tgtEl>
                                      </p:cBhvr>
                                    </p:cmd>
                                  </p:childTnLst>
                                </p:cTn>
                              </p:par>
                            </p:childTnLst>
                          </p:cTn>
                        </p:par>
                      </p:childTnLst>
                    </p:cTn>
                  </p:par>
                </p:childTnLst>
              </p:cTn>
              <p:nextCondLst>
                <p:cond evt="onClick" delay="0">
                  <p:tgtEl>
                    <p:spTgt spid="150"/>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DD7347-5C8B-BF31-FF62-3BF0ECAB51AC}"/>
            </a:ext>
          </a:extLst>
        </p:cNvPr>
        <p:cNvGrpSpPr/>
        <p:nvPr/>
      </p:nvGrpSpPr>
      <p:grpSpPr>
        <a:xfrm>
          <a:off x="0" y="0"/>
          <a:ext cx="0" cy="0"/>
          <a:chOff x="0" y="0"/>
          <a:chExt cx="0" cy="0"/>
        </a:xfrm>
      </p:grpSpPr>
      <p:pic>
        <p:nvPicPr>
          <p:cNvPr id="5" name="Picture 4" descr="A map of the ocean&#10;&#10;Description automatically generated">
            <a:extLst>
              <a:ext uri="{FF2B5EF4-FFF2-40B4-BE49-F238E27FC236}">
                <a16:creationId xmlns:a16="http://schemas.microsoft.com/office/drawing/2014/main" id="{6EAD9B0A-9C7D-71F9-C758-9F0E684395C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57294" y="990600"/>
            <a:ext cx="4886706" cy="5707888"/>
          </a:xfrm>
          <a:prstGeom prst="rect">
            <a:avLst/>
          </a:prstGeom>
        </p:spPr>
      </p:pic>
      <p:sp>
        <p:nvSpPr>
          <p:cNvPr id="12" name="Right Triangle 11">
            <a:extLst>
              <a:ext uri="{FF2B5EF4-FFF2-40B4-BE49-F238E27FC236}">
                <a16:creationId xmlns:a16="http://schemas.microsoft.com/office/drawing/2014/main" id="{FA6A37F8-1D60-0A23-E177-3F0FC9BE4974}"/>
              </a:ext>
            </a:extLst>
          </p:cNvPr>
          <p:cNvSpPr>
            <a:spLocks noChangeAspect="1"/>
          </p:cNvSpPr>
          <p:nvPr/>
        </p:nvSpPr>
        <p:spPr>
          <a:xfrm rot="15854190">
            <a:off x="5688261" y="1302261"/>
            <a:ext cx="173551" cy="176694"/>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3" name="Freeform 102">
            <a:extLst>
              <a:ext uri="{FF2B5EF4-FFF2-40B4-BE49-F238E27FC236}">
                <a16:creationId xmlns:a16="http://schemas.microsoft.com/office/drawing/2014/main" id="{07724CB8-4C39-A3BA-68AB-51717DF6203D}"/>
              </a:ext>
            </a:extLst>
          </p:cNvPr>
          <p:cNvSpPr/>
          <p:nvPr/>
        </p:nvSpPr>
        <p:spPr>
          <a:xfrm>
            <a:off x="5190251" y="1698871"/>
            <a:ext cx="1755582" cy="4729720"/>
          </a:xfrm>
          <a:custGeom>
            <a:avLst/>
            <a:gdLst>
              <a:gd name="connsiteX0" fmla="*/ 1515349 w 1755582"/>
              <a:gd name="connsiteY0" fmla="*/ 4729638 h 4729720"/>
              <a:gd name="connsiteX1" fmla="*/ 1681604 w 1755582"/>
              <a:gd name="connsiteY1" fmla="*/ 4664984 h 4729720"/>
              <a:gd name="connsiteX2" fmla="*/ 1755494 w 1755582"/>
              <a:gd name="connsiteY2" fmla="*/ 4498729 h 4729720"/>
              <a:gd name="connsiteX3" fmla="*/ 1690840 w 1755582"/>
              <a:gd name="connsiteY3" fmla="*/ 4277056 h 4729720"/>
              <a:gd name="connsiteX4" fmla="*/ 1469167 w 1755582"/>
              <a:gd name="connsiteY4" fmla="*/ 3990729 h 4729720"/>
              <a:gd name="connsiteX5" fmla="*/ 1229022 w 1755582"/>
              <a:gd name="connsiteY5" fmla="*/ 3602802 h 4729720"/>
              <a:gd name="connsiteX6" fmla="*/ 1044294 w 1755582"/>
              <a:gd name="connsiteY6" fmla="*/ 3233347 h 4729720"/>
              <a:gd name="connsiteX7" fmla="*/ 868804 w 1755582"/>
              <a:gd name="connsiteY7" fmla="*/ 2762293 h 4729720"/>
              <a:gd name="connsiteX8" fmla="*/ 693313 w 1755582"/>
              <a:gd name="connsiteY8" fmla="*/ 2383602 h 4729720"/>
              <a:gd name="connsiteX9" fmla="*/ 564004 w 1755582"/>
              <a:gd name="connsiteY9" fmla="*/ 1912547 h 4729720"/>
              <a:gd name="connsiteX10" fmla="*/ 508585 w 1755582"/>
              <a:gd name="connsiteY10" fmla="*/ 1552329 h 4729720"/>
              <a:gd name="connsiteX11" fmla="*/ 517822 w 1755582"/>
              <a:gd name="connsiteY11" fmla="*/ 1238293 h 4729720"/>
              <a:gd name="connsiteX12" fmla="*/ 517822 w 1755582"/>
              <a:gd name="connsiteY12" fmla="*/ 961202 h 4729720"/>
              <a:gd name="connsiteX13" fmla="*/ 610185 w 1755582"/>
              <a:gd name="connsiteY13" fmla="*/ 739529 h 4729720"/>
              <a:gd name="connsiteX14" fmla="*/ 619422 w 1755582"/>
              <a:gd name="connsiteY14" fmla="*/ 527093 h 4729720"/>
              <a:gd name="connsiteX15" fmla="*/ 619422 w 1755582"/>
              <a:gd name="connsiteY15" fmla="*/ 342365 h 4729720"/>
              <a:gd name="connsiteX16" fmla="*/ 702549 w 1755582"/>
              <a:gd name="connsiteY16" fmla="*/ 185347 h 4729720"/>
              <a:gd name="connsiteX17" fmla="*/ 600949 w 1755582"/>
              <a:gd name="connsiteY17" fmla="*/ 9856 h 4729720"/>
              <a:gd name="connsiteX18" fmla="*/ 453167 w 1755582"/>
              <a:gd name="connsiteY18" fmla="*/ 37565 h 4729720"/>
              <a:gd name="connsiteX19" fmla="*/ 277676 w 1755582"/>
              <a:gd name="connsiteY19" fmla="*/ 166874 h 4729720"/>
              <a:gd name="connsiteX20" fmla="*/ 92949 w 1755582"/>
              <a:gd name="connsiteY20" fmla="*/ 462438 h 4729720"/>
              <a:gd name="connsiteX21" fmla="*/ 83713 w 1755582"/>
              <a:gd name="connsiteY21" fmla="*/ 748765 h 4729720"/>
              <a:gd name="connsiteX22" fmla="*/ 83713 w 1755582"/>
              <a:gd name="connsiteY22" fmla="*/ 1164402 h 4729720"/>
              <a:gd name="connsiteX23" fmla="*/ 9822 w 1755582"/>
              <a:gd name="connsiteY23" fmla="*/ 1552329 h 4729720"/>
              <a:gd name="connsiteX24" fmla="*/ 9822 w 1755582"/>
              <a:gd name="connsiteY24" fmla="*/ 1986438 h 4729720"/>
              <a:gd name="connsiteX25" fmla="*/ 92949 w 1755582"/>
              <a:gd name="connsiteY25" fmla="*/ 2337420 h 4729720"/>
              <a:gd name="connsiteX26" fmla="*/ 213022 w 1755582"/>
              <a:gd name="connsiteY26" fmla="*/ 2577565 h 4729720"/>
              <a:gd name="connsiteX27" fmla="*/ 240731 w 1755582"/>
              <a:gd name="connsiteY27" fmla="*/ 2817711 h 4729720"/>
              <a:gd name="connsiteX28" fmla="*/ 379276 w 1755582"/>
              <a:gd name="connsiteY28" fmla="*/ 2928547 h 4729720"/>
              <a:gd name="connsiteX29" fmla="*/ 471640 w 1755582"/>
              <a:gd name="connsiteY29" fmla="*/ 3214874 h 4729720"/>
              <a:gd name="connsiteX30" fmla="*/ 554767 w 1755582"/>
              <a:gd name="connsiteY30" fmla="*/ 3334947 h 4729720"/>
              <a:gd name="connsiteX31" fmla="*/ 582476 w 1755582"/>
              <a:gd name="connsiteY31" fmla="*/ 3528911 h 4729720"/>
              <a:gd name="connsiteX32" fmla="*/ 545531 w 1755582"/>
              <a:gd name="connsiteY32" fmla="*/ 3667456 h 4729720"/>
              <a:gd name="connsiteX33" fmla="*/ 554767 w 1755582"/>
              <a:gd name="connsiteY33" fmla="*/ 3889129 h 4729720"/>
              <a:gd name="connsiteX34" fmla="*/ 693313 w 1755582"/>
              <a:gd name="connsiteY34" fmla="*/ 4203165 h 4729720"/>
              <a:gd name="connsiteX35" fmla="*/ 914985 w 1755582"/>
              <a:gd name="connsiteY35" fmla="*/ 4498729 h 4729720"/>
              <a:gd name="connsiteX36" fmla="*/ 1238258 w 1755582"/>
              <a:gd name="connsiteY36" fmla="*/ 4674220 h 4729720"/>
              <a:gd name="connsiteX37" fmla="*/ 1515349 w 1755582"/>
              <a:gd name="connsiteY37" fmla="*/ 4729638 h 4729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755582" h="4729720">
                <a:moveTo>
                  <a:pt x="1515349" y="4729638"/>
                </a:moveTo>
                <a:cubicBezTo>
                  <a:pt x="1589240" y="4728099"/>
                  <a:pt x="1641580" y="4703469"/>
                  <a:pt x="1681604" y="4664984"/>
                </a:cubicBezTo>
                <a:cubicBezTo>
                  <a:pt x="1721628" y="4626499"/>
                  <a:pt x="1753955" y="4563384"/>
                  <a:pt x="1755494" y="4498729"/>
                </a:cubicBezTo>
                <a:cubicBezTo>
                  <a:pt x="1757033" y="4434074"/>
                  <a:pt x="1738561" y="4361723"/>
                  <a:pt x="1690840" y="4277056"/>
                </a:cubicBezTo>
                <a:cubicBezTo>
                  <a:pt x="1643119" y="4192389"/>
                  <a:pt x="1546137" y="4103105"/>
                  <a:pt x="1469167" y="3990729"/>
                </a:cubicBezTo>
                <a:cubicBezTo>
                  <a:pt x="1392197" y="3878353"/>
                  <a:pt x="1299834" y="3729032"/>
                  <a:pt x="1229022" y="3602802"/>
                </a:cubicBezTo>
                <a:cubicBezTo>
                  <a:pt x="1158210" y="3476572"/>
                  <a:pt x="1104330" y="3373432"/>
                  <a:pt x="1044294" y="3233347"/>
                </a:cubicBezTo>
                <a:cubicBezTo>
                  <a:pt x="984258" y="3093262"/>
                  <a:pt x="927301" y="2903917"/>
                  <a:pt x="868804" y="2762293"/>
                </a:cubicBezTo>
                <a:cubicBezTo>
                  <a:pt x="810307" y="2620669"/>
                  <a:pt x="744113" y="2525226"/>
                  <a:pt x="693313" y="2383602"/>
                </a:cubicBezTo>
                <a:cubicBezTo>
                  <a:pt x="642513" y="2241978"/>
                  <a:pt x="594792" y="2051093"/>
                  <a:pt x="564004" y="1912547"/>
                </a:cubicBezTo>
                <a:cubicBezTo>
                  <a:pt x="533216" y="1774001"/>
                  <a:pt x="516282" y="1664705"/>
                  <a:pt x="508585" y="1552329"/>
                </a:cubicBezTo>
                <a:cubicBezTo>
                  <a:pt x="500888" y="1439953"/>
                  <a:pt x="516283" y="1336814"/>
                  <a:pt x="517822" y="1238293"/>
                </a:cubicBezTo>
                <a:cubicBezTo>
                  <a:pt x="519361" y="1139772"/>
                  <a:pt x="502428" y="1044329"/>
                  <a:pt x="517822" y="961202"/>
                </a:cubicBezTo>
                <a:cubicBezTo>
                  <a:pt x="533216" y="878075"/>
                  <a:pt x="593252" y="811880"/>
                  <a:pt x="610185" y="739529"/>
                </a:cubicBezTo>
                <a:cubicBezTo>
                  <a:pt x="627118" y="667178"/>
                  <a:pt x="617883" y="593287"/>
                  <a:pt x="619422" y="527093"/>
                </a:cubicBezTo>
                <a:cubicBezTo>
                  <a:pt x="620961" y="460899"/>
                  <a:pt x="605568" y="399323"/>
                  <a:pt x="619422" y="342365"/>
                </a:cubicBezTo>
                <a:cubicBezTo>
                  <a:pt x="633276" y="285407"/>
                  <a:pt x="705628" y="240765"/>
                  <a:pt x="702549" y="185347"/>
                </a:cubicBezTo>
                <a:cubicBezTo>
                  <a:pt x="699470" y="129929"/>
                  <a:pt x="642513" y="34486"/>
                  <a:pt x="600949" y="9856"/>
                </a:cubicBezTo>
                <a:cubicBezTo>
                  <a:pt x="559385" y="-14774"/>
                  <a:pt x="507046" y="11395"/>
                  <a:pt x="453167" y="37565"/>
                </a:cubicBezTo>
                <a:cubicBezTo>
                  <a:pt x="399288" y="63735"/>
                  <a:pt x="337712" y="96062"/>
                  <a:pt x="277676" y="166874"/>
                </a:cubicBezTo>
                <a:cubicBezTo>
                  <a:pt x="217640" y="237686"/>
                  <a:pt x="125276" y="365456"/>
                  <a:pt x="92949" y="462438"/>
                </a:cubicBezTo>
                <a:cubicBezTo>
                  <a:pt x="60622" y="559420"/>
                  <a:pt x="85252" y="631771"/>
                  <a:pt x="83713" y="748765"/>
                </a:cubicBezTo>
                <a:cubicBezTo>
                  <a:pt x="82174" y="865759"/>
                  <a:pt x="96028" y="1030475"/>
                  <a:pt x="83713" y="1164402"/>
                </a:cubicBezTo>
                <a:cubicBezTo>
                  <a:pt x="71398" y="1298329"/>
                  <a:pt x="22137" y="1415323"/>
                  <a:pt x="9822" y="1552329"/>
                </a:cubicBezTo>
                <a:cubicBezTo>
                  <a:pt x="-2493" y="1689335"/>
                  <a:pt x="-4033" y="1855589"/>
                  <a:pt x="9822" y="1986438"/>
                </a:cubicBezTo>
                <a:cubicBezTo>
                  <a:pt x="23676" y="2117286"/>
                  <a:pt x="59082" y="2238899"/>
                  <a:pt x="92949" y="2337420"/>
                </a:cubicBezTo>
                <a:cubicBezTo>
                  <a:pt x="126816" y="2435941"/>
                  <a:pt x="188392" y="2497517"/>
                  <a:pt x="213022" y="2577565"/>
                </a:cubicBezTo>
                <a:cubicBezTo>
                  <a:pt x="237652" y="2657613"/>
                  <a:pt x="213022" y="2759214"/>
                  <a:pt x="240731" y="2817711"/>
                </a:cubicBezTo>
                <a:cubicBezTo>
                  <a:pt x="268440" y="2876208"/>
                  <a:pt x="340791" y="2862353"/>
                  <a:pt x="379276" y="2928547"/>
                </a:cubicBezTo>
                <a:cubicBezTo>
                  <a:pt x="417761" y="2994741"/>
                  <a:pt x="442391" y="3147141"/>
                  <a:pt x="471640" y="3214874"/>
                </a:cubicBezTo>
                <a:cubicBezTo>
                  <a:pt x="500888" y="3282607"/>
                  <a:pt x="536294" y="3282608"/>
                  <a:pt x="554767" y="3334947"/>
                </a:cubicBezTo>
                <a:cubicBezTo>
                  <a:pt x="573240" y="3387286"/>
                  <a:pt x="584015" y="3473493"/>
                  <a:pt x="582476" y="3528911"/>
                </a:cubicBezTo>
                <a:cubicBezTo>
                  <a:pt x="580937" y="3584329"/>
                  <a:pt x="550149" y="3607420"/>
                  <a:pt x="545531" y="3667456"/>
                </a:cubicBezTo>
                <a:cubicBezTo>
                  <a:pt x="540913" y="3727492"/>
                  <a:pt x="530137" y="3799844"/>
                  <a:pt x="554767" y="3889129"/>
                </a:cubicBezTo>
                <a:cubicBezTo>
                  <a:pt x="579397" y="3978414"/>
                  <a:pt x="633277" y="4101565"/>
                  <a:pt x="693313" y="4203165"/>
                </a:cubicBezTo>
                <a:cubicBezTo>
                  <a:pt x="753349" y="4304765"/>
                  <a:pt x="824161" y="4420220"/>
                  <a:pt x="914985" y="4498729"/>
                </a:cubicBezTo>
                <a:cubicBezTo>
                  <a:pt x="1005809" y="4577238"/>
                  <a:pt x="1130500" y="4637275"/>
                  <a:pt x="1238258" y="4674220"/>
                </a:cubicBezTo>
                <a:cubicBezTo>
                  <a:pt x="1346016" y="4711165"/>
                  <a:pt x="1441458" y="4731177"/>
                  <a:pt x="1515349" y="4729638"/>
                </a:cubicBezTo>
                <a:close/>
              </a:path>
            </a:pathLst>
          </a:custGeom>
          <a:solidFill>
            <a:schemeClr val="accent6">
              <a:lumMod val="75000"/>
              <a:alpha val="70079"/>
            </a:schemeClr>
          </a:solidFill>
          <a:ln>
            <a:no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Freeform 12">
            <a:extLst>
              <a:ext uri="{FF2B5EF4-FFF2-40B4-BE49-F238E27FC236}">
                <a16:creationId xmlns:a16="http://schemas.microsoft.com/office/drawing/2014/main" id="{D8C21E02-8ECC-AD15-47C0-0C51626C78A7}"/>
              </a:ext>
            </a:extLst>
          </p:cNvPr>
          <p:cNvSpPr/>
          <p:nvPr/>
        </p:nvSpPr>
        <p:spPr>
          <a:xfrm>
            <a:off x="5151654" y="1025236"/>
            <a:ext cx="1553946" cy="5532582"/>
          </a:xfrm>
          <a:custGeom>
            <a:avLst/>
            <a:gdLst>
              <a:gd name="connsiteX0" fmla="*/ 907401 w 1553946"/>
              <a:gd name="connsiteY0" fmla="*/ 0 h 5532582"/>
              <a:gd name="connsiteX1" fmla="*/ 833510 w 1553946"/>
              <a:gd name="connsiteY1" fmla="*/ 147782 h 5532582"/>
              <a:gd name="connsiteX2" fmla="*/ 685728 w 1553946"/>
              <a:gd name="connsiteY2" fmla="*/ 304800 h 5532582"/>
              <a:gd name="connsiteX3" fmla="*/ 519473 w 1553946"/>
              <a:gd name="connsiteY3" fmla="*/ 489528 h 5532582"/>
              <a:gd name="connsiteX4" fmla="*/ 343982 w 1553946"/>
              <a:gd name="connsiteY4" fmla="*/ 711200 h 5532582"/>
              <a:gd name="connsiteX5" fmla="*/ 150019 w 1553946"/>
              <a:gd name="connsiteY5" fmla="*/ 969819 h 5532582"/>
              <a:gd name="connsiteX6" fmla="*/ 39182 w 1553946"/>
              <a:gd name="connsiteY6" fmla="*/ 1274619 h 5532582"/>
              <a:gd name="connsiteX7" fmla="*/ 76128 w 1553946"/>
              <a:gd name="connsiteY7" fmla="*/ 1542473 h 5532582"/>
              <a:gd name="connsiteX8" fmla="*/ 85364 w 1553946"/>
              <a:gd name="connsiteY8" fmla="*/ 1810328 h 5532582"/>
              <a:gd name="connsiteX9" fmla="*/ 48419 w 1553946"/>
              <a:gd name="connsiteY9" fmla="*/ 2041237 h 5532582"/>
              <a:gd name="connsiteX10" fmla="*/ 2237 w 1553946"/>
              <a:gd name="connsiteY10" fmla="*/ 2244437 h 5532582"/>
              <a:gd name="connsiteX11" fmla="*/ 11473 w 1553946"/>
              <a:gd name="connsiteY11" fmla="*/ 2521528 h 5532582"/>
              <a:gd name="connsiteX12" fmla="*/ 48419 w 1553946"/>
              <a:gd name="connsiteY12" fmla="*/ 2733964 h 5532582"/>
              <a:gd name="connsiteX13" fmla="*/ 94601 w 1553946"/>
              <a:gd name="connsiteY13" fmla="*/ 2964873 h 5532582"/>
              <a:gd name="connsiteX14" fmla="*/ 233146 w 1553946"/>
              <a:gd name="connsiteY14" fmla="*/ 3297382 h 5532582"/>
              <a:gd name="connsiteX15" fmla="*/ 288564 w 1553946"/>
              <a:gd name="connsiteY15" fmla="*/ 3537528 h 5532582"/>
              <a:gd name="connsiteX16" fmla="*/ 445582 w 1553946"/>
              <a:gd name="connsiteY16" fmla="*/ 3620655 h 5532582"/>
              <a:gd name="connsiteX17" fmla="*/ 464055 w 1553946"/>
              <a:gd name="connsiteY17" fmla="*/ 3759200 h 5532582"/>
              <a:gd name="connsiteX18" fmla="*/ 501001 w 1553946"/>
              <a:gd name="connsiteY18" fmla="*/ 4100946 h 5532582"/>
              <a:gd name="connsiteX19" fmla="*/ 574891 w 1553946"/>
              <a:gd name="connsiteY19" fmla="*/ 4516582 h 5532582"/>
              <a:gd name="connsiteX20" fmla="*/ 694964 w 1553946"/>
              <a:gd name="connsiteY20" fmla="*/ 4858328 h 5532582"/>
              <a:gd name="connsiteX21" fmla="*/ 888928 w 1553946"/>
              <a:gd name="connsiteY21" fmla="*/ 5098473 h 5532582"/>
              <a:gd name="connsiteX22" fmla="*/ 1156782 w 1553946"/>
              <a:gd name="connsiteY22" fmla="*/ 5301673 h 5532582"/>
              <a:gd name="connsiteX23" fmla="*/ 1350746 w 1553946"/>
              <a:gd name="connsiteY23" fmla="*/ 5421746 h 5532582"/>
              <a:gd name="connsiteX24" fmla="*/ 1553946 w 1553946"/>
              <a:gd name="connsiteY24" fmla="*/ 5532582 h 5532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553946" h="5532582">
                <a:moveTo>
                  <a:pt x="907401" y="0"/>
                </a:moveTo>
                <a:cubicBezTo>
                  <a:pt x="888928" y="48491"/>
                  <a:pt x="870455" y="96982"/>
                  <a:pt x="833510" y="147782"/>
                </a:cubicBezTo>
                <a:cubicBezTo>
                  <a:pt x="796565" y="198582"/>
                  <a:pt x="738067" y="247842"/>
                  <a:pt x="685728" y="304800"/>
                </a:cubicBezTo>
                <a:cubicBezTo>
                  <a:pt x="633389" y="361758"/>
                  <a:pt x="576431" y="421795"/>
                  <a:pt x="519473" y="489528"/>
                </a:cubicBezTo>
                <a:cubicBezTo>
                  <a:pt x="462515" y="557261"/>
                  <a:pt x="405558" y="631152"/>
                  <a:pt x="343982" y="711200"/>
                </a:cubicBezTo>
                <a:cubicBezTo>
                  <a:pt x="282406" y="791248"/>
                  <a:pt x="200819" y="875916"/>
                  <a:pt x="150019" y="969819"/>
                </a:cubicBezTo>
                <a:cubicBezTo>
                  <a:pt x="99219" y="1063722"/>
                  <a:pt x="51497" y="1179177"/>
                  <a:pt x="39182" y="1274619"/>
                </a:cubicBezTo>
                <a:cubicBezTo>
                  <a:pt x="26867" y="1370061"/>
                  <a:pt x="68431" y="1453188"/>
                  <a:pt x="76128" y="1542473"/>
                </a:cubicBezTo>
                <a:cubicBezTo>
                  <a:pt x="83825" y="1631758"/>
                  <a:pt x="89982" y="1727201"/>
                  <a:pt x="85364" y="1810328"/>
                </a:cubicBezTo>
                <a:cubicBezTo>
                  <a:pt x="80746" y="1893455"/>
                  <a:pt x="62273" y="1968886"/>
                  <a:pt x="48419" y="2041237"/>
                </a:cubicBezTo>
                <a:cubicBezTo>
                  <a:pt x="34565" y="2113588"/>
                  <a:pt x="8395" y="2164389"/>
                  <a:pt x="2237" y="2244437"/>
                </a:cubicBezTo>
                <a:cubicBezTo>
                  <a:pt x="-3921" y="2324485"/>
                  <a:pt x="3776" y="2439940"/>
                  <a:pt x="11473" y="2521528"/>
                </a:cubicBezTo>
                <a:cubicBezTo>
                  <a:pt x="19170" y="2603116"/>
                  <a:pt x="34564" y="2660073"/>
                  <a:pt x="48419" y="2733964"/>
                </a:cubicBezTo>
                <a:cubicBezTo>
                  <a:pt x="62274" y="2807855"/>
                  <a:pt x="63813" y="2870970"/>
                  <a:pt x="94601" y="2964873"/>
                </a:cubicBezTo>
                <a:cubicBezTo>
                  <a:pt x="125389" y="3058776"/>
                  <a:pt x="200819" y="3201940"/>
                  <a:pt x="233146" y="3297382"/>
                </a:cubicBezTo>
                <a:cubicBezTo>
                  <a:pt x="265473" y="3392825"/>
                  <a:pt x="253158" y="3483649"/>
                  <a:pt x="288564" y="3537528"/>
                </a:cubicBezTo>
                <a:cubicBezTo>
                  <a:pt x="323970" y="3591407"/>
                  <a:pt x="416334" y="3583710"/>
                  <a:pt x="445582" y="3620655"/>
                </a:cubicBezTo>
                <a:cubicBezTo>
                  <a:pt x="474830" y="3657600"/>
                  <a:pt x="454819" y="3679152"/>
                  <a:pt x="464055" y="3759200"/>
                </a:cubicBezTo>
                <a:cubicBezTo>
                  <a:pt x="473291" y="3839248"/>
                  <a:pt x="482528" y="3974716"/>
                  <a:pt x="501001" y="4100946"/>
                </a:cubicBezTo>
                <a:cubicBezTo>
                  <a:pt x="519474" y="4227176"/>
                  <a:pt x="542564" y="4390352"/>
                  <a:pt x="574891" y="4516582"/>
                </a:cubicBezTo>
                <a:cubicBezTo>
                  <a:pt x="607218" y="4642812"/>
                  <a:pt x="642625" y="4761346"/>
                  <a:pt x="694964" y="4858328"/>
                </a:cubicBezTo>
                <a:cubicBezTo>
                  <a:pt x="747303" y="4955310"/>
                  <a:pt x="811958" y="5024582"/>
                  <a:pt x="888928" y="5098473"/>
                </a:cubicBezTo>
                <a:cubicBezTo>
                  <a:pt x="965898" y="5172364"/>
                  <a:pt x="1079812" y="5247794"/>
                  <a:pt x="1156782" y="5301673"/>
                </a:cubicBezTo>
                <a:cubicBezTo>
                  <a:pt x="1233752" y="5355552"/>
                  <a:pt x="1284552" y="5383261"/>
                  <a:pt x="1350746" y="5421746"/>
                </a:cubicBezTo>
                <a:cubicBezTo>
                  <a:pt x="1416940" y="5460231"/>
                  <a:pt x="1485443" y="5496406"/>
                  <a:pt x="1553946" y="5532582"/>
                </a:cubicBezTo>
              </a:path>
            </a:pathLst>
          </a:cu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ight Triangle 13">
            <a:extLst>
              <a:ext uri="{FF2B5EF4-FFF2-40B4-BE49-F238E27FC236}">
                <a16:creationId xmlns:a16="http://schemas.microsoft.com/office/drawing/2014/main" id="{670A4573-99CB-47A2-B508-B4675B9CB08D}"/>
              </a:ext>
            </a:extLst>
          </p:cNvPr>
          <p:cNvSpPr>
            <a:spLocks noChangeAspect="1"/>
          </p:cNvSpPr>
          <p:nvPr/>
        </p:nvSpPr>
        <p:spPr>
          <a:xfrm rot="15647139">
            <a:off x="5272401" y="1835661"/>
            <a:ext cx="173551" cy="176694"/>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5" name="Right Triangle 14">
            <a:extLst>
              <a:ext uri="{FF2B5EF4-FFF2-40B4-BE49-F238E27FC236}">
                <a16:creationId xmlns:a16="http://schemas.microsoft.com/office/drawing/2014/main" id="{B62F6A5B-7CD4-D148-92AF-5286B6D1FD24}"/>
              </a:ext>
            </a:extLst>
          </p:cNvPr>
          <p:cNvSpPr>
            <a:spLocks noChangeAspect="1"/>
          </p:cNvSpPr>
          <p:nvPr/>
        </p:nvSpPr>
        <p:spPr>
          <a:xfrm rot="13170100">
            <a:off x="5156456" y="2576095"/>
            <a:ext cx="173551" cy="176694"/>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6" name="Right Triangle 15">
            <a:extLst>
              <a:ext uri="{FF2B5EF4-FFF2-40B4-BE49-F238E27FC236}">
                <a16:creationId xmlns:a16="http://schemas.microsoft.com/office/drawing/2014/main" id="{C1089577-EBEE-73FA-B094-F17B8F79A648}"/>
              </a:ext>
            </a:extLst>
          </p:cNvPr>
          <p:cNvSpPr>
            <a:spLocks noChangeAspect="1"/>
          </p:cNvSpPr>
          <p:nvPr/>
        </p:nvSpPr>
        <p:spPr>
          <a:xfrm rot="13199346">
            <a:off x="5064878" y="3355448"/>
            <a:ext cx="173551" cy="176694"/>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7" name="Right Triangle 16">
            <a:extLst>
              <a:ext uri="{FF2B5EF4-FFF2-40B4-BE49-F238E27FC236}">
                <a16:creationId xmlns:a16="http://schemas.microsoft.com/office/drawing/2014/main" id="{3AD04DBA-1ED4-F619-38A5-FF8679F28A01}"/>
              </a:ext>
            </a:extLst>
          </p:cNvPr>
          <p:cNvSpPr>
            <a:spLocks noChangeAspect="1"/>
          </p:cNvSpPr>
          <p:nvPr/>
        </p:nvSpPr>
        <p:spPr>
          <a:xfrm rot="11981259">
            <a:off x="5266890" y="4161466"/>
            <a:ext cx="173551" cy="176694"/>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8" name="Right Triangle 17">
            <a:extLst>
              <a:ext uri="{FF2B5EF4-FFF2-40B4-BE49-F238E27FC236}">
                <a16:creationId xmlns:a16="http://schemas.microsoft.com/office/drawing/2014/main" id="{FCE4C635-55A7-2F2C-B205-6EDB9AF1D1E2}"/>
              </a:ext>
            </a:extLst>
          </p:cNvPr>
          <p:cNvSpPr>
            <a:spLocks noChangeAspect="1"/>
          </p:cNvSpPr>
          <p:nvPr/>
        </p:nvSpPr>
        <p:spPr>
          <a:xfrm rot="13109727">
            <a:off x="5565354" y="4988356"/>
            <a:ext cx="173551" cy="176694"/>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9" name="Right Triangle 18">
            <a:extLst>
              <a:ext uri="{FF2B5EF4-FFF2-40B4-BE49-F238E27FC236}">
                <a16:creationId xmlns:a16="http://schemas.microsoft.com/office/drawing/2014/main" id="{C923A620-47A1-3686-1369-3239C78DB40F}"/>
              </a:ext>
            </a:extLst>
          </p:cNvPr>
          <p:cNvSpPr>
            <a:spLocks noChangeAspect="1"/>
          </p:cNvSpPr>
          <p:nvPr/>
        </p:nvSpPr>
        <p:spPr>
          <a:xfrm rot="11723712">
            <a:off x="5784876" y="5811066"/>
            <a:ext cx="173551" cy="176694"/>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0" name="Right Triangle 19">
            <a:extLst>
              <a:ext uri="{FF2B5EF4-FFF2-40B4-BE49-F238E27FC236}">
                <a16:creationId xmlns:a16="http://schemas.microsoft.com/office/drawing/2014/main" id="{0071BE0A-9583-440A-7F59-FB373BCCF992}"/>
              </a:ext>
            </a:extLst>
          </p:cNvPr>
          <p:cNvSpPr>
            <a:spLocks noChangeAspect="1"/>
          </p:cNvSpPr>
          <p:nvPr/>
        </p:nvSpPr>
        <p:spPr>
          <a:xfrm rot="9764891">
            <a:off x="6504799" y="6403814"/>
            <a:ext cx="173551" cy="176694"/>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1" name="Freeform 20">
            <a:extLst>
              <a:ext uri="{FF2B5EF4-FFF2-40B4-BE49-F238E27FC236}">
                <a16:creationId xmlns:a16="http://schemas.microsoft.com/office/drawing/2014/main" id="{ADA67676-EA3B-5214-CC8A-89E0D79780E9}"/>
              </a:ext>
            </a:extLst>
          </p:cNvPr>
          <p:cNvSpPr/>
          <p:nvPr/>
        </p:nvSpPr>
        <p:spPr>
          <a:xfrm>
            <a:off x="6002068" y="3315855"/>
            <a:ext cx="2033568" cy="3260436"/>
          </a:xfrm>
          <a:custGeom>
            <a:avLst/>
            <a:gdLst>
              <a:gd name="connsiteX0" fmla="*/ 2033568 w 2033568"/>
              <a:gd name="connsiteY0" fmla="*/ 3260436 h 3260436"/>
              <a:gd name="connsiteX1" fmla="*/ 1821132 w 2033568"/>
              <a:gd name="connsiteY1" fmla="*/ 2974109 h 3260436"/>
              <a:gd name="connsiteX2" fmla="*/ 1645641 w 2033568"/>
              <a:gd name="connsiteY2" fmla="*/ 2752436 h 3260436"/>
              <a:gd name="connsiteX3" fmla="*/ 1442441 w 2033568"/>
              <a:gd name="connsiteY3" fmla="*/ 2530763 h 3260436"/>
              <a:gd name="connsiteX4" fmla="*/ 1174587 w 2033568"/>
              <a:gd name="connsiteY4" fmla="*/ 2364509 h 3260436"/>
              <a:gd name="connsiteX5" fmla="*/ 971387 w 2033568"/>
              <a:gd name="connsiteY5" fmla="*/ 2179781 h 3260436"/>
              <a:gd name="connsiteX6" fmla="*/ 740477 w 2033568"/>
              <a:gd name="connsiteY6" fmla="*/ 1930400 h 3260436"/>
              <a:gd name="connsiteX7" fmla="*/ 592696 w 2033568"/>
              <a:gd name="connsiteY7" fmla="*/ 1671781 h 3260436"/>
              <a:gd name="connsiteX8" fmla="*/ 352550 w 2033568"/>
              <a:gd name="connsiteY8" fmla="*/ 1403927 h 3260436"/>
              <a:gd name="connsiteX9" fmla="*/ 186296 w 2033568"/>
              <a:gd name="connsiteY9" fmla="*/ 1173018 h 3260436"/>
              <a:gd name="connsiteX10" fmla="*/ 47750 w 2033568"/>
              <a:gd name="connsiteY10" fmla="*/ 812800 h 3260436"/>
              <a:gd name="connsiteX11" fmla="*/ 1568 w 2033568"/>
              <a:gd name="connsiteY11" fmla="*/ 526472 h 3260436"/>
              <a:gd name="connsiteX12" fmla="*/ 10805 w 2033568"/>
              <a:gd name="connsiteY12" fmla="*/ 332509 h 3260436"/>
              <a:gd name="connsiteX13" fmla="*/ 10805 w 2033568"/>
              <a:gd name="connsiteY13" fmla="*/ 0 h 3260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33568" h="3260436">
                <a:moveTo>
                  <a:pt x="2033568" y="3260436"/>
                </a:moveTo>
                <a:cubicBezTo>
                  <a:pt x="1959677" y="3159606"/>
                  <a:pt x="1885786" y="3058776"/>
                  <a:pt x="1821132" y="2974109"/>
                </a:cubicBezTo>
                <a:cubicBezTo>
                  <a:pt x="1756478" y="2889442"/>
                  <a:pt x="1708756" y="2826327"/>
                  <a:pt x="1645641" y="2752436"/>
                </a:cubicBezTo>
                <a:cubicBezTo>
                  <a:pt x="1582526" y="2678545"/>
                  <a:pt x="1520950" y="2595417"/>
                  <a:pt x="1442441" y="2530763"/>
                </a:cubicBezTo>
                <a:cubicBezTo>
                  <a:pt x="1363932" y="2466109"/>
                  <a:pt x="1253096" y="2423006"/>
                  <a:pt x="1174587" y="2364509"/>
                </a:cubicBezTo>
                <a:cubicBezTo>
                  <a:pt x="1096078" y="2306012"/>
                  <a:pt x="1043739" y="2252132"/>
                  <a:pt x="971387" y="2179781"/>
                </a:cubicBezTo>
                <a:cubicBezTo>
                  <a:pt x="899035" y="2107430"/>
                  <a:pt x="803592" y="2015067"/>
                  <a:pt x="740477" y="1930400"/>
                </a:cubicBezTo>
                <a:cubicBezTo>
                  <a:pt x="677362" y="1845733"/>
                  <a:pt x="657351" y="1759527"/>
                  <a:pt x="592696" y="1671781"/>
                </a:cubicBezTo>
                <a:cubicBezTo>
                  <a:pt x="528041" y="1584035"/>
                  <a:pt x="420283" y="1487054"/>
                  <a:pt x="352550" y="1403927"/>
                </a:cubicBezTo>
                <a:cubicBezTo>
                  <a:pt x="284817" y="1320800"/>
                  <a:pt x="237096" y="1271539"/>
                  <a:pt x="186296" y="1173018"/>
                </a:cubicBezTo>
                <a:cubicBezTo>
                  <a:pt x="135496" y="1074497"/>
                  <a:pt x="78538" y="920558"/>
                  <a:pt x="47750" y="812800"/>
                </a:cubicBezTo>
                <a:cubicBezTo>
                  <a:pt x="16962" y="705042"/>
                  <a:pt x="7725" y="606520"/>
                  <a:pt x="1568" y="526472"/>
                </a:cubicBezTo>
                <a:cubicBezTo>
                  <a:pt x="-4589" y="446424"/>
                  <a:pt x="9266" y="420254"/>
                  <a:pt x="10805" y="332509"/>
                </a:cubicBezTo>
                <a:cubicBezTo>
                  <a:pt x="12344" y="244764"/>
                  <a:pt x="11574" y="122382"/>
                  <a:pt x="10805" y="0"/>
                </a:cubicBezTo>
              </a:path>
            </a:pathLst>
          </a:custGeom>
          <a:noFill/>
          <a:ln w="158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3" name="Straight Connector 22">
            <a:extLst>
              <a:ext uri="{FF2B5EF4-FFF2-40B4-BE49-F238E27FC236}">
                <a16:creationId xmlns:a16="http://schemas.microsoft.com/office/drawing/2014/main" id="{B94D90DF-F849-31AD-BD07-3DEFD18E4196}"/>
              </a:ext>
            </a:extLst>
          </p:cNvPr>
          <p:cNvCxnSpPr>
            <a:cxnSpLocks/>
          </p:cNvCxnSpPr>
          <p:nvPr/>
        </p:nvCxnSpPr>
        <p:spPr>
          <a:xfrm flipV="1">
            <a:off x="6553200" y="2362200"/>
            <a:ext cx="0" cy="60960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E6C97DAB-1041-C883-23CF-1D76F5B84CB7}"/>
              </a:ext>
            </a:extLst>
          </p:cNvPr>
          <p:cNvCxnSpPr>
            <a:cxnSpLocks/>
          </p:cNvCxnSpPr>
          <p:nvPr/>
        </p:nvCxnSpPr>
        <p:spPr>
          <a:xfrm flipV="1">
            <a:off x="6700648" y="1824205"/>
            <a:ext cx="0" cy="525188"/>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Freeform 27">
            <a:extLst>
              <a:ext uri="{FF2B5EF4-FFF2-40B4-BE49-F238E27FC236}">
                <a16:creationId xmlns:a16="http://schemas.microsoft.com/office/drawing/2014/main" id="{BD60FC3F-8415-0F74-247E-061A628555DA}"/>
              </a:ext>
            </a:extLst>
          </p:cNvPr>
          <p:cNvSpPr/>
          <p:nvPr/>
        </p:nvSpPr>
        <p:spPr>
          <a:xfrm>
            <a:off x="6973455" y="1025236"/>
            <a:ext cx="101600" cy="535709"/>
          </a:xfrm>
          <a:custGeom>
            <a:avLst/>
            <a:gdLst>
              <a:gd name="connsiteX0" fmla="*/ 0 w 101600"/>
              <a:gd name="connsiteY0" fmla="*/ 535709 h 535709"/>
              <a:gd name="connsiteX1" fmla="*/ 46181 w 101600"/>
              <a:gd name="connsiteY1" fmla="*/ 258619 h 535709"/>
              <a:gd name="connsiteX2" fmla="*/ 83127 w 101600"/>
              <a:gd name="connsiteY2" fmla="*/ 120073 h 535709"/>
              <a:gd name="connsiteX3" fmla="*/ 101600 w 101600"/>
              <a:gd name="connsiteY3" fmla="*/ 0 h 535709"/>
            </a:gdLst>
            <a:ahLst/>
            <a:cxnLst>
              <a:cxn ang="0">
                <a:pos x="connsiteX0" y="connsiteY0"/>
              </a:cxn>
              <a:cxn ang="0">
                <a:pos x="connsiteX1" y="connsiteY1"/>
              </a:cxn>
              <a:cxn ang="0">
                <a:pos x="connsiteX2" y="connsiteY2"/>
              </a:cxn>
              <a:cxn ang="0">
                <a:pos x="connsiteX3" y="connsiteY3"/>
              </a:cxn>
            </a:cxnLst>
            <a:rect l="l" t="t" r="r" b="b"/>
            <a:pathLst>
              <a:path w="101600" h="535709">
                <a:moveTo>
                  <a:pt x="0" y="535709"/>
                </a:moveTo>
                <a:cubicBezTo>
                  <a:pt x="16163" y="431800"/>
                  <a:pt x="32327" y="327892"/>
                  <a:pt x="46181" y="258619"/>
                </a:cubicBezTo>
                <a:cubicBezTo>
                  <a:pt x="60035" y="189346"/>
                  <a:pt x="73891" y="163176"/>
                  <a:pt x="83127" y="120073"/>
                </a:cubicBezTo>
                <a:cubicBezTo>
                  <a:pt x="92363" y="76970"/>
                  <a:pt x="96981" y="38485"/>
                  <a:pt x="101600" y="0"/>
                </a:cubicBezTo>
              </a:path>
            </a:pathLst>
          </a:custGeom>
          <a:noFill/>
          <a:ln w="158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9" name="Group 28">
            <a:extLst>
              <a:ext uri="{FF2B5EF4-FFF2-40B4-BE49-F238E27FC236}">
                <a16:creationId xmlns:a16="http://schemas.microsoft.com/office/drawing/2014/main" id="{918A663D-5ED8-77CF-ACB1-DE7FD0FCEF57}"/>
              </a:ext>
            </a:extLst>
          </p:cNvPr>
          <p:cNvGrpSpPr>
            <a:grpSpLocks noChangeAspect="1"/>
          </p:cNvGrpSpPr>
          <p:nvPr/>
        </p:nvGrpSpPr>
        <p:grpSpPr>
          <a:xfrm rot="6269355" flipV="1">
            <a:off x="6533869" y="2050289"/>
            <a:ext cx="304369" cy="137160"/>
            <a:chOff x="1540438" y="1147023"/>
            <a:chExt cx="679986" cy="511807"/>
          </a:xfrm>
          <a:effectLst/>
        </p:grpSpPr>
        <p:grpSp>
          <p:nvGrpSpPr>
            <p:cNvPr id="30" name="Group 29">
              <a:extLst>
                <a:ext uri="{FF2B5EF4-FFF2-40B4-BE49-F238E27FC236}">
                  <a16:creationId xmlns:a16="http://schemas.microsoft.com/office/drawing/2014/main" id="{1B0A471B-DCF2-6A50-51CF-8C7743A25A4E}"/>
                </a:ext>
              </a:extLst>
            </p:cNvPr>
            <p:cNvGrpSpPr/>
            <p:nvPr/>
          </p:nvGrpSpPr>
          <p:grpSpPr>
            <a:xfrm rot="1414823">
              <a:off x="1610822" y="1147023"/>
              <a:ext cx="609602" cy="180958"/>
              <a:chOff x="-762002" y="2486042"/>
              <a:chExt cx="609602" cy="180958"/>
            </a:xfrm>
          </p:grpSpPr>
          <p:cxnSp>
            <p:nvCxnSpPr>
              <p:cNvPr id="34" name="Straight Connector 33">
                <a:extLst>
                  <a:ext uri="{FF2B5EF4-FFF2-40B4-BE49-F238E27FC236}">
                    <a16:creationId xmlns:a16="http://schemas.microsoft.com/office/drawing/2014/main" id="{4401F0D0-5EB3-6061-1E98-FFC160CAB5D4}"/>
                  </a:ext>
                </a:extLst>
              </p:cNvPr>
              <p:cNvCxnSpPr/>
              <p:nvPr/>
            </p:nvCxnSpPr>
            <p:spPr>
              <a:xfrm flipV="1">
                <a:off x="-762000" y="2486042"/>
                <a:ext cx="609600" cy="1809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C0C08E23-2FC4-C1F5-80FE-A8E8DDF61FF5}"/>
                  </a:ext>
                </a:extLst>
              </p:cNvPr>
              <p:cNvCxnSpPr>
                <a:cxnSpLocks/>
              </p:cNvCxnSpPr>
              <p:nvPr/>
            </p:nvCxnSpPr>
            <p:spPr>
              <a:xfrm flipV="1">
                <a:off x="-762002" y="2514600"/>
                <a:ext cx="73152"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31" name="Group 30">
              <a:extLst>
                <a:ext uri="{FF2B5EF4-FFF2-40B4-BE49-F238E27FC236}">
                  <a16:creationId xmlns:a16="http://schemas.microsoft.com/office/drawing/2014/main" id="{E5672ACC-9426-9CE1-DF89-D3855EF9F6DF}"/>
                </a:ext>
              </a:extLst>
            </p:cNvPr>
            <p:cNvGrpSpPr/>
            <p:nvPr/>
          </p:nvGrpSpPr>
          <p:grpSpPr>
            <a:xfrm rot="12200306">
              <a:off x="1540438" y="1477872"/>
              <a:ext cx="609600" cy="180958"/>
              <a:chOff x="-762000" y="2486042"/>
              <a:chExt cx="609600" cy="180958"/>
            </a:xfrm>
          </p:grpSpPr>
          <p:cxnSp>
            <p:nvCxnSpPr>
              <p:cNvPr id="32" name="Straight Connector 31">
                <a:extLst>
                  <a:ext uri="{FF2B5EF4-FFF2-40B4-BE49-F238E27FC236}">
                    <a16:creationId xmlns:a16="http://schemas.microsoft.com/office/drawing/2014/main" id="{E7309DBE-FBE1-0CDF-6526-D4D160586304}"/>
                  </a:ext>
                </a:extLst>
              </p:cNvPr>
              <p:cNvCxnSpPr/>
              <p:nvPr/>
            </p:nvCxnSpPr>
            <p:spPr>
              <a:xfrm flipV="1">
                <a:off x="-762000" y="2486042"/>
                <a:ext cx="609600" cy="1809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60AD580E-0609-77EA-267F-CC796995595A}"/>
                  </a:ext>
                </a:extLst>
              </p:cNvPr>
              <p:cNvCxnSpPr>
                <a:cxnSpLocks/>
              </p:cNvCxnSpPr>
              <p:nvPr/>
            </p:nvCxnSpPr>
            <p:spPr>
              <a:xfrm flipV="1">
                <a:off x="-762000" y="2514600"/>
                <a:ext cx="76200"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36" name="Group 35">
            <a:extLst>
              <a:ext uri="{FF2B5EF4-FFF2-40B4-BE49-F238E27FC236}">
                <a16:creationId xmlns:a16="http://schemas.microsoft.com/office/drawing/2014/main" id="{9AD5500E-54D8-1024-6214-D8361FD78460}"/>
              </a:ext>
            </a:extLst>
          </p:cNvPr>
          <p:cNvGrpSpPr>
            <a:grpSpLocks noChangeAspect="1"/>
          </p:cNvGrpSpPr>
          <p:nvPr/>
        </p:nvGrpSpPr>
        <p:grpSpPr>
          <a:xfrm rot="6269355" flipV="1">
            <a:off x="6401015" y="2635313"/>
            <a:ext cx="304369" cy="137160"/>
            <a:chOff x="1540438" y="1147023"/>
            <a:chExt cx="679986" cy="511807"/>
          </a:xfrm>
          <a:effectLst/>
        </p:grpSpPr>
        <p:grpSp>
          <p:nvGrpSpPr>
            <p:cNvPr id="37" name="Group 36">
              <a:extLst>
                <a:ext uri="{FF2B5EF4-FFF2-40B4-BE49-F238E27FC236}">
                  <a16:creationId xmlns:a16="http://schemas.microsoft.com/office/drawing/2014/main" id="{3863A2A6-0912-18BF-D703-B7F1D193E0FD}"/>
                </a:ext>
              </a:extLst>
            </p:cNvPr>
            <p:cNvGrpSpPr/>
            <p:nvPr/>
          </p:nvGrpSpPr>
          <p:grpSpPr>
            <a:xfrm rot="1414823">
              <a:off x="1610822" y="1147023"/>
              <a:ext cx="609602" cy="180958"/>
              <a:chOff x="-762002" y="2486042"/>
              <a:chExt cx="609602" cy="180958"/>
            </a:xfrm>
          </p:grpSpPr>
          <p:cxnSp>
            <p:nvCxnSpPr>
              <p:cNvPr id="41" name="Straight Connector 40">
                <a:extLst>
                  <a:ext uri="{FF2B5EF4-FFF2-40B4-BE49-F238E27FC236}">
                    <a16:creationId xmlns:a16="http://schemas.microsoft.com/office/drawing/2014/main" id="{D7E67C4A-0E2F-E798-E19E-ACEFDD9ACF03}"/>
                  </a:ext>
                </a:extLst>
              </p:cNvPr>
              <p:cNvCxnSpPr/>
              <p:nvPr/>
            </p:nvCxnSpPr>
            <p:spPr>
              <a:xfrm flipV="1">
                <a:off x="-762000" y="2486042"/>
                <a:ext cx="609600" cy="1809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C827ABEE-6266-5C03-05D3-AF50A32E9BEC}"/>
                  </a:ext>
                </a:extLst>
              </p:cNvPr>
              <p:cNvCxnSpPr>
                <a:cxnSpLocks/>
              </p:cNvCxnSpPr>
              <p:nvPr/>
            </p:nvCxnSpPr>
            <p:spPr>
              <a:xfrm flipV="1">
                <a:off x="-762002" y="2514600"/>
                <a:ext cx="73152"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38" name="Group 37">
              <a:extLst>
                <a:ext uri="{FF2B5EF4-FFF2-40B4-BE49-F238E27FC236}">
                  <a16:creationId xmlns:a16="http://schemas.microsoft.com/office/drawing/2014/main" id="{24AAFCFA-8233-DF1B-982B-66A1218CE0E7}"/>
                </a:ext>
              </a:extLst>
            </p:cNvPr>
            <p:cNvGrpSpPr/>
            <p:nvPr/>
          </p:nvGrpSpPr>
          <p:grpSpPr>
            <a:xfrm rot="12200306">
              <a:off x="1540438" y="1477872"/>
              <a:ext cx="609600" cy="180958"/>
              <a:chOff x="-762000" y="2486042"/>
              <a:chExt cx="609600" cy="180958"/>
            </a:xfrm>
          </p:grpSpPr>
          <p:cxnSp>
            <p:nvCxnSpPr>
              <p:cNvPr id="39" name="Straight Connector 38">
                <a:extLst>
                  <a:ext uri="{FF2B5EF4-FFF2-40B4-BE49-F238E27FC236}">
                    <a16:creationId xmlns:a16="http://schemas.microsoft.com/office/drawing/2014/main" id="{C3E14D42-3E6E-4126-73E0-52A821924204}"/>
                  </a:ext>
                </a:extLst>
              </p:cNvPr>
              <p:cNvCxnSpPr/>
              <p:nvPr/>
            </p:nvCxnSpPr>
            <p:spPr>
              <a:xfrm flipV="1">
                <a:off x="-762000" y="2486042"/>
                <a:ext cx="609600" cy="1809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01CFC8F1-36E8-215E-AEB4-91C262332042}"/>
                  </a:ext>
                </a:extLst>
              </p:cNvPr>
              <p:cNvCxnSpPr>
                <a:cxnSpLocks/>
              </p:cNvCxnSpPr>
              <p:nvPr/>
            </p:nvCxnSpPr>
            <p:spPr>
              <a:xfrm flipV="1">
                <a:off x="-762000" y="2514600"/>
                <a:ext cx="76200"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43" name="Group 42">
            <a:extLst>
              <a:ext uri="{FF2B5EF4-FFF2-40B4-BE49-F238E27FC236}">
                <a16:creationId xmlns:a16="http://schemas.microsoft.com/office/drawing/2014/main" id="{78CC4E8D-4E10-A216-ABF2-F2AB0B6E3294}"/>
              </a:ext>
            </a:extLst>
          </p:cNvPr>
          <p:cNvGrpSpPr>
            <a:grpSpLocks noChangeAspect="1"/>
          </p:cNvGrpSpPr>
          <p:nvPr/>
        </p:nvGrpSpPr>
        <p:grpSpPr>
          <a:xfrm rot="6269355" flipV="1">
            <a:off x="5868669" y="3498670"/>
            <a:ext cx="304369" cy="137160"/>
            <a:chOff x="1540438" y="1147023"/>
            <a:chExt cx="679986" cy="511807"/>
          </a:xfrm>
          <a:effectLst/>
        </p:grpSpPr>
        <p:grpSp>
          <p:nvGrpSpPr>
            <p:cNvPr id="44" name="Group 43">
              <a:extLst>
                <a:ext uri="{FF2B5EF4-FFF2-40B4-BE49-F238E27FC236}">
                  <a16:creationId xmlns:a16="http://schemas.microsoft.com/office/drawing/2014/main" id="{5297494F-CE6A-6435-4AAC-79C7E1E6C596}"/>
                </a:ext>
              </a:extLst>
            </p:cNvPr>
            <p:cNvGrpSpPr/>
            <p:nvPr/>
          </p:nvGrpSpPr>
          <p:grpSpPr>
            <a:xfrm rot="1414823">
              <a:off x="1610822" y="1147023"/>
              <a:ext cx="609602" cy="180958"/>
              <a:chOff x="-762002" y="2486042"/>
              <a:chExt cx="609602" cy="180958"/>
            </a:xfrm>
          </p:grpSpPr>
          <p:cxnSp>
            <p:nvCxnSpPr>
              <p:cNvPr id="48" name="Straight Connector 47">
                <a:extLst>
                  <a:ext uri="{FF2B5EF4-FFF2-40B4-BE49-F238E27FC236}">
                    <a16:creationId xmlns:a16="http://schemas.microsoft.com/office/drawing/2014/main" id="{11EBEA6E-BD16-286F-A5D8-C655BD3C3D97}"/>
                  </a:ext>
                </a:extLst>
              </p:cNvPr>
              <p:cNvCxnSpPr/>
              <p:nvPr/>
            </p:nvCxnSpPr>
            <p:spPr>
              <a:xfrm flipV="1">
                <a:off x="-762000" y="2486042"/>
                <a:ext cx="609600" cy="1809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E84455B3-1CF9-C3B7-EA43-5033294FD418}"/>
                  </a:ext>
                </a:extLst>
              </p:cNvPr>
              <p:cNvCxnSpPr>
                <a:cxnSpLocks/>
              </p:cNvCxnSpPr>
              <p:nvPr/>
            </p:nvCxnSpPr>
            <p:spPr>
              <a:xfrm flipV="1">
                <a:off x="-762002" y="2514600"/>
                <a:ext cx="73152"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45" name="Group 44">
              <a:extLst>
                <a:ext uri="{FF2B5EF4-FFF2-40B4-BE49-F238E27FC236}">
                  <a16:creationId xmlns:a16="http://schemas.microsoft.com/office/drawing/2014/main" id="{82235227-FFF7-FFB6-9CB2-007972084372}"/>
                </a:ext>
              </a:extLst>
            </p:cNvPr>
            <p:cNvGrpSpPr/>
            <p:nvPr/>
          </p:nvGrpSpPr>
          <p:grpSpPr>
            <a:xfrm rot="12200306">
              <a:off x="1540438" y="1477872"/>
              <a:ext cx="609600" cy="180958"/>
              <a:chOff x="-762000" y="2486042"/>
              <a:chExt cx="609600" cy="180958"/>
            </a:xfrm>
          </p:grpSpPr>
          <p:cxnSp>
            <p:nvCxnSpPr>
              <p:cNvPr id="46" name="Straight Connector 45">
                <a:extLst>
                  <a:ext uri="{FF2B5EF4-FFF2-40B4-BE49-F238E27FC236}">
                    <a16:creationId xmlns:a16="http://schemas.microsoft.com/office/drawing/2014/main" id="{C6C9D248-9938-8673-F51A-CEC93B83CE78}"/>
                  </a:ext>
                </a:extLst>
              </p:cNvPr>
              <p:cNvCxnSpPr/>
              <p:nvPr/>
            </p:nvCxnSpPr>
            <p:spPr>
              <a:xfrm flipV="1">
                <a:off x="-762000" y="2486042"/>
                <a:ext cx="609600" cy="1809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7C236550-FA04-8EC3-586A-0A74D21B62DA}"/>
                  </a:ext>
                </a:extLst>
              </p:cNvPr>
              <p:cNvCxnSpPr>
                <a:cxnSpLocks/>
              </p:cNvCxnSpPr>
              <p:nvPr/>
            </p:nvCxnSpPr>
            <p:spPr>
              <a:xfrm flipV="1">
                <a:off x="-762000" y="2514600"/>
                <a:ext cx="76200"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50" name="Group 49">
            <a:extLst>
              <a:ext uri="{FF2B5EF4-FFF2-40B4-BE49-F238E27FC236}">
                <a16:creationId xmlns:a16="http://schemas.microsoft.com/office/drawing/2014/main" id="{2B924F1A-0BAE-C7FA-0AB3-D0CFF94E2979}"/>
              </a:ext>
            </a:extLst>
          </p:cNvPr>
          <p:cNvGrpSpPr>
            <a:grpSpLocks noChangeAspect="1"/>
          </p:cNvGrpSpPr>
          <p:nvPr/>
        </p:nvGrpSpPr>
        <p:grpSpPr>
          <a:xfrm rot="3729048" flipV="1">
            <a:off x="6361096" y="4824726"/>
            <a:ext cx="304369" cy="137160"/>
            <a:chOff x="1540438" y="1147023"/>
            <a:chExt cx="679986" cy="511807"/>
          </a:xfrm>
          <a:effectLst/>
        </p:grpSpPr>
        <p:grpSp>
          <p:nvGrpSpPr>
            <p:cNvPr id="51" name="Group 50">
              <a:extLst>
                <a:ext uri="{FF2B5EF4-FFF2-40B4-BE49-F238E27FC236}">
                  <a16:creationId xmlns:a16="http://schemas.microsoft.com/office/drawing/2014/main" id="{952A4162-3D10-2997-919C-3BBADA242FCD}"/>
                </a:ext>
              </a:extLst>
            </p:cNvPr>
            <p:cNvGrpSpPr/>
            <p:nvPr/>
          </p:nvGrpSpPr>
          <p:grpSpPr>
            <a:xfrm rot="1414823">
              <a:off x="1610822" y="1147023"/>
              <a:ext cx="609602" cy="180958"/>
              <a:chOff x="-762002" y="2486042"/>
              <a:chExt cx="609602" cy="180958"/>
            </a:xfrm>
          </p:grpSpPr>
          <p:cxnSp>
            <p:nvCxnSpPr>
              <p:cNvPr id="55" name="Straight Connector 54">
                <a:extLst>
                  <a:ext uri="{FF2B5EF4-FFF2-40B4-BE49-F238E27FC236}">
                    <a16:creationId xmlns:a16="http://schemas.microsoft.com/office/drawing/2014/main" id="{2CB6E43B-BC7A-3496-2ECB-BF4B45A96975}"/>
                  </a:ext>
                </a:extLst>
              </p:cNvPr>
              <p:cNvCxnSpPr/>
              <p:nvPr/>
            </p:nvCxnSpPr>
            <p:spPr>
              <a:xfrm flipV="1">
                <a:off x="-762000" y="2486042"/>
                <a:ext cx="609600" cy="1809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id="{45BE0D6B-D098-C0DE-22F8-F75F5A8C46D3}"/>
                  </a:ext>
                </a:extLst>
              </p:cNvPr>
              <p:cNvCxnSpPr>
                <a:cxnSpLocks/>
              </p:cNvCxnSpPr>
              <p:nvPr/>
            </p:nvCxnSpPr>
            <p:spPr>
              <a:xfrm flipV="1">
                <a:off x="-762002" y="2514600"/>
                <a:ext cx="73152"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52" name="Group 51">
              <a:extLst>
                <a:ext uri="{FF2B5EF4-FFF2-40B4-BE49-F238E27FC236}">
                  <a16:creationId xmlns:a16="http://schemas.microsoft.com/office/drawing/2014/main" id="{2D59CDF6-0D5F-6861-A853-DF2BD5B89CDE}"/>
                </a:ext>
              </a:extLst>
            </p:cNvPr>
            <p:cNvGrpSpPr/>
            <p:nvPr/>
          </p:nvGrpSpPr>
          <p:grpSpPr>
            <a:xfrm rot="12200306">
              <a:off x="1540438" y="1477872"/>
              <a:ext cx="609600" cy="180958"/>
              <a:chOff x="-762000" y="2486042"/>
              <a:chExt cx="609600" cy="180958"/>
            </a:xfrm>
          </p:grpSpPr>
          <p:cxnSp>
            <p:nvCxnSpPr>
              <p:cNvPr id="53" name="Straight Connector 52">
                <a:extLst>
                  <a:ext uri="{FF2B5EF4-FFF2-40B4-BE49-F238E27FC236}">
                    <a16:creationId xmlns:a16="http://schemas.microsoft.com/office/drawing/2014/main" id="{5209070B-DE45-8EBD-CEE8-25384EB19FC7}"/>
                  </a:ext>
                </a:extLst>
              </p:cNvPr>
              <p:cNvCxnSpPr/>
              <p:nvPr/>
            </p:nvCxnSpPr>
            <p:spPr>
              <a:xfrm flipV="1">
                <a:off x="-762000" y="2486042"/>
                <a:ext cx="609600" cy="1809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B717F1D9-A275-C405-C7A3-B44B82685B8A}"/>
                  </a:ext>
                </a:extLst>
              </p:cNvPr>
              <p:cNvCxnSpPr>
                <a:cxnSpLocks/>
              </p:cNvCxnSpPr>
              <p:nvPr/>
            </p:nvCxnSpPr>
            <p:spPr>
              <a:xfrm flipV="1">
                <a:off x="-762000" y="2514600"/>
                <a:ext cx="76200"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57" name="Group 56">
            <a:extLst>
              <a:ext uri="{FF2B5EF4-FFF2-40B4-BE49-F238E27FC236}">
                <a16:creationId xmlns:a16="http://schemas.microsoft.com/office/drawing/2014/main" id="{2469F6A9-07B0-6BD5-3607-018311F0C8D8}"/>
              </a:ext>
            </a:extLst>
          </p:cNvPr>
          <p:cNvGrpSpPr>
            <a:grpSpLocks noChangeAspect="1"/>
          </p:cNvGrpSpPr>
          <p:nvPr/>
        </p:nvGrpSpPr>
        <p:grpSpPr>
          <a:xfrm rot="4004317" flipV="1">
            <a:off x="7613659" y="6153716"/>
            <a:ext cx="304369" cy="137160"/>
            <a:chOff x="1540438" y="1147023"/>
            <a:chExt cx="679986" cy="511807"/>
          </a:xfrm>
          <a:effectLst/>
        </p:grpSpPr>
        <p:grpSp>
          <p:nvGrpSpPr>
            <p:cNvPr id="58" name="Group 57">
              <a:extLst>
                <a:ext uri="{FF2B5EF4-FFF2-40B4-BE49-F238E27FC236}">
                  <a16:creationId xmlns:a16="http://schemas.microsoft.com/office/drawing/2014/main" id="{0DF98D31-F3F6-9E61-7BD8-CEEDD98DE721}"/>
                </a:ext>
              </a:extLst>
            </p:cNvPr>
            <p:cNvGrpSpPr/>
            <p:nvPr/>
          </p:nvGrpSpPr>
          <p:grpSpPr>
            <a:xfrm rot="1414823">
              <a:off x="1610822" y="1147023"/>
              <a:ext cx="609602" cy="180958"/>
              <a:chOff x="-762002" y="2486042"/>
              <a:chExt cx="609602" cy="180958"/>
            </a:xfrm>
          </p:grpSpPr>
          <p:cxnSp>
            <p:nvCxnSpPr>
              <p:cNvPr id="62" name="Straight Connector 61">
                <a:extLst>
                  <a:ext uri="{FF2B5EF4-FFF2-40B4-BE49-F238E27FC236}">
                    <a16:creationId xmlns:a16="http://schemas.microsoft.com/office/drawing/2014/main" id="{424A7B43-8EAD-8161-AAC4-CF5200E04948}"/>
                  </a:ext>
                </a:extLst>
              </p:cNvPr>
              <p:cNvCxnSpPr/>
              <p:nvPr/>
            </p:nvCxnSpPr>
            <p:spPr>
              <a:xfrm flipV="1">
                <a:off x="-762000" y="2486042"/>
                <a:ext cx="609600" cy="1809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Straight Connector 62">
                <a:extLst>
                  <a:ext uri="{FF2B5EF4-FFF2-40B4-BE49-F238E27FC236}">
                    <a16:creationId xmlns:a16="http://schemas.microsoft.com/office/drawing/2014/main" id="{73D35D3B-BEDE-3909-0E8E-7CBBFB00D6D2}"/>
                  </a:ext>
                </a:extLst>
              </p:cNvPr>
              <p:cNvCxnSpPr>
                <a:cxnSpLocks/>
              </p:cNvCxnSpPr>
              <p:nvPr/>
            </p:nvCxnSpPr>
            <p:spPr>
              <a:xfrm flipV="1">
                <a:off x="-762002" y="2514600"/>
                <a:ext cx="73152"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59" name="Group 58">
              <a:extLst>
                <a:ext uri="{FF2B5EF4-FFF2-40B4-BE49-F238E27FC236}">
                  <a16:creationId xmlns:a16="http://schemas.microsoft.com/office/drawing/2014/main" id="{E22969DD-CF44-49E2-EBA5-1024D1A504A2}"/>
                </a:ext>
              </a:extLst>
            </p:cNvPr>
            <p:cNvGrpSpPr/>
            <p:nvPr/>
          </p:nvGrpSpPr>
          <p:grpSpPr>
            <a:xfrm rot="12200306">
              <a:off x="1540438" y="1477872"/>
              <a:ext cx="609600" cy="180958"/>
              <a:chOff x="-762000" y="2486042"/>
              <a:chExt cx="609600" cy="180958"/>
            </a:xfrm>
          </p:grpSpPr>
          <p:cxnSp>
            <p:nvCxnSpPr>
              <p:cNvPr id="60" name="Straight Connector 59">
                <a:extLst>
                  <a:ext uri="{FF2B5EF4-FFF2-40B4-BE49-F238E27FC236}">
                    <a16:creationId xmlns:a16="http://schemas.microsoft.com/office/drawing/2014/main" id="{C9A4C770-9A3A-EAC2-901B-CA808F887450}"/>
                  </a:ext>
                </a:extLst>
              </p:cNvPr>
              <p:cNvCxnSpPr/>
              <p:nvPr/>
            </p:nvCxnSpPr>
            <p:spPr>
              <a:xfrm flipV="1">
                <a:off x="-762000" y="2486042"/>
                <a:ext cx="609600" cy="1809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687C20B0-3AE6-71D2-A28C-581F72D69293}"/>
                  </a:ext>
                </a:extLst>
              </p:cNvPr>
              <p:cNvCxnSpPr>
                <a:cxnSpLocks/>
              </p:cNvCxnSpPr>
              <p:nvPr/>
            </p:nvCxnSpPr>
            <p:spPr>
              <a:xfrm flipV="1">
                <a:off x="-762000" y="2514600"/>
                <a:ext cx="76200"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67" name="Freeform 66">
            <a:extLst>
              <a:ext uri="{FF2B5EF4-FFF2-40B4-BE49-F238E27FC236}">
                <a16:creationId xmlns:a16="http://schemas.microsoft.com/office/drawing/2014/main" id="{122A8DEB-BE39-AAB5-1C76-102ABE1A340B}"/>
              </a:ext>
            </a:extLst>
          </p:cNvPr>
          <p:cNvSpPr>
            <a:spLocks noChangeAspect="1"/>
          </p:cNvSpPr>
          <p:nvPr/>
        </p:nvSpPr>
        <p:spPr>
          <a:xfrm>
            <a:off x="6682448" y="1550318"/>
            <a:ext cx="266464" cy="239815"/>
          </a:xfrm>
          <a:custGeom>
            <a:avLst/>
            <a:gdLst>
              <a:gd name="connsiteX0" fmla="*/ 0 w 95250"/>
              <a:gd name="connsiteY0" fmla="*/ 85725 h 85725"/>
              <a:gd name="connsiteX1" fmla="*/ 66675 w 95250"/>
              <a:gd name="connsiteY1" fmla="*/ 28575 h 85725"/>
              <a:gd name="connsiteX2" fmla="*/ 95250 w 95250"/>
              <a:gd name="connsiteY2" fmla="*/ 0 h 85725"/>
            </a:gdLst>
            <a:ahLst/>
            <a:cxnLst>
              <a:cxn ang="0">
                <a:pos x="connsiteX0" y="connsiteY0"/>
              </a:cxn>
              <a:cxn ang="0">
                <a:pos x="connsiteX1" y="connsiteY1"/>
              </a:cxn>
              <a:cxn ang="0">
                <a:pos x="connsiteX2" y="connsiteY2"/>
              </a:cxn>
            </a:cxnLst>
            <a:rect l="l" t="t" r="r" b="b"/>
            <a:pathLst>
              <a:path w="95250" h="85725">
                <a:moveTo>
                  <a:pt x="0" y="85725"/>
                </a:moveTo>
                <a:cubicBezTo>
                  <a:pt x="25400" y="64293"/>
                  <a:pt x="50800" y="42862"/>
                  <a:pt x="66675" y="28575"/>
                </a:cubicBezTo>
                <a:cubicBezTo>
                  <a:pt x="82550" y="14287"/>
                  <a:pt x="88900" y="7143"/>
                  <a:pt x="95250" y="0"/>
                </a:cubicBezTo>
              </a:path>
            </a:pathLst>
          </a:cu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4" name="Group 93">
            <a:extLst>
              <a:ext uri="{FF2B5EF4-FFF2-40B4-BE49-F238E27FC236}">
                <a16:creationId xmlns:a16="http://schemas.microsoft.com/office/drawing/2014/main" id="{33D9404B-901E-A446-0F36-4BF40A3EA5A0}"/>
              </a:ext>
            </a:extLst>
          </p:cNvPr>
          <p:cNvGrpSpPr>
            <a:grpSpLocks noChangeAspect="1"/>
          </p:cNvGrpSpPr>
          <p:nvPr/>
        </p:nvGrpSpPr>
        <p:grpSpPr>
          <a:xfrm>
            <a:off x="6555864" y="2275447"/>
            <a:ext cx="132105" cy="108001"/>
            <a:chOff x="7188546" y="2379129"/>
            <a:chExt cx="62908" cy="51429"/>
          </a:xfrm>
        </p:grpSpPr>
        <p:sp>
          <p:nvSpPr>
            <p:cNvPr id="69" name="Freeform 68">
              <a:extLst>
                <a:ext uri="{FF2B5EF4-FFF2-40B4-BE49-F238E27FC236}">
                  <a16:creationId xmlns:a16="http://schemas.microsoft.com/office/drawing/2014/main" id="{E7ABED56-57E1-60F3-6326-962EB49490E0}"/>
                </a:ext>
              </a:extLst>
            </p:cNvPr>
            <p:cNvSpPr/>
            <p:nvPr/>
          </p:nvSpPr>
          <p:spPr>
            <a:xfrm>
              <a:off x="7188546" y="2379129"/>
              <a:ext cx="57150" cy="28575"/>
            </a:xfrm>
            <a:custGeom>
              <a:avLst/>
              <a:gdLst>
                <a:gd name="connsiteX0" fmla="*/ 0 w 57150"/>
                <a:gd name="connsiteY0" fmla="*/ 28575 h 28575"/>
                <a:gd name="connsiteX1" fmla="*/ 57150 w 57150"/>
                <a:gd name="connsiteY1" fmla="*/ 0 h 28575"/>
              </a:gdLst>
              <a:ahLst/>
              <a:cxnLst>
                <a:cxn ang="0">
                  <a:pos x="connsiteX0" y="connsiteY0"/>
                </a:cxn>
                <a:cxn ang="0">
                  <a:pos x="connsiteX1" y="connsiteY1"/>
                </a:cxn>
              </a:cxnLst>
              <a:rect l="l" t="t" r="r" b="b"/>
              <a:pathLst>
                <a:path w="57150" h="28575">
                  <a:moveTo>
                    <a:pt x="0" y="28575"/>
                  </a:moveTo>
                  <a:lnTo>
                    <a:pt x="57150" y="0"/>
                  </a:lnTo>
                </a:path>
              </a:pathLst>
            </a:cu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Freeform 69">
              <a:extLst>
                <a:ext uri="{FF2B5EF4-FFF2-40B4-BE49-F238E27FC236}">
                  <a16:creationId xmlns:a16="http://schemas.microsoft.com/office/drawing/2014/main" id="{6C5C7863-3196-E1FB-883C-7A1A2B420A9C}"/>
                </a:ext>
              </a:extLst>
            </p:cNvPr>
            <p:cNvSpPr/>
            <p:nvPr/>
          </p:nvSpPr>
          <p:spPr>
            <a:xfrm>
              <a:off x="7194304" y="2401983"/>
              <a:ext cx="57150" cy="28575"/>
            </a:xfrm>
            <a:custGeom>
              <a:avLst/>
              <a:gdLst>
                <a:gd name="connsiteX0" fmla="*/ 0 w 57150"/>
                <a:gd name="connsiteY0" fmla="*/ 28575 h 28575"/>
                <a:gd name="connsiteX1" fmla="*/ 57150 w 57150"/>
                <a:gd name="connsiteY1" fmla="*/ 0 h 28575"/>
              </a:gdLst>
              <a:ahLst/>
              <a:cxnLst>
                <a:cxn ang="0">
                  <a:pos x="connsiteX0" y="connsiteY0"/>
                </a:cxn>
                <a:cxn ang="0">
                  <a:pos x="connsiteX1" y="connsiteY1"/>
                </a:cxn>
              </a:cxnLst>
              <a:rect l="l" t="t" r="r" b="b"/>
              <a:pathLst>
                <a:path w="57150" h="28575">
                  <a:moveTo>
                    <a:pt x="0" y="28575"/>
                  </a:moveTo>
                  <a:lnTo>
                    <a:pt x="57150" y="0"/>
                  </a:lnTo>
                </a:path>
              </a:pathLst>
            </a:cu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93" name="Group 92">
            <a:extLst>
              <a:ext uri="{FF2B5EF4-FFF2-40B4-BE49-F238E27FC236}">
                <a16:creationId xmlns:a16="http://schemas.microsoft.com/office/drawing/2014/main" id="{3AE9F0AA-25BC-C31E-6CCE-3F5C092D241F}"/>
              </a:ext>
            </a:extLst>
          </p:cNvPr>
          <p:cNvGrpSpPr>
            <a:grpSpLocks noChangeAspect="1"/>
          </p:cNvGrpSpPr>
          <p:nvPr/>
        </p:nvGrpSpPr>
        <p:grpSpPr>
          <a:xfrm>
            <a:off x="5993170" y="2946091"/>
            <a:ext cx="567794" cy="383596"/>
            <a:chOff x="6988521" y="2633129"/>
            <a:chExt cx="207283" cy="140038"/>
          </a:xfrm>
        </p:grpSpPr>
        <p:sp>
          <p:nvSpPr>
            <p:cNvPr id="71" name="Freeform 70">
              <a:extLst>
                <a:ext uri="{FF2B5EF4-FFF2-40B4-BE49-F238E27FC236}">
                  <a16:creationId xmlns:a16="http://schemas.microsoft.com/office/drawing/2014/main" id="{9686B5EC-B714-38CE-ADA7-4DD9FB472087}"/>
                </a:ext>
              </a:extLst>
            </p:cNvPr>
            <p:cNvSpPr/>
            <p:nvPr/>
          </p:nvSpPr>
          <p:spPr>
            <a:xfrm>
              <a:off x="6988521" y="2633129"/>
              <a:ext cx="196850" cy="117475"/>
            </a:xfrm>
            <a:custGeom>
              <a:avLst/>
              <a:gdLst>
                <a:gd name="connsiteX0" fmla="*/ 0 w 196850"/>
                <a:gd name="connsiteY0" fmla="*/ 117475 h 117475"/>
                <a:gd name="connsiteX1" fmla="*/ 50800 w 196850"/>
                <a:gd name="connsiteY1" fmla="*/ 104775 h 117475"/>
                <a:gd name="connsiteX2" fmla="*/ 73025 w 196850"/>
                <a:gd name="connsiteY2" fmla="*/ 69850 h 117475"/>
                <a:gd name="connsiteX3" fmla="*/ 107950 w 196850"/>
                <a:gd name="connsiteY3" fmla="*/ 44450 h 117475"/>
                <a:gd name="connsiteX4" fmla="*/ 158750 w 196850"/>
                <a:gd name="connsiteY4" fmla="*/ 28575 h 117475"/>
                <a:gd name="connsiteX5" fmla="*/ 196850 w 196850"/>
                <a:gd name="connsiteY5" fmla="*/ 0 h 117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6850" h="117475">
                  <a:moveTo>
                    <a:pt x="0" y="117475"/>
                  </a:moveTo>
                  <a:cubicBezTo>
                    <a:pt x="19314" y="115093"/>
                    <a:pt x="38629" y="112712"/>
                    <a:pt x="50800" y="104775"/>
                  </a:cubicBezTo>
                  <a:cubicBezTo>
                    <a:pt x="62971" y="96838"/>
                    <a:pt x="63500" y="79904"/>
                    <a:pt x="73025" y="69850"/>
                  </a:cubicBezTo>
                  <a:cubicBezTo>
                    <a:pt x="82550" y="59796"/>
                    <a:pt x="93663" y="51329"/>
                    <a:pt x="107950" y="44450"/>
                  </a:cubicBezTo>
                  <a:cubicBezTo>
                    <a:pt x="122238" y="37571"/>
                    <a:pt x="143933" y="35983"/>
                    <a:pt x="158750" y="28575"/>
                  </a:cubicBezTo>
                  <a:cubicBezTo>
                    <a:pt x="173567" y="21167"/>
                    <a:pt x="185208" y="10583"/>
                    <a:pt x="196850" y="0"/>
                  </a:cubicBezTo>
                </a:path>
              </a:pathLst>
            </a:cu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Freeform 71">
              <a:extLst>
                <a:ext uri="{FF2B5EF4-FFF2-40B4-BE49-F238E27FC236}">
                  <a16:creationId xmlns:a16="http://schemas.microsoft.com/office/drawing/2014/main" id="{908C8541-90D4-4AC8-46BB-6CC681F38B2A}"/>
                </a:ext>
              </a:extLst>
            </p:cNvPr>
            <p:cNvSpPr/>
            <p:nvPr/>
          </p:nvSpPr>
          <p:spPr>
            <a:xfrm>
              <a:off x="6998954" y="2655692"/>
              <a:ext cx="196850" cy="117475"/>
            </a:xfrm>
            <a:custGeom>
              <a:avLst/>
              <a:gdLst>
                <a:gd name="connsiteX0" fmla="*/ 0 w 196850"/>
                <a:gd name="connsiteY0" fmla="*/ 117475 h 117475"/>
                <a:gd name="connsiteX1" fmla="*/ 50800 w 196850"/>
                <a:gd name="connsiteY1" fmla="*/ 104775 h 117475"/>
                <a:gd name="connsiteX2" fmla="*/ 73025 w 196850"/>
                <a:gd name="connsiteY2" fmla="*/ 69850 h 117475"/>
                <a:gd name="connsiteX3" fmla="*/ 107950 w 196850"/>
                <a:gd name="connsiteY3" fmla="*/ 44450 h 117475"/>
                <a:gd name="connsiteX4" fmla="*/ 158750 w 196850"/>
                <a:gd name="connsiteY4" fmla="*/ 28575 h 117475"/>
                <a:gd name="connsiteX5" fmla="*/ 196850 w 196850"/>
                <a:gd name="connsiteY5" fmla="*/ 0 h 117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6850" h="117475">
                  <a:moveTo>
                    <a:pt x="0" y="117475"/>
                  </a:moveTo>
                  <a:cubicBezTo>
                    <a:pt x="19314" y="115093"/>
                    <a:pt x="38629" y="112712"/>
                    <a:pt x="50800" y="104775"/>
                  </a:cubicBezTo>
                  <a:cubicBezTo>
                    <a:pt x="62971" y="96838"/>
                    <a:pt x="63500" y="79904"/>
                    <a:pt x="73025" y="69850"/>
                  </a:cubicBezTo>
                  <a:cubicBezTo>
                    <a:pt x="82550" y="59796"/>
                    <a:pt x="93663" y="51329"/>
                    <a:pt x="107950" y="44450"/>
                  </a:cubicBezTo>
                  <a:cubicBezTo>
                    <a:pt x="122238" y="37571"/>
                    <a:pt x="143933" y="35983"/>
                    <a:pt x="158750" y="28575"/>
                  </a:cubicBezTo>
                  <a:cubicBezTo>
                    <a:pt x="173567" y="21167"/>
                    <a:pt x="185208" y="10583"/>
                    <a:pt x="196850" y="0"/>
                  </a:cubicBezTo>
                </a:path>
              </a:pathLst>
            </a:cu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5" name="Freeform 94">
            <a:extLst>
              <a:ext uri="{FF2B5EF4-FFF2-40B4-BE49-F238E27FC236}">
                <a16:creationId xmlns:a16="http://schemas.microsoft.com/office/drawing/2014/main" id="{3EEDFB15-9699-1FE0-AA6E-B913F66490EA}"/>
              </a:ext>
            </a:extLst>
          </p:cNvPr>
          <p:cNvSpPr>
            <a:spLocks noChangeAspect="1"/>
          </p:cNvSpPr>
          <p:nvPr/>
        </p:nvSpPr>
        <p:spPr>
          <a:xfrm>
            <a:off x="6721557" y="1592462"/>
            <a:ext cx="266464" cy="239815"/>
          </a:xfrm>
          <a:custGeom>
            <a:avLst/>
            <a:gdLst>
              <a:gd name="connsiteX0" fmla="*/ 0 w 95250"/>
              <a:gd name="connsiteY0" fmla="*/ 85725 h 85725"/>
              <a:gd name="connsiteX1" fmla="*/ 66675 w 95250"/>
              <a:gd name="connsiteY1" fmla="*/ 28575 h 85725"/>
              <a:gd name="connsiteX2" fmla="*/ 95250 w 95250"/>
              <a:gd name="connsiteY2" fmla="*/ 0 h 85725"/>
            </a:gdLst>
            <a:ahLst/>
            <a:cxnLst>
              <a:cxn ang="0">
                <a:pos x="connsiteX0" y="connsiteY0"/>
              </a:cxn>
              <a:cxn ang="0">
                <a:pos x="connsiteX1" y="connsiteY1"/>
              </a:cxn>
              <a:cxn ang="0">
                <a:pos x="connsiteX2" y="connsiteY2"/>
              </a:cxn>
            </a:cxnLst>
            <a:rect l="l" t="t" r="r" b="b"/>
            <a:pathLst>
              <a:path w="95250" h="85725">
                <a:moveTo>
                  <a:pt x="0" y="85725"/>
                </a:moveTo>
                <a:cubicBezTo>
                  <a:pt x="25400" y="64293"/>
                  <a:pt x="50800" y="42862"/>
                  <a:pt x="66675" y="28575"/>
                </a:cubicBezTo>
                <a:cubicBezTo>
                  <a:pt x="82550" y="14287"/>
                  <a:pt x="88900" y="7143"/>
                  <a:pt x="95250" y="0"/>
                </a:cubicBezTo>
              </a:path>
            </a:pathLst>
          </a:cu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6" name="Group 95">
            <a:extLst>
              <a:ext uri="{FF2B5EF4-FFF2-40B4-BE49-F238E27FC236}">
                <a16:creationId xmlns:a16="http://schemas.microsoft.com/office/drawing/2014/main" id="{B4A7DCFE-8EAC-27B8-2D8F-41591B9EFCA5}"/>
              </a:ext>
            </a:extLst>
          </p:cNvPr>
          <p:cNvGrpSpPr>
            <a:grpSpLocks noChangeAspect="1"/>
          </p:cNvGrpSpPr>
          <p:nvPr/>
        </p:nvGrpSpPr>
        <p:grpSpPr>
          <a:xfrm rot="6686483" flipV="1">
            <a:off x="6865914" y="1221073"/>
            <a:ext cx="304369" cy="137160"/>
            <a:chOff x="1540438" y="1147023"/>
            <a:chExt cx="679986" cy="511807"/>
          </a:xfrm>
          <a:effectLst/>
        </p:grpSpPr>
        <p:grpSp>
          <p:nvGrpSpPr>
            <p:cNvPr id="97" name="Group 96">
              <a:extLst>
                <a:ext uri="{FF2B5EF4-FFF2-40B4-BE49-F238E27FC236}">
                  <a16:creationId xmlns:a16="http://schemas.microsoft.com/office/drawing/2014/main" id="{A5513A66-47A3-A360-3886-E4EBAC8AC5BC}"/>
                </a:ext>
              </a:extLst>
            </p:cNvPr>
            <p:cNvGrpSpPr/>
            <p:nvPr/>
          </p:nvGrpSpPr>
          <p:grpSpPr>
            <a:xfrm rot="1414823">
              <a:off x="1610822" y="1147023"/>
              <a:ext cx="609602" cy="180958"/>
              <a:chOff x="-762002" y="2486042"/>
              <a:chExt cx="609602" cy="180958"/>
            </a:xfrm>
          </p:grpSpPr>
          <p:cxnSp>
            <p:nvCxnSpPr>
              <p:cNvPr id="101" name="Straight Connector 100">
                <a:extLst>
                  <a:ext uri="{FF2B5EF4-FFF2-40B4-BE49-F238E27FC236}">
                    <a16:creationId xmlns:a16="http://schemas.microsoft.com/office/drawing/2014/main" id="{9834DF6C-0FB8-5A59-C951-40ECC095A902}"/>
                  </a:ext>
                </a:extLst>
              </p:cNvPr>
              <p:cNvCxnSpPr/>
              <p:nvPr/>
            </p:nvCxnSpPr>
            <p:spPr>
              <a:xfrm flipV="1">
                <a:off x="-762000" y="2486042"/>
                <a:ext cx="609600" cy="1809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2" name="Straight Connector 101">
                <a:extLst>
                  <a:ext uri="{FF2B5EF4-FFF2-40B4-BE49-F238E27FC236}">
                    <a16:creationId xmlns:a16="http://schemas.microsoft.com/office/drawing/2014/main" id="{5E30B9C1-61FC-EFAA-A545-05C8E787F06F}"/>
                  </a:ext>
                </a:extLst>
              </p:cNvPr>
              <p:cNvCxnSpPr>
                <a:cxnSpLocks/>
              </p:cNvCxnSpPr>
              <p:nvPr/>
            </p:nvCxnSpPr>
            <p:spPr>
              <a:xfrm flipV="1">
                <a:off x="-762002" y="2514600"/>
                <a:ext cx="73152"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98" name="Group 97">
              <a:extLst>
                <a:ext uri="{FF2B5EF4-FFF2-40B4-BE49-F238E27FC236}">
                  <a16:creationId xmlns:a16="http://schemas.microsoft.com/office/drawing/2014/main" id="{E9A75A19-FE85-4B19-36DA-2187B3BA3D0B}"/>
                </a:ext>
              </a:extLst>
            </p:cNvPr>
            <p:cNvGrpSpPr/>
            <p:nvPr/>
          </p:nvGrpSpPr>
          <p:grpSpPr>
            <a:xfrm rot="12200306">
              <a:off x="1540438" y="1477872"/>
              <a:ext cx="609600" cy="180958"/>
              <a:chOff x="-762000" y="2486042"/>
              <a:chExt cx="609600" cy="180958"/>
            </a:xfrm>
          </p:grpSpPr>
          <p:cxnSp>
            <p:nvCxnSpPr>
              <p:cNvPr id="99" name="Straight Connector 98">
                <a:extLst>
                  <a:ext uri="{FF2B5EF4-FFF2-40B4-BE49-F238E27FC236}">
                    <a16:creationId xmlns:a16="http://schemas.microsoft.com/office/drawing/2014/main" id="{2DBF6C59-1182-245A-4929-697DC9BADCCA}"/>
                  </a:ext>
                </a:extLst>
              </p:cNvPr>
              <p:cNvCxnSpPr/>
              <p:nvPr/>
            </p:nvCxnSpPr>
            <p:spPr>
              <a:xfrm flipV="1">
                <a:off x="-762000" y="2486042"/>
                <a:ext cx="609600" cy="1809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0" name="Straight Connector 99">
                <a:extLst>
                  <a:ext uri="{FF2B5EF4-FFF2-40B4-BE49-F238E27FC236}">
                    <a16:creationId xmlns:a16="http://schemas.microsoft.com/office/drawing/2014/main" id="{BE261509-A35E-C24C-E25C-471BDB29730B}"/>
                  </a:ext>
                </a:extLst>
              </p:cNvPr>
              <p:cNvCxnSpPr>
                <a:cxnSpLocks/>
              </p:cNvCxnSpPr>
              <p:nvPr/>
            </p:nvCxnSpPr>
            <p:spPr>
              <a:xfrm flipV="1">
                <a:off x="-762000" y="2514600"/>
                <a:ext cx="76200"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106" name="Group 105">
            <a:extLst>
              <a:ext uri="{FF2B5EF4-FFF2-40B4-BE49-F238E27FC236}">
                <a16:creationId xmlns:a16="http://schemas.microsoft.com/office/drawing/2014/main" id="{DDFAD23C-A13C-246D-456A-A2994293B5D6}"/>
              </a:ext>
            </a:extLst>
          </p:cNvPr>
          <p:cNvGrpSpPr>
            <a:grpSpLocks noChangeAspect="1"/>
          </p:cNvGrpSpPr>
          <p:nvPr/>
        </p:nvGrpSpPr>
        <p:grpSpPr>
          <a:xfrm>
            <a:off x="6754146" y="1501551"/>
            <a:ext cx="191687" cy="380962"/>
            <a:chOff x="6974518" y="1842375"/>
            <a:chExt cx="106716" cy="212088"/>
          </a:xfrm>
        </p:grpSpPr>
        <p:sp>
          <p:nvSpPr>
            <p:cNvPr id="104" name="Up Arrow 103">
              <a:extLst>
                <a:ext uri="{FF2B5EF4-FFF2-40B4-BE49-F238E27FC236}">
                  <a16:creationId xmlns:a16="http://schemas.microsoft.com/office/drawing/2014/main" id="{E1348832-8C6D-2B0C-DF93-26888475DD97}"/>
                </a:ext>
              </a:extLst>
            </p:cNvPr>
            <p:cNvSpPr>
              <a:spLocks/>
            </p:cNvSpPr>
            <p:nvPr/>
          </p:nvSpPr>
          <p:spPr>
            <a:xfrm rot="21132202" flipH="1" flipV="1">
              <a:off x="7032324" y="1972029"/>
              <a:ext cx="48910" cy="82434"/>
            </a:xfrm>
            <a:prstGeom prst="upArrow">
              <a:avLst/>
            </a:pr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Up Arrow 104">
              <a:extLst>
                <a:ext uri="{FF2B5EF4-FFF2-40B4-BE49-F238E27FC236}">
                  <a16:creationId xmlns:a16="http://schemas.microsoft.com/office/drawing/2014/main" id="{5444FD89-3E67-1619-0FC5-7A2FBC64D16A}"/>
                </a:ext>
              </a:extLst>
            </p:cNvPr>
            <p:cNvSpPr>
              <a:spLocks/>
            </p:cNvSpPr>
            <p:nvPr/>
          </p:nvSpPr>
          <p:spPr>
            <a:xfrm rot="21132202">
              <a:off x="6974518" y="1842375"/>
              <a:ext cx="48910" cy="82434"/>
            </a:xfrm>
            <a:prstGeom prst="upArrow">
              <a:avLst/>
            </a:pr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0" name="Up Arrow 109">
            <a:extLst>
              <a:ext uri="{FF2B5EF4-FFF2-40B4-BE49-F238E27FC236}">
                <a16:creationId xmlns:a16="http://schemas.microsoft.com/office/drawing/2014/main" id="{7047AAC4-C0AC-E813-15CA-F1284616028A}"/>
              </a:ext>
            </a:extLst>
          </p:cNvPr>
          <p:cNvSpPr>
            <a:spLocks/>
          </p:cNvSpPr>
          <p:nvPr/>
        </p:nvSpPr>
        <p:spPr>
          <a:xfrm rot="21439287" flipH="1" flipV="1">
            <a:off x="6604682" y="2388453"/>
            <a:ext cx="87854" cy="148072"/>
          </a:xfrm>
          <a:prstGeom prst="upArrow">
            <a:avLst/>
          </a:pr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Up Arrow 110">
            <a:extLst>
              <a:ext uri="{FF2B5EF4-FFF2-40B4-BE49-F238E27FC236}">
                <a16:creationId xmlns:a16="http://schemas.microsoft.com/office/drawing/2014/main" id="{131D4761-062F-3FD5-3006-26F9509E818F}"/>
              </a:ext>
            </a:extLst>
          </p:cNvPr>
          <p:cNvSpPr>
            <a:spLocks/>
          </p:cNvSpPr>
          <p:nvPr/>
        </p:nvSpPr>
        <p:spPr>
          <a:xfrm rot="21438431">
            <a:off x="6526360" y="2127135"/>
            <a:ext cx="87854" cy="148072"/>
          </a:xfrm>
          <a:prstGeom prst="upArrow">
            <a:avLst/>
          </a:pr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Up Arrow 111">
            <a:extLst>
              <a:ext uri="{FF2B5EF4-FFF2-40B4-BE49-F238E27FC236}">
                <a16:creationId xmlns:a16="http://schemas.microsoft.com/office/drawing/2014/main" id="{9BF893FC-F382-82F7-2A08-6720BD509376}"/>
              </a:ext>
            </a:extLst>
          </p:cNvPr>
          <p:cNvSpPr>
            <a:spLocks/>
          </p:cNvSpPr>
          <p:nvPr/>
        </p:nvSpPr>
        <p:spPr>
          <a:xfrm rot="21370355" flipH="1" flipV="1">
            <a:off x="6294473" y="3178937"/>
            <a:ext cx="87854" cy="148072"/>
          </a:xfrm>
          <a:prstGeom prst="upArrow">
            <a:avLst/>
          </a:pr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3" name="Up Arrow 112">
            <a:extLst>
              <a:ext uri="{FF2B5EF4-FFF2-40B4-BE49-F238E27FC236}">
                <a16:creationId xmlns:a16="http://schemas.microsoft.com/office/drawing/2014/main" id="{8680DBE4-C896-7C5F-477A-C1B1D269F32F}"/>
              </a:ext>
            </a:extLst>
          </p:cNvPr>
          <p:cNvSpPr>
            <a:spLocks/>
          </p:cNvSpPr>
          <p:nvPr/>
        </p:nvSpPr>
        <p:spPr>
          <a:xfrm rot="21438431">
            <a:off x="6218115" y="2869208"/>
            <a:ext cx="87854" cy="148072"/>
          </a:xfrm>
          <a:prstGeom prst="upArrow">
            <a:avLst/>
          </a:pr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8" name="5-Point Star 117">
            <a:extLst>
              <a:ext uri="{FF2B5EF4-FFF2-40B4-BE49-F238E27FC236}">
                <a16:creationId xmlns:a16="http://schemas.microsoft.com/office/drawing/2014/main" id="{193AE44A-76B0-8A55-23CF-A073E1BD6637}"/>
              </a:ext>
            </a:extLst>
          </p:cNvPr>
          <p:cNvSpPr/>
          <p:nvPr/>
        </p:nvSpPr>
        <p:spPr>
          <a:xfrm>
            <a:off x="6608108" y="5843929"/>
            <a:ext cx="304800" cy="304800"/>
          </a:xfrm>
          <a:prstGeom prst="star5">
            <a:avLst/>
          </a:prstGeom>
          <a:solidFill>
            <a:srgbClr val="FF0000"/>
          </a:solidFill>
          <a:ln w="190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9" name="TextBox 118">
            <a:extLst>
              <a:ext uri="{FF2B5EF4-FFF2-40B4-BE49-F238E27FC236}">
                <a16:creationId xmlns:a16="http://schemas.microsoft.com/office/drawing/2014/main" id="{A6D07EF6-BA89-20D4-130A-A5900A477601}"/>
              </a:ext>
            </a:extLst>
          </p:cNvPr>
          <p:cNvSpPr txBox="1"/>
          <p:nvPr/>
        </p:nvSpPr>
        <p:spPr>
          <a:xfrm rot="1893460">
            <a:off x="5801104" y="6199481"/>
            <a:ext cx="781147" cy="307777"/>
          </a:xfrm>
          <a:prstGeom prst="rect">
            <a:avLst/>
          </a:prstGeom>
          <a:noFill/>
        </p:spPr>
        <p:txBody>
          <a:bodyPr wrap="square" rtlCol="0">
            <a:spAutoFit/>
          </a:bodyPr>
          <a:lstStyle/>
          <a:p>
            <a:pPr algn="ctr"/>
            <a:r>
              <a:rPr lang="en-US" sz="1400" dirty="0"/>
              <a:t>Trench</a:t>
            </a:r>
          </a:p>
        </p:txBody>
      </p:sp>
      <p:sp>
        <p:nvSpPr>
          <p:cNvPr id="120" name="TextBox 119">
            <a:extLst>
              <a:ext uri="{FF2B5EF4-FFF2-40B4-BE49-F238E27FC236}">
                <a16:creationId xmlns:a16="http://schemas.microsoft.com/office/drawing/2014/main" id="{91D4A900-4E8B-A426-AE6C-066F1C138D0E}"/>
              </a:ext>
            </a:extLst>
          </p:cNvPr>
          <p:cNvSpPr txBox="1"/>
          <p:nvPr/>
        </p:nvSpPr>
        <p:spPr>
          <a:xfrm rot="3132171">
            <a:off x="5318875" y="5816891"/>
            <a:ext cx="892642" cy="307777"/>
          </a:xfrm>
          <a:prstGeom prst="rect">
            <a:avLst/>
          </a:prstGeom>
          <a:noFill/>
        </p:spPr>
        <p:txBody>
          <a:bodyPr wrap="square" rtlCol="0">
            <a:spAutoFit/>
          </a:bodyPr>
          <a:lstStyle/>
          <a:p>
            <a:pPr algn="ctr"/>
            <a:r>
              <a:rPr lang="en-US" sz="1400" dirty="0"/>
              <a:t>Sunda</a:t>
            </a:r>
          </a:p>
        </p:txBody>
      </p:sp>
      <p:sp>
        <p:nvSpPr>
          <p:cNvPr id="122" name="TextBox 121">
            <a:extLst>
              <a:ext uri="{FF2B5EF4-FFF2-40B4-BE49-F238E27FC236}">
                <a16:creationId xmlns:a16="http://schemas.microsoft.com/office/drawing/2014/main" id="{E2BB2E19-765E-6501-0C74-B3A31B02FAE0}"/>
              </a:ext>
            </a:extLst>
          </p:cNvPr>
          <p:cNvSpPr txBox="1"/>
          <p:nvPr/>
        </p:nvSpPr>
        <p:spPr>
          <a:xfrm>
            <a:off x="4757024" y="5045100"/>
            <a:ext cx="857927" cy="276999"/>
          </a:xfrm>
          <a:prstGeom prst="rect">
            <a:avLst/>
          </a:prstGeom>
          <a:noFill/>
        </p:spPr>
        <p:txBody>
          <a:bodyPr wrap="none" rtlCol="0">
            <a:spAutoFit/>
          </a:bodyPr>
          <a:lstStyle/>
          <a:p>
            <a:r>
              <a:rPr lang="en-US" sz="1200" b="1" dirty="0"/>
              <a:t>45 mm/</a:t>
            </a:r>
            <a:r>
              <a:rPr lang="en-US" sz="1200" b="1" dirty="0" err="1"/>
              <a:t>yr</a:t>
            </a:r>
            <a:endParaRPr lang="en-US" sz="1200" b="1" dirty="0"/>
          </a:p>
        </p:txBody>
      </p:sp>
      <p:sp>
        <p:nvSpPr>
          <p:cNvPr id="123" name="TextBox 122">
            <a:extLst>
              <a:ext uri="{FF2B5EF4-FFF2-40B4-BE49-F238E27FC236}">
                <a16:creationId xmlns:a16="http://schemas.microsoft.com/office/drawing/2014/main" id="{0F277962-DD63-611E-E7EC-2AA4F590CD98}"/>
              </a:ext>
            </a:extLst>
          </p:cNvPr>
          <p:cNvSpPr txBox="1"/>
          <p:nvPr/>
        </p:nvSpPr>
        <p:spPr>
          <a:xfrm rot="5579762">
            <a:off x="4726424" y="2777716"/>
            <a:ext cx="781147" cy="307777"/>
          </a:xfrm>
          <a:prstGeom prst="rect">
            <a:avLst/>
          </a:prstGeom>
          <a:noFill/>
        </p:spPr>
        <p:txBody>
          <a:bodyPr wrap="square" rtlCol="0">
            <a:spAutoFit/>
          </a:bodyPr>
          <a:lstStyle/>
          <a:p>
            <a:pPr algn="ctr"/>
            <a:r>
              <a:rPr lang="en-US" sz="1400" dirty="0"/>
              <a:t>Trench</a:t>
            </a:r>
          </a:p>
        </p:txBody>
      </p:sp>
      <p:sp>
        <p:nvSpPr>
          <p:cNvPr id="124" name="TextBox 123">
            <a:extLst>
              <a:ext uri="{FF2B5EF4-FFF2-40B4-BE49-F238E27FC236}">
                <a16:creationId xmlns:a16="http://schemas.microsoft.com/office/drawing/2014/main" id="{220C31DA-87D9-F526-264B-C5C2F732E4D7}"/>
              </a:ext>
            </a:extLst>
          </p:cNvPr>
          <p:cNvSpPr txBox="1"/>
          <p:nvPr/>
        </p:nvSpPr>
        <p:spPr>
          <a:xfrm rot="5168862">
            <a:off x="4671094" y="2195504"/>
            <a:ext cx="892642" cy="307777"/>
          </a:xfrm>
          <a:prstGeom prst="rect">
            <a:avLst/>
          </a:prstGeom>
          <a:noFill/>
        </p:spPr>
        <p:txBody>
          <a:bodyPr wrap="square" rtlCol="0">
            <a:spAutoFit/>
          </a:bodyPr>
          <a:lstStyle/>
          <a:p>
            <a:pPr algn="ctr"/>
            <a:r>
              <a:rPr lang="en-US" sz="1400" dirty="0"/>
              <a:t>Sunda</a:t>
            </a:r>
          </a:p>
        </p:txBody>
      </p:sp>
      <p:sp>
        <p:nvSpPr>
          <p:cNvPr id="126" name="TextBox 125">
            <a:extLst>
              <a:ext uri="{FF2B5EF4-FFF2-40B4-BE49-F238E27FC236}">
                <a16:creationId xmlns:a16="http://schemas.microsoft.com/office/drawing/2014/main" id="{0D23EDAD-1B24-FE2C-2436-F5087C633660}"/>
              </a:ext>
            </a:extLst>
          </p:cNvPr>
          <p:cNvSpPr txBox="1"/>
          <p:nvPr/>
        </p:nvSpPr>
        <p:spPr>
          <a:xfrm rot="2594065">
            <a:off x="7403428" y="5807835"/>
            <a:ext cx="960519" cy="338554"/>
          </a:xfrm>
          <a:prstGeom prst="rect">
            <a:avLst/>
          </a:prstGeom>
          <a:noFill/>
        </p:spPr>
        <p:txBody>
          <a:bodyPr wrap="none" rtlCol="0">
            <a:spAutoFit/>
          </a:bodyPr>
          <a:lstStyle/>
          <a:p>
            <a:r>
              <a:rPr lang="en-US" sz="1600" i="1" dirty="0"/>
              <a:t>Sumatra</a:t>
            </a:r>
          </a:p>
        </p:txBody>
      </p:sp>
      <p:sp>
        <p:nvSpPr>
          <p:cNvPr id="127" name="TextBox 126">
            <a:extLst>
              <a:ext uri="{FF2B5EF4-FFF2-40B4-BE49-F238E27FC236}">
                <a16:creationId xmlns:a16="http://schemas.microsoft.com/office/drawing/2014/main" id="{76BFB3B6-5E3A-D4FA-8AE5-9E19F81C3F0B}"/>
              </a:ext>
            </a:extLst>
          </p:cNvPr>
          <p:cNvSpPr txBox="1"/>
          <p:nvPr/>
        </p:nvSpPr>
        <p:spPr>
          <a:xfrm rot="4167502">
            <a:off x="5294776" y="4132627"/>
            <a:ext cx="1418978" cy="307777"/>
          </a:xfrm>
          <a:prstGeom prst="rect">
            <a:avLst/>
          </a:prstGeom>
          <a:noFill/>
        </p:spPr>
        <p:txBody>
          <a:bodyPr wrap="none" rtlCol="0">
            <a:spAutoFit/>
          </a:bodyPr>
          <a:lstStyle/>
          <a:p>
            <a:r>
              <a:rPr lang="en-US" sz="1400" i="1" dirty="0"/>
              <a:t>Nicobar Islands</a:t>
            </a:r>
          </a:p>
        </p:txBody>
      </p:sp>
      <p:sp>
        <p:nvSpPr>
          <p:cNvPr id="128" name="TextBox 127">
            <a:extLst>
              <a:ext uri="{FF2B5EF4-FFF2-40B4-BE49-F238E27FC236}">
                <a16:creationId xmlns:a16="http://schemas.microsoft.com/office/drawing/2014/main" id="{5ED9C5BA-02D6-55C7-47C2-458F8422E25C}"/>
              </a:ext>
            </a:extLst>
          </p:cNvPr>
          <p:cNvSpPr txBox="1"/>
          <p:nvPr/>
        </p:nvSpPr>
        <p:spPr>
          <a:xfrm rot="5710336">
            <a:off x="5029513" y="2617211"/>
            <a:ext cx="1568058" cy="307777"/>
          </a:xfrm>
          <a:prstGeom prst="rect">
            <a:avLst/>
          </a:prstGeom>
          <a:noFill/>
        </p:spPr>
        <p:txBody>
          <a:bodyPr wrap="none" rtlCol="0">
            <a:spAutoFit/>
          </a:bodyPr>
          <a:lstStyle/>
          <a:p>
            <a:r>
              <a:rPr lang="en-US" sz="1400" i="1" dirty="0"/>
              <a:t>Andaman Islands</a:t>
            </a:r>
          </a:p>
        </p:txBody>
      </p:sp>
      <p:sp>
        <p:nvSpPr>
          <p:cNvPr id="134" name="Freeform 133">
            <a:extLst>
              <a:ext uri="{FF2B5EF4-FFF2-40B4-BE49-F238E27FC236}">
                <a16:creationId xmlns:a16="http://schemas.microsoft.com/office/drawing/2014/main" id="{0F4C6508-F679-509C-31D5-F93DD95348EE}"/>
              </a:ext>
            </a:extLst>
          </p:cNvPr>
          <p:cNvSpPr/>
          <p:nvPr/>
        </p:nvSpPr>
        <p:spPr>
          <a:xfrm>
            <a:off x="6268334" y="5653629"/>
            <a:ext cx="603420" cy="753248"/>
          </a:xfrm>
          <a:custGeom>
            <a:avLst/>
            <a:gdLst>
              <a:gd name="connsiteX0" fmla="*/ 254709 w 521409"/>
              <a:gd name="connsiteY0" fmla="*/ 18241 h 580216"/>
              <a:gd name="connsiteX1" fmla="*/ 115009 w 521409"/>
              <a:gd name="connsiteY1" fmla="*/ 5541 h 580216"/>
              <a:gd name="connsiteX2" fmla="*/ 19759 w 521409"/>
              <a:gd name="connsiteY2" fmla="*/ 97616 h 580216"/>
              <a:gd name="connsiteX3" fmla="*/ 709 w 521409"/>
              <a:gd name="connsiteY3" fmla="*/ 215091 h 580216"/>
              <a:gd name="connsiteX4" fmla="*/ 16584 w 521409"/>
              <a:gd name="connsiteY4" fmla="*/ 326216 h 580216"/>
              <a:gd name="connsiteX5" fmla="*/ 124534 w 521409"/>
              <a:gd name="connsiteY5" fmla="*/ 488141 h 580216"/>
              <a:gd name="connsiteX6" fmla="*/ 248359 w 521409"/>
              <a:gd name="connsiteY6" fmla="*/ 551641 h 580216"/>
              <a:gd name="connsiteX7" fmla="*/ 397584 w 521409"/>
              <a:gd name="connsiteY7" fmla="*/ 573866 h 580216"/>
              <a:gd name="connsiteX8" fmla="*/ 521409 w 521409"/>
              <a:gd name="connsiteY8" fmla="*/ 580216 h 580216"/>
              <a:gd name="connsiteX0" fmla="*/ 298456 w 565156"/>
              <a:gd name="connsiteY0" fmla="*/ 18241 h 580216"/>
              <a:gd name="connsiteX1" fmla="*/ 158756 w 565156"/>
              <a:gd name="connsiteY1" fmla="*/ 5541 h 580216"/>
              <a:gd name="connsiteX2" fmla="*/ 63506 w 565156"/>
              <a:gd name="connsiteY2" fmla="*/ 97616 h 580216"/>
              <a:gd name="connsiteX3" fmla="*/ 6 w 565156"/>
              <a:gd name="connsiteY3" fmla="*/ 224616 h 580216"/>
              <a:gd name="connsiteX4" fmla="*/ 60331 w 565156"/>
              <a:gd name="connsiteY4" fmla="*/ 326216 h 580216"/>
              <a:gd name="connsiteX5" fmla="*/ 168281 w 565156"/>
              <a:gd name="connsiteY5" fmla="*/ 488141 h 580216"/>
              <a:gd name="connsiteX6" fmla="*/ 292106 w 565156"/>
              <a:gd name="connsiteY6" fmla="*/ 551641 h 580216"/>
              <a:gd name="connsiteX7" fmla="*/ 441331 w 565156"/>
              <a:gd name="connsiteY7" fmla="*/ 573866 h 580216"/>
              <a:gd name="connsiteX8" fmla="*/ 565156 w 565156"/>
              <a:gd name="connsiteY8" fmla="*/ 580216 h 580216"/>
              <a:gd name="connsiteX0" fmla="*/ 365477 w 632177"/>
              <a:gd name="connsiteY0" fmla="*/ 18241 h 580216"/>
              <a:gd name="connsiteX1" fmla="*/ 225777 w 632177"/>
              <a:gd name="connsiteY1" fmla="*/ 5541 h 580216"/>
              <a:gd name="connsiteX2" fmla="*/ 130527 w 632177"/>
              <a:gd name="connsiteY2" fmla="*/ 97616 h 580216"/>
              <a:gd name="connsiteX3" fmla="*/ 67027 w 632177"/>
              <a:gd name="connsiteY3" fmla="*/ 224616 h 580216"/>
              <a:gd name="connsiteX4" fmla="*/ 6702 w 632177"/>
              <a:gd name="connsiteY4" fmla="*/ 373841 h 580216"/>
              <a:gd name="connsiteX5" fmla="*/ 235302 w 632177"/>
              <a:gd name="connsiteY5" fmla="*/ 488141 h 580216"/>
              <a:gd name="connsiteX6" fmla="*/ 359127 w 632177"/>
              <a:gd name="connsiteY6" fmla="*/ 551641 h 580216"/>
              <a:gd name="connsiteX7" fmla="*/ 508352 w 632177"/>
              <a:gd name="connsiteY7" fmla="*/ 573866 h 580216"/>
              <a:gd name="connsiteX8" fmla="*/ 632177 w 632177"/>
              <a:gd name="connsiteY8" fmla="*/ 580216 h 580216"/>
              <a:gd name="connsiteX0" fmla="*/ 362602 w 629302"/>
              <a:gd name="connsiteY0" fmla="*/ 18241 h 585859"/>
              <a:gd name="connsiteX1" fmla="*/ 222902 w 629302"/>
              <a:gd name="connsiteY1" fmla="*/ 5541 h 585859"/>
              <a:gd name="connsiteX2" fmla="*/ 127652 w 629302"/>
              <a:gd name="connsiteY2" fmla="*/ 97616 h 585859"/>
              <a:gd name="connsiteX3" fmla="*/ 64152 w 629302"/>
              <a:gd name="connsiteY3" fmla="*/ 224616 h 585859"/>
              <a:gd name="connsiteX4" fmla="*/ 3827 w 629302"/>
              <a:gd name="connsiteY4" fmla="*/ 373841 h 585859"/>
              <a:gd name="connsiteX5" fmla="*/ 45102 w 629302"/>
              <a:gd name="connsiteY5" fmla="*/ 577041 h 585859"/>
              <a:gd name="connsiteX6" fmla="*/ 356252 w 629302"/>
              <a:gd name="connsiteY6" fmla="*/ 551641 h 585859"/>
              <a:gd name="connsiteX7" fmla="*/ 505477 w 629302"/>
              <a:gd name="connsiteY7" fmla="*/ 573866 h 585859"/>
              <a:gd name="connsiteX8" fmla="*/ 629302 w 629302"/>
              <a:gd name="connsiteY8" fmla="*/ 580216 h 585859"/>
              <a:gd name="connsiteX0" fmla="*/ 362602 w 629302"/>
              <a:gd name="connsiteY0" fmla="*/ 18241 h 704043"/>
              <a:gd name="connsiteX1" fmla="*/ 222902 w 629302"/>
              <a:gd name="connsiteY1" fmla="*/ 5541 h 704043"/>
              <a:gd name="connsiteX2" fmla="*/ 127652 w 629302"/>
              <a:gd name="connsiteY2" fmla="*/ 97616 h 704043"/>
              <a:gd name="connsiteX3" fmla="*/ 64152 w 629302"/>
              <a:gd name="connsiteY3" fmla="*/ 224616 h 704043"/>
              <a:gd name="connsiteX4" fmla="*/ 3827 w 629302"/>
              <a:gd name="connsiteY4" fmla="*/ 373841 h 704043"/>
              <a:gd name="connsiteX5" fmla="*/ 45102 w 629302"/>
              <a:gd name="connsiteY5" fmla="*/ 577041 h 704043"/>
              <a:gd name="connsiteX6" fmla="*/ 356252 w 629302"/>
              <a:gd name="connsiteY6" fmla="*/ 704041 h 704043"/>
              <a:gd name="connsiteX7" fmla="*/ 505477 w 629302"/>
              <a:gd name="connsiteY7" fmla="*/ 573866 h 704043"/>
              <a:gd name="connsiteX8" fmla="*/ 629302 w 629302"/>
              <a:gd name="connsiteY8" fmla="*/ 580216 h 704043"/>
              <a:gd name="connsiteX0" fmla="*/ 362602 w 629302"/>
              <a:gd name="connsiteY0" fmla="*/ 18241 h 707731"/>
              <a:gd name="connsiteX1" fmla="*/ 222902 w 629302"/>
              <a:gd name="connsiteY1" fmla="*/ 5541 h 707731"/>
              <a:gd name="connsiteX2" fmla="*/ 127652 w 629302"/>
              <a:gd name="connsiteY2" fmla="*/ 97616 h 707731"/>
              <a:gd name="connsiteX3" fmla="*/ 64152 w 629302"/>
              <a:gd name="connsiteY3" fmla="*/ 224616 h 707731"/>
              <a:gd name="connsiteX4" fmla="*/ 3827 w 629302"/>
              <a:gd name="connsiteY4" fmla="*/ 373841 h 707731"/>
              <a:gd name="connsiteX5" fmla="*/ 45102 w 629302"/>
              <a:gd name="connsiteY5" fmla="*/ 577041 h 707731"/>
              <a:gd name="connsiteX6" fmla="*/ 356252 w 629302"/>
              <a:gd name="connsiteY6" fmla="*/ 704041 h 707731"/>
              <a:gd name="connsiteX7" fmla="*/ 527702 w 629302"/>
              <a:gd name="connsiteY7" fmla="*/ 678641 h 707731"/>
              <a:gd name="connsiteX8" fmla="*/ 629302 w 629302"/>
              <a:gd name="connsiteY8" fmla="*/ 580216 h 707731"/>
              <a:gd name="connsiteX0" fmla="*/ 362602 w 594377"/>
              <a:gd name="connsiteY0" fmla="*/ 18241 h 707731"/>
              <a:gd name="connsiteX1" fmla="*/ 222902 w 594377"/>
              <a:gd name="connsiteY1" fmla="*/ 5541 h 707731"/>
              <a:gd name="connsiteX2" fmla="*/ 127652 w 594377"/>
              <a:gd name="connsiteY2" fmla="*/ 97616 h 707731"/>
              <a:gd name="connsiteX3" fmla="*/ 64152 w 594377"/>
              <a:gd name="connsiteY3" fmla="*/ 224616 h 707731"/>
              <a:gd name="connsiteX4" fmla="*/ 3827 w 594377"/>
              <a:gd name="connsiteY4" fmla="*/ 373841 h 707731"/>
              <a:gd name="connsiteX5" fmla="*/ 45102 w 594377"/>
              <a:gd name="connsiteY5" fmla="*/ 577041 h 707731"/>
              <a:gd name="connsiteX6" fmla="*/ 356252 w 594377"/>
              <a:gd name="connsiteY6" fmla="*/ 704041 h 707731"/>
              <a:gd name="connsiteX7" fmla="*/ 527702 w 594377"/>
              <a:gd name="connsiteY7" fmla="*/ 678641 h 707731"/>
              <a:gd name="connsiteX8" fmla="*/ 594377 w 594377"/>
              <a:gd name="connsiteY8" fmla="*/ 646891 h 707731"/>
              <a:gd name="connsiteX0" fmla="*/ 362602 w 603902"/>
              <a:gd name="connsiteY0" fmla="*/ 18241 h 707731"/>
              <a:gd name="connsiteX1" fmla="*/ 222902 w 603902"/>
              <a:gd name="connsiteY1" fmla="*/ 5541 h 707731"/>
              <a:gd name="connsiteX2" fmla="*/ 127652 w 603902"/>
              <a:gd name="connsiteY2" fmla="*/ 97616 h 707731"/>
              <a:gd name="connsiteX3" fmla="*/ 64152 w 603902"/>
              <a:gd name="connsiteY3" fmla="*/ 224616 h 707731"/>
              <a:gd name="connsiteX4" fmla="*/ 3827 w 603902"/>
              <a:gd name="connsiteY4" fmla="*/ 373841 h 707731"/>
              <a:gd name="connsiteX5" fmla="*/ 45102 w 603902"/>
              <a:gd name="connsiteY5" fmla="*/ 577041 h 707731"/>
              <a:gd name="connsiteX6" fmla="*/ 356252 w 603902"/>
              <a:gd name="connsiteY6" fmla="*/ 704041 h 707731"/>
              <a:gd name="connsiteX7" fmla="*/ 527702 w 603902"/>
              <a:gd name="connsiteY7" fmla="*/ 678641 h 707731"/>
              <a:gd name="connsiteX8" fmla="*/ 603902 w 603902"/>
              <a:gd name="connsiteY8" fmla="*/ 637366 h 707731"/>
              <a:gd name="connsiteX0" fmla="*/ 362602 w 603902"/>
              <a:gd name="connsiteY0" fmla="*/ 18241 h 710189"/>
              <a:gd name="connsiteX1" fmla="*/ 222902 w 603902"/>
              <a:gd name="connsiteY1" fmla="*/ 5541 h 710189"/>
              <a:gd name="connsiteX2" fmla="*/ 127652 w 603902"/>
              <a:gd name="connsiteY2" fmla="*/ 97616 h 710189"/>
              <a:gd name="connsiteX3" fmla="*/ 64152 w 603902"/>
              <a:gd name="connsiteY3" fmla="*/ 224616 h 710189"/>
              <a:gd name="connsiteX4" fmla="*/ 3827 w 603902"/>
              <a:gd name="connsiteY4" fmla="*/ 373841 h 710189"/>
              <a:gd name="connsiteX5" fmla="*/ 45102 w 603902"/>
              <a:gd name="connsiteY5" fmla="*/ 577041 h 710189"/>
              <a:gd name="connsiteX6" fmla="*/ 356252 w 603902"/>
              <a:gd name="connsiteY6" fmla="*/ 704041 h 710189"/>
              <a:gd name="connsiteX7" fmla="*/ 473727 w 603902"/>
              <a:gd name="connsiteY7" fmla="*/ 694516 h 710189"/>
              <a:gd name="connsiteX8" fmla="*/ 603902 w 603902"/>
              <a:gd name="connsiteY8" fmla="*/ 637366 h 710189"/>
              <a:gd name="connsiteX0" fmla="*/ 362602 w 603902"/>
              <a:gd name="connsiteY0" fmla="*/ 18241 h 710189"/>
              <a:gd name="connsiteX1" fmla="*/ 222902 w 603902"/>
              <a:gd name="connsiteY1" fmla="*/ 5541 h 710189"/>
              <a:gd name="connsiteX2" fmla="*/ 127652 w 603902"/>
              <a:gd name="connsiteY2" fmla="*/ 97616 h 710189"/>
              <a:gd name="connsiteX3" fmla="*/ 64152 w 603902"/>
              <a:gd name="connsiteY3" fmla="*/ 224616 h 710189"/>
              <a:gd name="connsiteX4" fmla="*/ 3827 w 603902"/>
              <a:gd name="connsiteY4" fmla="*/ 373841 h 710189"/>
              <a:gd name="connsiteX5" fmla="*/ 45102 w 603902"/>
              <a:gd name="connsiteY5" fmla="*/ 577041 h 710189"/>
              <a:gd name="connsiteX6" fmla="*/ 356252 w 603902"/>
              <a:gd name="connsiteY6" fmla="*/ 704041 h 710189"/>
              <a:gd name="connsiteX7" fmla="*/ 473727 w 603902"/>
              <a:gd name="connsiteY7" fmla="*/ 694516 h 710189"/>
              <a:gd name="connsiteX8" fmla="*/ 603902 w 603902"/>
              <a:gd name="connsiteY8" fmla="*/ 637366 h 710189"/>
              <a:gd name="connsiteX0" fmla="*/ 362602 w 603902"/>
              <a:gd name="connsiteY0" fmla="*/ 18241 h 712118"/>
              <a:gd name="connsiteX1" fmla="*/ 222902 w 603902"/>
              <a:gd name="connsiteY1" fmla="*/ 5541 h 712118"/>
              <a:gd name="connsiteX2" fmla="*/ 127652 w 603902"/>
              <a:gd name="connsiteY2" fmla="*/ 97616 h 712118"/>
              <a:gd name="connsiteX3" fmla="*/ 64152 w 603902"/>
              <a:gd name="connsiteY3" fmla="*/ 224616 h 712118"/>
              <a:gd name="connsiteX4" fmla="*/ 3827 w 603902"/>
              <a:gd name="connsiteY4" fmla="*/ 373841 h 712118"/>
              <a:gd name="connsiteX5" fmla="*/ 45102 w 603902"/>
              <a:gd name="connsiteY5" fmla="*/ 577041 h 712118"/>
              <a:gd name="connsiteX6" fmla="*/ 356252 w 603902"/>
              <a:gd name="connsiteY6" fmla="*/ 704041 h 712118"/>
              <a:gd name="connsiteX7" fmla="*/ 473727 w 603902"/>
              <a:gd name="connsiteY7" fmla="*/ 694516 h 712118"/>
              <a:gd name="connsiteX8" fmla="*/ 603902 w 603902"/>
              <a:gd name="connsiteY8" fmla="*/ 637366 h 712118"/>
              <a:gd name="connsiteX0" fmla="*/ 362602 w 603902"/>
              <a:gd name="connsiteY0" fmla="*/ 18241 h 712118"/>
              <a:gd name="connsiteX1" fmla="*/ 222902 w 603902"/>
              <a:gd name="connsiteY1" fmla="*/ 5541 h 712118"/>
              <a:gd name="connsiteX2" fmla="*/ 127652 w 603902"/>
              <a:gd name="connsiteY2" fmla="*/ 97616 h 712118"/>
              <a:gd name="connsiteX3" fmla="*/ 64152 w 603902"/>
              <a:gd name="connsiteY3" fmla="*/ 224616 h 712118"/>
              <a:gd name="connsiteX4" fmla="*/ 3827 w 603902"/>
              <a:gd name="connsiteY4" fmla="*/ 373841 h 712118"/>
              <a:gd name="connsiteX5" fmla="*/ 45102 w 603902"/>
              <a:gd name="connsiteY5" fmla="*/ 577041 h 712118"/>
              <a:gd name="connsiteX6" fmla="*/ 356252 w 603902"/>
              <a:gd name="connsiteY6" fmla="*/ 704041 h 712118"/>
              <a:gd name="connsiteX7" fmla="*/ 473727 w 603902"/>
              <a:gd name="connsiteY7" fmla="*/ 694516 h 712118"/>
              <a:gd name="connsiteX8" fmla="*/ 603902 w 603902"/>
              <a:gd name="connsiteY8" fmla="*/ 637366 h 712118"/>
              <a:gd name="connsiteX0" fmla="*/ 362602 w 588027"/>
              <a:gd name="connsiteY0" fmla="*/ 18241 h 712118"/>
              <a:gd name="connsiteX1" fmla="*/ 222902 w 588027"/>
              <a:gd name="connsiteY1" fmla="*/ 5541 h 712118"/>
              <a:gd name="connsiteX2" fmla="*/ 127652 w 588027"/>
              <a:gd name="connsiteY2" fmla="*/ 97616 h 712118"/>
              <a:gd name="connsiteX3" fmla="*/ 64152 w 588027"/>
              <a:gd name="connsiteY3" fmla="*/ 224616 h 712118"/>
              <a:gd name="connsiteX4" fmla="*/ 3827 w 588027"/>
              <a:gd name="connsiteY4" fmla="*/ 373841 h 712118"/>
              <a:gd name="connsiteX5" fmla="*/ 45102 w 588027"/>
              <a:gd name="connsiteY5" fmla="*/ 577041 h 712118"/>
              <a:gd name="connsiteX6" fmla="*/ 356252 w 588027"/>
              <a:gd name="connsiteY6" fmla="*/ 704041 h 712118"/>
              <a:gd name="connsiteX7" fmla="*/ 473727 w 588027"/>
              <a:gd name="connsiteY7" fmla="*/ 694516 h 712118"/>
              <a:gd name="connsiteX8" fmla="*/ 588027 w 588027"/>
              <a:gd name="connsiteY8" fmla="*/ 621491 h 712118"/>
              <a:gd name="connsiteX0" fmla="*/ 362602 w 588027"/>
              <a:gd name="connsiteY0" fmla="*/ 18241 h 712118"/>
              <a:gd name="connsiteX1" fmla="*/ 222902 w 588027"/>
              <a:gd name="connsiteY1" fmla="*/ 5541 h 712118"/>
              <a:gd name="connsiteX2" fmla="*/ 127652 w 588027"/>
              <a:gd name="connsiteY2" fmla="*/ 97616 h 712118"/>
              <a:gd name="connsiteX3" fmla="*/ 64152 w 588027"/>
              <a:gd name="connsiteY3" fmla="*/ 224616 h 712118"/>
              <a:gd name="connsiteX4" fmla="*/ 3827 w 588027"/>
              <a:gd name="connsiteY4" fmla="*/ 373841 h 712118"/>
              <a:gd name="connsiteX5" fmla="*/ 45102 w 588027"/>
              <a:gd name="connsiteY5" fmla="*/ 577041 h 712118"/>
              <a:gd name="connsiteX6" fmla="*/ 356252 w 588027"/>
              <a:gd name="connsiteY6" fmla="*/ 704041 h 712118"/>
              <a:gd name="connsiteX7" fmla="*/ 473727 w 588027"/>
              <a:gd name="connsiteY7" fmla="*/ 694516 h 712118"/>
              <a:gd name="connsiteX8" fmla="*/ 588027 w 588027"/>
              <a:gd name="connsiteY8" fmla="*/ 621491 h 712118"/>
              <a:gd name="connsiteX0" fmla="*/ 362602 w 588027"/>
              <a:gd name="connsiteY0" fmla="*/ 6235 h 700112"/>
              <a:gd name="connsiteX1" fmla="*/ 222902 w 588027"/>
              <a:gd name="connsiteY1" fmla="*/ 15760 h 700112"/>
              <a:gd name="connsiteX2" fmla="*/ 127652 w 588027"/>
              <a:gd name="connsiteY2" fmla="*/ 85610 h 700112"/>
              <a:gd name="connsiteX3" fmla="*/ 64152 w 588027"/>
              <a:gd name="connsiteY3" fmla="*/ 212610 h 700112"/>
              <a:gd name="connsiteX4" fmla="*/ 3827 w 588027"/>
              <a:gd name="connsiteY4" fmla="*/ 361835 h 700112"/>
              <a:gd name="connsiteX5" fmla="*/ 45102 w 588027"/>
              <a:gd name="connsiteY5" fmla="*/ 565035 h 700112"/>
              <a:gd name="connsiteX6" fmla="*/ 356252 w 588027"/>
              <a:gd name="connsiteY6" fmla="*/ 692035 h 700112"/>
              <a:gd name="connsiteX7" fmla="*/ 473727 w 588027"/>
              <a:gd name="connsiteY7" fmla="*/ 682510 h 700112"/>
              <a:gd name="connsiteX8" fmla="*/ 588027 w 588027"/>
              <a:gd name="connsiteY8" fmla="*/ 609485 h 700112"/>
              <a:gd name="connsiteX0" fmla="*/ 361204 w 586629"/>
              <a:gd name="connsiteY0" fmla="*/ 6235 h 700112"/>
              <a:gd name="connsiteX1" fmla="*/ 221504 w 586629"/>
              <a:gd name="connsiteY1" fmla="*/ 15760 h 700112"/>
              <a:gd name="connsiteX2" fmla="*/ 126254 w 586629"/>
              <a:gd name="connsiteY2" fmla="*/ 85610 h 700112"/>
              <a:gd name="connsiteX3" fmla="*/ 43704 w 586629"/>
              <a:gd name="connsiteY3" fmla="*/ 209435 h 700112"/>
              <a:gd name="connsiteX4" fmla="*/ 2429 w 586629"/>
              <a:gd name="connsiteY4" fmla="*/ 361835 h 700112"/>
              <a:gd name="connsiteX5" fmla="*/ 43704 w 586629"/>
              <a:gd name="connsiteY5" fmla="*/ 565035 h 700112"/>
              <a:gd name="connsiteX6" fmla="*/ 354854 w 586629"/>
              <a:gd name="connsiteY6" fmla="*/ 692035 h 700112"/>
              <a:gd name="connsiteX7" fmla="*/ 472329 w 586629"/>
              <a:gd name="connsiteY7" fmla="*/ 682510 h 700112"/>
              <a:gd name="connsiteX8" fmla="*/ 586629 w 586629"/>
              <a:gd name="connsiteY8" fmla="*/ 609485 h 700112"/>
              <a:gd name="connsiteX0" fmla="*/ 366143 w 591568"/>
              <a:gd name="connsiteY0" fmla="*/ 6235 h 700112"/>
              <a:gd name="connsiteX1" fmla="*/ 226443 w 591568"/>
              <a:gd name="connsiteY1" fmla="*/ 15760 h 700112"/>
              <a:gd name="connsiteX2" fmla="*/ 131193 w 591568"/>
              <a:gd name="connsiteY2" fmla="*/ 85610 h 700112"/>
              <a:gd name="connsiteX3" fmla="*/ 48643 w 591568"/>
              <a:gd name="connsiteY3" fmla="*/ 209435 h 700112"/>
              <a:gd name="connsiteX4" fmla="*/ 1018 w 591568"/>
              <a:gd name="connsiteY4" fmla="*/ 365010 h 700112"/>
              <a:gd name="connsiteX5" fmla="*/ 48643 w 591568"/>
              <a:gd name="connsiteY5" fmla="*/ 565035 h 700112"/>
              <a:gd name="connsiteX6" fmla="*/ 359793 w 591568"/>
              <a:gd name="connsiteY6" fmla="*/ 692035 h 700112"/>
              <a:gd name="connsiteX7" fmla="*/ 477268 w 591568"/>
              <a:gd name="connsiteY7" fmla="*/ 682510 h 700112"/>
              <a:gd name="connsiteX8" fmla="*/ 591568 w 591568"/>
              <a:gd name="connsiteY8" fmla="*/ 609485 h 700112"/>
              <a:gd name="connsiteX0" fmla="*/ 365125 w 590550"/>
              <a:gd name="connsiteY0" fmla="*/ 6235 h 684796"/>
              <a:gd name="connsiteX1" fmla="*/ 225425 w 590550"/>
              <a:gd name="connsiteY1" fmla="*/ 15760 h 684796"/>
              <a:gd name="connsiteX2" fmla="*/ 130175 w 590550"/>
              <a:gd name="connsiteY2" fmla="*/ 85610 h 684796"/>
              <a:gd name="connsiteX3" fmla="*/ 47625 w 590550"/>
              <a:gd name="connsiteY3" fmla="*/ 209435 h 684796"/>
              <a:gd name="connsiteX4" fmla="*/ 0 w 590550"/>
              <a:gd name="connsiteY4" fmla="*/ 365010 h 684796"/>
              <a:gd name="connsiteX5" fmla="*/ 47625 w 590550"/>
              <a:gd name="connsiteY5" fmla="*/ 565035 h 684796"/>
              <a:gd name="connsiteX6" fmla="*/ 231775 w 590550"/>
              <a:gd name="connsiteY6" fmla="*/ 657110 h 684796"/>
              <a:gd name="connsiteX7" fmla="*/ 476250 w 590550"/>
              <a:gd name="connsiteY7" fmla="*/ 682510 h 684796"/>
              <a:gd name="connsiteX8" fmla="*/ 590550 w 590550"/>
              <a:gd name="connsiteY8" fmla="*/ 609485 h 684796"/>
              <a:gd name="connsiteX0" fmla="*/ 365238 w 590663"/>
              <a:gd name="connsiteY0" fmla="*/ 6235 h 684747"/>
              <a:gd name="connsiteX1" fmla="*/ 225538 w 590663"/>
              <a:gd name="connsiteY1" fmla="*/ 15760 h 684747"/>
              <a:gd name="connsiteX2" fmla="*/ 130288 w 590663"/>
              <a:gd name="connsiteY2" fmla="*/ 85610 h 684747"/>
              <a:gd name="connsiteX3" fmla="*/ 47738 w 590663"/>
              <a:gd name="connsiteY3" fmla="*/ 209435 h 684747"/>
              <a:gd name="connsiteX4" fmla="*/ 113 w 590663"/>
              <a:gd name="connsiteY4" fmla="*/ 365010 h 684747"/>
              <a:gd name="connsiteX5" fmla="*/ 60438 w 590663"/>
              <a:gd name="connsiteY5" fmla="*/ 568210 h 684747"/>
              <a:gd name="connsiteX6" fmla="*/ 231888 w 590663"/>
              <a:gd name="connsiteY6" fmla="*/ 657110 h 684747"/>
              <a:gd name="connsiteX7" fmla="*/ 476363 w 590663"/>
              <a:gd name="connsiteY7" fmla="*/ 682510 h 684747"/>
              <a:gd name="connsiteX8" fmla="*/ 590663 w 590663"/>
              <a:gd name="connsiteY8" fmla="*/ 609485 h 684747"/>
              <a:gd name="connsiteX0" fmla="*/ 365238 w 590663"/>
              <a:gd name="connsiteY0" fmla="*/ 6235 h 679062"/>
              <a:gd name="connsiteX1" fmla="*/ 225538 w 590663"/>
              <a:gd name="connsiteY1" fmla="*/ 15760 h 679062"/>
              <a:gd name="connsiteX2" fmla="*/ 130288 w 590663"/>
              <a:gd name="connsiteY2" fmla="*/ 85610 h 679062"/>
              <a:gd name="connsiteX3" fmla="*/ 47738 w 590663"/>
              <a:gd name="connsiteY3" fmla="*/ 209435 h 679062"/>
              <a:gd name="connsiteX4" fmla="*/ 113 w 590663"/>
              <a:gd name="connsiteY4" fmla="*/ 365010 h 679062"/>
              <a:gd name="connsiteX5" fmla="*/ 60438 w 590663"/>
              <a:gd name="connsiteY5" fmla="*/ 568210 h 679062"/>
              <a:gd name="connsiteX6" fmla="*/ 231888 w 590663"/>
              <a:gd name="connsiteY6" fmla="*/ 657110 h 679062"/>
              <a:gd name="connsiteX7" fmla="*/ 479538 w 590663"/>
              <a:gd name="connsiteY7" fmla="*/ 676160 h 679062"/>
              <a:gd name="connsiteX8" fmla="*/ 590663 w 590663"/>
              <a:gd name="connsiteY8" fmla="*/ 609485 h 679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90663" h="679062">
                <a:moveTo>
                  <a:pt x="365238" y="6235"/>
                </a:moveTo>
                <a:cubicBezTo>
                  <a:pt x="314967" y="-6730"/>
                  <a:pt x="264696" y="2531"/>
                  <a:pt x="225538" y="15760"/>
                </a:cubicBezTo>
                <a:cubicBezTo>
                  <a:pt x="186380" y="28989"/>
                  <a:pt x="159921" y="53331"/>
                  <a:pt x="130288" y="85610"/>
                </a:cubicBezTo>
                <a:cubicBezTo>
                  <a:pt x="100655" y="117889"/>
                  <a:pt x="69434" y="162868"/>
                  <a:pt x="47738" y="209435"/>
                </a:cubicBezTo>
                <a:cubicBezTo>
                  <a:pt x="26042" y="256002"/>
                  <a:pt x="-2004" y="305214"/>
                  <a:pt x="113" y="365010"/>
                </a:cubicBezTo>
                <a:cubicBezTo>
                  <a:pt x="2230" y="424806"/>
                  <a:pt x="21809" y="519527"/>
                  <a:pt x="60438" y="568210"/>
                </a:cubicBezTo>
                <a:cubicBezTo>
                  <a:pt x="99067" y="616893"/>
                  <a:pt x="162038" y="639118"/>
                  <a:pt x="231888" y="657110"/>
                </a:cubicBezTo>
                <a:cubicBezTo>
                  <a:pt x="301738" y="675102"/>
                  <a:pt x="430855" y="684098"/>
                  <a:pt x="479538" y="676160"/>
                </a:cubicBezTo>
                <a:cubicBezTo>
                  <a:pt x="531396" y="665047"/>
                  <a:pt x="535629" y="659491"/>
                  <a:pt x="590663" y="609485"/>
                </a:cubicBezTo>
              </a:path>
            </a:pathLst>
          </a:custGeom>
          <a:noFill/>
          <a:ln w="19050">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5" name="Freeform 134">
            <a:extLst>
              <a:ext uri="{FF2B5EF4-FFF2-40B4-BE49-F238E27FC236}">
                <a16:creationId xmlns:a16="http://schemas.microsoft.com/office/drawing/2014/main" id="{8ECDCCEC-A538-6A69-BB47-70A5E6288B43}"/>
              </a:ext>
            </a:extLst>
          </p:cNvPr>
          <p:cNvSpPr/>
          <p:nvPr/>
        </p:nvSpPr>
        <p:spPr>
          <a:xfrm>
            <a:off x="5875281" y="5340520"/>
            <a:ext cx="577079" cy="465156"/>
          </a:xfrm>
          <a:custGeom>
            <a:avLst/>
            <a:gdLst>
              <a:gd name="connsiteX0" fmla="*/ 0 w 657225"/>
              <a:gd name="connsiteY0" fmla="*/ 286189 h 286189"/>
              <a:gd name="connsiteX1" fmla="*/ 88900 w 657225"/>
              <a:gd name="connsiteY1" fmla="*/ 156014 h 286189"/>
              <a:gd name="connsiteX2" fmla="*/ 180975 w 657225"/>
              <a:gd name="connsiteY2" fmla="*/ 38539 h 286189"/>
              <a:gd name="connsiteX3" fmla="*/ 311150 w 657225"/>
              <a:gd name="connsiteY3" fmla="*/ 439 h 286189"/>
              <a:gd name="connsiteX4" fmla="*/ 460375 w 657225"/>
              <a:gd name="connsiteY4" fmla="*/ 19489 h 286189"/>
              <a:gd name="connsiteX5" fmla="*/ 571500 w 657225"/>
              <a:gd name="connsiteY5" fmla="*/ 44889 h 286189"/>
              <a:gd name="connsiteX6" fmla="*/ 657225 w 657225"/>
              <a:gd name="connsiteY6" fmla="*/ 60764 h 286189"/>
              <a:gd name="connsiteX0" fmla="*/ 0 w 657225"/>
              <a:gd name="connsiteY0" fmla="*/ 266823 h 266823"/>
              <a:gd name="connsiteX1" fmla="*/ 88900 w 657225"/>
              <a:gd name="connsiteY1" fmla="*/ 136648 h 266823"/>
              <a:gd name="connsiteX2" fmla="*/ 180975 w 657225"/>
              <a:gd name="connsiteY2" fmla="*/ 19173 h 266823"/>
              <a:gd name="connsiteX3" fmla="*/ 320780 w 657225"/>
              <a:gd name="connsiteY3" fmla="*/ 16020 h 266823"/>
              <a:gd name="connsiteX4" fmla="*/ 460375 w 657225"/>
              <a:gd name="connsiteY4" fmla="*/ 123 h 266823"/>
              <a:gd name="connsiteX5" fmla="*/ 571500 w 657225"/>
              <a:gd name="connsiteY5" fmla="*/ 25523 h 266823"/>
              <a:gd name="connsiteX6" fmla="*/ 657225 w 657225"/>
              <a:gd name="connsiteY6" fmla="*/ 41398 h 266823"/>
              <a:gd name="connsiteX0" fmla="*/ 0 w 657225"/>
              <a:gd name="connsiteY0" fmla="*/ 257568 h 257568"/>
              <a:gd name="connsiteX1" fmla="*/ 88900 w 657225"/>
              <a:gd name="connsiteY1" fmla="*/ 127393 h 257568"/>
              <a:gd name="connsiteX2" fmla="*/ 180975 w 657225"/>
              <a:gd name="connsiteY2" fmla="*/ 9918 h 257568"/>
              <a:gd name="connsiteX3" fmla="*/ 320780 w 657225"/>
              <a:gd name="connsiteY3" fmla="*/ 6765 h 257568"/>
              <a:gd name="connsiteX4" fmla="*/ 453956 w 657225"/>
              <a:gd name="connsiteY4" fmla="*/ 11836 h 257568"/>
              <a:gd name="connsiteX5" fmla="*/ 571500 w 657225"/>
              <a:gd name="connsiteY5" fmla="*/ 16268 h 257568"/>
              <a:gd name="connsiteX6" fmla="*/ 657225 w 657225"/>
              <a:gd name="connsiteY6" fmla="*/ 32143 h 257568"/>
              <a:gd name="connsiteX0" fmla="*/ 0 w 657225"/>
              <a:gd name="connsiteY0" fmla="*/ 258773 h 258773"/>
              <a:gd name="connsiteX1" fmla="*/ 88900 w 657225"/>
              <a:gd name="connsiteY1" fmla="*/ 128598 h 258773"/>
              <a:gd name="connsiteX2" fmla="*/ 180975 w 657225"/>
              <a:gd name="connsiteY2" fmla="*/ 11123 h 258773"/>
              <a:gd name="connsiteX3" fmla="*/ 320780 w 657225"/>
              <a:gd name="connsiteY3" fmla="*/ 7970 h 258773"/>
              <a:gd name="connsiteX4" fmla="*/ 453956 w 657225"/>
              <a:gd name="connsiteY4" fmla="*/ 13041 h 258773"/>
              <a:gd name="connsiteX5" fmla="*/ 536193 w 657225"/>
              <a:gd name="connsiteY5" fmla="*/ 0 h 258773"/>
              <a:gd name="connsiteX6" fmla="*/ 657225 w 657225"/>
              <a:gd name="connsiteY6" fmla="*/ 33348 h 258773"/>
              <a:gd name="connsiteX0" fmla="*/ 0 w 583400"/>
              <a:gd name="connsiteY0" fmla="*/ 280024 h 280024"/>
              <a:gd name="connsiteX1" fmla="*/ 88900 w 583400"/>
              <a:gd name="connsiteY1" fmla="*/ 149849 h 280024"/>
              <a:gd name="connsiteX2" fmla="*/ 180975 w 583400"/>
              <a:gd name="connsiteY2" fmla="*/ 32374 h 280024"/>
              <a:gd name="connsiteX3" fmla="*/ 320780 w 583400"/>
              <a:gd name="connsiteY3" fmla="*/ 29221 h 280024"/>
              <a:gd name="connsiteX4" fmla="*/ 453956 w 583400"/>
              <a:gd name="connsiteY4" fmla="*/ 34292 h 280024"/>
              <a:gd name="connsiteX5" fmla="*/ 536193 w 583400"/>
              <a:gd name="connsiteY5" fmla="*/ 21251 h 280024"/>
              <a:gd name="connsiteX6" fmla="*/ 583400 w 583400"/>
              <a:gd name="connsiteY6" fmla="*/ 432 h 280024"/>
              <a:gd name="connsiteX0" fmla="*/ 0 w 583400"/>
              <a:gd name="connsiteY0" fmla="*/ 280259 h 280259"/>
              <a:gd name="connsiteX1" fmla="*/ 88900 w 583400"/>
              <a:gd name="connsiteY1" fmla="*/ 150084 h 280259"/>
              <a:gd name="connsiteX2" fmla="*/ 180975 w 583400"/>
              <a:gd name="connsiteY2" fmla="*/ 32609 h 280259"/>
              <a:gd name="connsiteX3" fmla="*/ 320780 w 583400"/>
              <a:gd name="connsiteY3" fmla="*/ 29456 h 280259"/>
              <a:gd name="connsiteX4" fmla="*/ 453956 w 583400"/>
              <a:gd name="connsiteY4" fmla="*/ 34527 h 280259"/>
              <a:gd name="connsiteX5" fmla="*/ 520145 w 583400"/>
              <a:gd name="connsiteY5" fmla="*/ 9255 h 280259"/>
              <a:gd name="connsiteX6" fmla="*/ 583400 w 583400"/>
              <a:gd name="connsiteY6" fmla="*/ 667 h 280259"/>
              <a:gd name="connsiteX0" fmla="*/ 0 w 583400"/>
              <a:gd name="connsiteY0" fmla="*/ 280259 h 280259"/>
              <a:gd name="connsiteX1" fmla="*/ 88900 w 583400"/>
              <a:gd name="connsiteY1" fmla="*/ 150084 h 280259"/>
              <a:gd name="connsiteX2" fmla="*/ 180975 w 583400"/>
              <a:gd name="connsiteY2" fmla="*/ 32609 h 280259"/>
              <a:gd name="connsiteX3" fmla="*/ 320780 w 583400"/>
              <a:gd name="connsiteY3" fmla="*/ 29456 h 280259"/>
              <a:gd name="connsiteX4" fmla="*/ 421859 w 583400"/>
              <a:gd name="connsiteY4" fmla="*/ 17054 h 280259"/>
              <a:gd name="connsiteX5" fmla="*/ 520145 w 583400"/>
              <a:gd name="connsiteY5" fmla="*/ 9255 h 280259"/>
              <a:gd name="connsiteX6" fmla="*/ 583400 w 583400"/>
              <a:gd name="connsiteY6" fmla="*/ 667 h 280259"/>
              <a:gd name="connsiteX0" fmla="*/ 0 w 583400"/>
              <a:gd name="connsiteY0" fmla="*/ 280259 h 280259"/>
              <a:gd name="connsiteX1" fmla="*/ 88900 w 583400"/>
              <a:gd name="connsiteY1" fmla="*/ 150084 h 280259"/>
              <a:gd name="connsiteX2" fmla="*/ 200233 w 583400"/>
              <a:gd name="connsiteY2" fmla="*/ 76292 h 280259"/>
              <a:gd name="connsiteX3" fmla="*/ 320780 w 583400"/>
              <a:gd name="connsiteY3" fmla="*/ 29456 h 280259"/>
              <a:gd name="connsiteX4" fmla="*/ 421859 w 583400"/>
              <a:gd name="connsiteY4" fmla="*/ 17054 h 280259"/>
              <a:gd name="connsiteX5" fmla="*/ 520145 w 583400"/>
              <a:gd name="connsiteY5" fmla="*/ 9255 h 280259"/>
              <a:gd name="connsiteX6" fmla="*/ 583400 w 583400"/>
              <a:gd name="connsiteY6" fmla="*/ 667 h 280259"/>
              <a:gd name="connsiteX0" fmla="*/ 0 w 583400"/>
              <a:gd name="connsiteY0" fmla="*/ 280259 h 280259"/>
              <a:gd name="connsiteX1" fmla="*/ 88900 w 583400"/>
              <a:gd name="connsiteY1" fmla="*/ 150084 h 280259"/>
              <a:gd name="connsiteX2" fmla="*/ 200233 w 583400"/>
              <a:gd name="connsiteY2" fmla="*/ 76292 h 280259"/>
              <a:gd name="connsiteX3" fmla="*/ 320780 w 583400"/>
              <a:gd name="connsiteY3" fmla="*/ 29456 h 280259"/>
              <a:gd name="connsiteX4" fmla="*/ 418649 w 583400"/>
              <a:gd name="connsiteY4" fmla="*/ 10065 h 280259"/>
              <a:gd name="connsiteX5" fmla="*/ 520145 w 583400"/>
              <a:gd name="connsiteY5" fmla="*/ 9255 h 280259"/>
              <a:gd name="connsiteX6" fmla="*/ 583400 w 583400"/>
              <a:gd name="connsiteY6" fmla="*/ 667 h 280259"/>
              <a:gd name="connsiteX0" fmla="*/ 0 w 583400"/>
              <a:gd name="connsiteY0" fmla="*/ 280690 h 280690"/>
              <a:gd name="connsiteX1" fmla="*/ 88900 w 583400"/>
              <a:gd name="connsiteY1" fmla="*/ 150515 h 280690"/>
              <a:gd name="connsiteX2" fmla="*/ 200233 w 583400"/>
              <a:gd name="connsiteY2" fmla="*/ 76723 h 280690"/>
              <a:gd name="connsiteX3" fmla="*/ 320780 w 583400"/>
              <a:gd name="connsiteY3" fmla="*/ 29887 h 280690"/>
              <a:gd name="connsiteX4" fmla="*/ 418649 w 583400"/>
              <a:gd name="connsiteY4" fmla="*/ 10496 h 280690"/>
              <a:gd name="connsiteX5" fmla="*/ 520145 w 583400"/>
              <a:gd name="connsiteY5" fmla="*/ 949 h 280690"/>
              <a:gd name="connsiteX6" fmla="*/ 583400 w 583400"/>
              <a:gd name="connsiteY6" fmla="*/ 1098 h 280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3400" h="280690">
                <a:moveTo>
                  <a:pt x="0" y="280690"/>
                </a:moveTo>
                <a:cubicBezTo>
                  <a:pt x="29369" y="236240"/>
                  <a:pt x="55528" y="184509"/>
                  <a:pt x="88900" y="150515"/>
                </a:cubicBezTo>
                <a:cubicBezTo>
                  <a:pt x="122272" y="116521"/>
                  <a:pt x="161586" y="96828"/>
                  <a:pt x="200233" y="76723"/>
                </a:cubicBezTo>
                <a:cubicBezTo>
                  <a:pt x="238880" y="56618"/>
                  <a:pt x="284377" y="40925"/>
                  <a:pt x="320780" y="29887"/>
                </a:cubicBezTo>
                <a:cubicBezTo>
                  <a:pt x="357183" y="18849"/>
                  <a:pt x="385422" y="15319"/>
                  <a:pt x="418649" y="10496"/>
                </a:cubicBezTo>
                <a:cubicBezTo>
                  <a:pt x="451877" y="5673"/>
                  <a:pt x="492733" y="5296"/>
                  <a:pt x="520145" y="949"/>
                </a:cubicBezTo>
                <a:cubicBezTo>
                  <a:pt x="552953" y="7828"/>
                  <a:pt x="556941" y="-3400"/>
                  <a:pt x="583400" y="1098"/>
                </a:cubicBezTo>
              </a:path>
            </a:pathLst>
          </a:custGeom>
          <a:noFill/>
          <a:ln w="19050">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6" name="Freeform 135">
            <a:extLst>
              <a:ext uri="{FF2B5EF4-FFF2-40B4-BE49-F238E27FC236}">
                <a16:creationId xmlns:a16="http://schemas.microsoft.com/office/drawing/2014/main" id="{A514DDCD-C2CD-D72E-9EA2-6009DB2322BE}"/>
              </a:ext>
            </a:extLst>
          </p:cNvPr>
          <p:cNvSpPr/>
          <p:nvPr/>
        </p:nvSpPr>
        <p:spPr>
          <a:xfrm>
            <a:off x="5764534" y="4959659"/>
            <a:ext cx="498003" cy="208039"/>
          </a:xfrm>
          <a:custGeom>
            <a:avLst/>
            <a:gdLst>
              <a:gd name="connsiteX0" fmla="*/ 0 w 561975"/>
              <a:gd name="connsiteY0" fmla="*/ 307975 h 307975"/>
              <a:gd name="connsiteX1" fmla="*/ 117475 w 561975"/>
              <a:gd name="connsiteY1" fmla="*/ 171450 h 307975"/>
              <a:gd name="connsiteX2" fmla="*/ 273050 w 561975"/>
              <a:gd name="connsiteY2" fmla="*/ 57150 h 307975"/>
              <a:gd name="connsiteX3" fmla="*/ 422275 w 561975"/>
              <a:gd name="connsiteY3" fmla="*/ 15875 h 307975"/>
              <a:gd name="connsiteX4" fmla="*/ 561975 w 561975"/>
              <a:gd name="connsiteY4" fmla="*/ 0 h 3079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1975" h="307975">
                <a:moveTo>
                  <a:pt x="0" y="307975"/>
                </a:moveTo>
                <a:cubicBezTo>
                  <a:pt x="35983" y="260614"/>
                  <a:pt x="71967" y="213254"/>
                  <a:pt x="117475" y="171450"/>
                </a:cubicBezTo>
                <a:cubicBezTo>
                  <a:pt x="162983" y="129646"/>
                  <a:pt x="222250" y="83079"/>
                  <a:pt x="273050" y="57150"/>
                </a:cubicBezTo>
                <a:cubicBezTo>
                  <a:pt x="323850" y="31221"/>
                  <a:pt x="374121" y="25400"/>
                  <a:pt x="422275" y="15875"/>
                </a:cubicBezTo>
                <a:cubicBezTo>
                  <a:pt x="470429" y="6350"/>
                  <a:pt x="516202" y="3175"/>
                  <a:pt x="561975" y="0"/>
                </a:cubicBezTo>
              </a:path>
            </a:pathLst>
          </a:custGeom>
          <a:noFill/>
          <a:ln w="19050">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7" name="Freeform 136">
            <a:extLst>
              <a:ext uri="{FF2B5EF4-FFF2-40B4-BE49-F238E27FC236}">
                <a16:creationId xmlns:a16="http://schemas.microsoft.com/office/drawing/2014/main" id="{038EFCBD-AE24-857A-123F-AFFDBECE17EC}"/>
              </a:ext>
            </a:extLst>
          </p:cNvPr>
          <p:cNvSpPr/>
          <p:nvPr/>
        </p:nvSpPr>
        <p:spPr>
          <a:xfrm>
            <a:off x="5568135" y="4485618"/>
            <a:ext cx="506546" cy="156105"/>
          </a:xfrm>
          <a:custGeom>
            <a:avLst/>
            <a:gdLst>
              <a:gd name="connsiteX0" fmla="*/ 0 w 561975"/>
              <a:gd name="connsiteY0" fmla="*/ 307975 h 307975"/>
              <a:gd name="connsiteX1" fmla="*/ 117475 w 561975"/>
              <a:gd name="connsiteY1" fmla="*/ 171450 h 307975"/>
              <a:gd name="connsiteX2" fmla="*/ 273050 w 561975"/>
              <a:gd name="connsiteY2" fmla="*/ 57150 h 307975"/>
              <a:gd name="connsiteX3" fmla="*/ 422275 w 561975"/>
              <a:gd name="connsiteY3" fmla="*/ 15875 h 307975"/>
              <a:gd name="connsiteX4" fmla="*/ 561975 w 561975"/>
              <a:gd name="connsiteY4" fmla="*/ 0 h 3079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1975" h="307975">
                <a:moveTo>
                  <a:pt x="0" y="307975"/>
                </a:moveTo>
                <a:cubicBezTo>
                  <a:pt x="35983" y="260614"/>
                  <a:pt x="71967" y="213254"/>
                  <a:pt x="117475" y="171450"/>
                </a:cubicBezTo>
                <a:cubicBezTo>
                  <a:pt x="162983" y="129646"/>
                  <a:pt x="222250" y="83079"/>
                  <a:pt x="273050" y="57150"/>
                </a:cubicBezTo>
                <a:cubicBezTo>
                  <a:pt x="323850" y="31221"/>
                  <a:pt x="374121" y="25400"/>
                  <a:pt x="422275" y="15875"/>
                </a:cubicBezTo>
                <a:cubicBezTo>
                  <a:pt x="470429" y="6350"/>
                  <a:pt x="516202" y="3175"/>
                  <a:pt x="561975" y="0"/>
                </a:cubicBezTo>
              </a:path>
            </a:pathLst>
          </a:custGeom>
          <a:noFill/>
          <a:ln w="19050">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8" name="Freeform 137">
            <a:extLst>
              <a:ext uri="{FF2B5EF4-FFF2-40B4-BE49-F238E27FC236}">
                <a16:creationId xmlns:a16="http://schemas.microsoft.com/office/drawing/2014/main" id="{6B1ABD01-6EC6-1480-C152-A74362E6F0E0}"/>
              </a:ext>
            </a:extLst>
          </p:cNvPr>
          <p:cNvSpPr/>
          <p:nvPr/>
        </p:nvSpPr>
        <p:spPr>
          <a:xfrm>
            <a:off x="5318321" y="4002004"/>
            <a:ext cx="579398" cy="118005"/>
          </a:xfrm>
          <a:custGeom>
            <a:avLst/>
            <a:gdLst>
              <a:gd name="connsiteX0" fmla="*/ 0 w 561975"/>
              <a:gd name="connsiteY0" fmla="*/ 307975 h 307975"/>
              <a:gd name="connsiteX1" fmla="*/ 117475 w 561975"/>
              <a:gd name="connsiteY1" fmla="*/ 171450 h 307975"/>
              <a:gd name="connsiteX2" fmla="*/ 273050 w 561975"/>
              <a:gd name="connsiteY2" fmla="*/ 57150 h 307975"/>
              <a:gd name="connsiteX3" fmla="*/ 422275 w 561975"/>
              <a:gd name="connsiteY3" fmla="*/ 15875 h 307975"/>
              <a:gd name="connsiteX4" fmla="*/ 561975 w 561975"/>
              <a:gd name="connsiteY4" fmla="*/ 0 h 307975"/>
              <a:gd name="connsiteX0" fmla="*/ 0 w 554354"/>
              <a:gd name="connsiteY0" fmla="*/ 292510 h 292510"/>
              <a:gd name="connsiteX1" fmla="*/ 117475 w 554354"/>
              <a:gd name="connsiteY1" fmla="*/ 155985 h 292510"/>
              <a:gd name="connsiteX2" fmla="*/ 273050 w 554354"/>
              <a:gd name="connsiteY2" fmla="*/ 41685 h 292510"/>
              <a:gd name="connsiteX3" fmla="*/ 422275 w 554354"/>
              <a:gd name="connsiteY3" fmla="*/ 410 h 292510"/>
              <a:gd name="connsiteX4" fmla="*/ 554354 w 554354"/>
              <a:gd name="connsiteY4" fmla="*/ 147395 h 292510"/>
              <a:gd name="connsiteX0" fmla="*/ 0 w 554354"/>
              <a:gd name="connsiteY0" fmla="*/ 251595 h 251595"/>
              <a:gd name="connsiteX1" fmla="*/ 117475 w 554354"/>
              <a:gd name="connsiteY1" fmla="*/ 115070 h 251595"/>
              <a:gd name="connsiteX2" fmla="*/ 273050 w 554354"/>
              <a:gd name="connsiteY2" fmla="*/ 770 h 251595"/>
              <a:gd name="connsiteX3" fmla="*/ 414654 w 554354"/>
              <a:gd name="connsiteY3" fmla="*/ 172467 h 251595"/>
              <a:gd name="connsiteX4" fmla="*/ 554354 w 554354"/>
              <a:gd name="connsiteY4" fmla="*/ 106480 h 251595"/>
              <a:gd name="connsiteX0" fmla="*/ 0 w 554354"/>
              <a:gd name="connsiteY0" fmla="*/ 145115 h 145115"/>
              <a:gd name="connsiteX1" fmla="*/ 117475 w 554354"/>
              <a:gd name="connsiteY1" fmla="*/ 8590 h 145115"/>
              <a:gd name="connsiteX2" fmla="*/ 265430 w 554354"/>
              <a:gd name="connsiteY2" fmla="*/ 75942 h 145115"/>
              <a:gd name="connsiteX3" fmla="*/ 414654 w 554354"/>
              <a:gd name="connsiteY3" fmla="*/ 65987 h 145115"/>
              <a:gd name="connsiteX4" fmla="*/ 554354 w 554354"/>
              <a:gd name="connsiteY4" fmla="*/ 0 h 145115"/>
              <a:gd name="connsiteX0" fmla="*/ 0 w 554354"/>
              <a:gd name="connsiteY0" fmla="*/ 145115 h 145115"/>
              <a:gd name="connsiteX1" fmla="*/ 106044 w 554354"/>
              <a:gd name="connsiteY1" fmla="*/ 115076 h 145115"/>
              <a:gd name="connsiteX2" fmla="*/ 265430 w 554354"/>
              <a:gd name="connsiteY2" fmla="*/ 75942 h 145115"/>
              <a:gd name="connsiteX3" fmla="*/ 414654 w 554354"/>
              <a:gd name="connsiteY3" fmla="*/ 65987 h 145115"/>
              <a:gd name="connsiteX4" fmla="*/ 554354 w 554354"/>
              <a:gd name="connsiteY4" fmla="*/ 0 h 145115"/>
              <a:gd name="connsiteX0" fmla="*/ 0 w 569595"/>
              <a:gd name="connsiteY0" fmla="*/ 157643 h 157643"/>
              <a:gd name="connsiteX1" fmla="*/ 121285 w 569595"/>
              <a:gd name="connsiteY1" fmla="*/ 115076 h 157643"/>
              <a:gd name="connsiteX2" fmla="*/ 280671 w 569595"/>
              <a:gd name="connsiteY2" fmla="*/ 75942 h 157643"/>
              <a:gd name="connsiteX3" fmla="*/ 429895 w 569595"/>
              <a:gd name="connsiteY3" fmla="*/ 65987 h 157643"/>
              <a:gd name="connsiteX4" fmla="*/ 569595 w 569595"/>
              <a:gd name="connsiteY4" fmla="*/ 0 h 157643"/>
              <a:gd name="connsiteX0" fmla="*/ 0 w 569595"/>
              <a:gd name="connsiteY0" fmla="*/ 157643 h 157643"/>
              <a:gd name="connsiteX1" fmla="*/ 121285 w 569595"/>
              <a:gd name="connsiteY1" fmla="*/ 115076 h 157643"/>
              <a:gd name="connsiteX2" fmla="*/ 280671 w 569595"/>
              <a:gd name="connsiteY2" fmla="*/ 75942 h 157643"/>
              <a:gd name="connsiteX3" fmla="*/ 429895 w 569595"/>
              <a:gd name="connsiteY3" fmla="*/ 65987 h 157643"/>
              <a:gd name="connsiteX4" fmla="*/ 569595 w 569595"/>
              <a:gd name="connsiteY4" fmla="*/ 0 h 157643"/>
              <a:gd name="connsiteX0" fmla="*/ 0 w 569595"/>
              <a:gd name="connsiteY0" fmla="*/ 157643 h 157643"/>
              <a:gd name="connsiteX1" fmla="*/ 155577 w 569595"/>
              <a:gd name="connsiteY1" fmla="*/ 102548 h 157643"/>
              <a:gd name="connsiteX2" fmla="*/ 280671 w 569595"/>
              <a:gd name="connsiteY2" fmla="*/ 75942 h 157643"/>
              <a:gd name="connsiteX3" fmla="*/ 429895 w 569595"/>
              <a:gd name="connsiteY3" fmla="*/ 65987 h 157643"/>
              <a:gd name="connsiteX4" fmla="*/ 569595 w 569595"/>
              <a:gd name="connsiteY4" fmla="*/ 0 h 157643"/>
              <a:gd name="connsiteX0" fmla="*/ 0 w 569595"/>
              <a:gd name="connsiteY0" fmla="*/ 157643 h 157643"/>
              <a:gd name="connsiteX1" fmla="*/ 155577 w 569595"/>
              <a:gd name="connsiteY1" fmla="*/ 102548 h 157643"/>
              <a:gd name="connsiteX2" fmla="*/ 280671 w 569595"/>
              <a:gd name="connsiteY2" fmla="*/ 75942 h 157643"/>
              <a:gd name="connsiteX3" fmla="*/ 429895 w 569595"/>
              <a:gd name="connsiteY3" fmla="*/ 40931 h 157643"/>
              <a:gd name="connsiteX4" fmla="*/ 569595 w 569595"/>
              <a:gd name="connsiteY4" fmla="*/ 0 h 157643"/>
              <a:gd name="connsiteX0" fmla="*/ 0 w 695335"/>
              <a:gd name="connsiteY0" fmla="*/ 232810 h 232810"/>
              <a:gd name="connsiteX1" fmla="*/ 281317 w 695335"/>
              <a:gd name="connsiteY1" fmla="*/ 102548 h 232810"/>
              <a:gd name="connsiteX2" fmla="*/ 406411 w 695335"/>
              <a:gd name="connsiteY2" fmla="*/ 75942 h 232810"/>
              <a:gd name="connsiteX3" fmla="*/ 555635 w 695335"/>
              <a:gd name="connsiteY3" fmla="*/ 40931 h 232810"/>
              <a:gd name="connsiteX4" fmla="*/ 695335 w 695335"/>
              <a:gd name="connsiteY4" fmla="*/ 0 h 232810"/>
              <a:gd name="connsiteX0" fmla="*/ 0 w 695335"/>
              <a:gd name="connsiteY0" fmla="*/ 232810 h 232810"/>
              <a:gd name="connsiteX1" fmla="*/ 212731 w 695335"/>
              <a:gd name="connsiteY1" fmla="*/ 121340 h 232810"/>
              <a:gd name="connsiteX2" fmla="*/ 406411 w 695335"/>
              <a:gd name="connsiteY2" fmla="*/ 75942 h 232810"/>
              <a:gd name="connsiteX3" fmla="*/ 555635 w 695335"/>
              <a:gd name="connsiteY3" fmla="*/ 40931 h 232810"/>
              <a:gd name="connsiteX4" fmla="*/ 695335 w 695335"/>
              <a:gd name="connsiteY4" fmla="*/ 0 h 232810"/>
              <a:gd name="connsiteX0" fmla="*/ 0 w 695335"/>
              <a:gd name="connsiteY0" fmla="*/ 232810 h 232810"/>
              <a:gd name="connsiteX1" fmla="*/ 212731 w 695335"/>
              <a:gd name="connsiteY1" fmla="*/ 121340 h 232810"/>
              <a:gd name="connsiteX2" fmla="*/ 414032 w 695335"/>
              <a:gd name="connsiteY2" fmla="*/ 63414 h 232810"/>
              <a:gd name="connsiteX3" fmla="*/ 555635 w 695335"/>
              <a:gd name="connsiteY3" fmla="*/ 40931 h 232810"/>
              <a:gd name="connsiteX4" fmla="*/ 695335 w 695335"/>
              <a:gd name="connsiteY4" fmla="*/ 0 h 2328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5335" h="232810">
                <a:moveTo>
                  <a:pt x="0" y="232810"/>
                </a:moveTo>
                <a:cubicBezTo>
                  <a:pt x="47414" y="210505"/>
                  <a:pt x="143726" y="149573"/>
                  <a:pt x="212731" y="121340"/>
                </a:cubicBezTo>
                <a:cubicBezTo>
                  <a:pt x="281736" y="93107"/>
                  <a:pt x="356882" y="76815"/>
                  <a:pt x="414032" y="63414"/>
                </a:cubicBezTo>
                <a:cubicBezTo>
                  <a:pt x="471182" y="50013"/>
                  <a:pt x="507481" y="50456"/>
                  <a:pt x="555635" y="40931"/>
                </a:cubicBezTo>
                <a:cubicBezTo>
                  <a:pt x="603789" y="31406"/>
                  <a:pt x="649562" y="3175"/>
                  <a:pt x="695335" y="0"/>
                </a:cubicBezTo>
              </a:path>
            </a:pathLst>
          </a:custGeom>
          <a:noFill/>
          <a:ln w="19050">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9" name="Freeform 138">
            <a:extLst>
              <a:ext uri="{FF2B5EF4-FFF2-40B4-BE49-F238E27FC236}">
                <a16:creationId xmlns:a16="http://schemas.microsoft.com/office/drawing/2014/main" id="{C4D709D6-C90E-5D17-2341-2CCDF1E65C02}"/>
              </a:ext>
            </a:extLst>
          </p:cNvPr>
          <p:cNvSpPr/>
          <p:nvPr/>
        </p:nvSpPr>
        <p:spPr>
          <a:xfrm>
            <a:off x="5209137" y="3535330"/>
            <a:ext cx="545555" cy="110655"/>
          </a:xfrm>
          <a:custGeom>
            <a:avLst/>
            <a:gdLst>
              <a:gd name="connsiteX0" fmla="*/ 0 w 561975"/>
              <a:gd name="connsiteY0" fmla="*/ 307975 h 307975"/>
              <a:gd name="connsiteX1" fmla="*/ 117475 w 561975"/>
              <a:gd name="connsiteY1" fmla="*/ 171450 h 307975"/>
              <a:gd name="connsiteX2" fmla="*/ 273050 w 561975"/>
              <a:gd name="connsiteY2" fmla="*/ 57150 h 307975"/>
              <a:gd name="connsiteX3" fmla="*/ 422275 w 561975"/>
              <a:gd name="connsiteY3" fmla="*/ 15875 h 307975"/>
              <a:gd name="connsiteX4" fmla="*/ 561975 w 561975"/>
              <a:gd name="connsiteY4" fmla="*/ 0 h 307975"/>
              <a:gd name="connsiteX0" fmla="*/ 0 w 554354"/>
              <a:gd name="connsiteY0" fmla="*/ 292510 h 292510"/>
              <a:gd name="connsiteX1" fmla="*/ 117475 w 554354"/>
              <a:gd name="connsiteY1" fmla="*/ 155985 h 292510"/>
              <a:gd name="connsiteX2" fmla="*/ 273050 w 554354"/>
              <a:gd name="connsiteY2" fmla="*/ 41685 h 292510"/>
              <a:gd name="connsiteX3" fmla="*/ 422275 w 554354"/>
              <a:gd name="connsiteY3" fmla="*/ 410 h 292510"/>
              <a:gd name="connsiteX4" fmla="*/ 554354 w 554354"/>
              <a:gd name="connsiteY4" fmla="*/ 147395 h 292510"/>
              <a:gd name="connsiteX0" fmla="*/ 0 w 554354"/>
              <a:gd name="connsiteY0" fmla="*/ 251595 h 251595"/>
              <a:gd name="connsiteX1" fmla="*/ 117475 w 554354"/>
              <a:gd name="connsiteY1" fmla="*/ 115070 h 251595"/>
              <a:gd name="connsiteX2" fmla="*/ 273050 w 554354"/>
              <a:gd name="connsiteY2" fmla="*/ 770 h 251595"/>
              <a:gd name="connsiteX3" fmla="*/ 414654 w 554354"/>
              <a:gd name="connsiteY3" fmla="*/ 172467 h 251595"/>
              <a:gd name="connsiteX4" fmla="*/ 554354 w 554354"/>
              <a:gd name="connsiteY4" fmla="*/ 106480 h 251595"/>
              <a:gd name="connsiteX0" fmla="*/ 0 w 554354"/>
              <a:gd name="connsiteY0" fmla="*/ 145115 h 145115"/>
              <a:gd name="connsiteX1" fmla="*/ 117475 w 554354"/>
              <a:gd name="connsiteY1" fmla="*/ 8590 h 145115"/>
              <a:gd name="connsiteX2" fmla="*/ 265430 w 554354"/>
              <a:gd name="connsiteY2" fmla="*/ 75942 h 145115"/>
              <a:gd name="connsiteX3" fmla="*/ 414654 w 554354"/>
              <a:gd name="connsiteY3" fmla="*/ 65987 h 145115"/>
              <a:gd name="connsiteX4" fmla="*/ 554354 w 554354"/>
              <a:gd name="connsiteY4" fmla="*/ 0 h 145115"/>
              <a:gd name="connsiteX0" fmla="*/ 0 w 554354"/>
              <a:gd name="connsiteY0" fmla="*/ 145115 h 145115"/>
              <a:gd name="connsiteX1" fmla="*/ 106044 w 554354"/>
              <a:gd name="connsiteY1" fmla="*/ 115076 h 145115"/>
              <a:gd name="connsiteX2" fmla="*/ 265430 w 554354"/>
              <a:gd name="connsiteY2" fmla="*/ 75942 h 145115"/>
              <a:gd name="connsiteX3" fmla="*/ 414654 w 554354"/>
              <a:gd name="connsiteY3" fmla="*/ 65987 h 145115"/>
              <a:gd name="connsiteX4" fmla="*/ 554354 w 554354"/>
              <a:gd name="connsiteY4" fmla="*/ 0 h 145115"/>
              <a:gd name="connsiteX0" fmla="*/ 0 w 569595"/>
              <a:gd name="connsiteY0" fmla="*/ 157643 h 157643"/>
              <a:gd name="connsiteX1" fmla="*/ 121285 w 569595"/>
              <a:gd name="connsiteY1" fmla="*/ 115076 h 157643"/>
              <a:gd name="connsiteX2" fmla="*/ 280671 w 569595"/>
              <a:gd name="connsiteY2" fmla="*/ 75942 h 157643"/>
              <a:gd name="connsiteX3" fmla="*/ 429895 w 569595"/>
              <a:gd name="connsiteY3" fmla="*/ 65987 h 157643"/>
              <a:gd name="connsiteX4" fmla="*/ 569595 w 569595"/>
              <a:gd name="connsiteY4" fmla="*/ 0 h 157643"/>
              <a:gd name="connsiteX0" fmla="*/ 0 w 569595"/>
              <a:gd name="connsiteY0" fmla="*/ 157643 h 157643"/>
              <a:gd name="connsiteX1" fmla="*/ 121285 w 569595"/>
              <a:gd name="connsiteY1" fmla="*/ 115076 h 157643"/>
              <a:gd name="connsiteX2" fmla="*/ 280671 w 569595"/>
              <a:gd name="connsiteY2" fmla="*/ 75942 h 157643"/>
              <a:gd name="connsiteX3" fmla="*/ 429895 w 569595"/>
              <a:gd name="connsiteY3" fmla="*/ 65987 h 157643"/>
              <a:gd name="connsiteX4" fmla="*/ 569595 w 569595"/>
              <a:gd name="connsiteY4" fmla="*/ 0 h 157643"/>
              <a:gd name="connsiteX0" fmla="*/ 0 w 569595"/>
              <a:gd name="connsiteY0" fmla="*/ 157643 h 157643"/>
              <a:gd name="connsiteX1" fmla="*/ 155577 w 569595"/>
              <a:gd name="connsiteY1" fmla="*/ 102548 h 157643"/>
              <a:gd name="connsiteX2" fmla="*/ 280671 w 569595"/>
              <a:gd name="connsiteY2" fmla="*/ 75942 h 157643"/>
              <a:gd name="connsiteX3" fmla="*/ 429895 w 569595"/>
              <a:gd name="connsiteY3" fmla="*/ 65987 h 157643"/>
              <a:gd name="connsiteX4" fmla="*/ 569595 w 569595"/>
              <a:gd name="connsiteY4" fmla="*/ 0 h 157643"/>
              <a:gd name="connsiteX0" fmla="*/ 0 w 569595"/>
              <a:gd name="connsiteY0" fmla="*/ 157643 h 157643"/>
              <a:gd name="connsiteX1" fmla="*/ 155577 w 569595"/>
              <a:gd name="connsiteY1" fmla="*/ 102548 h 157643"/>
              <a:gd name="connsiteX2" fmla="*/ 280671 w 569595"/>
              <a:gd name="connsiteY2" fmla="*/ 75942 h 157643"/>
              <a:gd name="connsiteX3" fmla="*/ 429895 w 569595"/>
              <a:gd name="connsiteY3" fmla="*/ 40931 h 157643"/>
              <a:gd name="connsiteX4" fmla="*/ 569595 w 569595"/>
              <a:gd name="connsiteY4" fmla="*/ 0 h 157643"/>
              <a:gd name="connsiteX0" fmla="*/ 0 w 569595"/>
              <a:gd name="connsiteY0" fmla="*/ 188390 h 188390"/>
              <a:gd name="connsiteX1" fmla="*/ 155577 w 569595"/>
              <a:gd name="connsiteY1" fmla="*/ 133295 h 188390"/>
              <a:gd name="connsiteX2" fmla="*/ 280671 w 569595"/>
              <a:gd name="connsiteY2" fmla="*/ 106689 h 188390"/>
              <a:gd name="connsiteX3" fmla="*/ 429895 w 569595"/>
              <a:gd name="connsiteY3" fmla="*/ 1406 h 188390"/>
              <a:gd name="connsiteX4" fmla="*/ 569595 w 569595"/>
              <a:gd name="connsiteY4" fmla="*/ 30747 h 188390"/>
              <a:gd name="connsiteX0" fmla="*/ 0 w 569595"/>
              <a:gd name="connsiteY0" fmla="*/ 188392 h 188392"/>
              <a:gd name="connsiteX1" fmla="*/ 155577 w 569595"/>
              <a:gd name="connsiteY1" fmla="*/ 133297 h 188392"/>
              <a:gd name="connsiteX2" fmla="*/ 274041 w 569595"/>
              <a:gd name="connsiteY2" fmla="*/ 20204 h 188392"/>
              <a:gd name="connsiteX3" fmla="*/ 429895 w 569595"/>
              <a:gd name="connsiteY3" fmla="*/ 1408 h 188392"/>
              <a:gd name="connsiteX4" fmla="*/ 569595 w 569595"/>
              <a:gd name="connsiteY4" fmla="*/ 30749 h 188392"/>
              <a:gd name="connsiteX0" fmla="*/ 0 w 569595"/>
              <a:gd name="connsiteY0" fmla="*/ 188392 h 188392"/>
              <a:gd name="connsiteX1" fmla="*/ 142318 w 569595"/>
              <a:gd name="connsiteY1" fmla="*/ 73836 h 188392"/>
              <a:gd name="connsiteX2" fmla="*/ 274041 w 569595"/>
              <a:gd name="connsiteY2" fmla="*/ 20204 h 188392"/>
              <a:gd name="connsiteX3" fmla="*/ 429895 w 569595"/>
              <a:gd name="connsiteY3" fmla="*/ 1408 h 188392"/>
              <a:gd name="connsiteX4" fmla="*/ 569595 w 569595"/>
              <a:gd name="connsiteY4" fmla="*/ 30749 h 1883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9595" h="188392">
                <a:moveTo>
                  <a:pt x="0" y="188392"/>
                </a:moveTo>
                <a:cubicBezTo>
                  <a:pt x="47414" y="166087"/>
                  <a:pt x="96645" y="101867"/>
                  <a:pt x="142318" y="73836"/>
                </a:cubicBezTo>
                <a:cubicBezTo>
                  <a:pt x="187992" y="45805"/>
                  <a:pt x="226112" y="32275"/>
                  <a:pt x="274041" y="20204"/>
                </a:cubicBezTo>
                <a:cubicBezTo>
                  <a:pt x="321971" y="8133"/>
                  <a:pt x="381741" y="10933"/>
                  <a:pt x="429895" y="1408"/>
                </a:cubicBezTo>
                <a:cubicBezTo>
                  <a:pt x="478049" y="-8117"/>
                  <a:pt x="523822" y="33924"/>
                  <a:pt x="569595" y="30749"/>
                </a:cubicBezTo>
              </a:path>
            </a:pathLst>
          </a:custGeom>
          <a:noFill/>
          <a:ln w="19050">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0" name="Freeform 139">
            <a:extLst>
              <a:ext uri="{FF2B5EF4-FFF2-40B4-BE49-F238E27FC236}">
                <a16:creationId xmlns:a16="http://schemas.microsoft.com/office/drawing/2014/main" id="{C74026E6-6D9B-BC6B-0BAD-1E86F8F128DD}"/>
              </a:ext>
            </a:extLst>
          </p:cNvPr>
          <p:cNvSpPr/>
          <p:nvPr/>
        </p:nvSpPr>
        <p:spPr>
          <a:xfrm>
            <a:off x="5219335" y="3033647"/>
            <a:ext cx="483985" cy="77332"/>
          </a:xfrm>
          <a:custGeom>
            <a:avLst/>
            <a:gdLst>
              <a:gd name="connsiteX0" fmla="*/ 0 w 561975"/>
              <a:gd name="connsiteY0" fmla="*/ 307975 h 307975"/>
              <a:gd name="connsiteX1" fmla="*/ 117475 w 561975"/>
              <a:gd name="connsiteY1" fmla="*/ 171450 h 307975"/>
              <a:gd name="connsiteX2" fmla="*/ 273050 w 561975"/>
              <a:gd name="connsiteY2" fmla="*/ 57150 h 307975"/>
              <a:gd name="connsiteX3" fmla="*/ 422275 w 561975"/>
              <a:gd name="connsiteY3" fmla="*/ 15875 h 307975"/>
              <a:gd name="connsiteX4" fmla="*/ 561975 w 561975"/>
              <a:gd name="connsiteY4" fmla="*/ 0 h 307975"/>
              <a:gd name="connsiteX0" fmla="*/ 0 w 554354"/>
              <a:gd name="connsiteY0" fmla="*/ 292510 h 292510"/>
              <a:gd name="connsiteX1" fmla="*/ 117475 w 554354"/>
              <a:gd name="connsiteY1" fmla="*/ 155985 h 292510"/>
              <a:gd name="connsiteX2" fmla="*/ 273050 w 554354"/>
              <a:gd name="connsiteY2" fmla="*/ 41685 h 292510"/>
              <a:gd name="connsiteX3" fmla="*/ 422275 w 554354"/>
              <a:gd name="connsiteY3" fmla="*/ 410 h 292510"/>
              <a:gd name="connsiteX4" fmla="*/ 554354 w 554354"/>
              <a:gd name="connsiteY4" fmla="*/ 147395 h 292510"/>
              <a:gd name="connsiteX0" fmla="*/ 0 w 554354"/>
              <a:gd name="connsiteY0" fmla="*/ 251595 h 251595"/>
              <a:gd name="connsiteX1" fmla="*/ 117475 w 554354"/>
              <a:gd name="connsiteY1" fmla="*/ 115070 h 251595"/>
              <a:gd name="connsiteX2" fmla="*/ 273050 w 554354"/>
              <a:gd name="connsiteY2" fmla="*/ 770 h 251595"/>
              <a:gd name="connsiteX3" fmla="*/ 414654 w 554354"/>
              <a:gd name="connsiteY3" fmla="*/ 172467 h 251595"/>
              <a:gd name="connsiteX4" fmla="*/ 554354 w 554354"/>
              <a:gd name="connsiteY4" fmla="*/ 106480 h 251595"/>
              <a:gd name="connsiteX0" fmla="*/ 0 w 554354"/>
              <a:gd name="connsiteY0" fmla="*/ 145115 h 145115"/>
              <a:gd name="connsiteX1" fmla="*/ 117475 w 554354"/>
              <a:gd name="connsiteY1" fmla="*/ 8590 h 145115"/>
              <a:gd name="connsiteX2" fmla="*/ 265430 w 554354"/>
              <a:gd name="connsiteY2" fmla="*/ 75942 h 145115"/>
              <a:gd name="connsiteX3" fmla="*/ 414654 w 554354"/>
              <a:gd name="connsiteY3" fmla="*/ 65987 h 145115"/>
              <a:gd name="connsiteX4" fmla="*/ 554354 w 554354"/>
              <a:gd name="connsiteY4" fmla="*/ 0 h 145115"/>
              <a:gd name="connsiteX0" fmla="*/ 0 w 554354"/>
              <a:gd name="connsiteY0" fmla="*/ 145115 h 145115"/>
              <a:gd name="connsiteX1" fmla="*/ 106044 w 554354"/>
              <a:gd name="connsiteY1" fmla="*/ 115076 h 145115"/>
              <a:gd name="connsiteX2" fmla="*/ 265430 w 554354"/>
              <a:gd name="connsiteY2" fmla="*/ 75942 h 145115"/>
              <a:gd name="connsiteX3" fmla="*/ 414654 w 554354"/>
              <a:gd name="connsiteY3" fmla="*/ 65987 h 145115"/>
              <a:gd name="connsiteX4" fmla="*/ 554354 w 554354"/>
              <a:gd name="connsiteY4" fmla="*/ 0 h 145115"/>
              <a:gd name="connsiteX0" fmla="*/ 0 w 569595"/>
              <a:gd name="connsiteY0" fmla="*/ 157643 h 157643"/>
              <a:gd name="connsiteX1" fmla="*/ 121285 w 569595"/>
              <a:gd name="connsiteY1" fmla="*/ 115076 h 157643"/>
              <a:gd name="connsiteX2" fmla="*/ 280671 w 569595"/>
              <a:gd name="connsiteY2" fmla="*/ 75942 h 157643"/>
              <a:gd name="connsiteX3" fmla="*/ 429895 w 569595"/>
              <a:gd name="connsiteY3" fmla="*/ 65987 h 157643"/>
              <a:gd name="connsiteX4" fmla="*/ 569595 w 569595"/>
              <a:gd name="connsiteY4" fmla="*/ 0 h 157643"/>
              <a:gd name="connsiteX0" fmla="*/ 0 w 569595"/>
              <a:gd name="connsiteY0" fmla="*/ 157643 h 157643"/>
              <a:gd name="connsiteX1" fmla="*/ 121285 w 569595"/>
              <a:gd name="connsiteY1" fmla="*/ 115076 h 157643"/>
              <a:gd name="connsiteX2" fmla="*/ 280671 w 569595"/>
              <a:gd name="connsiteY2" fmla="*/ 75942 h 157643"/>
              <a:gd name="connsiteX3" fmla="*/ 429895 w 569595"/>
              <a:gd name="connsiteY3" fmla="*/ 65987 h 157643"/>
              <a:gd name="connsiteX4" fmla="*/ 569595 w 569595"/>
              <a:gd name="connsiteY4" fmla="*/ 0 h 157643"/>
              <a:gd name="connsiteX0" fmla="*/ 0 w 569595"/>
              <a:gd name="connsiteY0" fmla="*/ 157643 h 157643"/>
              <a:gd name="connsiteX1" fmla="*/ 155577 w 569595"/>
              <a:gd name="connsiteY1" fmla="*/ 102548 h 157643"/>
              <a:gd name="connsiteX2" fmla="*/ 280671 w 569595"/>
              <a:gd name="connsiteY2" fmla="*/ 75942 h 157643"/>
              <a:gd name="connsiteX3" fmla="*/ 429895 w 569595"/>
              <a:gd name="connsiteY3" fmla="*/ 65987 h 157643"/>
              <a:gd name="connsiteX4" fmla="*/ 569595 w 569595"/>
              <a:gd name="connsiteY4" fmla="*/ 0 h 157643"/>
              <a:gd name="connsiteX0" fmla="*/ 0 w 569595"/>
              <a:gd name="connsiteY0" fmla="*/ 157643 h 157643"/>
              <a:gd name="connsiteX1" fmla="*/ 155577 w 569595"/>
              <a:gd name="connsiteY1" fmla="*/ 102548 h 157643"/>
              <a:gd name="connsiteX2" fmla="*/ 280671 w 569595"/>
              <a:gd name="connsiteY2" fmla="*/ 75942 h 157643"/>
              <a:gd name="connsiteX3" fmla="*/ 429895 w 569595"/>
              <a:gd name="connsiteY3" fmla="*/ 40931 h 157643"/>
              <a:gd name="connsiteX4" fmla="*/ 569595 w 569595"/>
              <a:gd name="connsiteY4" fmla="*/ 0 h 157643"/>
              <a:gd name="connsiteX0" fmla="*/ 0 w 569595"/>
              <a:gd name="connsiteY0" fmla="*/ 188390 h 188390"/>
              <a:gd name="connsiteX1" fmla="*/ 155577 w 569595"/>
              <a:gd name="connsiteY1" fmla="*/ 133295 h 188390"/>
              <a:gd name="connsiteX2" fmla="*/ 280671 w 569595"/>
              <a:gd name="connsiteY2" fmla="*/ 106689 h 188390"/>
              <a:gd name="connsiteX3" fmla="*/ 429895 w 569595"/>
              <a:gd name="connsiteY3" fmla="*/ 1406 h 188390"/>
              <a:gd name="connsiteX4" fmla="*/ 569595 w 569595"/>
              <a:gd name="connsiteY4" fmla="*/ 30747 h 188390"/>
              <a:gd name="connsiteX0" fmla="*/ 0 w 569595"/>
              <a:gd name="connsiteY0" fmla="*/ 188392 h 188392"/>
              <a:gd name="connsiteX1" fmla="*/ 155577 w 569595"/>
              <a:gd name="connsiteY1" fmla="*/ 133297 h 188392"/>
              <a:gd name="connsiteX2" fmla="*/ 274041 w 569595"/>
              <a:gd name="connsiteY2" fmla="*/ 20204 h 188392"/>
              <a:gd name="connsiteX3" fmla="*/ 429895 w 569595"/>
              <a:gd name="connsiteY3" fmla="*/ 1408 h 188392"/>
              <a:gd name="connsiteX4" fmla="*/ 569595 w 569595"/>
              <a:gd name="connsiteY4" fmla="*/ 30749 h 188392"/>
              <a:gd name="connsiteX0" fmla="*/ 0 w 569595"/>
              <a:gd name="connsiteY0" fmla="*/ 188392 h 188392"/>
              <a:gd name="connsiteX1" fmla="*/ 142318 w 569595"/>
              <a:gd name="connsiteY1" fmla="*/ 73836 h 188392"/>
              <a:gd name="connsiteX2" fmla="*/ 274041 w 569595"/>
              <a:gd name="connsiteY2" fmla="*/ 20204 h 188392"/>
              <a:gd name="connsiteX3" fmla="*/ 429895 w 569595"/>
              <a:gd name="connsiteY3" fmla="*/ 1408 h 188392"/>
              <a:gd name="connsiteX4" fmla="*/ 569595 w 569595"/>
              <a:gd name="connsiteY4" fmla="*/ 30749 h 1883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9595" h="188392">
                <a:moveTo>
                  <a:pt x="0" y="188392"/>
                </a:moveTo>
                <a:cubicBezTo>
                  <a:pt x="47414" y="166087"/>
                  <a:pt x="96645" y="101867"/>
                  <a:pt x="142318" y="73836"/>
                </a:cubicBezTo>
                <a:cubicBezTo>
                  <a:pt x="187992" y="45805"/>
                  <a:pt x="226112" y="32275"/>
                  <a:pt x="274041" y="20204"/>
                </a:cubicBezTo>
                <a:cubicBezTo>
                  <a:pt x="321971" y="8133"/>
                  <a:pt x="381741" y="10933"/>
                  <a:pt x="429895" y="1408"/>
                </a:cubicBezTo>
                <a:cubicBezTo>
                  <a:pt x="478049" y="-8117"/>
                  <a:pt x="523822" y="33924"/>
                  <a:pt x="569595" y="30749"/>
                </a:cubicBezTo>
              </a:path>
            </a:pathLst>
          </a:custGeom>
          <a:noFill/>
          <a:ln w="19050">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1" name="Freeform 140">
            <a:extLst>
              <a:ext uri="{FF2B5EF4-FFF2-40B4-BE49-F238E27FC236}">
                <a16:creationId xmlns:a16="http://schemas.microsoft.com/office/drawing/2014/main" id="{4D323922-6027-A6AF-1C21-56123648C87E}"/>
              </a:ext>
            </a:extLst>
          </p:cNvPr>
          <p:cNvSpPr/>
          <p:nvPr/>
        </p:nvSpPr>
        <p:spPr>
          <a:xfrm>
            <a:off x="5219335" y="2547323"/>
            <a:ext cx="517333" cy="88286"/>
          </a:xfrm>
          <a:custGeom>
            <a:avLst/>
            <a:gdLst>
              <a:gd name="connsiteX0" fmla="*/ 0 w 561975"/>
              <a:gd name="connsiteY0" fmla="*/ 307975 h 307975"/>
              <a:gd name="connsiteX1" fmla="*/ 117475 w 561975"/>
              <a:gd name="connsiteY1" fmla="*/ 171450 h 307975"/>
              <a:gd name="connsiteX2" fmla="*/ 273050 w 561975"/>
              <a:gd name="connsiteY2" fmla="*/ 57150 h 307975"/>
              <a:gd name="connsiteX3" fmla="*/ 422275 w 561975"/>
              <a:gd name="connsiteY3" fmla="*/ 15875 h 307975"/>
              <a:gd name="connsiteX4" fmla="*/ 561975 w 561975"/>
              <a:gd name="connsiteY4" fmla="*/ 0 h 307975"/>
              <a:gd name="connsiteX0" fmla="*/ 0 w 554354"/>
              <a:gd name="connsiteY0" fmla="*/ 292510 h 292510"/>
              <a:gd name="connsiteX1" fmla="*/ 117475 w 554354"/>
              <a:gd name="connsiteY1" fmla="*/ 155985 h 292510"/>
              <a:gd name="connsiteX2" fmla="*/ 273050 w 554354"/>
              <a:gd name="connsiteY2" fmla="*/ 41685 h 292510"/>
              <a:gd name="connsiteX3" fmla="*/ 422275 w 554354"/>
              <a:gd name="connsiteY3" fmla="*/ 410 h 292510"/>
              <a:gd name="connsiteX4" fmla="*/ 554354 w 554354"/>
              <a:gd name="connsiteY4" fmla="*/ 147395 h 292510"/>
              <a:gd name="connsiteX0" fmla="*/ 0 w 554354"/>
              <a:gd name="connsiteY0" fmla="*/ 251595 h 251595"/>
              <a:gd name="connsiteX1" fmla="*/ 117475 w 554354"/>
              <a:gd name="connsiteY1" fmla="*/ 115070 h 251595"/>
              <a:gd name="connsiteX2" fmla="*/ 273050 w 554354"/>
              <a:gd name="connsiteY2" fmla="*/ 770 h 251595"/>
              <a:gd name="connsiteX3" fmla="*/ 414654 w 554354"/>
              <a:gd name="connsiteY3" fmla="*/ 172467 h 251595"/>
              <a:gd name="connsiteX4" fmla="*/ 554354 w 554354"/>
              <a:gd name="connsiteY4" fmla="*/ 106480 h 251595"/>
              <a:gd name="connsiteX0" fmla="*/ 0 w 554354"/>
              <a:gd name="connsiteY0" fmla="*/ 145115 h 145115"/>
              <a:gd name="connsiteX1" fmla="*/ 117475 w 554354"/>
              <a:gd name="connsiteY1" fmla="*/ 8590 h 145115"/>
              <a:gd name="connsiteX2" fmla="*/ 265430 w 554354"/>
              <a:gd name="connsiteY2" fmla="*/ 75942 h 145115"/>
              <a:gd name="connsiteX3" fmla="*/ 414654 w 554354"/>
              <a:gd name="connsiteY3" fmla="*/ 65987 h 145115"/>
              <a:gd name="connsiteX4" fmla="*/ 554354 w 554354"/>
              <a:gd name="connsiteY4" fmla="*/ 0 h 145115"/>
              <a:gd name="connsiteX0" fmla="*/ 0 w 554354"/>
              <a:gd name="connsiteY0" fmla="*/ 145115 h 145115"/>
              <a:gd name="connsiteX1" fmla="*/ 106044 w 554354"/>
              <a:gd name="connsiteY1" fmla="*/ 115076 h 145115"/>
              <a:gd name="connsiteX2" fmla="*/ 265430 w 554354"/>
              <a:gd name="connsiteY2" fmla="*/ 75942 h 145115"/>
              <a:gd name="connsiteX3" fmla="*/ 414654 w 554354"/>
              <a:gd name="connsiteY3" fmla="*/ 65987 h 145115"/>
              <a:gd name="connsiteX4" fmla="*/ 554354 w 554354"/>
              <a:gd name="connsiteY4" fmla="*/ 0 h 145115"/>
              <a:gd name="connsiteX0" fmla="*/ 0 w 569595"/>
              <a:gd name="connsiteY0" fmla="*/ 157643 h 157643"/>
              <a:gd name="connsiteX1" fmla="*/ 121285 w 569595"/>
              <a:gd name="connsiteY1" fmla="*/ 115076 h 157643"/>
              <a:gd name="connsiteX2" fmla="*/ 280671 w 569595"/>
              <a:gd name="connsiteY2" fmla="*/ 75942 h 157643"/>
              <a:gd name="connsiteX3" fmla="*/ 429895 w 569595"/>
              <a:gd name="connsiteY3" fmla="*/ 65987 h 157643"/>
              <a:gd name="connsiteX4" fmla="*/ 569595 w 569595"/>
              <a:gd name="connsiteY4" fmla="*/ 0 h 157643"/>
              <a:gd name="connsiteX0" fmla="*/ 0 w 569595"/>
              <a:gd name="connsiteY0" fmla="*/ 157643 h 157643"/>
              <a:gd name="connsiteX1" fmla="*/ 121285 w 569595"/>
              <a:gd name="connsiteY1" fmla="*/ 115076 h 157643"/>
              <a:gd name="connsiteX2" fmla="*/ 280671 w 569595"/>
              <a:gd name="connsiteY2" fmla="*/ 75942 h 157643"/>
              <a:gd name="connsiteX3" fmla="*/ 429895 w 569595"/>
              <a:gd name="connsiteY3" fmla="*/ 65987 h 157643"/>
              <a:gd name="connsiteX4" fmla="*/ 569595 w 569595"/>
              <a:gd name="connsiteY4" fmla="*/ 0 h 157643"/>
              <a:gd name="connsiteX0" fmla="*/ 0 w 569595"/>
              <a:gd name="connsiteY0" fmla="*/ 157643 h 157643"/>
              <a:gd name="connsiteX1" fmla="*/ 155577 w 569595"/>
              <a:gd name="connsiteY1" fmla="*/ 102548 h 157643"/>
              <a:gd name="connsiteX2" fmla="*/ 280671 w 569595"/>
              <a:gd name="connsiteY2" fmla="*/ 75942 h 157643"/>
              <a:gd name="connsiteX3" fmla="*/ 429895 w 569595"/>
              <a:gd name="connsiteY3" fmla="*/ 65987 h 157643"/>
              <a:gd name="connsiteX4" fmla="*/ 569595 w 569595"/>
              <a:gd name="connsiteY4" fmla="*/ 0 h 157643"/>
              <a:gd name="connsiteX0" fmla="*/ 0 w 569595"/>
              <a:gd name="connsiteY0" fmla="*/ 157643 h 157643"/>
              <a:gd name="connsiteX1" fmla="*/ 155577 w 569595"/>
              <a:gd name="connsiteY1" fmla="*/ 102548 h 157643"/>
              <a:gd name="connsiteX2" fmla="*/ 280671 w 569595"/>
              <a:gd name="connsiteY2" fmla="*/ 75942 h 157643"/>
              <a:gd name="connsiteX3" fmla="*/ 429895 w 569595"/>
              <a:gd name="connsiteY3" fmla="*/ 40931 h 157643"/>
              <a:gd name="connsiteX4" fmla="*/ 569595 w 569595"/>
              <a:gd name="connsiteY4" fmla="*/ 0 h 157643"/>
              <a:gd name="connsiteX0" fmla="*/ 0 w 569595"/>
              <a:gd name="connsiteY0" fmla="*/ 188390 h 188390"/>
              <a:gd name="connsiteX1" fmla="*/ 155577 w 569595"/>
              <a:gd name="connsiteY1" fmla="*/ 133295 h 188390"/>
              <a:gd name="connsiteX2" fmla="*/ 280671 w 569595"/>
              <a:gd name="connsiteY2" fmla="*/ 106689 h 188390"/>
              <a:gd name="connsiteX3" fmla="*/ 429895 w 569595"/>
              <a:gd name="connsiteY3" fmla="*/ 1406 h 188390"/>
              <a:gd name="connsiteX4" fmla="*/ 569595 w 569595"/>
              <a:gd name="connsiteY4" fmla="*/ 30747 h 188390"/>
              <a:gd name="connsiteX0" fmla="*/ 0 w 569595"/>
              <a:gd name="connsiteY0" fmla="*/ 188392 h 188392"/>
              <a:gd name="connsiteX1" fmla="*/ 155577 w 569595"/>
              <a:gd name="connsiteY1" fmla="*/ 133297 h 188392"/>
              <a:gd name="connsiteX2" fmla="*/ 274041 w 569595"/>
              <a:gd name="connsiteY2" fmla="*/ 20204 h 188392"/>
              <a:gd name="connsiteX3" fmla="*/ 429895 w 569595"/>
              <a:gd name="connsiteY3" fmla="*/ 1408 h 188392"/>
              <a:gd name="connsiteX4" fmla="*/ 569595 w 569595"/>
              <a:gd name="connsiteY4" fmla="*/ 30749 h 188392"/>
              <a:gd name="connsiteX0" fmla="*/ 0 w 569595"/>
              <a:gd name="connsiteY0" fmla="*/ 188392 h 188392"/>
              <a:gd name="connsiteX1" fmla="*/ 142318 w 569595"/>
              <a:gd name="connsiteY1" fmla="*/ 73836 h 188392"/>
              <a:gd name="connsiteX2" fmla="*/ 274041 w 569595"/>
              <a:gd name="connsiteY2" fmla="*/ 20204 h 188392"/>
              <a:gd name="connsiteX3" fmla="*/ 429895 w 569595"/>
              <a:gd name="connsiteY3" fmla="*/ 1408 h 188392"/>
              <a:gd name="connsiteX4" fmla="*/ 569595 w 569595"/>
              <a:gd name="connsiteY4" fmla="*/ 30749 h 1883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9595" h="188392">
                <a:moveTo>
                  <a:pt x="0" y="188392"/>
                </a:moveTo>
                <a:cubicBezTo>
                  <a:pt x="47414" y="166087"/>
                  <a:pt x="96645" y="101867"/>
                  <a:pt x="142318" y="73836"/>
                </a:cubicBezTo>
                <a:cubicBezTo>
                  <a:pt x="187992" y="45805"/>
                  <a:pt x="226112" y="32275"/>
                  <a:pt x="274041" y="20204"/>
                </a:cubicBezTo>
                <a:cubicBezTo>
                  <a:pt x="321971" y="8133"/>
                  <a:pt x="381741" y="10933"/>
                  <a:pt x="429895" y="1408"/>
                </a:cubicBezTo>
                <a:cubicBezTo>
                  <a:pt x="478049" y="-8117"/>
                  <a:pt x="523822" y="33924"/>
                  <a:pt x="569595" y="30749"/>
                </a:cubicBezTo>
              </a:path>
            </a:pathLst>
          </a:custGeom>
          <a:noFill/>
          <a:ln w="19050">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2" name="Freeform 141">
            <a:extLst>
              <a:ext uri="{FF2B5EF4-FFF2-40B4-BE49-F238E27FC236}">
                <a16:creationId xmlns:a16="http://schemas.microsoft.com/office/drawing/2014/main" id="{76F4A802-6CA4-DA86-0CDB-0CC7C58D81C7}"/>
              </a:ext>
            </a:extLst>
          </p:cNvPr>
          <p:cNvSpPr/>
          <p:nvPr/>
        </p:nvSpPr>
        <p:spPr>
          <a:xfrm rot="930950">
            <a:off x="5309984" y="2070095"/>
            <a:ext cx="503785" cy="88286"/>
          </a:xfrm>
          <a:custGeom>
            <a:avLst/>
            <a:gdLst>
              <a:gd name="connsiteX0" fmla="*/ 0 w 561975"/>
              <a:gd name="connsiteY0" fmla="*/ 307975 h 307975"/>
              <a:gd name="connsiteX1" fmla="*/ 117475 w 561975"/>
              <a:gd name="connsiteY1" fmla="*/ 171450 h 307975"/>
              <a:gd name="connsiteX2" fmla="*/ 273050 w 561975"/>
              <a:gd name="connsiteY2" fmla="*/ 57150 h 307975"/>
              <a:gd name="connsiteX3" fmla="*/ 422275 w 561975"/>
              <a:gd name="connsiteY3" fmla="*/ 15875 h 307975"/>
              <a:gd name="connsiteX4" fmla="*/ 561975 w 561975"/>
              <a:gd name="connsiteY4" fmla="*/ 0 h 307975"/>
              <a:gd name="connsiteX0" fmla="*/ 0 w 554354"/>
              <a:gd name="connsiteY0" fmla="*/ 292510 h 292510"/>
              <a:gd name="connsiteX1" fmla="*/ 117475 w 554354"/>
              <a:gd name="connsiteY1" fmla="*/ 155985 h 292510"/>
              <a:gd name="connsiteX2" fmla="*/ 273050 w 554354"/>
              <a:gd name="connsiteY2" fmla="*/ 41685 h 292510"/>
              <a:gd name="connsiteX3" fmla="*/ 422275 w 554354"/>
              <a:gd name="connsiteY3" fmla="*/ 410 h 292510"/>
              <a:gd name="connsiteX4" fmla="*/ 554354 w 554354"/>
              <a:gd name="connsiteY4" fmla="*/ 147395 h 292510"/>
              <a:gd name="connsiteX0" fmla="*/ 0 w 554354"/>
              <a:gd name="connsiteY0" fmla="*/ 251595 h 251595"/>
              <a:gd name="connsiteX1" fmla="*/ 117475 w 554354"/>
              <a:gd name="connsiteY1" fmla="*/ 115070 h 251595"/>
              <a:gd name="connsiteX2" fmla="*/ 273050 w 554354"/>
              <a:gd name="connsiteY2" fmla="*/ 770 h 251595"/>
              <a:gd name="connsiteX3" fmla="*/ 414654 w 554354"/>
              <a:gd name="connsiteY3" fmla="*/ 172467 h 251595"/>
              <a:gd name="connsiteX4" fmla="*/ 554354 w 554354"/>
              <a:gd name="connsiteY4" fmla="*/ 106480 h 251595"/>
              <a:gd name="connsiteX0" fmla="*/ 0 w 554354"/>
              <a:gd name="connsiteY0" fmla="*/ 145115 h 145115"/>
              <a:gd name="connsiteX1" fmla="*/ 117475 w 554354"/>
              <a:gd name="connsiteY1" fmla="*/ 8590 h 145115"/>
              <a:gd name="connsiteX2" fmla="*/ 265430 w 554354"/>
              <a:gd name="connsiteY2" fmla="*/ 75942 h 145115"/>
              <a:gd name="connsiteX3" fmla="*/ 414654 w 554354"/>
              <a:gd name="connsiteY3" fmla="*/ 65987 h 145115"/>
              <a:gd name="connsiteX4" fmla="*/ 554354 w 554354"/>
              <a:gd name="connsiteY4" fmla="*/ 0 h 145115"/>
              <a:gd name="connsiteX0" fmla="*/ 0 w 554354"/>
              <a:gd name="connsiteY0" fmla="*/ 145115 h 145115"/>
              <a:gd name="connsiteX1" fmla="*/ 106044 w 554354"/>
              <a:gd name="connsiteY1" fmla="*/ 115076 h 145115"/>
              <a:gd name="connsiteX2" fmla="*/ 265430 w 554354"/>
              <a:gd name="connsiteY2" fmla="*/ 75942 h 145115"/>
              <a:gd name="connsiteX3" fmla="*/ 414654 w 554354"/>
              <a:gd name="connsiteY3" fmla="*/ 65987 h 145115"/>
              <a:gd name="connsiteX4" fmla="*/ 554354 w 554354"/>
              <a:gd name="connsiteY4" fmla="*/ 0 h 145115"/>
              <a:gd name="connsiteX0" fmla="*/ 0 w 569595"/>
              <a:gd name="connsiteY0" fmla="*/ 157643 h 157643"/>
              <a:gd name="connsiteX1" fmla="*/ 121285 w 569595"/>
              <a:gd name="connsiteY1" fmla="*/ 115076 h 157643"/>
              <a:gd name="connsiteX2" fmla="*/ 280671 w 569595"/>
              <a:gd name="connsiteY2" fmla="*/ 75942 h 157643"/>
              <a:gd name="connsiteX3" fmla="*/ 429895 w 569595"/>
              <a:gd name="connsiteY3" fmla="*/ 65987 h 157643"/>
              <a:gd name="connsiteX4" fmla="*/ 569595 w 569595"/>
              <a:gd name="connsiteY4" fmla="*/ 0 h 157643"/>
              <a:gd name="connsiteX0" fmla="*/ 0 w 569595"/>
              <a:gd name="connsiteY0" fmla="*/ 157643 h 157643"/>
              <a:gd name="connsiteX1" fmla="*/ 121285 w 569595"/>
              <a:gd name="connsiteY1" fmla="*/ 115076 h 157643"/>
              <a:gd name="connsiteX2" fmla="*/ 280671 w 569595"/>
              <a:gd name="connsiteY2" fmla="*/ 75942 h 157643"/>
              <a:gd name="connsiteX3" fmla="*/ 429895 w 569595"/>
              <a:gd name="connsiteY3" fmla="*/ 65987 h 157643"/>
              <a:gd name="connsiteX4" fmla="*/ 569595 w 569595"/>
              <a:gd name="connsiteY4" fmla="*/ 0 h 157643"/>
              <a:gd name="connsiteX0" fmla="*/ 0 w 569595"/>
              <a:gd name="connsiteY0" fmla="*/ 157643 h 157643"/>
              <a:gd name="connsiteX1" fmla="*/ 155577 w 569595"/>
              <a:gd name="connsiteY1" fmla="*/ 102548 h 157643"/>
              <a:gd name="connsiteX2" fmla="*/ 280671 w 569595"/>
              <a:gd name="connsiteY2" fmla="*/ 75942 h 157643"/>
              <a:gd name="connsiteX3" fmla="*/ 429895 w 569595"/>
              <a:gd name="connsiteY3" fmla="*/ 65987 h 157643"/>
              <a:gd name="connsiteX4" fmla="*/ 569595 w 569595"/>
              <a:gd name="connsiteY4" fmla="*/ 0 h 157643"/>
              <a:gd name="connsiteX0" fmla="*/ 0 w 569595"/>
              <a:gd name="connsiteY0" fmla="*/ 157643 h 157643"/>
              <a:gd name="connsiteX1" fmla="*/ 155577 w 569595"/>
              <a:gd name="connsiteY1" fmla="*/ 102548 h 157643"/>
              <a:gd name="connsiteX2" fmla="*/ 280671 w 569595"/>
              <a:gd name="connsiteY2" fmla="*/ 75942 h 157643"/>
              <a:gd name="connsiteX3" fmla="*/ 429895 w 569595"/>
              <a:gd name="connsiteY3" fmla="*/ 40931 h 157643"/>
              <a:gd name="connsiteX4" fmla="*/ 569595 w 569595"/>
              <a:gd name="connsiteY4" fmla="*/ 0 h 157643"/>
              <a:gd name="connsiteX0" fmla="*/ 0 w 569595"/>
              <a:gd name="connsiteY0" fmla="*/ 188390 h 188390"/>
              <a:gd name="connsiteX1" fmla="*/ 155577 w 569595"/>
              <a:gd name="connsiteY1" fmla="*/ 133295 h 188390"/>
              <a:gd name="connsiteX2" fmla="*/ 280671 w 569595"/>
              <a:gd name="connsiteY2" fmla="*/ 106689 h 188390"/>
              <a:gd name="connsiteX3" fmla="*/ 429895 w 569595"/>
              <a:gd name="connsiteY3" fmla="*/ 1406 h 188390"/>
              <a:gd name="connsiteX4" fmla="*/ 569595 w 569595"/>
              <a:gd name="connsiteY4" fmla="*/ 30747 h 188390"/>
              <a:gd name="connsiteX0" fmla="*/ 0 w 569595"/>
              <a:gd name="connsiteY0" fmla="*/ 188392 h 188392"/>
              <a:gd name="connsiteX1" fmla="*/ 155577 w 569595"/>
              <a:gd name="connsiteY1" fmla="*/ 133297 h 188392"/>
              <a:gd name="connsiteX2" fmla="*/ 274041 w 569595"/>
              <a:gd name="connsiteY2" fmla="*/ 20204 h 188392"/>
              <a:gd name="connsiteX3" fmla="*/ 429895 w 569595"/>
              <a:gd name="connsiteY3" fmla="*/ 1408 h 188392"/>
              <a:gd name="connsiteX4" fmla="*/ 569595 w 569595"/>
              <a:gd name="connsiteY4" fmla="*/ 30749 h 188392"/>
              <a:gd name="connsiteX0" fmla="*/ 0 w 569595"/>
              <a:gd name="connsiteY0" fmla="*/ 188392 h 188392"/>
              <a:gd name="connsiteX1" fmla="*/ 142318 w 569595"/>
              <a:gd name="connsiteY1" fmla="*/ 73836 h 188392"/>
              <a:gd name="connsiteX2" fmla="*/ 274041 w 569595"/>
              <a:gd name="connsiteY2" fmla="*/ 20204 h 188392"/>
              <a:gd name="connsiteX3" fmla="*/ 429895 w 569595"/>
              <a:gd name="connsiteY3" fmla="*/ 1408 h 188392"/>
              <a:gd name="connsiteX4" fmla="*/ 569595 w 569595"/>
              <a:gd name="connsiteY4" fmla="*/ 30749 h 1883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9595" h="188392">
                <a:moveTo>
                  <a:pt x="0" y="188392"/>
                </a:moveTo>
                <a:cubicBezTo>
                  <a:pt x="47414" y="166087"/>
                  <a:pt x="96645" y="101867"/>
                  <a:pt x="142318" y="73836"/>
                </a:cubicBezTo>
                <a:cubicBezTo>
                  <a:pt x="187992" y="45805"/>
                  <a:pt x="226112" y="32275"/>
                  <a:pt x="274041" y="20204"/>
                </a:cubicBezTo>
                <a:cubicBezTo>
                  <a:pt x="321971" y="8133"/>
                  <a:pt x="381741" y="10933"/>
                  <a:pt x="429895" y="1408"/>
                </a:cubicBezTo>
                <a:cubicBezTo>
                  <a:pt x="478049" y="-8117"/>
                  <a:pt x="523822" y="33924"/>
                  <a:pt x="569595" y="30749"/>
                </a:cubicBezTo>
              </a:path>
            </a:pathLst>
          </a:custGeom>
          <a:noFill/>
          <a:ln w="19050">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4" name="TextBox 153">
            <a:extLst>
              <a:ext uri="{FF2B5EF4-FFF2-40B4-BE49-F238E27FC236}">
                <a16:creationId xmlns:a16="http://schemas.microsoft.com/office/drawing/2014/main" id="{01A5AC18-860F-2AD6-0BA3-3739CA987004}"/>
              </a:ext>
            </a:extLst>
          </p:cNvPr>
          <p:cNvSpPr txBox="1"/>
          <p:nvPr/>
        </p:nvSpPr>
        <p:spPr>
          <a:xfrm rot="4808243">
            <a:off x="6350249" y="2935340"/>
            <a:ext cx="1646605" cy="369332"/>
          </a:xfrm>
          <a:prstGeom prst="rect">
            <a:avLst/>
          </a:prstGeom>
          <a:noFill/>
        </p:spPr>
        <p:txBody>
          <a:bodyPr wrap="none" rtlCol="0">
            <a:spAutoFit/>
          </a:bodyPr>
          <a:lstStyle/>
          <a:p>
            <a:r>
              <a:rPr lang="en-US" i="1" dirty="0">
                <a:solidFill>
                  <a:schemeClr val="tx1">
                    <a:lumMod val="65000"/>
                    <a:lumOff val="35000"/>
                  </a:schemeClr>
                </a:solidFill>
              </a:rPr>
              <a:t>Andaman Sea</a:t>
            </a:r>
          </a:p>
        </p:txBody>
      </p:sp>
      <p:sp>
        <p:nvSpPr>
          <p:cNvPr id="155" name="TextBox 154">
            <a:extLst>
              <a:ext uri="{FF2B5EF4-FFF2-40B4-BE49-F238E27FC236}">
                <a16:creationId xmlns:a16="http://schemas.microsoft.com/office/drawing/2014/main" id="{43FD0446-5DCD-E666-8B82-1227EA93FC28}"/>
              </a:ext>
            </a:extLst>
          </p:cNvPr>
          <p:cNvSpPr txBox="1"/>
          <p:nvPr/>
        </p:nvSpPr>
        <p:spPr>
          <a:xfrm rot="5112833">
            <a:off x="7622944" y="3296773"/>
            <a:ext cx="731290" cy="338554"/>
          </a:xfrm>
          <a:prstGeom prst="rect">
            <a:avLst/>
          </a:prstGeom>
          <a:noFill/>
        </p:spPr>
        <p:txBody>
          <a:bodyPr wrap="none" rtlCol="0">
            <a:spAutoFit/>
          </a:bodyPr>
          <a:lstStyle/>
          <a:p>
            <a:r>
              <a:rPr lang="en-US" sz="1600" i="1" dirty="0"/>
              <a:t>Malay</a:t>
            </a:r>
          </a:p>
        </p:txBody>
      </p:sp>
      <p:sp>
        <p:nvSpPr>
          <p:cNvPr id="156" name="TextBox 155">
            <a:extLst>
              <a:ext uri="{FF2B5EF4-FFF2-40B4-BE49-F238E27FC236}">
                <a16:creationId xmlns:a16="http://schemas.microsoft.com/office/drawing/2014/main" id="{26B3F978-049F-417B-7271-BF9373B3FA0F}"/>
              </a:ext>
            </a:extLst>
          </p:cNvPr>
          <p:cNvSpPr txBox="1"/>
          <p:nvPr/>
        </p:nvSpPr>
        <p:spPr>
          <a:xfrm rot="3118773">
            <a:off x="7696070" y="4019508"/>
            <a:ext cx="1082348" cy="338554"/>
          </a:xfrm>
          <a:prstGeom prst="rect">
            <a:avLst/>
          </a:prstGeom>
          <a:noFill/>
        </p:spPr>
        <p:txBody>
          <a:bodyPr wrap="none" rtlCol="0">
            <a:spAutoFit/>
          </a:bodyPr>
          <a:lstStyle/>
          <a:p>
            <a:r>
              <a:rPr lang="en-US" sz="1600" i="1" dirty="0"/>
              <a:t>Peninsula</a:t>
            </a:r>
          </a:p>
        </p:txBody>
      </p:sp>
      <p:sp>
        <p:nvSpPr>
          <p:cNvPr id="157" name="TextBox 156">
            <a:extLst>
              <a:ext uri="{FF2B5EF4-FFF2-40B4-BE49-F238E27FC236}">
                <a16:creationId xmlns:a16="http://schemas.microsoft.com/office/drawing/2014/main" id="{3305B03A-2CFE-A12E-4DD2-C90B1C92E361}"/>
              </a:ext>
            </a:extLst>
          </p:cNvPr>
          <p:cNvSpPr txBox="1"/>
          <p:nvPr/>
        </p:nvSpPr>
        <p:spPr>
          <a:xfrm>
            <a:off x="6063838" y="4251385"/>
            <a:ext cx="2332469" cy="461665"/>
          </a:xfrm>
          <a:prstGeom prst="rect">
            <a:avLst/>
          </a:prstGeom>
          <a:noFill/>
        </p:spPr>
        <p:txBody>
          <a:bodyPr wrap="square" rtlCol="0">
            <a:spAutoFit/>
          </a:bodyPr>
          <a:lstStyle/>
          <a:p>
            <a:pPr algn="ctr"/>
            <a:r>
              <a:rPr lang="en-US" sz="2400" dirty="0"/>
              <a:t>Sunda Plate</a:t>
            </a:r>
          </a:p>
        </p:txBody>
      </p:sp>
      <p:sp>
        <p:nvSpPr>
          <p:cNvPr id="158" name="TextBox 157">
            <a:extLst>
              <a:ext uri="{FF2B5EF4-FFF2-40B4-BE49-F238E27FC236}">
                <a16:creationId xmlns:a16="http://schemas.microsoft.com/office/drawing/2014/main" id="{8CFE2AA6-61A6-EBF1-F95C-E59FED274797}"/>
              </a:ext>
            </a:extLst>
          </p:cNvPr>
          <p:cNvSpPr txBox="1"/>
          <p:nvPr/>
        </p:nvSpPr>
        <p:spPr>
          <a:xfrm>
            <a:off x="4278580" y="3962772"/>
            <a:ext cx="914482" cy="830997"/>
          </a:xfrm>
          <a:prstGeom prst="rect">
            <a:avLst/>
          </a:prstGeom>
          <a:noFill/>
        </p:spPr>
        <p:txBody>
          <a:bodyPr wrap="square" rtlCol="0">
            <a:spAutoFit/>
          </a:bodyPr>
          <a:lstStyle/>
          <a:p>
            <a:pPr algn="ctr"/>
            <a:r>
              <a:rPr lang="en-US" sz="2400" dirty="0"/>
              <a:t>India</a:t>
            </a:r>
          </a:p>
          <a:p>
            <a:pPr algn="ctr"/>
            <a:r>
              <a:rPr lang="en-US" sz="2400" dirty="0"/>
              <a:t>Plate</a:t>
            </a:r>
          </a:p>
        </p:txBody>
      </p:sp>
      <p:sp>
        <p:nvSpPr>
          <p:cNvPr id="159" name="TextBox 158">
            <a:extLst>
              <a:ext uri="{FF2B5EF4-FFF2-40B4-BE49-F238E27FC236}">
                <a16:creationId xmlns:a16="http://schemas.microsoft.com/office/drawing/2014/main" id="{00C058D6-65D4-3E5F-B829-D2796929EAF8}"/>
              </a:ext>
            </a:extLst>
          </p:cNvPr>
          <p:cNvSpPr txBox="1"/>
          <p:nvPr/>
        </p:nvSpPr>
        <p:spPr>
          <a:xfrm>
            <a:off x="5847944" y="1162068"/>
            <a:ext cx="1000397" cy="400110"/>
          </a:xfrm>
          <a:prstGeom prst="rect">
            <a:avLst/>
          </a:prstGeom>
          <a:noFill/>
        </p:spPr>
        <p:txBody>
          <a:bodyPr wrap="square" rtlCol="0">
            <a:spAutoFit/>
          </a:bodyPr>
          <a:lstStyle/>
          <a:p>
            <a:pPr algn="ctr"/>
            <a:r>
              <a:rPr lang="en-US" sz="2000" dirty="0"/>
              <a:t>Burma</a:t>
            </a:r>
          </a:p>
        </p:txBody>
      </p:sp>
      <p:sp>
        <p:nvSpPr>
          <p:cNvPr id="160" name="TextBox 159">
            <a:extLst>
              <a:ext uri="{FF2B5EF4-FFF2-40B4-BE49-F238E27FC236}">
                <a16:creationId xmlns:a16="http://schemas.microsoft.com/office/drawing/2014/main" id="{9F74631F-5EA1-32B0-BC70-829500A7E5E8}"/>
              </a:ext>
            </a:extLst>
          </p:cNvPr>
          <p:cNvSpPr txBox="1"/>
          <p:nvPr/>
        </p:nvSpPr>
        <p:spPr>
          <a:xfrm>
            <a:off x="5465712" y="1459832"/>
            <a:ext cx="1462312" cy="400110"/>
          </a:xfrm>
          <a:prstGeom prst="rect">
            <a:avLst/>
          </a:prstGeom>
          <a:noFill/>
        </p:spPr>
        <p:txBody>
          <a:bodyPr wrap="square" rtlCol="0">
            <a:spAutoFit/>
          </a:bodyPr>
          <a:lstStyle/>
          <a:p>
            <a:pPr algn="ctr"/>
            <a:r>
              <a:rPr lang="en-US" sz="2000" dirty="0"/>
              <a:t>microplate</a:t>
            </a:r>
          </a:p>
        </p:txBody>
      </p:sp>
      <p:sp>
        <p:nvSpPr>
          <p:cNvPr id="161" name="TextBox 160">
            <a:extLst>
              <a:ext uri="{FF2B5EF4-FFF2-40B4-BE49-F238E27FC236}">
                <a16:creationId xmlns:a16="http://schemas.microsoft.com/office/drawing/2014/main" id="{0A0971B3-9C2A-A9A4-6E16-352860B5EFC5}"/>
              </a:ext>
            </a:extLst>
          </p:cNvPr>
          <p:cNvSpPr txBox="1"/>
          <p:nvPr/>
        </p:nvSpPr>
        <p:spPr>
          <a:xfrm rot="18987267">
            <a:off x="6021835" y="5549639"/>
            <a:ext cx="559769" cy="276999"/>
          </a:xfrm>
          <a:prstGeom prst="rect">
            <a:avLst/>
          </a:prstGeom>
          <a:noFill/>
        </p:spPr>
        <p:txBody>
          <a:bodyPr wrap="none" rtlCol="0">
            <a:spAutoFit/>
          </a:bodyPr>
          <a:lstStyle/>
          <a:p>
            <a:r>
              <a:rPr lang="en-US" sz="1200" dirty="0"/>
              <a:t>1 min</a:t>
            </a:r>
          </a:p>
        </p:txBody>
      </p:sp>
      <p:sp>
        <p:nvSpPr>
          <p:cNvPr id="162" name="TextBox 161">
            <a:extLst>
              <a:ext uri="{FF2B5EF4-FFF2-40B4-BE49-F238E27FC236}">
                <a16:creationId xmlns:a16="http://schemas.microsoft.com/office/drawing/2014/main" id="{F064D429-BD66-2DB6-A6F7-553E3D75C44C}"/>
              </a:ext>
            </a:extLst>
          </p:cNvPr>
          <p:cNvSpPr txBox="1"/>
          <p:nvPr/>
        </p:nvSpPr>
        <p:spPr>
          <a:xfrm rot="19525224">
            <a:off x="5760137" y="5230727"/>
            <a:ext cx="559769" cy="276999"/>
          </a:xfrm>
          <a:prstGeom prst="rect">
            <a:avLst/>
          </a:prstGeom>
          <a:noFill/>
        </p:spPr>
        <p:txBody>
          <a:bodyPr wrap="none" rtlCol="0">
            <a:spAutoFit/>
          </a:bodyPr>
          <a:lstStyle/>
          <a:p>
            <a:r>
              <a:rPr lang="en-US" sz="1200" dirty="0"/>
              <a:t>2 min</a:t>
            </a:r>
          </a:p>
        </p:txBody>
      </p:sp>
      <p:sp>
        <p:nvSpPr>
          <p:cNvPr id="163" name="TextBox 162">
            <a:extLst>
              <a:ext uri="{FF2B5EF4-FFF2-40B4-BE49-F238E27FC236}">
                <a16:creationId xmlns:a16="http://schemas.microsoft.com/office/drawing/2014/main" id="{E8DD1613-F5FA-EFD0-12D8-BDC327D5FE72}"/>
              </a:ext>
            </a:extLst>
          </p:cNvPr>
          <p:cNvSpPr txBox="1"/>
          <p:nvPr/>
        </p:nvSpPr>
        <p:spPr>
          <a:xfrm rot="20125329">
            <a:off x="5644634" y="4792951"/>
            <a:ext cx="559769" cy="276999"/>
          </a:xfrm>
          <a:prstGeom prst="rect">
            <a:avLst/>
          </a:prstGeom>
          <a:noFill/>
        </p:spPr>
        <p:txBody>
          <a:bodyPr wrap="none" rtlCol="0">
            <a:spAutoFit/>
          </a:bodyPr>
          <a:lstStyle/>
          <a:p>
            <a:r>
              <a:rPr lang="en-US" sz="1200" dirty="0"/>
              <a:t>3 min</a:t>
            </a:r>
          </a:p>
        </p:txBody>
      </p:sp>
      <p:sp>
        <p:nvSpPr>
          <p:cNvPr id="164" name="TextBox 163">
            <a:extLst>
              <a:ext uri="{FF2B5EF4-FFF2-40B4-BE49-F238E27FC236}">
                <a16:creationId xmlns:a16="http://schemas.microsoft.com/office/drawing/2014/main" id="{735A103A-A50F-F7F4-D5E3-E9D39A27006C}"/>
              </a:ext>
            </a:extLst>
          </p:cNvPr>
          <p:cNvSpPr txBox="1"/>
          <p:nvPr/>
        </p:nvSpPr>
        <p:spPr>
          <a:xfrm rot="20396152">
            <a:off x="5427791" y="4336503"/>
            <a:ext cx="559769" cy="276999"/>
          </a:xfrm>
          <a:prstGeom prst="rect">
            <a:avLst/>
          </a:prstGeom>
          <a:noFill/>
        </p:spPr>
        <p:txBody>
          <a:bodyPr wrap="none" rtlCol="0">
            <a:spAutoFit/>
          </a:bodyPr>
          <a:lstStyle/>
          <a:p>
            <a:r>
              <a:rPr lang="en-US" sz="1200" dirty="0"/>
              <a:t>4 min</a:t>
            </a:r>
          </a:p>
        </p:txBody>
      </p:sp>
      <p:sp>
        <p:nvSpPr>
          <p:cNvPr id="165" name="TextBox 164">
            <a:extLst>
              <a:ext uri="{FF2B5EF4-FFF2-40B4-BE49-F238E27FC236}">
                <a16:creationId xmlns:a16="http://schemas.microsoft.com/office/drawing/2014/main" id="{AF4640F2-8250-840E-5BE8-DCE915F04506}"/>
              </a:ext>
            </a:extLst>
          </p:cNvPr>
          <p:cNvSpPr txBox="1"/>
          <p:nvPr/>
        </p:nvSpPr>
        <p:spPr>
          <a:xfrm rot="20756492">
            <a:off x="5211004" y="3823909"/>
            <a:ext cx="559769" cy="276999"/>
          </a:xfrm>
          <a:prstGeom prst="rect">
            <a:avLst/>
          </a:prstGeom>
          <a:noFill/>
        </p:spPr>
        <p:txBody>
          <a:bodyPr wrap="none" rtlCol="0">
            <a:spAutoFit/>
          </a:bodyPr>
          <a:lstStyle/>
          <a:p>
            <a:r>
              <a:rPr lang="en-US" sz="1200" dirty="0"/>
              <a:t>5 min</a:t>
            </a:r>
          </a:p>
        </p:txBody>
      </p:sp>
      <p:sp>
        <p:nvSpPr>
          <p:cNvPr id="166" name="TextBox 165">
            <a:extLst>
              <a:ext uri="{FF2B5EF4-FFF2-40B4-BE49-F238E27FC236}">
                <a16:creationId xmlns:a16="http://schemas.microsoft.com/office/drawing/2014/main" id="{2AA228AF-CA3E-022C-ACE9-260F19A991DD}"/>
              </a:ext>
            </a:extLst>
          </p:cNvPr>
          <p:cNvSpPr txBox="1"/>
          <p:nvPr/>
        </p:nvSpPr>
        <p:spPr>
          <a:xfrm rot="21160730">
            <a:off x="5205873" y="3320561"/>
            <a:ext cx="559769" cy="276999"/>
          </a:xfrm>
          <a:prstGeom prst="rect">
            <a:avLst/>
          </a:prstGeom>
          <a:noFill/>
        </p:spPr>
        <p:txBody>
          <a:bodyPr wrap="none" rtlCol="0">
            <a:spAutoFit/>
          </a:bodyPr>
          <a:lstStyle/>
          <a:p>
            <a:r>
              <a:rPr lang="en-US" sz="1200" dirty="0"/>
              <a:t>6 min</a:t>
            </a:r>
          </a:p>
        </p:txBody>
      </p:sp>
      <p:sp>
        <p:nvSpPr>
          <p:cNvPr id="167" name="TextBox 166">
            <a:extLst>
              <a:ext uri="{FF2B5EF4-FFF2-40B4-BE49-F238E27FC236}">
                <a16:creationId xmlns:a16="http://schemas.microsoft.com/office/drawing/2014/main" id="{0996C3A5-81F3-83C9-301D-1B302A071888}"/>
              </a:ext>
            </a:extLst>
          </p:cNvPr>
          <p:cNvSpPr txBox="1"/>
          <p:nvPr/>
        </p:nvSpPr>
        <p:spPr>
          <a:xfrm rot="21348833">
            <a:off x="5173547" y="2818791"/>
            <a:ext cx="559769" cy="276999"/>
          </a:xfrm>
          <a:prstGeom prst="rect">
            <a:avLst/>
          </a:prstGeom>
          <a:noFill/>
        </p:spPr>
        <p:txBody>
          <a:bodyPr wrap="none" rtlCol="0">
            <a:spAutoFit/>
          </a:bodyPr>
          <a:lstStyle/>
          <a:p>
            <a:r>
              <a:rPr lang="en-US" sz="1200" dirty="0"/>
              <a:t>7 min</a:t>
            </a:r>
          </a:p>
        </p:txBody>
      </p:sp>
      <p:sp>
        <p:nvSpPr>
          <p:cNvPr id="168" name="TextBox 167">
            <a:extLst>
              <a:ext uri="{FF2B5EF4-FFF2-40B4-BE49-F238E27FC236}">
                <a16:creationId xmlns:a16="http://schemas.microsoft.com/office/drawing/2014/main" id="{DDA48017-7044-9143-E8E7-419B21EDFBAC}"/>
              </a:ext>
            </a:extLst>
          </p:cNvPr>
          <p:cNvSpPr txBox="1"/>
          <p:nvPr/>
        </p:nvSpPr>
        <p:spPr>
          <a:xfrm rot="21348833">
            <a:off x="5196536" y="2333295"/>
            <a:ext cx="559769" cy="276999"/>
          </a:xfrm>
          <a:prstGeom prst="rect">
            <a:avLst/>
          </a:prstGeom>
          <a:noFill/>
        </p:spPr>
        <p:txBody>
          <a:bodyPr wrap="none" rtlCol="0">
            <a:spAutoFit/>
          </a:bodyPr>
          <a:lstStyle/>
          <a:p>
            <a:r>
              <a:rPr lang="en-US" sz="1200" dirty="0"/>
              <a:t>8 min</a:t>
            </a:r>
          </a:p>
        </p:txBody>
      </p:sp>
      <p:sp>
        <p:nvSpPr>
          <p:cNvPr id="169" name="TextBox 168">
            <a:extLst>
              <a:ext uri="{FF2B5EF4-FFF2-40B4-BE49-F238E27FC236}">
                <a16:creationId xmlns:a16="http://schemas.microsoft.com/office/drawing/2014/main" id="{F349EE01-41A5-098C-70C7-4B54D79C27CC}"/>
              </a:ext>
            </a:extLst>
          </p:cNvPr>
          <p:cNvSpPr txBox="1"/>
          <p:nvPr/>
        </p:nvSpPr>
        <p:spPr>
          <a:xfrm rot="575471">
            <a:off x="5375893" y="1843991"/>
            <a:ext cx="576424" cy="276999"/>
          </a:xfrm>
          <a:prstGeom prst="rect">
            <a:avLst/>
          </a:prstGeom>
          <a:noFill/>
        </p:spPr>
        <p:txBody>
          <a:bodyPr wrap="square" rtlCol="0">
            <a:spAutoFit/>
          </a:bodyPr>
          <a:lstStyle/>
          <a:p>
            <a:r>
              <a:rPr lang="en-US" sz="1200" dirty="0"/>
              <a:t>9 min</a:t>
            </a:r>
          </a:p>
        </p:txBody>
      </p:sp>
      <p:sp>
        <p:nvSpPr>
          <p:cNvPr id="171" name="TextBox 170">
            <a:extLst>
              <a:ext uri="{FF2B5EF4-FFF2-40B4-BE49-F238E27FC236}">
                <a16:creationId xmlns:a16="http://schemas.microsoft.com/office/drawing/2014/main" id="{4E949FD1-9790-0D03-CF17-26BB33A4FE11}"/>
              </a:ext>
            </a:extLst>
          </p:cNvPr>
          <p:cNvSpPr txBox="1">
            <a:spLocks noChangeArrowheads="1"/>
          </p:cNvSpPr>
          <p:nvPr/>
        </p:nvSpPr>
        <p:spPr bwMode="auto">
          <a:xfrm>
            <a:off x="210005" y="1206246"/>
            <a:ext cx="3994600" cy="477053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600" dirty="0">
                <a:solidFill>
                  <a:srgbClr val="000000"/>
                </a:solidFill>
                <a:latin typeface="Arial" panose="020B0604020202020204" pitchFamily="34" charset="0"/>
                <a:ea typeface="ＭＳ Ｐゴシック" panose="020B0600070205080204" pitchFamily="34" charset="-128"/>
              </a:rPr>
              <a:t>The red star marks the epicenter of the 2004 Magnitude 9.1 Sumatra-Andaman earthquake, and the rupture zone is shown in orange. </a:t>
            </a:r>
          </a:p>
          <a:p>
            <a:pPr eaLnBrk="1" hangingPunct="1">
              <a:spcBef>
                <a:spcPct val="0"/>
              </a:spcBef>
              <a:buFontTx/>
              <a:buNone/>
            </a:pPr>
            <a:endParaRPr lang="en-US" altLang="en-US" sz="1600" dirty="0">
              <a:solidFill>
                <a:srgbClr val="000000"/>
              </a:solidFill>
              <a:latin typeface="Arial" panose="020B0604020202020204" pitchFamily="34" charset="0"/>
              <a:ea typeface="ＭＳ Ｐゴシック" panose="020B0600070205080204" pitchFamily="34" charset="-128"/>
            </a:endParaRPr>
          </a:p>
          <a:p>
            <a:pPr eaLnBrk="1" hangingPunct="1">
              <a:spcBef>
                <a:spcPct val="0"/>
              </a:spcBef>
              <a:buFontTx/>
              <a:buNone/>
            </a:pPr>
            <a:r>
              <a:rPr lang="en-US" altLang="en-US" sz="1600" dirty="0">
                <a:solidFill>
                  <a:srgbClr val="000000"/>
                </a:solidFill>
                <a:latin typeface="Arial" panose="020B0604020202020204" pitchFamily="34" charset="0"/>
                <a:ea typeface="ＭＳ Ｐゴシック" panose="020B0600070205080204" pitchFamily="34" charset="-128"/>
              </a:rPr>
              <a:t>The earthquake moved at 2.5 km/second along the boundary where the India Plate subducts beneath the Burma microplate. </a:t>
            </a:r>
          </a:p>
          <a:p>
            <a:pPr eaLnBrk="1" hangingPunct="1">
              <a:spcBef>
                <a:spcPct val="0"/>
              </a:spcBef>
              <a:buFontTx/>
              <a:buNone/>
            </a:pPr>
            <a:endParaRPr lang="en-US" altLang="en-US" sz="1600" dirty="0">
              <a:solidFill>
                <a:srgbClr val="000000"/>
              </a:solidFill>
              <a:latin typeface="Arial" panose="020B0604020202020204" pitchFamily="34" charset="0"/>
              <a:ea typeface="ＭＳ Ｐゴシック" panose="020B0600070205080204" pitchFamily="34" charset="-128"/>
            </a:endParaRPr>
          </a:p>
          <a:p>
            <a:pPr eaLnBrk="1" hangingPunct="1">
              <a:spcBef>
                <a:spcPct val="0"/>
              </a:spcBef>
              <a:buFontTx/>
              <a:buNone/>
            </a:pPr>
            <a:r>
              <a:rPr lang="en-US" altLang="en-US" sz="1600" dirty="0">
                <a:solidFill>
                  <a:srgbClr val="000000"/>
                </a:solidFill>
                <a:latin typeface="Arial" panose="020B0604020202020204" pitchFamily="34" charset="0"/>
                <a:ea typeface="ＭＳ Ｐゴシック" panose="020B0600070205080204" pitchFamily="34" charset="-128"/>
              </a:rPr>
              <a:t>A remarkable feature of this earthquake was the length of the rupture zone, stretching almost 1300 km—about the length of California.</a:t>
            </a:r>
          </a:p>
          <a:p>
            <a:pPr eaLnBrk="1" hangingPunct="1">
              <a:spcBef>
                <a:spcPct val="0"/>
              </a:spcBef>
              <a:buFontTx/>
              <a:buNone/>
            </a:pPr>
            <a:endParaRPr lang="en-US" altLang="en-US" sz="1600" dirty="0">
              <a:solidFill>
                <a:srgbClr val="000000"/>
              </a:solidFill>
              <a:latin typeface="Arial" panose="020B0604020202020204" pitchFamily="34" charset="0"/>
              <a:ea typeface="ＭＳ Ｐゴシック" panose="020B0600070205080204" pitchFamily="34" charset="-128"/>
            </a:endParaRPr>
          </a:p>
          <a:p>
            <a:pPr eaLnBrk="1" hangingPunct="1">
              <a:spcBef>
                <a:spcPct val="0"/>
              </a:spcBef>
              <a:buFontTx/>
              <a:buNone/>
            </a:pPr>
            <a:r>
              <a:rPr lang="en-US" altLang="en-US" sz="1600" dirty="0">
                <a:solidFill>
                  <a:srgbClr val="000000"/>
                </a:solidFill>
                <a:latin typeface="Arial" panose="020B0604020202020204" pitchFamily="34" charset="0"/>
                <a:ea typeface="ＭＳ Ｐゴシック" panose="020B0600070205080204" pitchFamily="34" charset="-128"/>
              </a:rPr>
              <a:t>Dashed lines on the map show how the rupture front moved: it passed the Nicobar Islands in 3–6 minutes and the Andaman Islands in 6–9 minutes after the initial rupture near Sumatra.</a:t>
            </a:r>
          </a:p>
        </p:txBody>
      </p:sp>
      <p:sp>
        <p:nvSpPr>
          <p:cNvPr id="2" name="Up Arrow 1">
            <a:extLst>
              <a:ext uri="{FF2B5EF4-FFF2-40B4-BE49-F238E27FC236}">
                <a16:creationId xmlns:a16="http://schemas.microsoft.com/office/drawing/2014/main" id="{7057BE28-5468-B4C8-7CE5-418FF1793B2A}"/>
              </a:ext>
            </a:extLst>
          </p:cNvPr>
          <p:cNvSpPr/>
          <p:nvPr/>
        </p:nvSpPr>
        <p:spPr>
          <a:xfrm rot="1138920">
            <a:off x="5196259" y="4663043"/>
            <a:ext cx="274320" cy="411480"/>
          </a:xfrm>
          <a:prstGeom prst="upArrow">
            <a:avLst/>
          </a:prstGeom>
          <a:solidFill>
            <a:srgbClr val="FFC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Google Shape;275;p36">
            <a:extLst>
              <a:ext uri="{FF2B5EF4-FFF2-40B4-BE49-F238E27FC236}">
                <a16:creationId xmlns:a16="http://schemas.microsoft.com/office/drawing/2014/main" id="{956061C2-F667-9692-1A46-A3F99AC7894B}"/>
              </a:ext>
            </a:extLst>
          </p:cNvPr>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n-US" sz="2000" b="1">
                <a:solidFill>
                  <a:srgbClr val="10478B"/>
                </a:solidFill>
                <a:latin typeface="Calibri"/>
                <a:ea typeface="Calibri"/>
                <a:cs typeface="Calibri"/>
                <a:sym typeface="Calibri"/>
              </a:rPr>
            </a:br>
            <a:r>
              <a:rPr lang="en-US" sz="2400" b="1">
                <a:solidFill>
                  <a:srgbClr val="10478B"/>
                </a:solidFill>
                <a:latin typeface="Arial"/>
                <a:ea typeface="Arial"/>
                <a:cs typeface="Arial"/>
                <a:sym typeface="Arial"/>
              </a:rPr>
              <a:t>Magnitude </a:t>
            </a:r>
            <a:r>
              <a:rPr lang="en-US" sz="2400" b="1">
                <a:solidFill>
                  <a:srgbClr val="10478B"/>
                </a:solidFill>
              </a:rPr>
              <a:t>9.1</a:t>
            </a:r>
            <a:r>
              <a:rPr lang="en-US" sz="2400" b="1">
                <a:solidFill>
                  <a:srgbClr val="10478B"/>
                </a:solidFill>
                <a:latin typeface="Arial"/>
                <a:ea typeface="Arial"/>
                <a:cs typeface="Arial"/>
                <a:sym typeface="Arial"/>
              </a:rPr>
              <a:t> </a:t>
            </a:r>
            <a:r>
              <a:rPr lang="en-US" sz="2400" b="1">
                <a:solidFill>
                  <a:srgbClr val="10478B"/>
                </a:solidFill>
              </a:rPr>
              <a:t>SUMATRA</a:t>
            </a:r>
            <a:br>
              <a:rPr lang="en-US" sz="4300" b="1">
                <a:solidFill>
                  <a:srgbClr val="10478B"/>
                </a:solidFill>
                <a:latin typeface="Arial"/>
                <a:ea typeface="Arial"/>
                <a:cs typeface="Arial"/>
                <a:sym typeface="Arial"/>
              </a:rPr>
            </a:br>
            <a:r>
              <a:rPr lang="en-US" sz="1800" b="1">
                <a:solidFill>
                  <a:srgbClr val="10478B"/>
                </a:solidFill>
              </a:rPr>
              <a:t>Sunday</a:t>
            </a:r>
            <a:r>
              <a:rPr lang="en-US" sz="1800" b="1">
                <a:solidFill>
                  <a:srgbClr val="10478B"/>
                </a:solidFill>
                <a:latin typeface="Arial"/>
                <a:ea typeface="Arial"/>
                <a:cs typeface="Arial"/>
                <a:sym typeface="Arial"/>
              </a:rPr>
              <a:t>,  </a:t>
            </a:r>
            <a:r>
              <a:rPr lang="en-US" sz="1800" b="1">
                <a:solidFill>
                  <a:srgbClr val="10478B"/>
                </a:solidFill>
              </a:rPr>
              <a:t>December</a:t>
            </a:r>
            <a:r>
              <a:rPr lang="en-US" sz="1800" b="1">
                <a:solidFill>
                  <a:srgbClr val="10478B"/>
                </a:solidFill>
                <a:latin typeface="Arial"/>
                <a:ea typeface="Arial"/>
                <a:cs typeface="Arial"/>
                <a:sym typeface="Arial"/>
              </a:rPr>
              <a:t> 2</a:t>
            </a:r>
            <a:r>
              <a:rPr lang="en-US" sz="1800" b="1">
                <a:solidFill>
                  <a:srgbClr val="10478B"/>
                </a:solidFill>
              </a:rPr>
              <a:t>6</a:t>
            </a:r>
            <a:r>
              <a:rPr lang="en-US" sz="1800" b="1">
                <a:solidFill>
                  <a:srgbClr val="10478B"/>
                </a:solidFill>
                <a:latin typeface="Arial"/>
                <a:ea typeface="Arial"/>
                <a:cs typeface="Arial"/>
                <a:sym typeface="Arial"/>
              </a:rPr>
              <a:t>, </a:t>
            </a:r>
            <a:r>
              <a:rPr lang="en-US" sz="1800" b="1">
                <a:solidFill>
                  <a:srgbClr val="10478B"/>
                </a:solidFill>
              </a:rPr>
              <a:t>2004</a:t>
            </a:r>
            <a:r>
              <a:rPr lang="en-US" sz="1800" b="1">
                <a:solidFill>
                  <a:srgbClr val="10478B"/>
                </a:solidFill>
                <a:latin typeface="Arial"/>
                <a:ea typeface="Arial"/>
                <a:cs typeface="Arial"/>
                <a:sym typeface="Arial"/>
              </a:rPr>
              <a:t> at </a:t>
            </a:r>
            <a:r>
              <a:rPr lang="en-US" sz="1800" b="1">
                <a:solidFill>
                  <a:srgbClr val="10478B"/>
                </a:solidFill>
              </a:rPr>
              <a:t>00:58:53</a:t>
            </a:r>
            <a:r>
              <a:rPr lang="en-US" sz="1800" b="1">
                <a:solidFill>
                  <a:srgbClr val="10478B"/>
                </a:solidFill>
                <a:latin typeface="Arial"/>
                <a:ea typeface="Arial"/>
                <a:cs typeface="Arial"/>
                <a:sym typeface="Arial"/>
              </a:rPr>
              <a:t> UTC </a:t>
            </a:r>
            <a:endParaRPr sz="1800">
              <a:solidFill>
                <a:srgbClr val="10478B"/>
              </a:solidFill>
              <a:latin typeface="Arial"/>
              <a:ea typeface="Arial"/>
              <a:cs typeface="Arial"/>
              <a:sym typeface="Arial"/>
            </a:endParaRPr>
          </a:p>
        </p:txBody>
      </p:sp>
      <p:sp>
        <p:nvSpPr>
          <p:cNvPr id="4" name="Google Shape;358;p7">
            <a:extLst>
              <a:ext uri="{FF2B5EF4-FFF2-40B4-BE49-F238E27FC236}">
                <a16:creationId xmlns:a16="http://schemas.microsoft.com/office/drawing/2014/main" id="{B8723E73-A6F0-72BC-FBC2-FB476B4DC4A0}"/>
              </a:ext>
            </a:extLst>
          </p:cNvPr>
          <p:cNvSpPr/>
          <p:nvPr/>
        </p:nvSpPr>
        <p:spPr>
          <a:xfrm>
            <a:off x="7827264" y="0"/>
            <a:ext cx="905256" cy="475488"/>
          </a:xfrm>
          <a:prstGeom prst="flowChartOffpageConnector">
            <a:avLst/>
          </a:prstGeom>
          <a:solidFill>
            <a:srgbClr val="CC2929"/>
          </a:solidFill>
          <a:ln w="28575" cap="flat" cmpd="sng">
            <a:solidFill>
              <a:srgbClr val="373583"/>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3000"/>
              <a:buFont typeface="Arial"/>
              <a:buNone/>
            </a:pPr>
            <a:r>
              <a:rPr lang="en-US" sz="3000" b="1" i="0" u="none" strike="noStrike" cap="none" dirty="0">
                <a:solidFill>
                  <a:schemeClr val="lt1"/>
                </a:solidFill>
                <a:latin typeface="Calibri"/>
                <a:ea typeface="Calibri"/>
                <a:cs typeface="Calibri"/>
                <a:sym typeface="Calibri"/>
              </a:rPr>
              <a:t>HS</a:t>
            </a:r>
            <a:endParaRPr sz="3000" b="1" i="0" u="none" strike="noStrike" cap="none" dirty="0">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2890871202"/>
      </p:ext>
    </p:extLst>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4CB75AA3B049649A39166FEE14B5180" ma:contentTypeVersion="12" ma:contentTypeDescription="Create a new document." ma:contentTypeScope="" ma:versionID="2f19a4b1abd49851dde0bf2562188584">
  <xsd:schema xmlns:xsd="http://www.w3.org/2001/XMLSchema" xmlns:xs="http://www.w3.org/2001/XMLSchema" xmlns:p="http://schemas.microsoft.com/office/2006/metadata/properties" xmlns:ns3="fc08b7c9-0d67-4e00-a706-544863db25c5" targetNamespace="http://schemas.microsoft.com/office/2006/metadata/properties" ma:root="true" ma:fieldsID="f44dbe1d5c1cf7b9c01d77b8241b9626" ns3:_="">
    <xsd:import namespace="fc08b7c9-0d67-4e00-a706-544863db25c5"/>
    <xsd:element name="properties">
      <xsd:complexType>
        <xsd:sequence>
          <xsd:element name="documentManagement">
            <xsd:complexType>
              <xsd:all>
                <xsd:element ref="ns3:MediaServiceMetadata" minOccurs="0"/>
                <xsd:element ref="ns3:MediaServiceFastMetadata" minOccurs="0"/>
                <xsd:element ref="ns3:MediaServiceSearchProperties" minOccurs="0"/>
                <xsd:element ref="ns3:MediaServiceObjectDetectorVersions" minOccurs="0"/>
                <xsd:element ref="ns3:MediaServiceSystemTags" minOccurs="0"/>
                <xsd:element ref="ns3:MediaServiceGenerationTime" minOccurs="0"/>
                <xsd:element ref="ns3:MediaServiceEventHashCode" minOccurs="0"/>
                <xsd:element ref="ns3:MediaLengthInSeconds" minOccurs="0"/>
                <xsd:element ref="ns3:MediaServiceOCR" minOccurs="0"/>
                <xsd:element ref="ns3:MediaServiceDateTaken" minOccurs="0"/>
                <xsd:element ref="ns3:_activity"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c08b7c9-0d67-4e00-a706-544863db25c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SystemTags" ma:index="12" nillable="true" ma:displayName="MediaServiceSystemTags" ma:hidden="true" ma:internalName="MediaServiceSystemTags" ma:readOnly="true">
      <xsd:simpleType>
        <xsd:restriction base="dms:Note"/>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DateTaken" ma:index="17" nillable="true" ma:displayName="MediaServiceDateTaken" ma:hidden="true" ma:indexed="true" ma:internalName="MediaServiceDateTaken" ma:readOnly="true">
      <xsd:simpleType>
        <xsd:restriction base="dms:Text"/>
      </xsd:simpleType>
    </xsd:element>
    <xsd:element name="_activity" ma:index="18" nillable="true" ma:displayName="_activity" ma:hidden="true" ma:internalName="_activity">
      <xsd:simpleType>
        <xsd:restriction base="dms:Note"/>
      </xsd:simpleType>
    </xsd:element>
    <xsd:element name="MediaServiceLocation" ma:index="19" nillable="true" ma:displayName="Location" ma:indexed="true"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activity xmlns="fc08b7c9-0d67-4e00-a706-544863db25c5" xsi:nil="true"/>
  </documentManagement>
</p:properties>
</file>

<file path=customXml/itemProps1.xml><?xml version="1.0" encoding="utf-8"?>
<ds:datastoreItem xmlns:ds="http://schemas.openxmlformats.org/officeDocument/2006/customXml" ds:itemID="{38096BBB-5288-48F4-ACBE-D6599E07739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c08b7c9-0d67-4e00-a706-544863db25c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468FB97-98B4-4179-ACC7-7176FA550D4C}">
  <ds:schemaRefs>
    <ds:schemaRef ds:uri="http://schemas.microsoft.com/sharepoint/v3/contenttype/forms"/>
  </ds:schemaRefs>
</ds:datastoreItem>
</file>

<file path=customXml/itemProps3.xml><?xml version="1.0" encoding="utf-8"?>
<ds:datastoreItem xmlns:ds="http://schemas.openxmlformats.org/officeDocument/2006/customXml" ds:itemID="{054C5B41-1564-41A6-BECD-773BD1E0A33D}">
  <ds:schemaRefs>
    <ds:schemaRef ds:uri="http://purl.org/dc/dcmitype/"/>
    <ds:schemaRef ds:uri="http://schemas.openxmlformats.org/package/2006/metadata/core-properties"/>
    <ds:schemaRef ds:uri="http://purl.org/dc/elements/1.1/"/>
    <ds:schemaRef ds:uri="fc08b7c9-0d67-4e00-a706-544863db25c5"/>
    <ds:schemaRef ds:uri="http://www.w3.org/XML/1998/namespace"/>
    <ds:schemaRef ds:uri="http://purl.org/dc/terms/"/>
    <ds:schemaRef ds:uri="http://schemas.microsoft.com/office/2006/metadata/properties"/>
    <ds:schemaRef ds:uri="http://schemas.microsoft.com/office/2006/documentManagement/typ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otalTime>7569</TotalTime>
  <Words>8724</Words>
  <Application>Microsoft Office PowerPoint</Application>
  <PresentationFormat>On-screen Show (4:3)</PresentationFormat>
  <Paragraphs>593</Paragraphs>
  <Slides>34</Slides>
  <Notes>34</Notes>
  <HiddenSlides>0</HiddenSlides>
  <MMClips>6</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34</vt:i4>
      </vt:variant>
    </vt:vector>
  </HeadingPairs>
  <TitlesOfParts>
    <vt:vector size="39" baseType="lpstr">
      <vt:lpstr>AP Font</vt:lpstr>
      <vt:lpstr>Arial</vt:lpstr>
      <vt:lpstr>Calibri</vt:lpstr>
      <vt:lpstr>Helvetica Neue</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Slide Guide </vt:lpstr>
      <vt:lpstr>Slide Guide </vt:lpstr>
      <vt:lpstr>Slide Guide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Gillian Haberli</dc:creator>
  <cp:lastModifiedBy>Gillian Haberli</cp:lastModifiedBy>
  <cp:revision>10</cp:revision>
  <dcterms:modified xsi:type="dcterms:W3CDTF">2024-12-04T20:13:46Z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0x010100C4CB75AA3B049649A39166FEE14B5180</vt:lpwstr>
  </property>
</Properties>
</file>