
<file path=[Content_Types].xml><?xml version="1.0" encoding="utf-8"?>
<Types xmlns="http://schemas.openxmlformats.org/package/2006/content-types">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17"/>
  </p:notesMasterIdLst>
  <p:sldIdLst>
    <p:sldId id="422" r:id="rId2"/>
    <p:sldId id="428" r:id="rId3"/>
    <p:sldId id="429" r:id="rId4"/>
    <p:sldId id="423" r:id="rId5"/>
    <p:sldId id="257" r:id="rId6"/>
    <p:sldId id="258" r:id="rId7"/>
    <p:sldId id="427" r:id="rId8"/>
    <p:sldId id="424" r:id="rId9"/>
    <p:sldId id="425" r:id="rId10"/>
    <p:sldId id="426" r:id="rId11"/>
    <p:sldId id="259" r:id="rId12"/>
    <p:sldId id="263" r:id="rId13"/>
    <p:sldId id="264" r:id="rId14"/>
    <p:sldId id="372" r:id="rId15"/>
    <p:sldId id="265" r:id="rId16"/>
  </p:sldIdLst>
  <p:sldSz cx="9144000" cy="6858000" type="screen4x3"/>
  <p:notesSz cx="7315200" cy="96012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mily Zawacki" initials="" lastIdx="6" clrIdx="0"/>
  <p:cmAuthor id="1" name="Gillian Haberli" initials="" lastIdx="3" clrIdx="1"/>
  <p:cmAuthor id="2" name="Tammy Bravo" initial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828126-7944-4A9E-8EB2-E6764D885641}" v="23" dt="2024-08-19T20:59:16.41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484" autoAdjust="0"/>
  </p:normalViewPr>
  <p:slideViewPr>
    <p:cSldViewPr snapToGrid="0">
      <p:cViewPr varScale="1">
        <p:scale>
          <a:sx n="81" d="100"/>
          <a:sy n="81" d="100"/>
        </p:scale>
        <p:origin x="1498" y="6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llian Haberli" userId="5b303df6-96cc-486b-8cd4-b927288f9a21" providerId="ADAL" clId="{68828126-7944-4A9E-8EB2-E6764D885641}"/>
    <pc:docChg chg="undo custSel addSld delSld modSld sldOrd">
      <pc:chgData name="Gillian Haberli" userId="5b303df6-96cc-486b-8cd4-b927288f9a21" providerId="ADAL" clId="{68828126-7944-4A9E-8EB2-E6764D885641}" dt="2024-08-19T20:59:16.412" v="235"/>
      <pc:docMkLst>
        <pc:docMk/>
      </pc:docMkLst>
      <pc:sldChg chg="del">
        <pc:chgData name="Gillian Haberli" userId="5b303df6-96cc-486b-8cd4-b927288f9a21" providerId="ADAL" clId="{68828126-7944-4A9E-8EB2-E6764D885641}" dt="2024-08-19T20:32:23.976" v="144" actId="47"/>
        <pc:sldMkLst>
          <pc:docMk/>
          <pc:sldMk cId="0" sldId="256"/>
        </pc:sldMkLst>
      </pc:sldChg>
      <pc:sldChg chg="modNotesTx">
        <pc:chgData name="Gillian Haberli" userId="5b303df6-96cc-486b-8cd4-b927288f9a21" providerId="ADAL" clId="{68828126-7944-4A9E-8EB2-E6764D885641}" dt="2024-08-19T20:46:32.931" v="174"/>
        <pc:sldMkLst>
          <pc:docMk/>
          <pc:sldMk cId="0" sldId="257"/>
        </pc:sldMkLst>
      </pc:sldChg>
      <pc:sldChg chg="addSp delSp modSp mod modNotesTx">
        <pc:chgData name="Gillian Haberli" userId="5b303df6-96cc-486b-8cd4-b927288f9a21" providerId="ADAL" clId="{68828126-7944-4A9E-8EB2-E6764D885641}" dt="2024-08-19T20:55:46.969" v="222" actId="20577"/>
        <pc:sldMkLst>
          <pc:docMk/>
          <pc:sldMk cId="0" sldId="258"/>
        </pc:sldMkLst>
        <pc:spChg chg="add mod">
          <ac:chgData name="Gillian Haberli" userId="5b303df6-96cc-486b-8cd4-b927288f9a21" providerId="ADAL" clId="{68828126-7944-4A9E-8EB2-E6764D885641}" dt="2024-08-19T20:46:18.953" v="173" actId="1076"/>
          <ac:spMkLst>
            <pc:docMk/>
            <pc:sldMk cId="0" sldId="258"/>
            <ac:spMk id="4" creationId="{2DF2211D-29FA-9342-D9F0-0F9AF4CC4C2E}"/>
          </ac:spMkLst>
        </pc:spChg>
        <pc:spChg chg="mod">
          <ac:chgData name="Gillian Haberli" userId="5b303df6-96cc-486b-8cd4-b927288f9a21" providerId="ADAL" clId="{68828126-7944-4A9E-8EB2-E6764D885641}" dt="2024-08-19T20:55:46.969" v="222" actId="20577"/>
          <ac:spMkLst>
            <pc:docMk/>
            <pc:sldMk cId="0" sldId="258"/>
            <ac:spMk id="108" creationId="{00000000-0000-0000-0000-000000000000}"/>
          </ac:spMkLst>
        </pc:spChg>
        <pc:picChg chg="add mod">
          <ac:chgData name="Gillian Haberli" userId="5b303df6-96cc-486b-8cd4-b927288f9a21" providerId="ADAL" clId="{68828126-7944-4A9E-8EB2-E6764D885641}" dt="2024-08-19T20:26:26.767" v="105" actId="1038"/>
          <ac:picMkLst>
            <pc:docMk/>
            <pc:sldMk cId="0" sldId="258"/>
            <ac:picMk id="3" creationId="{3DB26C98-E1D6-C5D4-9B42-73286D119F44}"/>
          </ac:picMkLst>
        </pc:picChg>
        <pc:picChg chg="del">
          <ac:chgData name="Gillian Haberli" userId="5b303df6-96cc-486b-8cd4-b927288f9a21" providerId="ADAL" clId="{68828126-7944-4A9E-8EB2-E6764D885641}" dt="2024-08-19T20:46:14.738" v="172" actId="478"/>
          <ac:picMkLst>
            <pc:docMk/>
            <pc:sldMk cId="0" sldId="258"/>
            <ac:picMk id="109" creationId="{00000000-0000-0000-0000-000000000000}"/>
          </ac:picMkLst>
        </pc:picChg>
      </pc:sldChg>
      <pc:sldChg chg="addSp delSp modSp mod ord modAnim modNotesTx">
        <pc:chgData name="Gillian Haberli" userId="5b303df6-96cc-486b-8cd4-b927288f9a21" providerId="ADAL" clId="{68828126-7944-4A9E-8EB2-E6764D885641}" dt="2024-08-19T20:45:31.609" v="168"/>
        <pc:sldMkLst>
          <pc:docMk/>
          <pc:sldMk cId="0" sldId="259"/>
        </pc:sldMkLst>
        <pc:spChg chg="add mod">
          <ac:chgData name="Gillian Haberli" userId="5b303df6-96cc-486b-8cd4-b927288f9a21" providerId="ADAL" clId="{68828126-7944-4A9E-8EB2-E6764D885641}" dt="2024-08-19T20:27:06.174" v="108" actId="208"/>
          <ac:spMkLst>
            <pc:docMk/>
            <pc:sldMk cId="0" sldId="259"/>
            <ac:spMk id="2" creationId="{F20581C7-5FED-FBBC-65B7-F22C1A56B9DA}"/>
          </ac:spMkLst>
        </pc:spChg>
        <pc:spChg chg="add mod">
          <ac:chgData name="Gillian Haberli" userId="5b303df6-96cc-486b-8cd4-b927288f9a21" providerId="ADAL" clId="{68828126-7944-4A9E-8EB2-E6764D885641}" dt="2024-08-19T20:27:15.348" v="111" actId="1076"/>
          <ac:spMkLst>
            <pc:docMk/>
            <pc:sldMk cId="0" sldId="259"/>
            <ac:spMk id="3" creationId="{695540FA-9649-9FBE-EE74-5CD65A3AFC86}"/>
          </ac:spMkLst>
        </pc:spChg>
        <pc:picChg chg="add mod">
          <ac:chgData name="Gillian Haberli" userId="5b303df6-96cc-486b-8cd4-b927288f9a21" providerId="ADAL" clId="{68828126-7944-4A9E-8EB2-E6764D885641}" dt="2024-08-19T20:27:33.610" v="113"/>
          <ac:picMkLst>
            <pc:docMk/>
            <pc:sldMk cId="0" sldId="259"/>
            <ac:picMk id="4" creationId="{0AC2913C-B608-FA40-A517-3F86FC135C5C}"/>
          </ac:picMkLst>
        </pc:picChg>
        <pc:picChg chg="del">
          <ac:chgData name="Gillian Haberli" userId="5b303df6-96cc-486b-8cd4-b927288f9a21" providerId="ADAL" clId="{68828126-7944-4A9E-8EB2-E6764D885641}" dt="2024-08-19T20:27:25.134" v="112" actId="478"/>
          <ac:picMkLst>
            <pc:docMk/>
            <pc:sldMk cId="0" sldId="259"/>
            <ac:picMk id="118" creationId="{00000000-0000-0000-0000-000000000000}"/>
          </ac:picMkLst>
        </pc:picChg>
      </pc:sldChg>
      <pc:sldChg chg="del mod modShow">
        <pc:chgData name="Gillian Haberli" userId="5b303df6-96cc-486b-8cd4-b927288f9a21" providerId="ADAL" clId="{68828126-7944-4A9E-8EB2-E6764D885641}" dt="2024-08-19T20:36:30.188" v="146" actId="47"/>
        <pc:sldMkLst>
          <pc:docMk/>
          <pc:sldMk cId="0" sldId="260"/>
        </pc:sldMkLst>
      </pc:sldChg>
      <pc:sldChg chg="del mod modShow">
        <pc:chgData name="Gillian Haberli" userId="5b303df6-96cc-486b-8cd4-b927288f9a21" providerId="ADAL" clId="{68828126-7944-4A9E-8EB2-E6764D885641}" dt="2024-08-19T20:36:32.331" v="147" actId="47"/>
        <pc:sldMkLst>
          <pc:docMk/>
          <pc:sldMk cId="0" sldId="261"/>
        </pc:sldMkLst>
      </pc:sldChg>
      <pc:sldChg chg="del mod modShow">
        <pc:chgData name="Gillian Haberli" userId="5b303df6-96cc-486b-8cd4-b927288f9a21" providerId="ADAL" clId="{68828126-7944-4A9E-8EB2-E6764D885641}" dt="2024-08-19T20:36:37.120" v="150" actId="47"/>
        <pc:sldMkLst>
          <pc:docMk/>
          <pc:sldMk cId="0" sldId="262"/>
        </pc:sldMkLst>
      </pc:sldChg>
      <pc:sldChg chg="add del mod modShow">
        <pc:chgData name="Gillian Haberli" userId="5b303df6-96cc-486b-8cd4-b927288f9a21" providerId="ADAL" clId="{68828126-7944-4A9E-8EB2-E6764D885641}" dt="2024-08-19T20:59:16.412" v="235"/>
        <pc:sldMkLst>
          <pc:docMk/>
          <pc:sldMk cId="0" sldId="263"/>
        </pc:sldMkLst>
      </pc:sldChg>
      <pc:sldChg chg="add del mod modShow">
        <pc:chgData name="Gillian Haberli" userId="5b303df6-96cc-486b-8cd4-b927288f9a21" providerId="ADAL" clId="{68828126-7944-4A9E-8EB2-E6764D885641}" dt="2024-08-19T20:59:16.412" v="235"/>
        <pc:sldMkLst>
          <pc:docMk/>
          <pc:sldMk cId="0" sldId="264"/>
        </pc:sldMkLst>
      </pc:sldChg>
      <pc:sldChg chg="addSp modSp add mod ord">
        <pc:chgData name="Gillian Haberli" userId="5b303df6-96cc-486b-8cd4-b927288f9a21" providerId="ADAL" clId="{68828126-7944-4A9E-8EB2-E6764D885641}" dt="2024-08-19T20:31:51.464" v="141"/>
        <pc:sldMkLst>
          <pc:docMk/>
          <pc:sldMk cId="0" sldId="372"/>
        </pc:sldMkLst>
        <pc:spChg chg="add mod">
          <ac:chgData name="Gillian Haberli" userId="5b303df6-96cc-486b-8cd4-b927288f9a21" providerId="ADAL" clId="{68828126-7944-4A9E-8EB2-E6764D885641}" dt="2024-08-19T20:31:44.683" v="139" actId="1035"/>
          <ac:spMkLst>
            <pc:docMk/>
            <pc:sldMk cId="0" sldId="372"/>
            <ac:spMk id="2" creationId="{62E07945-BB54-5746-6D6E-C8FD298787EF}"/>
          </ac:spMkLst>
        </pc:spChg>
      </pc:sldChg>
      <pc:sldChg chg="addSp modSp add mod modNotesTx">
        <pc:chgData name="Gillian Haberli" userId="5b303df6-96cc-486b-8cd4-b927288f9a21" providerId="ADAL" clId="{68828126-7944-4A9E-8EB2-E6764D885641}" dt="2024-08-19T20:52:17.094" v="191" actId="20577"/>
        <pc:sldMkLst>
          <pc:docMk/>
          <pc:sldMk cId="0" sldId="422"/>
        </pc:sldMkLst>
        <pc:spChg chg="add mod">
          <ac:chgData name="Gillian Haberli" userId="5b303df6-96cc-486b-8cd4-b927288f9a21" providerId="ADAL" clId="{68828126-7944-4A9E-8EB2-E6764D885641}" dt="2024-08-19T20:31:31.924" v="127"/>
          <ac:spMkLst>
            <pc:docMk/>
            <pc:sldMk cId="0" sldId="422"/>
            <ac:spMk id="4" creationId="{F27D593A-C54D-D2F5-D440-A1F382A5DD2F}"/>
          </ac:spMkLst>
        </pc:spChg>
        <pc:spChg chg="add mod">
          <ac:chgData name="Gillian Haberli" userId="5b303df6-96cc-486b-8cd4-b927288f9a21" providerId="ADAL" clId="{68828126-7944-4A9E-8EB2-E6764D885641}" dt="2024-08-19T20:52:12.602" v="190" actId="20577"/>
          <ac:spMkLst>
            <pc:docMk/>
            <pc:sldMk cId="0" sldId="422"/>
            <ac:spMk id="5" creationId="{818FAFC2-3260-9FD7-0741-C42D37A3307C}"/>
          </ac:spMkLst>
        </pc:spChg>
        <pc:spChg chg="mod">
          <ac:chgData name="Gillian Haberli" userId="5b303df6-96cc-486b-8cd4-b927288f9a21" providerId="ADAL" clId="{68828126-7944-4A9E-8EB2-E6764D885641}" dt="2024-08-19T20:43:00.876" v="164" actId="1076"/>
          <ac:spMkLst>
            <pc:docMk/>
            <pc:sldMk cId="0" sldId="422"/>
            <ac:spMk id="11" creationId="{40BE63BE-8936-9148-B159-A4939FBBAF7B}"/>
          </ac:spMkLst>
        </pc:spChg>
        <pc:spChg chg="mod">
          <ac:chgData name="Gillian Haberli" userId="5b303df6-96cc-486b-8cd4-b927288f9a21" providerId="ADAL" clId="{68828126-7944-4A9E-8EB2-E6764D885641}" dt="2024-08-19T20:43:00.876" v="164" actId="1076"/>
          <ac:spMkLst>
            <pc:docMk/>
            <pc:sldMk cId="0" sldId="422"/>
            <ac:spMk id="12" creationId="{939DE53A-1CEA-0C41-97A9-FB9E0D97F03B}"/>
          </ac:spMkLst>
        </pc:spChg>
        <pc:spChg chg="mod">
          <ac:chgData name="Gillian Haberli" userId="5b303df6-96cc-486b-8cd4-b927288f9a21" providerId="ADAL" clId="{68828126-7944-4A9E-8EB2-E6764D885641}" dt="2024-08-19T20:43:00.876" v="164" actId="1076"/>
          <ac:spMkLst>
            <pc:docMk/>
            <pc:sldMk cId="0" sldId="422"/>
            <ac:spMk id="21" creationId="{75065E23-187A-BB41-ADDA-F87934365D7B}"/>
          </ac:spMkLst>
        </pc:spChg>
        <pc:spChg chg="mod">
          <ac:chgData name="Gillian Haberli" userId="5b303df6-96cc-486b-8cd4-b927288f9a21" providerId="ADAL" clId="{68828126-7944-4A9E-8EB2-E6764D885641}" dt="2024-08-19T20:43:03.701" v="165" actId="1076"/>
          <ac:spMkLst>
            <pc:docMk/>
            <pc:sldMk cId="0" sldId="422"/>
            <ac:spMk id="16388" creationId="{792A5603-8531-415C-C98A-B0F0660828A9}"/>
          </ac:spMkLst>
        </pc:spChg>
        <pc:spChg chg="mod">
          <ac:chgData name="Gillian Haberli" userId="5b303df6-96cc-486b-8cd4-b927288f9a21" providerId="ADAL" clId="{68828126-7944-4A9E-8EB2-E6764D885641}" dt="2024-08-19T20:43:00.876" v="164" actId="1076"/>
          <ac:spMkLst>
            <pc:docMk/>
            <pc:sldMk cId="0" sldId="422"/>
            <ac:spMk id="16397" creationId="{83615C1B-F38D-BDDC-7FB4-06573B5AD973}"/>
          </ac:spMkLst>
        </pc:spChg>
        <pc:spChg chg="mod">
          <ac:chgData name="Gillian Haberli" userId="5b303df6-96cc-486b-8cd4-b927288f9a21" providerId="ADAL" clId="{68828126-7944-4A9E-8EB2-E6764D885641}" dt="2024-08-19T20:43:00.876" v="164" actId="1076"/>
          <ac:spMkLst>
            <pc:docMk/>
            <pc:sldMk cId="0" sldId="422"/>
            <ac:spMk id="16398" creationId="{2354140B-5170-4618-9A96-E384C6DAE552}"/>
          </ac:spMkLst>
        </pc:spChg>
        <pc:spChg chg="mod">
          <ac:chgData name="Gillian Haberli" userId="5b303df6-96cc-486b-8cd4-b927288f9a21" providerId="ADAL" clId="{68828126-7944-4A9E-8EB2-E6764D885641}" dt="2024-08-19T20:43:00.876" v="164" actId="1076"/>
          <ac:spMkLst>
            <pc:docMk/>
            <pc:sldMk cId="0" sldId="422"/>
            <ac:spMk id="16399" creationId="{0B0963D9-209A-7D4E-57BD-D4D335F76E87}"/>
          </ac:spMkLst>
        </pc:spChg>
        <pc:grpChg chg="mod">
          <ac:chgData name="Gillian Haberli" userId="5b303df6-96cc-486b-8cd4-b927288f9a21" providerId="ADAL" clId="{68828126-7944-4A9E-8EB2-E6764D885641}" dt="2024-08-19T20:43:00.876" v="164" actId="1076"/>
          <ac:grpSpMkLst>
            <pc:docMk/>
            <pc:sldMk cId="0" sldId="422"/>
            <ac:grpSpMk id="10" creationId="{5EF22083-B6F0-EE00-84F7-6C6112EA7122}"/>
          </ac:grpSpMkLst>
        </pc:grpChg>
        <pc:grpChg chg="mod">
          <ac:chgData name="Gillian Haberli" userId="5b303df6-96cc-486b-8cd4-b927288f9a21" providerId="ADAL" clId="{68828126-7944-4A9E-8EB2-E6764D885641}" dt="2024-08-19T20:43:00.876" v="164" actId="1076"/>
          <ac:grpSpMkLst>
            <pc:docMk/>
            <pc:sldMk cId="0" sldId="422"/>
            <ac:grpSpMk id="16393" creationId="{17875A25-B94B-9A2F-03A6-18FFE9C525F7}"/>
          </ac:grpSpMkLst>
        </pc:grpChg>
        <pc:picChg chg="mod">
          <ac:chgData name="Gillian Haberli" userId="5b303df6-96cc-486b-8cd4-b927288f9a21" providerId="ADAL" clId="{68828126-7944-4A9E-8EB2-E6764D885641}" dt="2024-08-19T20:43:00.876" v="164" actId="1076"/>
          <ac:picMkLst>
            <pc:docMk/>
            <pc:sldMk cId="0" sldId="422"/>
            <ac:picMk id="8" creationId="{6DA13197-1A01-E2BD-0B48-1E2A5BC6040E}"/>
          </ac:picMkLst>
        </pc:picChg>
      </pc:sldChg>
      <pc:sldChg chg="addSp modSp add ord">
        <pc:chgData name="Gillian Haberli" userId="5b303df6-96cc-486b-8cd4-b927288f9a21" providerId="ADAL" clId="{68828126-7944-4A9E-8EB2-E6764D885641}" dt="2024-08-19T20:57:48.909" v="230"/>
        <pc:sldMkLst>
          <pc:docMk/>
          <pc:sldMk cId="1022546979" sldId="423"/>
        </pc:sldMkLst>
        <pc:spChg chg="add mod">
          <ac:chgData name="Gillian Haberli" userId="5b303df6-96cc-486b-8cd4-b927288f9a21" providerId="ADAL" clId="{68828126-7944-4A9E-8EB2-E6764D885641}" dt="2024-08-19T20:31:33.860" v="128"/>
          <ac:spMkLst>
            <pc:docMk/>
            <pc:sldMk cId="1022546979" sldId="423"/>
            <ac:spMk id="5" creationId="{9B4893E9-AB7F-1EED-1CD9-C5A63DE8D987}"/>
          </ac:spMkLst>
        </pc:spChg>
      </pc:sldChg>
      <pc:sldChg chg="addSp delSp modSp add mod">
        <pc:chgData name="Gillian Haberli" userId="5b303df6-96cc-486b-8cd4-b927288f9a21" providerId="ADAL" clId="{68828126-7944-4A9E-8EB2-E6764D885641}" dt="2024-08-19T20:56:08.151" v="224" actId="403"/>
        <pc:sldMkLst>
          <pc:docMk/>
          <pc:sldMk cId="614950285" sldId="424"/>
        </pc:sldMkLst>
        <pc:spChg chg="del">
          <ac:chgData name="Gillian Haberli" userId="5b303df6-96cc-486b-8cd4-b927288f9a21" providerId="ADAL" clId="{68828126-7944-4A9E-8EB2-E6764D885641}" dt="2024-08-19T20:30:16.615" v="121" actId="478"/>
          <ac:spMkLst>
            <pc:docMk/>
            <pc:sldMk cId="614950285" sldId="424"/>
            <ac:spMk id="5" creationId="{3E04E3A4-9F11-3B2B-EBD3-33DED9A3EABE}"/>
          </ac:spMkLst>
        </pc:spChg>
        <pc:spChg chg="add mod ord">
          <ac:chgData name="Gillian Haberli" userId="5b303df6-96cc-486b-8cd4-b927288f9a21" providerId="ADAL" clId="{68828126-7944-4A9E-8EB2-E6764D885641}" dt="2024-08-19T20:30:13.168" v="120" actId="167"/>
          <ac:spMkLst>
            <pc:docMk/>
            <pc:sldMk cId="614950285" sldId="424"/>
            <ac:spMk id="9" creationId="{956380A3-555A-8AF4-CFAF-A42ACA73B93C}"/>
          </ac:spMkLst>
        </pc:spChg>
        <pc:spChg chg="mod">
          <ac:chgData name="Gillian Haberli" userId="5b303df6-96cc-486b-8cd4-b927288f9a21" providerId="ADAL" clId="{68828126-7944-4A9E-8EB2-E6764D885641}" dt="2024-08-19T20:56:08.151" v="224" actId="403"/>
          <ac:spMkLst>
            <pc:docMk/>
            <pc:sldMk cId="614950285" sldId="424"/>
            <ac:spMk id="21" creationId="{1FAFE37E-7485-177F-03B7-26212D7A5183}"/>
          </ac:spMkLst>
        </pc:spChg>
      </pc:sldChg>
      <pc:sldChg chg="addSp delSp modSp add mod">
        <pc:chgData name="Gillian Haberli" userId="5b303df6-96cc-486b-8cd4-b927288f9a21" providerId="ADAL" clId="{68828126-7944-4A9E-8EB2-E6764D885641}" dt="2024-08-19T20:30:23.050" v="123"/>
        <pc:sldMkLst>
          <pc:docMk/>
          <pc:sldMk cId="3471257611" sldId="425"/>
        </pc:sldMkLst>
        <pc:spChg chg="add mod">
          <ac:chgData name="Gillian Haberli" userId="5b303df6-96cc-486b-8cd4-b927288f9a21" providerId="ADAL" clId="{68828126-7944-4A9E-8EB2-E6764D885641}" dt="2024-08-19T20:30:23.050" v="123"/>
          <ac:spMkLst>
            <pc:docMk/>
            <pc:sldMk cId="3471257611" sldId="425"/>
            <ac:spMk id="4" creationId="{B8042A13-C166-628A-2E89-88012ABAD019}"/>
          </ac:spMkLst>
        </pc:spChg>
        <pc:spChg chg="del">
          <ac:chgData name="Gillian Haberli" userId="5b303df6-96cc-486b-8cd4-b927288f9a21" providerId="ADAL" clId="{68828126-7944-4A9E-8EB2-E6764D885641}" dt="2024-08-19T20:30:22.515" v="122" actId="478"/>
          <ac:spMkLst>
            <pc:docMk/>
            <pc:sldMk cId="3471257611" sldId="425"/>
            <ac:spMk id="5" creationId="{3E04E3A4-9F11-3B2B-EBD3-33DED9A3EABE}"/>
          </ac:spMkLst>
        </pc:spChg>
      </pc:sldChg>
      <pc:sldChg chg="addSp delSp modSp add mod modNotesTx">
        <pc:chgData name="Gillian Haberli" userId="5b303df6-96cc-486b-8cd4-b927288f9a21" providerId="ADAL" clId="{68828126-7944-4A9E-8EB2-E6764D885641}" dt="2024-08-19T20:45:10.889" v="167" actId="20577"/>
        <pc:sldMkLst>
          <pc:docMk/>
          <pc:sldMk cId="2547300193" sldId="426"/>
        </pc:sldMkLst>
        <pc:spChg chg="add mod">
          <ac:chgData name="Gillian Haberli" userId="5b303df6-96cc-486b-8cd4-b927288f9a21" providerId="ADAL" clId="{68828126-7944-4A9E-8EB2-E6764D885641}" dt="2024-08-19T20:30:31.140" v="125"/>
          <ac:spMkLst>
            <pc:docMk/>
            <pc:sldMk cId="2547300193" sldId="426"/>
            <ac:spMk id="4" creationId="{4C251485-3063-F20B-EF2A-CD2C7895F7DA}"/>
          </ac:spMkLst>
        </pc:spChg>
        <pc:spChg chg="del">
          <ac:chgData name="Gillian Haberli" userId="5b303df6-96cc-486b-8cd4-b927288f9a21" providerId="ADAL" clId="{68828126-7944-4A9E-8EB2-E6764D885641}" dt="2024-08-19T20:30:30.247" v="124" actId="478"/>
          <ac:spMkLst>
            <pc:docMk/>
            <pc:sldMk cId="2547300193" sldId="426"/>
            <ac:spMk id="5" creationId="{3E04E3A4-9F11-3B2B-EBD3-33DED9A3EABE}"/>
          </ac:spMkLst>
        </pc:spChg>
      </pc:sldChg>
      <pc:sldChg chg="add ord modNotes">
        <pc:chgData name="Gillian Haberli" userId="5b303df6-96cc-486b-8cd4-b927288f9a21" providerId="ADAL" clId="{68828126-7944-4A9E-8EB2-E6764D885641}" dt="2024-08-19T20:57:59.650" v="232"/>
        <pc:sldMkLst>
          <pc:docMk/>
          <pc:sldMk cId="0" sldId="427"/>
        </pc:sldMkLst>
      </pc:sldChg>
      <pc:sldChg chg="add ord modNotes">
        <pc:chgData name="Gillian Haberli" userId="5b303df6-96cc-486b-8cd4-b927288f9a21" providerId="ADAL" clId="{68828126-7944-4A9E-8EB2-E6764D885641}" dt="2024-08-19T20:36:45.955" v="152"/>
        <pc:sldMkLst>
          <pc:docMk/>
          <pc:sldMk cId="0" sldId="428"/>
        </pc:sldMkLst>
      </pc:sldChg>
      <pc:sldChg chg="delSp modSp add del mod ord modCm">
        <pc:chgData name="Gillian Haberli" userId="5b303df6-96cc-486b-8cd4-b927288f9a21" providerId="ADAL" clId="{68828126-7944-4A9E-8EB2-E6764D885641}" dt="2024-08-19T20:54:15.706" v="197" actId="1076"/>
        <pc:sldMkLst>
          <pc:docMk/>
          <pc:sldMk cId="0" sldId="429"/>
        </pc:sldMkLst>
        <pc:spChg chg="del mod">
          <ac:chgData name="Gillian Haberli" userId="5b303df6-96cc-486b-8cd4-b927288f9a21" providerId="ADAL" clId="{68828126-7944-4A9E-8EB2-E6764D885641}" dt="2024-08-19T20:53:54.280" v="193" actId="478"/>
          <ac:spMkLst>
            <pc:docMk/>
            <pc:sldMk cId="0" sldId="429"/>
            <ac:spMk id="162" creationId="{00000000-0000-0000-0000-000000000000}"/>
          </ac:spMkLst>
        </pc:spChg>
        <pc:spChg chg="mod">
          <ac:chgData name="Gillian Haberli" userId="5b303df6-96cc-486b-8cd4-b927288f9a21" providerId="ADAL" clId="{68828126-7944-4A9E-8EB2-E6764D885641}" dt="2024-08-19T20:54:03.762" v="195" actId="1076"/>
          <ac:spMkLst>
            <pc:docMk/>
            <pc:sldMk cId="0" sldId="429"/>
            <ac:spMk id="164" creationId="{00000000-0000-0000-0000-000000000000}"/>
          </ac:spMkLst>
        </pc:spChg>
        <pc:picChg chg="mod">
          <ac:chgData name="Gillian Haberli" userId="5b303df6-96cc-486b-8cd4-b927288f9a21" providerId="ADAL" clId="{68828126-7944-4A9E-8EB2-E6764D885641}" dt="2024-08-19T20:54:15.706" v="197" actId="1076"/>
          <ac:picMkLst>
            <pc:docMk/>
            <pc:sldMk cId="0" sldId="429"/>
            <ac:picMk id="161" creationId="{00000000-0000-0000-0000-000000000000}"/>
          </ac:picMkLst>
        </pc:picChg>
        <pc:picChg chg="mod">
          <ac:chgData name="Gillian Haberli" userId="5b303df6-96cc-486b-8cd4-b927288f9a21" providerId="ADAL" clId="{68828126-7944-4A9E-8EB2-E6764D885641}" dt="2024-08-19T20:53:59.731" v="194" actId="1076"/>
          <ac:picMkLst>
            <pc:docMk/>
            <pc:sldMk cId="0" sldId="429"/>
            <ac:picMk id="163"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170238" cy="479425"/>
          </a:xfrm>
          <a:prstGeom prst="rect">
            <a:avLst/>
          </a:prstGeom>
          <a:noFill/>
          <a:ln>
            <a:noFill/>
          </a:ln>
        </p:spPr>
        <p:txBody>
          <a:bodyPr spcFirstLastPara="1" wrap="square" lIns="96650" tIns="48325" rIns="96650" bIns="48325" anchor="t"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4143375" y="0"/>
            <a:ext cx="3170238" cy="479425"/>
          </a:xfrm>
          <a:prstGeom prst="rect">
            <a:avLst/>
          </a:prstGeom>
          <a:noFill/>
          <a:ln>
            <a:noFill/>
          </a:ln>
        </p:spPr>
        <p:txBody>
          <a:bodyPr spcFirstLastPara="1" wrap="square" lIns="96650" tIns="48325" rIns="96650" bIns="48325" anchor="t" anchorCtr="0">
            <a:noAutofit/>
          </a:bodyPr>
          <a:lstStyle>
            <a:lvl1pPr marR="0" lvl="0" algn="r"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31838" y="4560888"/>
            <a:ext cx="5851525" cy="4319587"/>
          </a:xfrm>
          <a:prstGeom prst="rect">
            <a:avLst/>
          </a:prstGeom>
          <a:noFill/>
          <a:ln>
            <a:noFill/>
          </a:ln>
        </p:spPr>
        <p:txBody>
          <a:bodyPr spcFirstLastPara="1" wrap="square" lIns="96650" tIns="48325" rIns="96650" bIns="48325"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120188"/>
            <a:ext cx="3170238" cy="479425"/>
          </a:xfrm>
          <a:prstGeom prst="rect">
            <a:avLst/>
          </a:prstGeom>
          <a:noFill/>
          <a:ln>
            <a:noFill/>
          </a:ln>
        </p:spPr>
        <p:txBody>
          <a:bodyPr spcFirstLastPara="1" wrap="square" lIns="96650" tIns="48325" rIns="96650" bIns="48325" anchor="b" anchorCtr="0">
            <a:noAutofit/>
          </a:bodyPr>
          <a:lstStyle>
            <a:lvl1pPr marR="0" lvl="0" algn="l" rtl="0">
              <a:spcBef>
                <a:spcPts val="0"/>
              </a:spcBef>
              <a:spcAft>
                <a:spcPts val="0"/>
              </a:spcAft>
              <a:buSzPts val="1400"/>
              <a:buNone/>
              <a:defRPr sz="13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4143375" y="9120188"/>
            <a:ext cx="3170238" cy="479425"/>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a:t>
            </a:fld>
            <a:endParaRPr sz="13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unavco.org/software/visualization/GPS-Velocity-Viewer/GPS-Velocity-Viewer.html"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unavco.org/instrumentation/networks/status/nota/overview/AC60" TargetMode="Externa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unavco.org/software/visualization/GPS-Velocity-Viewer/GPS-Velocity-Viewer.html" TargetMode="External"/><Relationship Id="rId2" Type="http://schemas.openxmlformats.org/officeDocument/2006/relationships/slide" Target="../slides/slide13.xml"/><Relationship Id="rId1" Type="http://schemas.openxmlformats.org/officeDocument/2006/relationships/notesMaster" Target="../notesMasters/notesMaster1.xml"/><Relationship Id="rId4" Type="http://schemas.openxmlformats.org/officeDocument/2006/relationships/hyperlink" Target="https://www.unavco.org/instrumentation/networks/status/nota/overview/AC60" TargetMode="Externa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09A3AF92-E090-CD33-C1D8-9C042249F5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DA6D0E31-BB9C-CC69-99E4-4EB31ACC73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dirty="0"/>
              <a:t>More information can be found on https://earthquake.usgs.gov/earthquakes/eventpage/us7000n7n8/executive</a:t>
            </a:r>
            <a:endParaRPr lang="en-US" altLang="en-US" dirty="0"/>
          </a:p>
        </p:txBody>
      </p:sp>
      <p:sp>
        <p:nvSpPr>
          <p:cNvPr id="17412" name="Slide Number Placeholder 3">
            <a:extLst>
              <a:ext uri="{FF2B5EF4-FFF2-40B4-BE49-F238E27FC236}">
                <a16:creationId xmlns:a16="http://schemas.microsoft.com/office/drawing/2014/main" id="{39506B3C-4667-81BB-5B8D-B2BE4AE1C3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B89DE8DD-94A2-4DA5-A105-00FD7EDE33E2}" type="slidenum">
              <a:rPr lang="en-US" altLang="en-US" sz="130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05710358-B286-F24F-88DF-E1BEEF4348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B5472B6E-E0F0-9B48-9234-46223B10B2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Explore this tool here: https://ds.iris.edu/ieb/index.html?format=text&amp;nodata=404&amp;starttime=1970-01-01&amp;endtime=2025-01-01&amp;minmag=0&amp;maxmag=10&amp;mindepth=0&amp;maxdepth=900&amp;orderby=time-desc&amp;src=usgs&amp;limit=1000&amp;maxlat=67.227&amp;minlat=45.378&amp;maxlon=171.035&amp;minlon=143.613&amp;sbl=1&amp;zm=2&amp;mt=ter</a:t>
            </a:r>
          </a:p>
          <a:p>
            <a:pPr eaLnBrk="1" hangingPunct="1">
              <a:spcBef>
                <a:spcPct val="0"/>
              </a:spcBef>
            </a:pPr>
            <a:endParaRPr lang="en-US" altLang="en-US" dirty="0"/>
          </a:p>
        </p:txBody>
      </p:sp>
      <p:sp>
        <p:nvSpPr>
          <p:cNvPr id="23556" name="Slide Number Placeholder 3">
            <a:extLst>
              <a:ext uri="{FF2B5EF4-FFF2-40B4-BE49-F238E27FC236}">
                <a16:creationId xmlns:a16="http://schemas.microsoft.com/office/drawing/2014/main" id="{30809881-9ED4-FB41-B7F9-8E0717657F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F671302-E665-3A49-B671-1F1E85EA2BDC}" type="slidenum">
              <a:rPr lang="en-US" altLang="en-US" sz="1300" smtClean="0"/>
              <a:pPr>
                <a:spcBef>
                  <a:spcPct val="0"/>
                </a:spcBef>
              </a:pPr>
              <a:t>10</a:t>
            </a:fld>
            <a:endParaRPr lang="en-US" altLang="en-US" sz="1300"/>
          </a:p>
        </p:txBody>
      </p:sp>
    </p:spTree>
    <p:extLst>
      <p:ext uri="{BB962C8B-B14F-4D97-AF65-F5344CB8AC3E}">
        <p14:creationId xmlns:p14="http://schemas.microsoft.com/office/powerpoint/2010/main" val="2667844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g2f40f430e02_1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14" name="Google Shape;114;g2f40f430e02_1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lnSpc>
                <a:spcPct val="115000"/>
              </a:lnSpc>
              <a:spcBef>
                <a:spcPts val="400"/>
              </a:spcBef>
              <a:spcAft>
                <a:spcPts val="0"/>
              </a:spcAft>
              <a:buClr>
                <a:schemeClr val="dk1"/>
              </a:buClr>
              <a:buSzPts val="1100"/>
              <a:buFont typeface="Arial"/>
              <a:buNone/>
            </a:pPr>
            <a:r>
              <a:rPr lang="en-US" b="1" dirty="0"/>
              <a:t>Focal Mechanisms Explained:</a:t>
            </a:r>
          </a:p>
          <a:p>
            <a:pPr marL="0" lvl="0" indent="0" algn="l" rtl="0">
              <a:lnSpc>
                <a:spcPct val="115000"/>
              </a:lnSpc>
              <a:spcBef>
                <a:spcPts val="400"/>
              </a:spcBef>
              <a:spcAft>
                <a:spcPts val="0"/>
              </a:spcAft>
              <a:buSzPts val="1100"/>
              <a:buNone/>
            </a:pPr>
            <a:r>
              <a:rPr lang="en-US" dirty="0"/>
              <a:t>https://www.iris.edu/hq/inclass/animation/focal_mechanisms_explained</a:t>
            </a:r>
          </a:p>
          <a:p>
            <a:pPr marL="0" lvl="0" indent="0" algn="l" rtl="0">
              <a:spcBef>
                <a:spcPts val="0"/>
              </a:spcBef>
              <a:spcAft>
                <a:spcPts val="0"/>
              </a:spcAft>
              <a:buNone/>
            </a:pPr>
            <a:endParaRPr dirty="0"/>
          </a:p>
        </p:txBody>
      </p:sp>
      <p:sp>
        <p:nvSpPr>
          <p:cNvPr id="115" name="Google Shape;115;g2f40f430e02_1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11</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2f42396e18f_0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2f42396e18f_0_0: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r>
              <a:rPr lang="en-US"/>
              <a:t>Background image from Google Maps</a:t>
            </a:r>
            <a:endParaRPr/>
          </a:p>
          <a:p>
            <a:pPr marL="0" lvl="0" indent="0" algn="l" rtl="0">
              <a:spcBef>
                <a:spcPts val="360"/>
              </a:spcBef>
              <a:spcAft>
                <a:spcPts val="0"/>
              </a:spcAft>
              <a:buNone/>
            </a:pPr>
            <a:r>
              <a:rPr lang="en-US"/>
              <a:t>GPS/GNSS measured plate motions from the GPS Velocity Viewer - </a:t>
            </a:r>
            <a:r>
              <a:rPr lang="en-US" u="sng">
                <a:solidFill>
                  <a:schemeClr val="hlink"/>
                </a:solidFill>
                <a:hlinkClick r:id="rId3"/>
              </a:rPr>
              <a:t>https://www.unavco.org/software/visualization/GPS-Velocity-Viewer/GPS-Velocity-Viewer.html</a:t>
            </a:r>
            <a:r>
              <a:rPr lang="en-US"/>
              <a:t> </a:t>
            </a:r>
            <a:endParaRPr/>
          </a:p>
          <a:p>
            <a:pPr marL="0" lvl="0" indent="0" algn="l" rtl="0">
              <a:spcBef>
                <a:spcPts val="360"/>
              </a:spcBef>
              <a:spcAft>
                <a:spcPts val="0"/>
              </a:spcAft>
              <a:buNone/>
            </a:pPr>
            <a:r>
              <a:rPr lang="en-US"/>
              <a:t>Station image from EarthScope - Network of the Americas (NOTA) (</a:t>
            </a:r>
            <a:r>
              <a:rPr lang="en-US" u="sng">
                <a:solidFill>
                  <a:schemeClr val="hlink"/>
                </a:solidFill>
                <a:hlinkClick r:id="rId4"/>
              </a:rPr>
              <a:t>https://www.unavco.org/instrumentation/networks/status/nota/overview/AC60</a:t>
            </a:r>
            <a:r>
              <a:rPr lang="en-US"/>
              <a:t>) </a:t>
            </a:r>
            <a:endParaRPr/>
          </a:p>
        </p:txBody>
      </p:sp>
      <p:sp>
        <p:nvSpPr>
          <p:cNvPr id="168" name="Google Shape;168;g2f42396e18f_0_0: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2f42396e18f_0_27: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2f42396e18f_0_27: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Clr>
                <a:schemeClr val="dk1"/>
              </a:buClr>
              <a:buSzPts val="1100"/>
              <a:buFont typeface="Arial"/>
              <a:buNone/>
            </a:pPr>
            <a:r>
              <a:rPr lang="en-US"/>
              <a:t>Background image from Google Maps</a:t>
            </a:r>
            <a:endParaRPr/>
          </a:p>
          <a:p>
            <a:pPr marL="0" lvl="0" indent="0" algn="l" rtl="0">
              <a:spcBef>
                <a:spcPts val="360"/>
              </a:spcBef>
              <a:spcAft>
                <a:spcPts val="0"/>
              </a:spcAft>
              <a:buClr>
                <a:schemeClr val="dk1"/>
              </a:buClr>
              <a:buSzPts val="1100"/>
              <a:buFont typeface="Arial"/>
              <a:buNone/>
            </a:pPr>
            <a:r>
              <a:rPr lang="en-US"/>
              <a:t>GPS/GNSS measured plate motions from the GPS Velocity Viewer - </a:t>
            </a:r>
            <a:r>
              <a:rPr lang="en-US" u="sng">
                <a:solidFill>
                  <a:schemeClr val="hlink"/>
                </a:solidFill>
                <a:hlinkClick r:id="rId3"/>
              </a:rPr>
              <a:t>https://www.unavco.org/software/visualization/GPS-Velocity-Viewer/GPS-Velocity-Viewer.html</a:t>
            </a:r>
            <a:r>
              <a:rPr lang="en-US"/>
              <a:t> </a:t>
            </a:r>
            <a:endParaRPr/>
          </a:p>
          <a:p>
            <a:pPr marL="0" lvl="0" indent="0" algn="l" rtl="0">
              <a:spcBef>
                <a:spcPts val="360"/>
              </a:spcBef>
              <a:spcAft>
                <a:spcPts val="0"/>
              </a:spcAft>
              <a:buNone/>
            </a:pPr>
            <a:r>
              <a:rPr lang="en-US"/>
              <a:t>Station image from EarthScope - Network of the Americas (NOTA) (</a:t>
            </a:r>
            <a:r>
              <a:rPr lang="en-US" u="sng">
                <a:solidFill>
                  <a:schemeClr val="hlink"/>
                </a:solidFill>
                <a:hlinkClick r:id="rId4"/>
              </a:rPr>
              <a:t>https://www.unavco.org/instrumentation/networks/status/nota/overview/AC60</a:t>
            </a:r>
            <a:r>
              <a:rPr lang="en-US"/>
              <a:t>) </a:t>
            </a:r>
            <a:endParaRPr/>
          </a:p>
        </p:txBody>
      </p:sp>
      <p:sp>
        <p:nvSpPr>
          <p:cNvPr id="194" name="Google Shape;194;g2f42396e18f_0_27: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7F9464C3-948A-C7D6-C59E-167A549AEEA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C4D64BE5-2F17-92DF-56B6-494874F585A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sz="1400"/>
              <a:t>Where do travel-time curves come from? </a:t>
            </a:r>
            <a:r>
              <a:rPr lang="en-US" altLang="en-US">
                <a:hlinkClick r:id="rId3"/>
              </a:rPr>
              <a:t>http://www.iris.edu/hq/programs/education_and_outreach/animations#K</a:t>
            </a:r>
            <a:endParaRPr lang="en-US" altLang="en-US"/>
          </a:p>
        </p:txBody>
      </p:sp>
      <p:sp>
        <p:nvSpPr>
          <p:cNvPr id="16387" name="Slide Number Placeholder 3">
            <a:extLst>
              <a:ext uri="{FF2B5EF4-FFF2-40B4-BE49-F238E27FC236}">
                <a16:creationId xmlns:a16="http://schemas.microsoft.com/office/drawing/2014/main" id="{FDF99B54-F1FF-FF49-6CBF-3347351579D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37E1149D-62EA-524D-AA2D-D07179FF47F1}" type="slidenum">
              <a:rPr lang="en-US" altLang="en-US">
                <a:solidFill>
                  <a:srgbClr val="000000"/>
                </a:solidFill>
                <a:latin typeface="Calibri" panose="020F0502020204030204" pitchFamily="34" charset="0"/>
              </a:rPr>
              <a:pPr/>
              <a:t>14</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2bd3eaa297d_0_8:notes"/>
          <p:cNvSpPr>
            <a:spLocks noGrp="1" noRot="1" noChangeAspect="1"/>
          </p:cNvSpPr>
          <p:nvPr>
            <p:ph type="sldImg" idx="2"/>
          </p:nvPr>
        </p:nvSpPr>
        <p:spPr>
          <a:xfrm>
            <a:off x="1257300" y="720725"/>
            <a:ext cx="4800600" cy="36006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2bd3eaa297d_0_8:notes"/>
          <p:cNvSpPr txBox="1">
            <a:spLocks noGrp="1"/>
          </p:cNvSpPr>
          <p:nvPr>
            <p:ph type="body" idx="1"/>
          </p:nvPr>
        </p:nvSpPr>
        <p:spPr>
          <a:xfrm>
            <a:off x="731838" y="4560888"/>
            <a:ext cx="5851500" cy="4319700"/>
          </a:xfrm>
          <a:prstGeom prst="rect">
            <a:avLst/>
          </a:prstGeom>
        </p:spPr>
        <p:txBody>
          <a:bodyPr spcFirstLastPara="1" wrap="square" lIns="96650" tIns="48325" rIns="96650" bIns="48325" anchor="t" anchorCtr="0">
            <a:noAutofit/>
          </a:bodyPr>
          <a:lstStyle/>
          <a:p>
            <a:pPr marL="0" lvl="0" indent="0" algn="l" rtl="0">
              <a:spcBef>
                <a:spcPts val="360"/>
              </a:spcBef>
              <a:spcAft>
                <a:spcPts val="0"/>
              </a:spcAft>
              <a:buNone/>
            </a:pPr>
            <a:endParaRPr/>
          </a:p>
        </p:txBody>
      </p:sp>
      <p:sp>
        <p:nvSpPr>
          <p:cNvPr id="209" name="Google Shape;209;g2bd3eaa297d_0_8:notes"/>
          <p:cNvSpPr txBox="1">
            <a:spLocks noGrp="1"/>
          </p:cNvSpPr>
          <p:nvPr>
            <p:ph type="sldNum" idx="12"/>
          </p:nvPr>
        </p:nvSpPr>
        <p:spPr>
          <a:xfrm>
            <a:off x="4143375" y="9120188"/>
            <a:ext cx="3170100" cy="479400"/>
          </a:xfrm>
          <a:prstGeom prst="rect">
            <a:avLst/>
          </a:prstGeom>
        </p:spPr>
        <p:txBody>
          <a:bodyPr spcFirstLastPara="1" wrap="square" lIns="96650" tIns="48325" rIns="96650" bIns="4832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15</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g2f42f917671_0_24: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42" name="Google Shape;142;g2f42f917671_0_24: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43" name="Google Shape;143;g2f42f917671_0_24: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2</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2f42f917671_0_39: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56" name="Google Shape;156;g2f42f917671_0_39: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57" name="Google Shape;157;g2f42f917671_0_39: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3</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09A3AF92-E090-CD33-C1D8-9C042249F5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DA6D0E31-BB9C-CC69-99E4-4EB31ACC73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7412" name="Slide Number Placeholder 3">
            <a:extLst>
              <a:ext uri="{FF2B5EF4-FFF2-40B4-BE49-F238E27FC236}">
                <a16:creationId xmlns:a16="http://schemas.microsoft.com/office/drawing/2014/main" id="{39506B3C-4667-81BB-5B8D-B2BE4AE1C36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B89DE8DD-94A2-4DA5-A105-00FD7EDE33E2}" type="slidenum">
              <a:rPr lang="en-US" altLang="en-US" sz="1300"/>
              <a:pPr>
                <a:spcBef>
                  <a:spcPct val="0"/>
                </a:spcBef>
              </a:pPr>
              <a:t>4</a:t>
            </a:fld>
            <a:endParaRPr lang="en-US" altLang="en-US" sz="1300"/>
          </a:p>
        </p:txBody>
      </p:sp>
    </p:spTree>
    <p:extLst>
      <p:ext uri="{BB962C8B-B14F-4D97-AF65-F5344CB8AC3E}">
        <p14:creationId xmlns:p14="http://schemas.microsoft.com/office/powerpoint/2010/main" val="332538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g2f42f917671_3_0: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94" name="Google Shape;94;g2f42f917671_3_0: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lnSpc>
                <a:spcPct val="115000"/>
              </a:lnSpc>
              <a:spcBef>
                <a:spcPts val="0"/>
              </a:spcBef>
              <a:spcAft>
                <a:spcPts val="0"/>
              </a:spcAft>
              <a:buClr>
                <a:schemeClr val="dk1"/>
              </a:buClr>
              <a:buSzPts val="1100"/>
              <a:buFont typeface="Arial"/>
              <a:buNone/>
            </a:pPr>
            <a:r>
              <a:rPr lang="en-US" dirty="0"/>
              <a:t>Shaking intensity scales were developed to standardize the measurements and ease comparison of different earthquakes. The Modified-Mercalli Intensity scale is a ten-stage scale, from I to X.  Lower numbers represent imperceptible shaking while X represents extreme shaking.</a:t>
            </a:r>
          </a:p>
          <a:p>
            <a:pPr marL="0" lvl="0" indent="0" algn="l" rtl="0">
              <a:lnSpc>
                <a:spcPct val="115000"/>
              </a:lnSpc>
              <a:spcBef>
                <a:spcPts val="0"/>
              </a:spcBef>
              <a:spcAft>
                <a:spcPts val="0"/>
              </a:spcAft>
              <a:buClr>
                <a:schemeClr val="dk1"/>
              </a:buClr>
              <a:buSzPts val="1100"/>
              <a:buFont typeface="Arial"/>
              <a:buNone/>
            </a:pPr>
            <a:r>
              <a:rPr lang="en-US" b="1" dirty="0"/>
              <a:t>Relevant animation: </a:t>
            </a:r>
          </a:p>
          <a:p>
            <a:pPr marL="0" lvl="0" indent="0" algn="l" rtl="0">
              <a:lnSpc>
                <a:spcPct val="115000"/>
              </a:lnSpc>
              <a:spcBef>
                <a:spcPts val="0"/>
              </a:spcBef>
              <a:spcAft>
                <a:spcPts val="0"/>
              </a:spcAft>
              <a:buClr>
                <a:schemeClr val="dk1"/>
              </a:buClr>
              <a:buSzPts val="1100"/>
              <a:buFont typeface="Arial"/>
              <a:buNone/>
            </a:pPr>
            <a:r>
              <a:rPr lang="en-US" dirty="0"/>
              <a:t>Earthquake Intensity https://www.iris.edu/hq/inclass/animation/earthquake_intensity </a:t>
            </a:r>
          </a:p>
          <a:p>
            <a:pPr marL="0" lvl="0" indent="0" algn="l" rtl="0">
              <a:spcBef>
                <a:spcPts val="0"/>
              </a:spcBef>
              <a:spcAft>
                <a:spcPts val="0"/>
              </a:spcAft>
              <a:buNone/>
            </a:pPr>
            <a:endParaRPr dirty="0"/>
          </a:p>
        </p:txBody>
      </p:sp>
      <p:sp>
        <p:nvSpPr>
          <p:cNvPr id="95" name="Google Shape;95;g2f42f917671_3_0: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5</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2f42f917671_3_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04" name="Google Shape;104;g2f42f917671_3_5: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US" dirty="0"/>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marL="0" lvl="0" indent="0" algn="l" rtl="0">
              <a:spcBef>
                <a:spcPts val="0"/>
              </a:spcBef>
              <a:spcAft>
                <a:spcPts val="0"/>
              </a:spcAft>
              <a:buNone/>
            </a:pPr>
            <a:endParaRPr dirty="0"/>
          </a:p>
        </p:txBody>
      </p:sp>
      <p:sp>
        <p:nvSpPr>
          <p:cNvPr id="105" name="Google Shape;105;g2f42f917671_3_5: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6</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2f40f430e02_1_5:notes"/>
          <p:cNvSpPr>
            <a:spLocks noGrp="1" noRot="1" noChangeAspect="1"/>
          </p:cNvSpPr>
          <p:nvPr>
            <p:ph type="sldImg" idx="2"/>
          </p:nvPr>
        </p:nvSpPr>
        <p:spPr>
          <a:xfrm>
            <a:off x="1257300" y="720725"/>
            <a:ext cx="4800600" cy="3600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125" name="Google Shape;125;g2f40f430e02_1_5:notes"/>
          <p:cNvSpPr txBox="1">
            <a:spLocks noGrp="1"/>
          </p:cNvSpPr>
          <p:nvPr>
            <p:ph type="body" idx="1"/>
          </p:nvPr>
        </p:nvSpPr>
        <p:spPr>
          <a:xfrm>
            <a:off x="731838" y="4560888"/>
            <a:ext cx="5851500" cy="4319700"/>
          </a:xfrm>
          <a:prstGeom prst="rect">
            <a:avLst/>
          </a:prstGeom>
          <a:noFill/>
          <a:ln>
            <a:noFill/>
          </a:ln>
        </p:spPr>
        <p:txBody>
          <a:bodyPr spcFirstLastPara="1" wrap="square" lIns="96650" tIns="48325" rIns="96650" bIns="48325" anchor="t" anchorCtr="0">
            <a:noAutofit/>
          </a:bodyPr>
          <a:lstStyle/>
          <a:p>
            <a:pPr marL="0" lvl="0" indent="0" algn="l" rtl="0">
              <a:spcBef>
                <a:spcPts val="0"/>
              </a:spcBef>
              <a:spcAft>
                <a:spcPts val="0"/>
              </a:spcAft>
              <a:buNone/>
            </a:pPr>
            <a:endParaRPr/>
          </a:p>
        </p:txBody>
      </p:sp>
      <p:sp>
        <p:nvSpPr>
          <p:cNvPr id="126" name="Google Shape;126;g2f40f430e02_1_5:notes"/>
          <p:cNvSpPr txBox="1">
            <a:spLocks noGrp="1"/>
          </p:cNvSpPr>
          <p:nvPr>
            <p:ph type="sldNum" idx="12"/>
          </p:nvPr>
        </p:nvSpPr>
        <p:spPr>
          <a:xfrm>
            <a:off x="4143375" y="9120188"/>
            <a:ext cx="3170100" cy="479400"/>
          </a:xfrm>
          <a:prstGeom prst="rect">
            <a:avLst/>
          </a:prstGeom>
          <a:noFill/>
          <a:ln>
            <a:noFill/>
          </a:ln>
        </p:spPr>
        <p:txBody>
          <a:bodyPr spcFirstLastPara="1" wrap="square" lIns="96650" tIns="48325" rIns="96650" bIns="48325" anchor="b" anchorCtr="0">
            <a:noAutofit/>
          </a:bodyPr>
          <a:lstStyle/>
          <a:p>
            <a:pPr marL="0" marR="0" lvl="0" indent="0" algn="r" rtl="0">
              <a:spcBef>
                <a:spcPts val="0"/>
              </a:spcBef>
              <a:spcAft>
                <a:spcPts val="0"/>
              </a:spcAft>
              <a:buNone/>
            </a:pPr>
            <a:fld id="{00000000-1234-1234-1234-123412341234}" type="slidenum">
              <a:rPr lang="en-US" sz="1300" b="0" i="0" u="none" strike="noStrike" cap="none">
                <a:solidFill>
                  <a:schemeClr val="dk1"/>
                </a:solidFill>
                <a:latin typeface="Calibri"/>
                <a:ea typeface="Calibri"/>
                <a:cs typeface="Calibri"/>
                <a:sym typeface="Calibri"/>
              </a:rPr>
              <a:t>7</a:t>
            </a:fld>
            <a:endParaRPr sz="13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05710358-B286-F24F-88DF-E1BEEF4348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B5472B6E-E0F0-9B48-9234-46223B10B2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3556" name="Slide Number Placeholder 3">
            <a:extLst>
              <a:ext uri="{FF2B5EF4-FFF2-40B4-BE49-F238E27FC236}">
                <a16:creationId xmlns:a16="http://schemas.microsoft.com/office/drawing/2014/main" id="{30809881-9ED4-FB41-B7F9-8E0717657F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F671302-E665-3A49-B671-1F1E85EA2BDC}" type="slidenum">
              <a:rPr lang="en-US" altLang="en-US" sz="1300" smtClean="0"/>
              <a:pPr>
                <a:spcBef>
                  <a:spcPct val="0"/>
                </a:spcBef>
              </a:pPr>
              <a:t>8</a:t>
            </a:fld>
            <a:endParaRPr lang="en-US" altLang="en-US" sz="1300"/>
          </a:p>
        </p:txBody>
      </p:sp>
    </p:spTree>
    <p:extLst>
      <p:ext uri="{BB962C8B-B14F-4D97-AF65-F5344CB8AC3E}">
        <p14:creationId xmlns:p14="http://schemas.microsoft.com/office/powerpoint/2010/main" val="26678442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05710358-B286-F24F-88DF-E1BEEF43482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a:extLst>
              <a:ext uri="{FF2B5EF4-FFF2-40B4-BE49-F238E27FC236}">
                <a16:creationId xmlns:a16="http://schemas.microsoft.com/office/drawing/2014/main" id="{B5472B6E-E0F0-9B48-9234-46223B10B29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3556" name="Slide Number Placeholder 3">
            <a:extLst>
              <a:ext uri="{FF2B5EF4-FFF2-40B4-BE49-F238E27FC236}">
                <a16:creationId xmlns:a16="http://schemas.microsoft.com/office/drawing/2014/main" id="{30809881-9ED4-FB41-B7F9-8E0717657F4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F671302-E665-3A49-B671-1F1E85EA2BDC}" type="slidenum">
              <a:rPr lang="en-US" altLang="en-US" sz="1300" smtClean="0"/>
              <a:pPr>
                <a:spcBef>
                  <a:spcPct val="0"/>
                </a:spcBef>
              </a:pPr>
              <a:t>9</a:t>
            </a:fld>
            <a:endParaRPr lang="en-US" altLang="en-US" sz="1300"/>
          </a:p>
        </p:txBody>
      </p:sp>
    </p:spTree>
    <p:extLst>
      <p:ext uri="{BB962C8B-B14F-4D97-AF65-F5344CB8AC3E}">
        <p14:creationId xmlns:p14="http://schemas.microsoft.com/office/powerpoint/2010/main" val="20343609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
        <p:cNvGrpSpPr/>
        <p:nvPr/>
      </p:nvGrpSpPr>
      <p:grpSpPr>
        <a:xfrm>
          <a:off x="0" y="0"/>
          <a:ext cx="0" cy="0"/>
          <a:chOff x="0" y="0"/>
          <a:chExt cx="0" cy="0"/>
        </a:xfrm>
      </p:grpSpPr>
      <p:sp>
        <p:nvSpPr>
          <p:cNvPr id="18" name="Google Shape;18;p2"/>
          <p:cNvSpPr txBox="1">
            <a:spLocks noGrp="1"/>
          </p:cNvSpPr>
          <p:nvPr>
            <p:ph type="ctrTitle"/>
          </p:nvPr>
        </p:nvSpPr>
        <p:spPr>
          <a:xfrm>
            <a:off x="685800" y="2130425"/>
            <a:ext cx="7772400" cy="14700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19" name="Google Shape;19;p2"/>
          <p:cNvSpPr txBox="1">
            <a:spLocks noGrp="1"/>
          </p:cNvSpPr>
          <p:nvPr>
            <p:ph type="subTitle" idx="1"/>
          </p:nvPr>
        </p:nvSpPr>
        <p:spPr>
          <a:xfrm>
            <a:off x="1371600" y="3886200"/>
            <a:ext cx="6400800" cy="1752600"/>
          </a:xfrm>
          <a:prstGeom prst="rect">
            <a:avLst/>
          </a:prstGeom>
          <a:noFill/>
          <a:ln>
            <a:noFill/>
          </a:ln>
        </p:spPr>
        <p:txBody>
          <a:bodyPr spcFirstLastPara="1" wrap="square" lIns="91425" tIns="45700" rIns="91425" bIns="45700" anchor="t" anchorCtr="0">
            <a:no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a:endParaRPr/>
          </a:p>
        </p:txBody>
      </p:sp>
      <p:sp>
        <p:nvSpPr>
          <p:cNvPr id="20" name="Google Shape;20;p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76" name="Google Shape;76;p11"/>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1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82" name="Google Shape;82;p12"/>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83" name="Google Shape;83;p1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1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1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25" name="Google Shape;25;p3"/>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 name="Google Shape;26;p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Autofit/>
          </a:bodyPr>
          <a:lstStyle>
            <a:lvl1pPr lvl="0" algn="l">
              <a:spcBef>
                <a:spcPts val="0"/>
              </a:spcBef>
              <a:spcAft>
                <a:spcPts val="0"/>
              </a:spcAft>
              <a:buSzPts val="1400"/>
              <a:buNone/>
              <a:defRPr sz="4000" b="1" cap="none"/>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1" name="Google Shape;31;p4"/>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2" name="Google Shape;32;p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37" name="Google Shape;37;p5"/>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8" name="Google Shape;38;p5"/>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9" name="Google Shape;39;p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44" name="Google Shape;44;p6"/>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7" name="Google Shape;47;p6"/>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8" name="Google Shape;48;p6"/>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6"/>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53" name="Google Shape;53;p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4" name="Google Shape;54;p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5" name="Google Shape;55;p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2" name="Google Shape;62;p9"/>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63" name="Google Shape;63;p9"/>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4" name="Google Shape;64;p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lvl="0" algn="l">
              <a:spcBef>
                <a:spcPts val="0"/>
              </a:spcBef>
              <a:spcAft>
                <a:spcPts val="0"/>
              </a:spcAft>
              <a:buSzPts val="1400"/>
              <a:buNone/>
              <a:defRPr sz="2000" b="1"/>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
        <p:nvSpPr>
          <p:cNvPr id="69" name="Google Shape;69;p10"/>
          <p:cNvSpPr>
            <a:spLocks noGrp="1"/>
          </p:cNvSpPr>
          <p:nvPr>
            <p:ph type="pic" idx="2"/>
          </p:nvPr>
        </p:nvSpPr>
        <p:spPr>
          <a:xfrm>
            <a:off x="1792288" y="612775"/>
            <a:ext cx="5486400" cy="4114800"/>
          </a:xfrm>
          <a:prstGeom prst="rect">
            <a:avLst/>
          </a:prstGeom>
          <a:noFill/>
          <a:ln>
            <a:noFill/>
          </a:ln>
        </p:spPr>
      </p:sp>
      <p:sp>
        <p:nvSpPr>
          <p:cNvPr id="70" name="Google Shape;70;p10"/>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71" name="Google Shape;71;p1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a:spcBef>
                <a:spcPts val="0"/>
              </a:spcBef>
              <a:spcAft>
                <a:spcPts val="0"/>
              </a:spcAft>
              <a:buNone/>
              <a:defRPr sz="1200">
                <a:solidFill>
                  <a:srgbClr val="898989"/>
                </a:solidFill>
                <a:latin typeface="Calibri"/>
                <a:ea typeface="Calibri"/>
                <a:cs typeface="Calibri"/>
                <a:sym typeface="Calibri"/>
              </a:defRPr>
            </a:lvl1pPr>
            <a:lvl2pPr marL="0" marR="0" lvl="1" indent="0" algn="r">
              <a:spcBef>
                <a:spcPts val="0"/>
              </a:spcBef>
              <a:spcAft>
                <a:spcPts val="0"/>
              </a:spcAft>
              <a:buNone/>
              <a:defRPr sz="1200">
                <a:solidFill>
                  <a:srgbClr val="898989"/>
                </a:solidFill>
                <a:latin typeface="Calibri"/>
                <a:ea typeface="Calibri"/>
                <a:cs typeface="Calibri"/>
                <a:sym typeface="Calibri"/>
              </a:defRPr>
            </a:lvl2pPr>
            <a:lvl3pPr marL="0" marR="0" lvl="2" indent="0" algn="r">
              <a:spcBef>
                <a:spcPts val="0"/>
              </a:spcBef>
              <a:spcAft>
                <a:spcPts val="0"/>
              </a:spcAft>
              <a:buNone/>
              <a:defRPr sz="1200">
                <a:solidFill>
                  <a:srgbClr val="898989"/>
                </a:solidFill>
                <a:latin typeface="Calibri"/>
                <a:ea typeface="Calibri"/>
                <a:cs typeface="Calibri"/>
                <a:sym typeface="Calibri"/>
              </a:defRPr>
            </a:lvl3pPr>
            <a:lvl4pPr marL="0" marR="0" lvl="3" indent="0" algn="r">
              <a:spcBef>
                <a:spcPts val="0"/>
              </a:spcBef>
              <a:spcAft>
                <a:spcPts val="0"/>
              </a:spcAft>
              <a:buNone/>
              <a:defRPr sz="1200">
                <a:solidFill>
                  <a:srgbClr val="898989"/>
                </a:solidFill>
                <a:latin typeface="Calibri"/>
                <a:ea typeface="Calibri"/>
                <a:cs typeface="Calibri"/>
                <a:sym typeface="Calibri"/>
              </a:defRPr>
            </a:lvl4pPr>
            <a:lvl5pPr marL="0" marR="0" lvl="4" indent="0" algn="r">
              <a:spcBef>
                <a:spcPts val="0"/>
              </a:spcBef>
              <a:spcAft>
                <a:spcPts val="0"/>
              </a:spcAft>
              <a:buNone/>
              <a:defRPr sz="1200">
                <a:solidFill>
                  <a:srgbClr val="898989"/>
                </a:solidFill>
                <a:latin typeface="Calibri"/>
                <a:ea typeface="Calibri"/>
                <a:cs typeface="Calibri"/>
                <a:sym typeface="Calibri"/>
              </a:defRPr>
            </a:lvl5pPr>
            <a:lvl6pPr marL="0" marR="0" lvl="5" indent="0" algn="r">
              <a:spcBef>
                <a:spcPts val="0"/>
              </a:spcBef>
              <a:spcAft>
                <a:spcPts val="0"/>
              </a:spcAft>
              <a:buNone/>
              <a:defRPr sz="1200">
                <a:solidFill>
                  <a:srgbClr val="898989"/>
                </a:solidFill>
                <a:latin typeface="Calibri"/>
                <a:ea typeface="Calibri"/>
                <a:cs typeface="Calibri"/>
                <a:sym typeface="Calibri"/>
              </a:defRPr>
            </a:lvl6pPr>
            <a:lvl7pPr marL="0" marR="0" lvl="6" indent="0" algn="r">
              <a:spcBef>
                <a:spcPts val="0"/>
              </a:spcBef>
              <a:spcAft>
                <a:spcPts val="0"/>
              </a:spcAft>
              <a:buNone/>
              <a:defRPr sz="1200">
                <a:solidFill>
                  <a:srgbClr val="898989"/>
                </a:solidFill>
                <a:latin typeface="Calibri"/>
                <a:ea typeface="Calibri"/>
                <a:cs typeface="Calibri"/>
                <a:sym typeface="Calibri"/>
              </a:defRPr>
            </a:lvl7pPr>
            <a:lvl8pPr marL="0" marR="0" lvl="7" indent="0" algn="r">
              <a:spcBef>
                <a:spcPts val="0"/>
              </a:spcBef>
              <a:spcAft>
                <a:spcPts val="0"/>
              </a:spcAft>
              <a:buNone/>
              <a:defRPr sz="1200">
                <a:solidFill>
                  <a:srgbClr val="898989"/>
                </a:solidFill>
                <a:latin typeface="Calibri"/>
                <a:ea typeface="Calibri"/>
                <a:cs typeface="Calibri"/>
                <a:sym typeface="Calibri"/>
              </a:defRPr>
            </a:lvl8pPr>
            <a:lvl9pPr marL="0" marR="0" lvl="8" indent="0" algn="r">
              <a:spcBef>
                <a:spcPts val="0"/>
              </a:spcBef>
              <a:spcAft>
                <a:spcPts val="0"/>
              </a:spcAft>
              <a:buNone/>
              <a:defRPr sz="1200">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1pPr>
            <a:lvl2pPr marR="0" lvl="1"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2pPr>
            <a:lvl3pPr marR="0" lvl="2"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3pPr>
            <a:lvl4pPr marR="0" lvl="3"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4pPr>
            <a:lvl5pPr marR="0" lvl="4"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5pPr>
            <a:lvl6pPr marR="0" lvl="5"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6pPr>
            <a:lvl7pPr marR="0" lvl="6"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7pPr>
            <a:lvl8pPr marR="0" lvl="7"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8pPr>
            <a:lvl9pPr marR="0" lvl="8" algn="ctr" rtl="0">
              <a:spcBef>
                <a:spcPts val="0"/>
              </a:spcBef>
              <a:spcAft>
                <a:spcPts val="0"/>
              </a:spcAft>
              <a:buSzPts val="1400"/>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p1"/>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98989"/>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3" name="Google Shape;13;p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4" name="Google Shape;14;p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spcAft>
                <a:spcPts val="0"/>
              </a:spcAft>
              <a:buNone/>
              <a:defRPr sz="1200" b="0" i="0" u="none" strike="noStrike" cap="none">
                <a:solidFill>
                  <a:srgbClr val="898989"/>
                </a:solidFill>
                <a:latin typeface="Calibri"/>
                <a:ea typeface="Calibri"/>
                <a:cs typeface="Calibri"/>
                <a:sym typeface="Calibri"/>
              </a:defRPr>
            </a:lvl1pPr>
            <a:lvl2pPr marL="0" marR="0" lvl="1" indent="0" algn="r" rtl="0">
              <a:spcBef>
                <a:spcPts val="0"/>
              </a:spcBef>
              <a:spcAft>
                <a:spcPts val="0"/>
              </a:spcAft>
              <a:buNone/>
              <a:defRPr sz="1200" b="0" i="0" u="none" strike="noStrike" cap="none">
                <a:solidFill>
                  <a:srgbClr val="898989"/>
                </a:solidFill>
                <a:latin typeface="Calibri"/>
                <a:ea typeface="Calibri"/>
                <a:cs typeface="Calibri"/>
                <a:sym typeface="Calibri"/>
              </a:defRPr>
            </a:lvl2pPr>
            <a:lvl3pPr marL="0" marR="0" lvl="2" indent="0" algn="r" rtl="0">
              <a:spcBef>
                <a:spcPts val="0"/>
              </a:spcBef>
              <a:spcAft>
                <a:spcPts val="0"/>
              </a:spcAft>
              <a:buNone/>
              <a:defRPr sz="1200" b="0" i="0" u="none" strike="noStrike" cap="none">
                <a:solidFill>
                  <a:srgbClr val="898989"/>
                </a:solidFill>
                <a:latin typeface="Calibri"/>
                <a:ea typeface="Calibri"/>
                <a:cs typeface="Calibri"/>
                <a:sym typeface="Calibri"/>
              </a:defRPr>
            </a:lvl3pPr>
            <a:lvl4pPr marL="0" marR="0" lvl="3" indent="0" algn="r" rtl="0">
              <a:spcBef>
                <a:spcPts val="0"/>
              </a:spcBef>
              <a:spcAft>
                <a:spcPts val="0"/>
              </a:spcAft>
              <a:buNone/>
              <a:defRPr sz="1200" b="0" i="0" u="none" strike="noStrike" cap="none">
                <a:solidFill>
                  <a:srgbClr val="898989"/>
                </a:solidFill>
                <a:latin typeface="Calibri"/>
                <a:ea typeface="Calibri"/>
                <a:cs typeface="Calibri"/>
                <a:sym typeface="Calibri"/>
              </a:defRPr>
            </a:lvl4pPr>
            <a:lvl5pPr marL="0" marR="0" lvl="4" indent="0" algn="r" rtl="0">
              <a:spcBef>
                <a:spcPts val="0"/>
              </a:spcBef>
              <a:spcAft>
                <a:spcPts val="0"/>
              </a:spcAft>
              <a:buNone/>
              <a:defRPr sz="1200" b="0" i="0" u="none" strike="noStrike" cap="none">
                <a:solidFill>
                  <a:srgbClr val="898989"/>
                </a:solidFill>
                <a:latin typeface="Calibri"/>
                <a:ea typeface="Calibri"/>
                <a:cs typeface="Calibri"/>
                <a:sym typeface="Calibri"/>
              </a:defRPr>
            </a:lvl5pPr>
            <a:lvl6pPr marL="0" marR="0" lvl="5" indent="0" algn="r" rtl="0">
              <a:spcBef>
                <a:spcPts val="0"/>
              </a:spcBef>
              <a:spcAft>
                <a:spcPts val="0"/>
              </a:spcAft>
              <a:buNone/>
              <a:defRPr sz="1200" b="0" i="0" u="none" strike="noStrike" cap="none">
                <a:solidFill>
                  <a:srgbClr val="898989"/>
                </a:solidFill>
                <a:latin typeface="Calibri"/>
                <a:ea typeface="Calibri"/>
                <a:cs typeface="Calibri"/>
                <a:sym typeface="Calibri"/>
              </a:defRPr>
            </a:lvl6pPr>
            <a:lvl7pPr marL="0" marR="0" lvl="6" indent="0" algn="r" rtl="0">
              <a:spcBef>
                <a:spcPts val="0"/>
              </a:spcBef>
              <a:spcAft>
                <a:spcPts val="0"/>
              </a:spcAft>
              <a:buNone/>
              <a:defRPr sz="1200" b="0" i="0" u="none" strike="noStrike" cap="none">
                <a:solidFill>
                  <a:srgbClr val="898989"/>
                </a:solidFill>
                <a:latin typeface="Calibri"/>
                <a:ea typeface="Calibri"/>
                <a:cs typeface="Calibri"/>
                <a:sym typeface="Calibri"/>
              </a:defRPr>
            </a:lvl7pPr>
            <a:lvl8pPr marL="0" marR="0" lvl="7" indent="0" algn="r" rtl="0">
              <a:spcBef>
                <a:spcPts val="0"/>
              </a:spcBef>
              <a:spcAft>
                <a:spcPts val="0"/>
              </a:spcAft>
              <a:buNone/>
              <a:defRPr sz="1200" b="0" i="0" u="none" strike="noStrike" cap="none">
                <a:solidFill>
                  <a:srgbClr val="898989"/>
                </a:solidFill>
                <a:latin typeface="Calibri"/>
                <a:ea typeface="Calibri"/>
                <a:cs typeface="Calibri"/>
                <a:sym typeface="Calibri"/>
              </a:defRPr>
            </a:lvl8pPr>
            <a:lvl9pPr marL="0" marR="0" lvl="8" indent="0" algn="r" rtl="0">
              <a:spcBef>
                <a:spcPts val="0"/>
              </a:spcBef>
              <a:spcAft>
                <a:spcPts val="0"/>
              </a:spcAft>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5" name="Google Shape;15;p1"/>
          <p:cNvSpPr/>
          <p:nvPr/>
        </p:nvSpPr>
        <p:spPr>
          <a:xfrm>
            <a:off x="0" y="0"/>
            <a:ext cx="152400" cy="6858000"/>
          </a:xfrm>
          <a:prstGeom prst="rect">
            <a:avLst/>
          </a:prstGeom>
          <a:gradFill>
            <a:gsLst>
              <a:gs pos="0">
                <a:srgbClr val="373583"/>
              </a:gs>
              <a:gs pos="100000">
                <a:srgbClr val="CC2929"/>
              </a:gs>
            </a:gsLst>
            <a:lin ang="5400012"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Arial"/>
              <a:ea typeface="Arial"/>
              <a:cs typeface="Arial"/>
              <a:sym typeface="Arial"/>
            </a:endParaRPr>
          </a:p>
        </p:txBody>
      </p:sp>
      <p:pic>
        <p:nvPicPr>
          <p:cNvPr id="16" name="Google Shape;16;p1" descr="A picture containing candelabrum, fan, grate&#10;&#10;Description automatically generated"/>
          <p:cNvPicPr preferRelativeResize="0"/>
          <p:nvPr/>
        </p:nvPicPr>
        <p:blipFill rotWithShape="1">
          <a:blip r:embed="rId13">
            <a:alphaModFix/>
          </a:blip>
          <a:srcRect/>
          <a:stretch/>
        </p:blipFill>
        <p:spPr>
          <a:xfrm>
            <a:off x="233865" y="70487"/>
            <a:ext cx="954378" cy="954378"/>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1.png"/><Relationship Id="rId5" Type="http://schemas.openxmlformats.org/officeDocument/2006/relationships/image" Target="../media/image4.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slideLayout" Target="../slideLayouts/slideLayout1.xml"/><Relationship Id="rId7" Type="http://schemas.openxmlformats.org/officeDocument/2006/relationships/image" Target="../media/image24.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hyperlink" Target="mailto:tammy.bravo@earthscope.or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extBox 14">
            <a:extLst>
              <a:ext uri="{FF2B5EF4-FFF2-40B4-BE49-F238E27FC236}">
                <a16:creationId xmlns:a16="http://schemas.microsoft.com/office/drawing/2014/main" id="{792A5603-8531-415C-C98A-B0F0660828A9}"/>
              </a:ext>
            </a:extLst>
          </p:cNvPr>
          <p:cNvSpPr txBox="1">
            <a:spLocks noChangeArrowheads="1"/>
          </p:cNvSpPr>
          <p:nvPr/>
        </p:nvSpPr>
        <p:spPr bwMode="auto">
          <a:xfrm>
            <a:off x="376238" y="5334987"/>
            <a:ext cx="87630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None/>
            </a:pPr>
            <a:r>
              <a:rPr lang="en-US" altLang="en-US" sz="1600" dirty="0">
                <a:latin typeface="Arial" panose="020B0604020202020204" pitchFamily="34" charset="0"/>
              </a:rPr>
              <a:t>A magnitude 7.0 earthquake occurred at a depth of 29 km (18 miles) near the intersection of the Aleutian and Kuril-Kamchatka trenches.  The epicenter was 102.4 km (63.6 miles) east of Petropavlovsk-Kamchatsky, Kamchatka, Russia.</a:t>
            </a:r>
          </a:p>
          <a:p>
            <a:pPr>
              <a:spcBef>
                <a:spcPct val="0"/>
              </a:spcBef>
              <a:buNone/>
            </a:pPr>
            <a:endParaRPr lang="en-US" altLang="en-US" sz="1600" dirty="0">
              <a:latin typeface="Arial" panose="020B0604020202020204" pitchFamily="34" charset="0"/>
            </a:endParaRPr>
          </a:p>
          <a:p>
            <a:pPr>
              <a:spcBef>
                <a:spcPct val="0"/>
              </a:spcBef>
              <a:buNone/>
            </a:pPr>
            <a:r>
              <a:rPr lang="en-US" altLang="en-US" sz="1600" dirty="0">
                <a:latin typeface="Arial" panose="020B0604020202020204" pitchFamily="34" charset="0"/>
              </a:rPr>
              <a:t>While there have been no reports of injuries, initial reports indicate some damage to structures.</a:t>
            </a:r>
          </a:p>
        </p:txBody>
      </p:sp>
      <p:pic>
        <p:nvPicPr>
          <p:cNvPr id="16389" name="Picture 2">
            <a:extLst>
              <a:ext uri="{FF2B5EF4-FFF2-40B4-BE49-F238E27FC236}">
                <a16:creationId xmlns:a16="http://schemas.microsoft.com/office/drawing/2014/main" id="{79657F8F-F780-2A8D-F72B-1C584BAE0E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24750" y="831719"/>
            <a:ext cx="1390650" cy="139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1">
            <a:extLst>
              <a:ext uri="{FF2B5EF4-FFF2-40B4-BE49-F238E27FC236}">
                <a16:creationId xmlns:a16="http://schemas.microsoft.com/office/drawing/2014/main" id="{E5A64FD6-54F3-3F42-BB10-EAB5CA6DCF57}"/>
              </a:ext>
            </a:extLst>
          </p:cNvPr>
          <p:cNvSpPr txBox="1">
            <a:spLocks noChangeArrowheads="1"/>
          </p:cNvSpPr>
          <p:nvPr/>
        </p:nvSpPr>
        <p:spPr bwMode="auto">
          <a:xfrm>
            <a:off x="4532313" y="2579688"/>
            <a:ext cx="83026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n-US" altLang="en-US" sz="1050" dirty="0">
                <a:solidFill>
                  <a:srgbClr val="FFFFFF"/>
                </a:solidFill>
                <a:latin typeface="Arial" panose="020B0604020202020204" pitchFamily="34" charset="0"/>
              </a:rPr>
              <a:t>Bering</a:t>
            </a:r>
          </a:p>
          <a:p>
            <a:pPr algn="ctr" eaLnBrk="1" hangingPunct="1">
              <a:spcBef>
                <a:spcPct val="0"/>
              </a:spcBef>
              <a:buFontTx/>
              <a:buNone/>
              <a:defRPr/>
            </a:pPr>
            <a:r>
              <a:rPr lang="en-US" altLang="en-US" sz="1050" dirty="0">
                <a:solidFill>
                  <a:srgbClr val="FFFFFF"/>
                </a:solidFill>
                <a:latin typeface="Arial" panose="020B0604020202020204" pitchFamily="34" charset="0"/>
              </a:rPr>
              <a:t>Island</a:t>
            </a:r>
          </a:p>
        </p:txBody>
      </p:sp>
      <p:cxnSp>
        <p:nvCxnSpPr>
          <p:cNvPr id="17" name="Straight Arrow Connector 16">
            <a:extLst>
              <a:ext uri="{FF2B5EF4-FFF2-40B4-BE49-F238E27FC236}">
                <a16:creationId xmlns:a16="http://schemas.microsoft.com/office/drawing/2014/main" id="{34CF33BD-907A-324A-B852-051C154AAFA4}"/>
              </a:ext>
            </a:extLst>
          </p:cNvPr>
          <p:cNvCxnSpPr>
            <a:cxnSpLocks noChangeShapeType="1"/>
          </p:cNvCxnSpPr>
          <p:nvPr/>
        </p:nvCxnSpPr>
        <p:spPr bwMode="auto">
          <a:xfrm flipH="1">
            <a:off x="4500563" y="2806700"/>
            <a:ext cx="257175" cy="182563"/>
          </a:xfrm>
          <a:prstGeom prst="straightConnector1">
            <a:avLst/>
          </a:prstGeom>
          <a:noFill/>
          <a:ln w="19050">
            <a:solidFill>
              <a:schemeClr val="bg1"/>
            </a:solidFill>
            <a:round/>
            <a:headEnd/>
            <a:tailEnd type="arrow" w="med" len="me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grpSp>
        <p:nvGrpSpPr>
          <p:cNvPr id="10" name="Group 9">
            <a:extLst>
              <a:ext uri="{FF2B5EF4-FFF2-40B4-BE49-F238E27FC236}">
                <a16:creationId xmlns:a16="http://schemas.microsoft.com/office/drawing/2014/main" id="{5EF22083-B6F0-EE00-84F7-6C6112EA7122}"/>
              </a:ext>
            </a:extLst>
          </p:cNvPr>
          <p:cNvGrpSpPr/>
          <p:nvPr/>
        </p:nvGrpSpPr>
        <p:grpSpPr>
          <a:xfrm>
            <a:off x="1214947" y="983285"/>
            <a:ext cx="5809134" cy="4269757"/>
            <a:chOff x="503798" y="1085930"/>
            <a:chExt cx="6513596" cy="4807786"/>
          </a:xfrm>
        </p:grpSpPr>
        <p:pic>
          <p:nvPicPr>
            <p:cNvPr id="8" name="Picture 7" descr="A map of the east coast of japan&#10;&#10;Description automatically generated">
              <a:extLst>
                <a:ext uri="{FF2B5EF4-FFF2-40B4-BE49-F238E27FC236}">
                  <a16:creationId xmlns:a16="http://schemas.microsoft.com/office/drawing/2014/main" id="{6DA13197-1A01-E2BD-0B48-1E2A5BC604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3798" y="1085930"/>
              <a:ext cx="6513596" cy="4700945"/>
            </a:xfrm>
            <a:prstGeom prst="rect">
              <a:avLst/>
            </a:prstGeom>
          </p:spPr>
        </p:pic>
        <p:grpSp>
          <p:nvGrpSpPr>
            <p:cNvPr id="16393" name="Group 1">
              <a:extLst>
                <a:ext uri="{FF2B5EF4-FFF2-40B4-BE49-F238E27FC236}">
                  <a16:creationId xmlns:a16="http://schemas.microsoft.com/office/drawing/2014/main" id="{17875A25-B94B-9A2F-03A6-18FFE9C525F7}"/>
                </a:ext>
              </a:extLst>
            </p:cNvPr>
            <p:cNvGrpSpPr>
              <a:grpSpLocks/>
            </p:cNvGrpSpPr>
            <p:nvPr/>
          </p:nvGrpSpPr>
          <p:grpSpPr bwMode="auto">
            <a:xfrm>
              <a:off x="2069694" y="2564211"/>
              <a:ext cx="4117097" cy="3329505"/>
              <a:chOff x="8222856" y="2591273"/>
              <a:chExt cx="4228503" cy="3419796"/>
            </a:xfrm>
          </p:grpSpPr>
          <p:sp>
            <p:nvSpPr>
              <p:cNvPr id="11" name="TextBox 11">
                <a:extLst>
                  <a:ext uri="{FF2B5EF4-FFF2-40B4-BE49-F238E27FC236}">
                    <a16:creationId xmlns:a16="http://schemas.microsoft.com/office/drawing/2014/main" id="{40BE63BE-8936-9148-B159-A4939FBBAF7B}"/>
                  </a:ext>
                </a:extLst>
              </p:cNvPr>
              <p:cNvSpPr txBox="1">
                <a:spLocks noChangeArrowheads="1"/>
              </p:cNvSpPr>
              <p:nvPr/>
            </p:nvSpPr>
            <p:spPr bwMode="auto">
              <a:xfrm rot="18461643">
                <a:off x="8743740" y="4747367"/>
                <a:ext cx="1736725" cy="255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defRPr/>
                </a:pPr>
                <a:r>
                  <a:rPr lang="en-US" altLang="en-US" sz="1050" dirty="0">
                    <a:solidFill>
                      <a:srgbClr val="FFFFFF"/>
                    </a:solidFill>
                    <a:latin typeface="Arial" panose="020B0604020202020204" pitchFamily="34" charset="0"/>
                  </a:rPr>
                  <a:t>Kuril – Kamchatka Trench</a:t>
                </a:r>
              </a:p>
            </p:txBody>
          </p:sp>
          <p:sp>
            <p:nvSpPr>
              <p:cNvPr id="12" name="TextBox 21">
                <a:extLst>
                  <a:ext uri="{FF2B5EF4-FFF2-40B4-BE49-F238E27FC236}">
                    <a16:creationId xmlns:a16="http://schemas.microsoft.com/office/drawing/2014/main" id="{939DE53A-1CEA-0C41-97A9-FB9E0D97F03B}"/>
                  </a:ext>
                </a:extLst>
              </p:cNvPr>
              <p:cNvSpPr txBox="1">
                <a:spLocks noChangeArrowheads="1"/>
              </p:cNvSpPr>
              <p:nvPr/>
            </p:nvSpPr>
            <p:spPr bwMode="auto">
              <a:xfrm rot="1566460">
                <a:off x="10392584" y="3967079"/>
                <a:ext cx="1572276" cy="29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defRPr/>
                </a:pPr>
                <a:r>
                  <a:rPr lang="en-US" altLang="en-US" sz="1050" dirty="0">
                    <a:solidFill>
                      <a:srgbClr val="FFFFFF"/>
                    </a:solidFill>
                    <a:latin typeface="Arial" panose="020B0604020202020204" pitchFamily="34" charset="0"/>
                  </a:rPr>
                  <a:t>Aleutian Trench</a:t>
                </a:r>
              </a:p>
            </p:txBody>
          </p:sp>
          <p:sp>
            <p:nvSpPr>
              <p:cNvPr id="16397" name="TextBox 21">
                <a:extLst>
                  <a:ext uri="{FF2B5EF4-FFF2-40B4-BE49-F238E27FC236}">
                    <a16:creationId xmlns:a16="http://schemas.microsoft.com/office/drawing/2014/main" id="{83615C1B-F38D-BDDC-7FB4-06573B5AD973}"/>
                  </a:ext>
                </a:extLst>
              </p:cNvPr>
              <p:cNvSpPr txBox="1">
                <a:spLocks noChangeArrowheads="1"/>
              </p:cNvSpPr>
              <p:nvPr/>
            </p:nvSpPr>
            <p:spPr bwMode="auto">
              <a:xfrm>
                <a:off x="8222856" y="3062107"/>
                <a:ext cx="12239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dirty="0">
                    <a:solidFill>
                      <a:srgbClr val="FFFFFF"/>
                    </a:solidFill>
                    <a:latin typeface="Arial" panose="020B0604020202020204" pitchFamily="34" charset="0"/>
                  </a:rPr>
                  <a:t>Sea of</a:t>
                </a:r>
              </a:p>
              <a:p>
                <a:pPr algn="ctr" eaLnBrk="1" hangingPunct="1">
                  <a:spcBef>
                    <a:spcPct val="0"/>
                  </a:spcBef>
                  <a:buFontTx/>
                  <a:buNone/>
                </a:pPr>
                <a:r>
                  <a:rPr lang="en-US" altLang="en-US" sz="1600" dirty="0">
                    <a:solidFill>
                      <a:srgbClr val="FFFFFF"/>
                    </a:solidFill>
                    <a:latin typeface="Arial" panose="020B0604020202020204" pitchFamily="34" charset="0"/>
                  </a:rPr>
                  <a:t>Okhotsk</a:t>
                </a:r>
              </a:p>
            </p:txBody>
          </p:sp>
          <p:sp>
            <p:nvSpPr>
              <p:cNvPr id="16398" name="TextBox 21">
                <a:extLst>
                  <a:ext uri="{FF2B5EF4-FFF2-40B4-BE49-F238E27FC236}">
                    <a16:creationId xmlns:a16="http://schemas.microsoft.com/office/drawing/2014/main" id="{2354140B-5170-4618-9A96-E384C6DAE552}"/>
                  </a:ext>
                </a:extLst>
              </p:cNvPr>
              <p:cNvSpPr txBox="1">
                <a:spLocks noChangeArrowheads="1"/>
              </p:cNvSpPr>
              <p:nvPr/>
            </p:nvSpPr>
            <p:spPr bwMode="auto">
              <a:xfrm>
                <a:off x="11227397" y="2722814"/>
                <a:ext cx="12239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dirty="0">
                    <a:solidFill>
                      <a:srgbClr val="FFFFFF"/>
                    </a:solidFill>
                    <a:latin typeface="Arial" panose="020B0604020202020204" pitchFamily="34" charset="0"/>
                  </a:rPr>
                  <a:t>Bering Sea</a:t>
                </a:r>
              </a:p>
            </p:txBody>
          </p:sp>
          <p:sp>
            <p:nvSpPr>
              <p:cNvPr id="16399" name="TextBox 21">
                <a:extLst>
                  <a:ext uri="{FF2B5EF4-FFF2-40B4-BE49-F238E27FC236}">
                    <a16:creationId xmlns:a16="http://schemas.microsoft.com/office/drawing/2014/main" id="{0B0963D9-209A-7D4E-57BD-D4D335F76E87}"/>
                  </a:ext>
                </a:extLst>
              </p:cNvPr>
              <p:cNvSpPr txBox="1">
                <a:spLocks noChangeArrowheads="1"/>
              </p:cNvSpPr>
              <p:nvPr/>
            </p:nvSpPr>
            <p:spPr bwMode="auto">
              <a:xfrm rot="17681160">
                <a:off x="9312424" y="2923124"/>
                <a:ext cx="1195361" cy="53165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200" dirty="0">
                    <a:solidFill>
                      <a:srgbClr val="FFFFFF"/>
                    </a:solidFill>
                    <a:latin typeface="Arial" panose="020B0604020202020204" pitchFamily="34" charset="0"/>
                  </a:rPr>
                  <a:t>Kamchatka </a:t>
                </a:r>
              </a:p>
              <a:p>
                <a:pPr algn="ctr" eaLnBrk="1" hangingPunct="1">
                  <a:spcBef>
                    <a:spcPct val="0"/>
                  </a:spcBef>
                  <a:buFontTx/>
                  <a:buNone/>
                </a:pPr>
                <a:r>
                  <a:rPr lang="en-US" altLang="en-US" sz="1200" dirty="0">
                    <a:solidFill>
                      <a:srgbClr val="FFFFFF"/>
                    </a:solidFill>
                    <a:latin typeface="Arial" panose="020B0604020202020204" pitchFamily="34" charset="0"/>
                  </a:rPr>
                  <a:t>Peninsula</a:t>
                </a:r>
              </a:p>
            </p:txBody>
          </p:sp>
          <p:sp>
            <p:nvSpPr>
              <p:cNvPr id="21" name="TextBox 21">
                <a:extLst>
                  <a:ext uri="{FF2B5EF4-FFF2-40B4-BE49-F238E27FC236}">
                    <a16:creationId xmlns:a16="http://schemas.microsoft.com/office/drawing/2014/main" id="{75065E23-187A-BB41-ADDA-F87934365D7B}"/>
                  </a:ext>
                </a:extLst>
              </p:cNvPr>
              <p:cNvSpPr txBox="1">
                <a:spLocks noChangeArrowheads="1"/>
              </p:cNvSpPr>
              <p:nvPr/>
            </p:nvSpPr>
            <p:spPr bwMode="auto">
              <a:xfrm rot="4766411">
                <a:off x="10460422" y="5175669"/>
                <a:ext cx="1417063" cy="253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defRPr/>
                </a:pPr>
                <a:r>
                  <a:rPr lang="en-US" altLang="en-US" sz="1050" dirty="0">
                    <a:solidFill>
                      <a:srgbClr val="FFFFFF"/>
                    </a:solidFill>
                    <a:latin typeface="Arial" panose="020B0604020202020204" pitchFamily="34" charset="0"/>
                  </a:rPr>
                  <a:t>Emperor Seamounts</a:t>
                </a:r>
              </a:p>
            </p:txBody>
          </p:sp>
        </p:grpSp>
      </p:grpSp>
      <p:pic>
        <p:nvPicPr>
          <p:cNvPr id="2" name="Picture 1" descr="A picture containing candelabrum, fan, grate&#10;&#10;Description automatically generated">
            <a:extLst>
              <a:ext uri="{FF2B5EF4-FFF2-40B4-BE49-F238E27FC236}">
                <a16:creationId xmlns:a16="http://schemas.microsoft.com/office/drawing/2014/main" id="{C34CE67F-841A-25C3-6061-7B17EF8606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A3C34BA8-F0E9-6DD0-8439-A37AE13F15BF}"/>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Google Shape;91;p13">
            <a:extLst>
              <a:ext uri="{FF2B5EF4-FFF2-40B4-BE49-F238E27FC236}">
                <a16:creationId xmlns:a16="http://schemas.microsoft.com/office/drawing/2014/main" id="{F27D593A-C54D-D2F5-D440-A1F382A5DD2F}"/>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5" name="TextBox 4">
            <a:extLst>
              <a:ext uri="{FF2B5EF4-FFF2-40B4-BE49-F238E27FC236}">
                <a16:creationId xmlns:a16="http://schemas.microsoft.com/office/drawing/2014/main" id="{818FAFC2-3260-9FD7-0741-C42D37A3307C}"/>
              </a:ext>
            </a:extLst>
          </p:cNvPr>
          <p:cNvSpPr txBox="1"/>
          <p:nvPr/>
        </p:nvSpPr>
        <p:spPr>
          <a:xfrm>
            <a:off x="6803480" y="75904"/>
            <a:ext cx="2538485" cy="738664"/>
          </a:xfrm>
          <a:prstGeom prst="rect">
            <a:avLst/>
          </a:prstGeom>
          <a:noFill/>
        </p:spPr>
        <p:txBody>
          <a:bodyPr wrap="square">
            <a:spAutoFit/>
          </a:bodyPr>
          <a:lstStyle/>
          <a:p>
            <a:r>
              <a:rPr lang="en-US" b="1" dirty="0">
                <a:solidFill>
                  <a:srgbClr val="10478B"/>
                </a:solidFill>
                <a:latin typeface="Arial"/>
                <a:ea typeface="Arial"/>
                <a:cs typeface="Arial"/>
                <a:sym typeface="Arial"/>
              </a:rPr>
              <a:t>Latitude: 52.924°N </a:t>
            </a:r>
          </a:p>
          <a:p>
            <a:r>
              <a:rPr lang="en-US" sz="1400" b="1" dirty="0">
                <a:solidFill>
                  <a:srgbClr val="10478B"/>
                </a:solidFill>
              </a:rPr>
              <a:t>Longitude: 160.141°E</a:t>
            </a:r>
          </a:p>
          <a:p>
            <a:r>
              <a:rPr lang="en-US" b="1" dirty="0">
                <a:solidFill>
                  <a:srgbClr val="10478B"/>
                </a:solidFill>
                <a:latin typeface="Arial"/>
                <a:ea typeface="Arial"/>
                <a:cs typeface="Arial"/>
                <a:sym typeface="Arial"/>
              </a:rPr>
              <a:t>Depth:</a:t>
            </a:r>
            <a:r>
              <a:rPr lang="en-US" sz="1400" b="1" dirty="0">
                <a:solidFill>
                  <a:srgbClr val="10478B"/>
                </a:solidFill>
                <a:latin typeface="Arial"/>
                <a:ea typeface="Arial"/>
                <a:cs typeface="Arial"/>
                <a:sym typeface="Arial"/>
              </a:rPr>
              <a:t> 29.0 km</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TextBox 9">
            <a:extLst>
              <a:ext uri="{FF2B5EF4-FFF2-40B4-BE49-F238E27FC236}">
                <a16:creationId xmlns:a16="http://schemas.microsoft.com/office/drawing/2014/main" id="{129988CE-2152-F64B-B42D-299B3A1C8BE1}"/>
              </a:ext>
            </a:extLst>
          </p:cNvPr>
          <p:cNvSpPr txBox="1">
            <a:spLocks noChangeArrowheads="1"/>
          </p:cNvSpPr>
          <p:nvPr/>
        </p:nvSpPr>
        <p:spPr bwMode="auto">
          <a:xfrm>
            <a:off x="340149" y="988226"/>
            <a:ext cx="88038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n-US" altLang="en-US" sz="1800" dirty="0">
                <a:latin typeface="Arial" panose="020B0604020202020204" pitchFamily="34" charset="0"/>
              </a:rPr>
              <a:t>This animation shows 20 years of seismic activity adjacent to the tectonic boundary where the Okhotsk, North American and Pacific Plates converge. </a:t>
            </a:r>
          </a:p>
        </p:txBody>
      </p:sp>
      <p:pic>
        <p:nvPicPr>
          <p:cNvPr id="2" name="Picture 1" descr="A picture containing candelabrum, fan, grate&#10;&#10;Description automatically generated">
            <a:extLst>
              <a:ext uri="{FF2B5EF4-FFF2-40B4-BE49-F238E27FC236}">
                <a16:creationId xmlns:a16="http://schemas.microsoft.com/office/drawing/2014/main" id="{66EEF9F0-7EA6-165C-0FCC-54F663082A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8CC9E18C-448F-9D46-6849-D59B2F854654}"/>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21" name="TextBox 20">
            <a:extLst>
              <a:ext uri="{FF2B5EF4-FFF2-40B4-BE49-F238E27FC236}">
                <a16:creationId xmlns:a16="http://schemas.microsoft.com/office/drawing/2014/main" id="{1FAFE37E-7485-177F-03B7-26212D7A5183}"/>
              </a:ext>
            </a:extLst>
          </p:cNvPr>
          <p:cNvSpPr txBox="1"/>
          <p:nvPr/>
        </p:nvSpPr>
        <p:spPr>
          <a:xfrm>
            <a:off x="1676400" y="6493915"/>
            <a:ext cx="8497600" cy="276999"/>
          </a:xfrm>
          <a:prstGeom prst="rect">
            <a:avLst/>
          </a:prstGeom>
          <a:noFill/>
        </p:spPr>
        <p:txBody>
          <a:bodyPr wrap="square" rtlCol="0">
            <a:spAutoFit/>
          </a:bodyPr>
          <a:lstStyle/>
          <a:p>
            <a:r>
              <a:rPr lang="en-US" altLang="en-US" sz="1200" dirty="0">
                <a:latin typeface="Arial" panose="020B0604020202020204" pitchFamily="34" charset="0"/>
              </a:rPr>
              <a:t>Animation created using </a:t>
            </a:r>
            <a:r>
              <a:rPr lang="en-US" altLang="en-US" sz="1200" dirty="0" err="1">
                <a:latin typeface="Arial" panose="020B0604020202020204" pitchFamily="34" charset="0"/>
              </a:rPr>
              <a:t>EarthScope’s</a:t>
            </a:r>
            <a:r>
              <a:rPr lang="en-US" altLang="en-US" sz="1200" dirty="0">
                <a:latin typeface="Arial" panose="020B0604020202020204" pitchFamily="34" charset="0"/>
              </a:rPr>
              <a:t> Interactive Earthquake Browser</a:t>
            </a:r>
            <a:endParaRPr lang="en-US" sz="1200" dirty="0"/>
          </a:p>
        </p:txBody>
      </p:sp>
      <p:pic>
        <p:nvPicPr>
          <p:cNvPr id="9" name="Kamchatka_240819.mp4" descr="Kamchatka_240819.mp4">
            <a:hlinkClick r:id="" action="ppaction://media"/>
            <a:extLst>
              <a:ext uri="{FF2B5EF4-FFF2-40B4-BE49-F238E27FC236}">
                <a16:creationId xmlns:a16="http://schemas.microsoft.com/office/drawing/2014/main" id="{75A7AE31-5E00-7642-B5D6-995BA9159232}"/>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577392" y="1905000"/>
            <a:ext cx="6329363" cy="4150348"/>
          </a:xfrm>
          <a:prstGeom prst="rect">
            <a:avLst/>
          </a:prstGeom>
        </p:spPr>
      </p:pic>
      <p:sp>
        <p:nvSpPr>
          <p:cNvPr id="4" name="Google Shape;107;p15">
            <a:extLst>
              <a:ext uri="{FF2B5EF4-FFF2-40B4-BE49-F238E27FC236}">
                <a16:creationId xmlns:a16="http://schemas.microsoft.com/office/drawing/2014/main" id="{4C251485-3063-F20B-EF2A-CD2C7895F7DA}"/>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25473001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611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6"/>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119" name="Google Shape;119;p16"/>
          <p:cNvPicPr preferRelativeResize="0"/>
          <p:nvPr/>
        </p:nvPicPr>
        <p:blipFill>
          <a:blip r:embed="rId5">
            <a:alphaModFix/>
          </a:blip>
          <a:stretch>
            <a:fillRect/>
          </a:stretch>
        </p:blipFill>
        <p:spPr>
          <a:xfrm>
            <a:off x="4423775" y="4445450"/>
            <a:ext cx="4341001" cy="2273557"/>
          </a:xfrm>
          <a:prstGeom prst="rect">
            <a:avLst/>
          </a:prstGeom>
          <a:noFill/>
          <a:ln>
            <a:noFill/>
          </a:ln>
        </p:spPr>
      </p:pic>
      <p:sp>
        <p:nvSpPr>
          <p:cNvPr id="120" name="Google Shape;120;p16"/>
          <p:cNvSpPr txBox="1"/>
          <p:nvPr/>
        </p:nvSpPr>
        <p:spPr>
          <a:xfrm>
            <a:off x="439200" y="1095750"/>
            <a:ext cx="4341000" cy="2661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a:solidFill>
                  <a:srgbClr val="000000"/>
                </a:solidFill>
              </a:rPr>
              <a:t>The focal mechanism is how seismologists plot the 3-D stress orientations of an earthquake.  Because an earthquake occurs as slip on a fault, it generates primary (P) waves in quadrants where the first pulse is compressional (shaded) and quadrants where the first pulse is extensional (white).</a:t>
            </a:r>
            <a:endParaRPr>
              <a:solidFill>
                <a:srgbClr val="000000"/>
              </a:solidFill>
            </a:endParaRPr>
          </a:p>
          <a:p>
            <a:pPr marL="0" lvl="0" indent="0" algn="l" rtl="0">
              <a:lnSpc>
                <a:spcPct val="115000"/>
              </a:lnSpc>
              <a:spcBef>
                <a:spcPts val="0"/>
              </a:spcBef>
              <a:spcAft>
                <a:spcPts val="0"/>
              </a:spcAft>
              <a:buClr>
                <a:srgbClr val="000000"/>
              </a:buClr>
              <a:buSzPts val="1100"/>
              <a:buFont typeface="Arial"/>
              <a:buNone/>
            </a:pPr>
            <a:endParaRPr>
              <a:solidFill>
                <a:srgbClr val="000000"/>
              </a:solidFill>
            </a:endParaRPr>
          </a:p>
          <a:p>
            <a:pPr marL="0" lvl="0" indent="0" algn="l" rtl="0">
              <a:lnSpc>
                <a:spcPct val="115000"/>
              </a:lnSpc>
              <a:spcBef>
                <a:spcPts val="0"/>
              </a:spcBef>
              <a:spcAft>
                <a:spcPts val="0"/>
              </a:spcAft>
              <a:buClr>
                <a:srgbClr val="000000"/>
              </a:buClr>
              <a:buSzPts val="1100"/>
              <a:buFont typeface="Arial"/>
              <a:buNone/>
            </a:pPr>
            <a:r>
              <a:rPr lang="en-US">
                <a:solidFill>
                  <a:srgbClr val="000000"/>
                </a:solidFill>
              </a:rPr>
              <a:t>The orientation of these quadrants determined from recorded seismic waves determines the type of fault that produced the earthquake. </a:t>
            </a:r>
            <a:endParaRPr>
              <a:solidFill>
                <a:srgbClr val="000000"/>
              </a:solidFill>
            </a:endParaRPr>
          </a:p>
          <a:p>
            <a:pPr marL="0" lvl="0" indent="0" algn="l" rtl="0">
              <a:spcBef>
                <a:spcPts val="0"/>
              </a:spcBef>
              <a:spcAft>
                <a:spcPts val="0"/>
              </a:spcAft>
              <a:buNone/>
            </a:pPr>
            <a:endParaRPr>
              <a:solidFill>
                <a:srgbClr val="000000"/>
              </a:solidFill>
            </a:endParaRPr>
          </a:p>
        </p:txBody>
      </p:sp>
      <p:pic>
        <p:nvPicPr>
          <p:cNvPr id="121" name="Google Shape;121;p16"/>
          <p:cNvPicPr preferRelativeResize="0"/>
          <p:nvPr/>
        </p:nvPicPr>
        <p:blipFill>
          <a:blip r:embed="rId6">
            <a:alphaModFix/>
          </a:blip>
          <a:stretch>
            <a:fillRect/>
          </a:stretch>
        </p:blipFill>
        <p:spPr>
          <a:xfrm>
            <a:off x="379225" y="5812681"/>
            <a:ext cx="4192775" cy="1045319"/>
          </a:xfrm>
          <a:prstGeom prst="rect">
            <a:avLst/>
          </a:prstGeom>
          <a:noFill/>
          <a:ln>
            <a:noFill/>
          </a:ln>
        </p:spPr>
      </p:pic>
      <p:pic>
        <p:nvPicPr>
          <p:cNvPr id="122" name="Google Shape;122;p16"/>
          <p:cNvPicPr preferRelativeResize="0"/>
          <p:nvPr/>
        </p:nvPicPr>
        <p:blipFill>
          <a:blip r:embed="rId7">
            <a:alphaModFix/>
          </a:blip>
          <a:stretch>
            <a:fillRect/>
          </a:stretch>
        </p:blipFill>
        <p:spPr>
          <a:xfrm>
            <a:off x="1045625" y="3681462"/>
            <a:ext cx="2332575" cy="2128325"/>
          </a:xfrm>
          <a:prstGeom prst="rect">
            <a:avLst/>
          </a:prstGeom>
          <a:noFill/>
          <a:ln>
            <a:noFill/>
          </a:ln>
        </p:spPr>
      </p:pic>
      <p:sp>
        <p:nvSpPr>
          <p:cNvPr id="2" name="Rectangle 1">
            <a:extLst>
              <a:ext uri="{FF2B5EF4-FFF2-40B4-BE49-F238E27FC236}">
                <a16:creationId xmlns:a16="http://schemas.microsoft.com/office/drawing/2014/main" id="{F20581C7-5FED-FBBC-65B7-F22C1A56B9DA}"/>
              </a:ext>
            </a:extLst>
          </p:cNvPr>
          <p:cNvSpPr/>
          <p:nvPr/>
        </p:nvSpPr>
        <p:spPr>
          <a:xfrm>
            <a:off x="2889802" y="3776870"/>
            <a:ext cx="638589" cy="16896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95540FA-9649-9FBE-EE74-5CD65A3AFC86}"/>
              </a:ext>
            </a:extLst>
          </p:cNvPr>
          <p:cNvSpPr/>
          <p:nvPr/>
        </p:nvSpPr>
        <p:spPr>
          <a:xfrm>
            <a:off x="914202" y="5624496"/>
            <a:ext cx="638589" cy="168965"/>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Focal _ SHORT REVERSE">
            <a:hlinkClick r:id="" action="ppaction://media"/>
            <a:extLst>
              <a:ext uri="{FF2B5EF4-FFF2-40B4-BE49-F238E27FC236}">
                <a16:creationId xmlns:a16="http://schemas.microsoft.com/office/drawing/2014/main" id="{0AC2913C-B608-FA40-A517-3F86FC135C5C}"/>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4780200" y="1053550"/>
            <a:ext cx="4064000" cy="304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2694"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4"/>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4"/>
                                        </p:tgtEl>
                                      </p:cBhvr>
                                    </p:cmd>
                                  </p:childTnLst>
                                </p:cTn>
                              </p:par>
                            </p:childTnLst>
                          </p:cTn>
                        </p:par>
                      </p:childTnLst>
                    </p:cTn>
                  </p:par>
                </p:childTnLst>
              </p:cTn>
              <p:nextCondLst>
                <p:cond evt="onClick" delay="0">
                  <p:tgtEl>
                    <p:spTgt spid="4"/>
                  </p:tgtEl>
                </p:cond>
              </p:nextCondLst>
            </p:seq>
            <p:video>
              <p:cMediaNode vol="80000">
                <p:cTn id="12" fill="hold" display="0">
                  <p:stCondLst>
                    <p:cond delay="indefinite"/>
                  </p:stCondLst>
                </p:cTn>
                <p:tgtEl>
                  <p:spTgt spid="4"/>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0"/>
          <p:cNvSpPr txBox="1"/>
          <p:nvPr/>
        </p:nvSpPr>
        <p:spPr>
          <a:xfrm>
            <a:off x="351750" y="1189350"/>
            <a:ext cx="3420900" cy="5495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solidFill>
                  <a:srgbClr val="000000"/>
                </a:solidFill>
              </a:rPr>
              <a:t>One of the ways we know the rates of plate motion is from GPS stations.</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GPS stations receive signals from satellites and use the time offset between when the signal leaves the satellite and when it arrives at the station to determine distance. If a station receives signals from 4 or more stations, it is able to determine its location (6 or more satellites is much better).</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This is the same way GPS works in phones and other devices but the high-precision stations can determine location within millimeters (&lt;¼ inch) rather than 5-10 meters (15-30 feet).</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Over time, changing locations allow scientists to determine station movement from plate tectonics, which are shown as vectors (arrows).</a:t>
            </a:r>
            <a:endParaRPr sz="1500">
              <a:solidFill>
                <a:srgbClr val="000000"/>
              </a:solidFill>
            </a:endParaRPr>
          </a:p>
        </p:txBody>
      </p:sp>
      <p:sp>
        <p:nvSpPr>
          <p:cNvPr id="171" name="Google Shape;171;p20"/>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172" name="Google Shape;172;p20"/>
          <p:cNvPicPr preferRelativeResize="0"/>
          <p:nvPr/>
        </p:nvPicPr>
        <p:blipFill>
          <a:blip r:embed="rId3">
            <a:alphaModFix/>
          </a:blip>
          <a:stretch>
            <a:fillRect/>
          </a:stretch>
        </p:blipFill>
        <p:spPr>
          <a:xfrm>
            <a:off x="3850125" y="2951548"/>
            <a:ext cx="5096648" cy="3732900"/>
          </a:xfrm>
          <a:prstGeom prst="rect">
            <a:avLst/>
          </a:prstGeom>
          <a:noFill/>
          <a:ln>
            <a:noFill/>
          </a:ln>
        </p:spPr>
      </p:pic>
      <p:pic>
        <p:nvPicPr>
          <p:cNvPr id="173" name="Google Shape;173;p20"/>
          <p:cNvPicPr preferRelativeResize="0"/>
          <p:nvPr/>
        </p:nvPicPr>
        <p:blipFill rotWithShape="1">
          <a:blip r:embed="rId4">
            <a:alphaModFix/>
          </a:blip>
          <a:srcRect l="15843" t="14000" r="16852"/>
          <a:stretch/>
        </p:blipFill>
        <p:spPr>
          <a:xfrm>
            <a:off x="7101949" y="1733300"/>
            <a:ext cx="1983524" cy="1900726"/>
          </a:xfrm>
          <a:prstGeom prst="rect">
            <a:avLst/>
          </a:prstGeom>
          <a:noFill/>
          <a:ln w="19050" cap="flat" cmpd="sng">
            <a:solidFill>
              <a:srgbClr val="00FF00"/>
            </a:solidFill>
            <a:prstDash val="solid"/>
            <a:round/>
            <a:headEnd type="none" w="sm" len="sm"/>
            <a:tailEnd type="none" w="sm" len="sm"/>
          </a:ln>
        </p:spPr>
      </p:pic>
      <p:cxnSp>
        <p:nvCxnSpPr>
          <p:cNvPr id="174" name="Google Shape;174;p20"/>
          <p:cNvCxnSpPr/>
          <p:nvPr/>
        </p:nvCxnSpPr>
        <p:spPr>
          <a:xfrm rot="10800000">
            <a:off x="7087600" y="3651450"/>
            <a:ext cx="1454700" cy="1757100"/>
          </a:xfrm>
          <a:prstGeom prst="straightConnector1">
            <a:avLst/>
          </a:prstGeom>
          <a:noFill/>
          <a:ln w="19050" cap="flat" cmpd="sng">
            <a:solidFill>
              <a:srgbClr val="00FF00"/>
            </a:solidFill>
            <a:prstDash val="solid"/>
            <a:round/>
            <a:headEnd type="none" w="med" len="med"/>
            <a:tailEnd type="none" w="med" len="med"/>
          </a:ln>
        </p:spPr>
      </p:cxnSp>
      <p:cxnSp>
        <p:nvCxnSpPr>
          <p:cNvPr id="175" name="Google Shape;175;p20"/>
          <p:cNvCxnSpPr/>
          <p:nvPr/>
        </p:nvCxnSpPr>
        <p:spPr>
          <a:xfrm rot="10800000" flipH="1">
            <a:off x="8569150" y="3644150"/>
            <a:ext cx="534300" cy="1757700"/>
          </a:xfrm>
          <a:prstGeom prst="straightConnector1">
            <a:avLst/>
          </a:prstGeom>
          <a:noFill/>
          <a:ln w="19050" cap="flat" cmpd="sng">
            <a:solidFill>
              <a:srgbClr val="00FF00"/>
            </a:solidFill>
            <a:prstDash val="solid"/>
            <a:round/>
            <a:headEnd type="none" w="med" len="med"/>
            <a:tailEnd type="none" w="med" len="med"/>
          </a:ln>
        </p:spPr>
      </p:cxnSp>
      <p:sp>
        <p:nvSpPr>
          <p:cNvPr id="176" name="Google Shape;176;p20"/>
          <p:cNvSpPr txBox="1"/>
          <p:nvPr/>
        </p:nvSpPr>
        <p:spPr>
          <a:xfrm>
            <a:off x="3850125" y="6090750"/>
            <a:ext cx="1472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0000FF"/>
                </a:solidFill>
                <a:latin typeface="Calibri"/>
                <a:ea typeface="Calibri"/>
                <a:cs typeface="Calibri"/>
                <a:sym typeface="Calibri"/>
              </a:rPr>
              <a:t>GPS motion key</a:t>
            </a:r>
            <a:endParaRPr sz="1100" b="1">
              <a:solidFill>
                <a:srgbClr val="0000FF"/>
              </a:solidFill>
              <a:latin typeface="Calibri"/>
              <a:ea typeface="Calibri"/>
              <a:cs typeface="Calibri"/>
              <a:sym typeface="Calibri"/>
            </a:endParaRPr>
          </a:p>
          <a:p>
            <a:pPr marL="0" lvl="0" indent="0" algn="l" rtl="0">
              <a:spcBef>
                <a:spcPts val="0"/>
              </a:spcBef>
              <a:spcAft>
                <a:spcPts val="0"/>
              </a:spcAft>
              <a:buNone/>
            </a:pPr>
            <a:r>
              <a:rPr lang="en-US" sz="1100" b="1">
                <a:solidFill>
                  <a:srgbClr val="0000FF"/>
                </a:solidFill>
                <a:latin typeface="Calibri"/>
                <a:ea typeface="Calibri"/>
                <a:cs typeface="Calibri"/>
                <a:sym typeface="Calibri"/>
              </a:rPr>
              <a:t>2.5 cm/yr (~1 inch/yr)</a:t>
            </a:r>
            <a:endParaRPr sz="1100" b="1">
              <a:solidFill>
                <a:srgbClr val="0000FF"/>
              </a:solidFill>
              <a:latin typeface="Calibri"/>
              <a:ea typeface="Calibri"/>
              <a:cs typeface="Calibri"/>
              <a:sym typeface="Calibri"/>
            </a:endParaRPr>
          </a:p>
        </p:txBody>
      </p:sp>
      <p:cxnSp>
        <p:nvCxnSpPr>
          <p:cNvPr id="177" name="Google Shape;177;p20"/>
          <p:cNvCxnSpPr/>
          <p:nvPr/>
        </p:nvCxnSpPr>
        <p:spPr>
          <a:xfrm>
            <a:off x="3922450" y="6582838"/>
            <a:ext cx="566400" cy="2400"/>
          </a:xfrm>
          <a:prstGeom prst="straightConnector1">
            <a:avLst/>
          </a:prstGeom>
          <a:noFill/>
          <a:ln w="19050" cap="flat" cmpd="sng">
            <a:solidFill>
              <a:srgbClr val="0000FF"/>
            </a:solidFill>
            <a:prstDash val="solid"/>
            <a:round/>
            <a:headEnd type="none" w="med" len="med"/>
            <a:tailEnd type="stealth" w="med" len="med"/>
          </a:ln>
        </p:spPr>
      </p:cxnSp>
      <p:sp>
        <p:nvSpPr>
          <p:cNvPr id="178" name="Google Shape;178;p20"/>
          <p:cNvSpPr/>
          <p:nvPr/>
        </p:nvSpPr>
        <p:spPr>
          <a:xfrm rot="-813975">
            <a:off x="4955939" y="3861356"/>
            <a:ext cx="274972" cy="136943"/>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highlight>
                <a:srgbClr val="FFFF00"/>
              </a:highlight>
              <a:latin typeface="Calibri"/>
              <a:ea typeface="Calibri"/>
              <a:cs typeface="Calibri"/>
              <a:sym typeface="Calibri"/>
            </a:endParaRPr>
          </a:p>
        </p:txBody>
      </p:sp>
      <p:sp>
        <p:nvSpPr>
          <p:cNvPr id="179" name="Google Shape;179;p20"/>
          <p:cNvSpPr/>
          <p:nvPr/>
        </p:nvSpPr>
        <p:spPr>
          <a:xfrm rot="7550896">
            <a:off x="6411624" y="3485575"/>
            <a:ext cx="218735" cy="1506702"/>
          </a:xfrm>
          <a:prstGeom prst="ellipse">
            <a:avLst/>
          </a:prstGeom>
          <a:noFill/>
          <a:ln w="19050" cap="flat" cmpd="sng">
            <a:solidFill>
              <a:srgbClr val="FFFF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80" name="Google Shape;180;p20"/>
          <p:cNvSpPr txBox="1"/>
          <p:nvPr/>
        </p:nvSpPr>
        <p:spPr>
          <a:xfrm>
            <a:off x="4238875" y="3708663"/>
            <a:ext cx="8574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FF00"/>
                </a:solidFill>
                <a:latin typeface="Calibri"/>
                <a:ea typeface="Calibri"/>
                <a:cs typeface="Calibri"/>
                <a:sym typeface="Calibri"/>
              </a:rPr>
              <a:t>slower movement</a:t>
            </a:r>
            <a:endParaRPr sz="1100" b="1">
              <a:solidFill>
                <a:srgbClr val="FFFF00"/>
              </a:solidFill>
              <a:latin typeface="Calibri"/>
              <a:ea typeface="Calibri"/>
              <a:cs typeface="Calibri"/>
              <a:sym typeface="Calibri"/>
            </a:endParaRPr>
          </a:p>
        </p:txBody>
      </p:sp>
      <p:sp>
        <p:nvSpPr>
          <p:cNvPr id="181" name="Google Shape;181;p20"/>
          <p:cNvSpPr txBox="1"/>
          <p:nvPr/>
        </p:nvSpPr>
        <p:spPr>
          <a:xfrm>
            <a:off x="6417675" y="3708663"/>
            <a:ext cx="906900" cy="5232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100" b="1">
                <a:solidFill>
                  <a:srgbClr val="FFFF00"/>
                </a:solidFill>
                <a:latin typeface="Calibri"/>
                <a:ea typeface="Calibri"/>
                <a:cs typeface="Calibri"/>
                <a:sym typeface="Calibri"/>
              </a:rPr>
              <a:t>faster movement</a:t>
            </a:r>
            <a:endParaRPr sz="1100" b="1">
              <a:solidFill>
                <a:srgbClr val="FFFF00"/>
              </a:solidFill>
              <a:latin typeface="Calibri"/>
              <a:ea typeface="Calibri"/>
              <a:cs typeface="Calibri"/>
              <a:sym typeface="Calibri"/>
            </a:endParaRPr>
          </a:p>
        </p:txBody>
      </p:sp>
      <p:sp>
        <p:nvSpPr>
          <p:cNvPr id="182" name="Google Shape;182;p20"/>
          <p:cNvSpPr/>
          <p:nvPr/>
        </p:nvSpPr>
        <p:spPr>
          <a:xfrm>
            <a:off x="5780950" y="5255575"/>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183" name="Google Shape;183;p20"/>
          <p:cNvPicPr preferRelativeResize="0"/>
          <p:nvPr/>
        </p:nvPicPr>
        <p:blipFill>
          <a:blip r:embed="rId5">
            <a:alphaModFix/>
          </a:blip>
          <a:stretch>
            <a:fillRect/>
          </a:stretch>
        </p:blipFill>
        <p:spPr>
          <a:xfrm rot="-1426527">
            <a:off x="8481579" y="428563"/>
            <a:ext cx="492312" cy="493995"/>
          </a:xfrm>
          <a:prstGeom prst="rect">
            <a:avLst/>
          </a:prstGeom>
          <a:noFill/>
          <a:ln>
            <a:noFill/>
          </a:ln>
        </p:spPr>
      </p:pic>
      <p:pic>
        <p:nvPicPr>
          <p:cNvPr id="184" name="Google Shape;184;p20"/>
          <p:cNvPicPr preferRelativeResize="0"/>
          <p:nvPr/>
        </p:nvPicPr>
        <p:blipFill>
          <a:blip r:embed="rId5">
            <a:alphaModFix/>
          </a:blip>
          <a:stretch>
            <a:fillRect/>
          </a:stretch>
        </p:blipFill>
        <p:spPr>
          <a:xfrm rot="-4872204">
            <a:off x="6274831" y="650587"/>
            <a:ext cx="492309" cy="493997"/>
          </a:xfrm>
          <a:prstGeom prst="rect">
            <a:avLst/>
          </a:prstGeom>
          <a:noFill/>
          <a:ln>
            <a:noFill/>
          </a:ln>
        </p:spPr>
      </p:pic>
      <p:pic>
        <p:nvPicPr>
          <p:cNvPr id="185" name="Google Shape;185;p20"/>
          <p:cNvPicPr preferRelativeResize="0"/>
          <p:nvPr/>
        </p:nvPicPr>
        <p:blipFill>
          <a:blip r:embed="rId5">
            <a:alphaModFix/>
          </a:blip>
          <a:stretch>
            <a:fillRect/>
          </a:stretch>
        </p:blipFill>
        <p:spPr>
          <a:xfrm rot="-4360699">
            <a:off x="6958528" y="19663"/>
            <a:ext cx="492313" cy="493996"/>
          </a:xfrm>
          <a:prstGeom prst="rect">
            <a:avLst/>
          </a:prstGeom>
          <a:noFill/>
          <a:ln>
            <a:noFill/>
          </a:ln>
        </p:spPr>
      </p:pic>
      <p:pic>
        <p:nvPicPr>
          <p:cNvPr id="186" name="Google Shape;186;p20"/>
          <p:cNvPicPr preferRelativeResize="0"/>
          <p:nvPr/>
        </p:nvPicPr>
        <p:blipFill>
          <a:blip r:embed="rId5">
            <a:alphaModFix/>
          </a:blip>
          <a:stretch>
            <a:fillRect/>
          </a:stretch>
        </p:blipFill>
        <p:spPr>
          <a:xfrm rot="-3016839">
            <a:off x="7727280" y="725939"/>
            <a:ext cx="492310" cy="493995"/>
          </a:xfrm>
          <a:prstGeom prst="rect">
            <a:avLst/>
          </a:prstGeom>
          <a:noFill/>
          <a:ln>
            <a:noFill/>
          </a:ln>
        </p:spPr>
      </p:pic>
      <p:cxnSp>
        <p:nvCxnSpPr>
          <p:cNvPr id="187" name="Google Shape;187;p20"/>
          <p:cNvCxnSpPr/>
          <p:nvPr/>
        </p:nvCxnSpPr>
        <p:spPr>
          <a:xfrm>
            <a:off x="6739975" y="1167975"/>
            <a:ext cx="1143900" cy="1041600"/>
          </a:xfrm>
          <a:prstGeom prst="straightConnector1">
            <a:avLst/>
          </a:prstGeom>
          <a:noFill/>
          <a:ln w="19050" cap="flat" cmpd="sng">
            <a:solidFill>
              <a:srgbClr val="1F497D"/>
            </a:solidFill>
            <a:prstDash val="dot"/>
            <a:round/>
            <a:headEnd type="none" w="med" len="med"/>
            <a:tailEnd type="none" w="med" len="med"/>
          </a:ln>
        </p:spPr>
      </p:cxnSp>
      <p:cxnSp>
        <p:nvCxnSpPr>
          <p:cNvPr id="188" name="Google Shape;188;p20"/>
          <p:cNvCxnSpPr/>
          <p:nvPr/>
        </p:nvCxnSpPr>
        <p:spPr>
          <a:xfrm>
            <a:off x="7367588" y="575200"/>
            <a:ext cx="609600" cy="1526700"/>
          </a:xfrm>
          <a:prstGeom prst="straightConnector1">
            <a:avLst/>
          </a:prstGeom>
          <a:noFill/>
          <a:ln w="19050" cap="flat" cmpd="sng">
            <a:solidFill>
              <a:srgbClr val="1F497D"/>
            </a:solidFill>
            <a:prstDash val="dot"/>
            <a:round/>
            <a:headEnd type="none" w="med" len="med"/>
            <a:tailEnd type="none" w="med" len="med"/>
          </a:ln>
        </p:spPr>
      </p:cxnSp>
      <p:cxnSp>
        <p:nvCxnSpPr>
          <p:cNvPr id="189" name="Google Shape;189;p20"/>
          <p:cNvCxnSpPr/>
          <p:nvPr/>
        </p:nvCxnSpPr>
        <p:spPr>
          <a:xfrm>
            <a:off x="8001200" y="1320100"/>
            <a:ext cx="62100" cy="753000"/>
          </a:xfrm>
          <a:prstGeom prst="straightConnector1">
            <a:avLst/>
          </a:prstGeom>
          <a:noFill/>
          <a:ln w="19050" cap="flat" cmpd="sng">
            <a:solidFill>
              <a:srgbClr val="1F497D"/>
            </a:solidFill>
            <a:prstDash val="dot"/>
            <a:round/>
            <a:headEnd type="none" w="med" len="med"/>
            <a:tailEnd type="none" w="med" len="med"/>
          </a:ln>
        </p:spPr>
      </p:cxnSp>
      <p:cxnSp>
        <p:nvCxnSpPr>
          <p:cNvPr id="190" name="Google Shape;190;p20"/>
          <p:cNvCxnSpPr/>
          <p:nvPr/>
        </p:nvCxnSpPr>
        <p:spPr>
          <a:xfrm flipH="1">
            <a:off x="8192325" y="1000825"/>
            <a:ext cx="421800" cy="1151400"/>
          </a:xfrm>
          <a:prstGeom prst="straightConnector1">
            <a:avLst/>
          </a:prstGeom>
          <a:noFill/>
          <a:ln w="19050" cap="flat" cmpd="sng">
            <a:solidFill>
              <a:srgbClr val="1F497D"/>
            </a:solidFill>
            <a:prstDash val="dot"/>
            <a:round/>
            <a:headEnd type="none" w="med" len="med"/>
            <a:tailEnd type="none" w="med" len="me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pic>
        <p:nvPicPr>
          <p:cNvPr id="196" name="Google Shape;196;p21"/>
          <p:cNvPicPr preferRelativeResize="0"/>
          <p:nvPr/>
        </p:nvPicPr>
        <p:blipFill>
          <a:blip r:embed="rId3">
            <a:alphaModFix/>
          </a:blip>
          <a:stretch>
            <a:fillRect/>
          </a:stretch>
        </p:blipFill>
        <p:spPr>
          <a:xfrm>
            <a:off x="3115128" y="2282223"/>
            <a:ext cx="5944050" cy="4309099"/>
          </a:xfrm>
          <a:prstGeom prst="rect">
            <a:avLst/>
          </a:prstGeom>
          <a:noFill/>
          <a:ln>
            <a:noFill/>
          </a:ln>
        </p:spPr>
      </p:pic>
      <p:cxnSp>
        <p:nvCxnSpPr>
          <p:cNvPr id="197" name="Google Shape;197;p21"/>
          <p:cNvCxnSpPr/>
          <p:nvPr/>
        </p:nvCxnSpPr>
        <p:spPr>
          <a:xfrm rot="10800000">
            <a:off x="7465125" y="2909525"/>
            <a:ext cx="1207800" cy="2937000"/>
          </a:xfrm>
          <a:prstGeom prst="straightConnector1">
            <a:avLst/>
          </a:prstGeom>
          <a:noFill/>
          <a:ln w="19050" cap="flat" cmpd="sng">
            <a:solidFill>
              <a:srgbClr val="00FF00"/>
            </a:solidFill>
            <a:prstDash val="solid"/>
            <a:round/>
            <a:headEnd type="none" w="med" len="med"/>
            <a:tailEnd type="none" w="med" len="med"/>
          </a:ln>
        </p:spPr>
      </p:cxnSp>
      <p:cxnSp>
        <p:nvCxnSpPr>
          <p:cNvPr id="198" name="Google Shape;198;p21"/>
          <p:cNvCxnSpPr/>
          <p:nvPr/>
        </p:nvCxnSpPr>
        <p:spPr>
          <a:xfrm rot="10800000" flipH="1">
            <a:off x="8672925" y="2941325"/>
            <a:ext cx="236700" cy="2855700"/>
          </a:xfrm>
          <a:prstGeom prst="straightConnector1">
            <a:avLst/>
          </a:prstGeom>
          <a:noFill/>
          <a:ln w="19050" cap="flat" cmpd="sng">
            <a:solidFill>
              <a:srgbClr val="00FF00"/>
            </a:solidFill>
            <a:prstDash val="solid"/>
            <a:round/>
            <a:headEnd type="none" w="med" len="med"/>
            <a:tailEnd type="none" w="med" len="med"/>
          </a:ln>
        </p:spPr>
      </p:cxnSp>
      <p:sp>
        <p:nvSpPr>
          <p:cNvPr id="199" name="Google Shape;199;p21"/>
          <p:cNvSpPr txBox="1"/>
          <p:nvPr/>
        </p:nvSpPr>
        <p:spPr>
          <a:xfrm>
            <a:off x="3150975" y="5910075"/>
            <a:ext cx="1472700" cy="523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0000FF"/>
                </a:solidFill>
                <a:latin typeface="Calibri"/>
                <a:ea typeface="Calibri"/>
                <a:cs typeface="Calibri"/>
                <a:sym typeface="Calibri"/>
              </a:rPr>
              <a:t>GPS motion key</a:t>
            </a:r>
            <a:endParaRPr sz="1100" b="1">
              <a:solidFill>
                <a:srgbClr val="0000FF"/>
              </a:solidFill>
              <a:latin typeface="Calibri"/>
              <a:ea typeface="Calibri"/>
              <a:cs typeface="Calibri"/>
              <a:sym typeface="Calibri"/>
            </a:endParaRPr>
          </a:p>
          <a:p>
            <a:pPr marL="0" lvl="0" indent="0" algn="l" rtl="0">
              <a:spcBef>
                <a:spcPts val="0"/>
              </a:spcBef>
              <a:spcAft>
                <a:spcPts val="0"/>
              </a:spcAft>
              <a:buNone/>
            </a:pPr>
            <a:r>
              <a:rPr lang="en-US" sz="1100" b="1">
                <a:solidFill>
                  <a:srgbClr val="0000FF"/>
                </a:solidFill>
                <a:latin typeface="Calibri"/>
                <a:ea typeface="Calibri"/>
                <a:cs typeface="Calibri"/>
                <a:sym typeface="Calibri"/>
              </a:rPr>
              <a:t>2.5 cm/yr (~1 inch/yr)</a:t>
            </a:r>
            <a:endParaRPr sz="1100" b="1">
              <a:solidFill>
                <a:srgbClr val="0000FF"/>
              </a:solidFill>
              <a:latin typeface="Calibri"/>
              <a:ea typeface="Calibri"/>
              <a:cs typeface="Calibri"/>
              <a:sym typeface="Calibri"/>
            </a:endParaRPr>
          </a:p>
        </p:txBody>
      </p:sp>
      <p:cxnSp>
        <p:nvCxnSpPr>
          <p:cNvPr id="200" name="Google Shape;200;p21"/>
          <p:cNvCxnSpPr/>
          <p:nvPr/>
        </p:nvCxnSpPr>
        <p:spPr>
          <a:xfrm rot="10800000" flipH="1">
            <a:off x="3229900" y="6453575"/>
            <a:ext cx="816000" cy="2700"/>
          </a:xfrm>
          <a:prstGeom prst="straightConnector1">
            <a:avLst/>
          </a:prstGeom>
          <a:noFill/>
          <a:ln w="19050" cap="flat" cmpd="sng">
            <a:solidFill>
              <a:srgbClr val="0000FF"/>
            </a:solidFill>
            <a:prstDash val="solid"/>
            <a:round/>
            <a:headEnd type="none" w="med" len="med"/>
            <a:tailEnd type="stealth" w="med" len="med"/>
          </a:ln>
        </p:spPr>
      </p:cxnSp>
      <p:sp>
        <p:nvSpPr>
          <p:cNvPr id="201" name="Google Shape;201;p21"/>
          <p:cNvSpPr txBox="1"/>
          <p:nvPr/>
        </p:nvSpPr>
        <p:spPr>
          <a:xfrm>
            <a:off x="351750" y="1189350"/>
            <a:ext cx="2652000" cy="5495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t>Russia and neighboring countries have GPS stations that record the long term motion from plate tectonics (Attu Island is part of Alaska, USA).</a:t>
            </a:r>
            <a:endParaRPr sz="1500">
              <a:solidFill>
                <a:srgbClr val="000000"/>
              </a:solidFill>
              <a:highlight>
                <a:srgbClr val="FFFF00"/>
              </a:highlight>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Compared to stations in more stable </a:t>
            </a:r>
            <a:r>
              <a:rPr lang="en-US" sz="1500"/>
              <a:t>inland Asia</a:t>
            </a:r>
            <a:r>
              <a:rPr lang="en-US" sz="1500">
                <a:solidFill>
                  <a:srgbClr val="000000"/>
                </a:solidFill>
              </a:rPr>
              <a:t>, </a:t>
            </a:r>
            <a:r>
              <a:rPr lang="en-US" sz="1500"/>
              <a:t>stations near Kamchatsky are moving as much as 2.5 cm/yr (~1 inch/yr) towards the west as the Pacific Plate pushes against the Okhotsk Block. </a:t>
            </a:r>
            <a:endParaRPr sz="1500">
              <a:solidFill>
                <a:srgbClr val="000000"/>
              </a:solidFill>
            </a:endParaRPr>
          </a:p>
          <a:p>
            <a:pPr marL="0" lvl="0" indent="0" algn="l" rtl="0">
              <a:spcBef>
                <a:spcPts val="0"/>
              </a:spcBef>
              <a:spcAft>
                <a:spcPts val="0"/>
              </a:spcAft>
              <a:buNone/>
            </a:pPr>
            <a:endParaRPr sz="1500">
              <a:solidFill>
                <a:srgbClr val="000000"/>
              </a:solidFill>
            </a:endParaRPr>
          </a:p>
          <a:p>
            <a:pPr marL="0" lvl="0" indent="0" algn="l" rtl="0">
              <a:spcBef>
                <a:spcPts val="0"/>
              </a:spcBef>
              <a:spcAft>
                <a:spcPts val="0"/>
              </a:spcAft>
              <a:buNone/>
            </a:pPr>
            <a:r>
              <a:rPr lang="en-US" sz="1500">
                <a:solidFill>
                  <a:srgbClr val="000000"/>
                </a:solidFill>
              </a:rPr>
              <a:t>Over decades and centuries this compression accumulates </a:t>
            </a:r>
            <a:r>
              <a:rPr lang="en-US" sz="1500"/>
              <a:t>and is occasionally released in earthquakes such as the magnitude 7.0 quake on August 17, 2024.</a:t>
            </a:r>
            <a:endParaRPr sz="1500">
              <a:solidFill>
                <a:srgbClr val="000000"/>
              </a:solidFill>
            </a:endParaRPr>
          </a:p>
        </p:txBody>
      </p:sp>
      <p:sp>
        <p:nvSpPr>
          <p:cNvPr id="202" name="Google Shape;202;p21"/>
          <p:cNvSpPr/>
          <p:nvPr/>
        </p:nvSpPr>
        <p:spPr>
          <a:xfrm>
            <a:off x="6747375" y="5720775"/>
            <a:ext cx="199800" cy="189300"/>
          </a:xfrm>
          <a:prstGeom prst="star5">
            <a:avLst>
              <a:gd name="adj" fmla="val 19098"/>
              <a:gd name="hf" fmla="val 105146"/>
              <a:gd name="vf" fmla="val 110557"/>
            </a:avLst>
          </a:prstGeom>
          <a:solidFill>
            <a:srgbClr val="FF9900"/>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03" name="Google Shape;203;p21"/>
          <p:cNvSpPr txBox="1"/>
          <p:nvPr/>
        </p:nvSpPr>
        <p:spPr>
          <a:xfrm rot="-3377314">
            <a:off x="6603783" y="5768950"/>
            <a:ext cx="1338353" cy="523276"/>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100" b="1">
                <a:solidFill>
                  <a:srgbClr val="2E6D81"/>
                </a:solidFill>
                <a:latin typeface="Calibri"/>
                <a:ea typeface="Calibri"/>
                <a:cs typeface="Calibri"/>
                <a:sym typeface="Calibri"/>
              </a:rPr>
              <a:t>Subduction zone plate boundary</a:t>
            </a:r>
            <a:endParaRPr sz="1100" b="1">
              <a:solidFill>
                <a:srgbClr val="2E6D81"/>
              </a:solidFill>
              <a:latin typeface="Calibri"/>
              <a:ea typeface="Calibri"/>
              <a:cs typeface="Calibri"/>
              <a:sym typeface="Calibri"/>
            </a:endParaRPr>
          </a:p>
        </p:txBody>
      </p:sp>
      <p:sp>
        <p:nvSpPr>
          <p:cNvPr id="204" name="Google Shape;204;p21"/>
          <p:cNvSpPr/>
          <p:nvPr/>
        </p:nvSpPr>
        <p:spPr>
          <a:xfrm rot="-8615323">
            <a:off x="7430691" y="6134244"/>
            <a:ext cx="757104" cy="257470"/>
          </a:xfrm>
          <a:prstGeom prst="rightArrow">
            <a:avLst>
              <a:gd name="adj1" fmla="val 50000"/>
              <a:gd name="adj2" fmla="val 50000"/>
            </a:avLst>
          </a:prstGeom>
          <a:noFill/>
          <a:ln w="9525" cap="flat" cmpd="sng">
            <a:solidFill>
              <a:srgbClr val="2E6D8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05" name="Google Shape;205;p21"/>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206" name="Google Shape;206;p21"/>
          <p:cNvSpPr txBox="1"/>
          <p:nvPr/>
        </p:nvSpPr>
        <p:spPr>
          <a:xfrm>
            <a:off x="4843950" y="4533750"/>
            <a:ext cx="1169400" cy="741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300" i="1">
                <a:solidFill>
                  <a:schemeClr val="dk1"/>
                </a:solidFill>
              </a:rPr>
              <a:t>Okhotsk Block</a:t>
            </a:r>
            <a:endParaRPr sz="1300" i="1">
              <a:solidFill>
                <a:schemeClr val="dk1"/>
              </a:solidFill>
            </a:endParaRPr>
          </a:p>
        </p:txBody>
      </p:sp>
      <p:sp>
        <p:nvSpPr>
          <p:cNvPr id="207" name="Google Shape;207;p21"/>
          <p:cNvSpPr/>
          <p:nvPr/>
        </p:nvSpPr>
        <p:spPr>
          <a:xfrm rot="-1770764">
            <a:off x="3279204" y="2564706"/>
            <a:ext cx="1377541" cy="703544"/>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pic>
        <p:nvPicPr>
          <p:cNvPr id="208" name="Google Shape;208;p21"/>
          <p:cNvPicPr preferRelativeResize="0"/>
          <p:nvPr/>
        </p:nvPicPr>
        <p:blipFill rotWithShape="1">
          <a:blip r:embed="rId4">
            <a:alphaModFix/>
          </a:blip>
          <a:srcRect l="15843" t="14000" r="16852"/>
          <a:stretch/>
        </p:blipFill>
        <p:spPr>
          <a:xfrm>
            <a:off x="7476599" y="1546475"/>
            <a:ext cx="1422376" cy="1362999"/>
          </a:xfrm>
          <a:prstGeom prst="rect">
            <a:avLst/>
          </a:prstGeom>
          <a:noFill/>
          <a:ln w="19050" cap="flat" cmpd="sng">
            <a:solidFill>
              <a:srgbClr val="00FF00"/>
            </a:solidFill>
            <a:prstDash val="solid"/>
            <a:round/>
            <a:headEnd type="none" w="sm" len="sm"/>
            <a:tailEnd type="none" w="sm" len="sm"/>
          </a:ln>
        </p:spPr>
      </p:pic>
      <p:sp>
        <p:nvSpPr>
          <p:cNvPr id="209" name="Google Shape;209;p21"/>
          <p:cNvSpPr txBox="1"/>
          <p:nvPr/>
        </p:nvSpPr>
        <p:spPr>
          <a:xfrm>
            <a:off x="7476600" y="1470275"/>
            <a:ext cx="1488300" cy="74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100">
                <a:solidFill>
                  <a:srgbClr val="FFFF00"/>
                </a:solidFill>
              </a:rPr>
              <a:t>GPS station on Attu Island</a:t>
            </a:r>
            <a:endParaRPr sz="1100">
              <a:solidFill>
                <a:srgbClr val="FFFF00"/>
              </a:solidFill>
            </a:endParaRPr>
          </a:p>
        </p:txBody>
      </p:sp>
      <p:sp>
        <p:nvSpPr>
          <p:cNvPr id="210" name="Google Shape;210;p21"/>
          <p:cNvSpPr txBox="1"/>
          <p:nvPr/>
        </p:nvSpPr>
        <p:spPr>
          <a:xfrm>
            <a:off x="2969625" y="1532125"/>
            <a:ext cx="1835400" cy="738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b="1">
                <a:solidFill>
                  <a:srgbClr val="FF9900"/>
                </a:solidFill>
                <a:latin typeface="Calibri"/>
                <a:ea typeface="Calibri"/>
                <a:cs typeface="Calibri"/>
                <a:sym typeface="Calibri"/>
              </a:rPr>
              <a:t>stations in more stable inland Asia with little relative motion</a:t>
            </a:r>
            <a:endParaRPr sz="1200" b="1">
              <a:solidFill>
                <a:srgbClr val="FF9900"/>
              </a:solidFill>
              <a:latin typeface="Calibri"/>
              <a:ea typeface="Calibri"/>
              <a:cs typeface="Calibri"/>
              <a:sym typeface="Calibri"/>
            </a:endParaRPr>
          </a:p>
        </p:txBody>
      </p:sp>
      <p:cxnSp>
        <p:nvCxnSpPr>
          <p:cNvPr id="211" name="Google Shape;211;p21"/>
          <p:cNvCxnSpPr/>
          <p:nvPr/>
        </p:nvCxnSpPr>
        <p:spPr>
          <a:xfrm>
            <a:off x="3736650" y="2170575"/>
            <a:ext cx="201600" cy="369000"/>
          </a:xfrm>
          <a:prstGeom prst="straightConnector1">
            <a:avLst/>
          </a:prstGeom>
          <a:noFill/>
          <a:ln w="19050" cap="flat" cmpd="sng">
            <a:solidFill>
              <a:srgbClr val="FF9900"/>
            </a:solidFill>
            <a:prstDash val="solid"/>
            <a:round/>
            <a:headEnd type="none" w="med" len="med"/>
            <a:tailEnd type="none" w="med" len="med"/>
          </a:ln>
        </p:spPr>
      </p:cxnSp>
      <p:sp>
        <p:nvSpPr>
          <p:cNvPr id="212" name="Google Shape;212;p21"/>
          <p:cNvSpPr txBox="1"/>
          <p:nvPr/>
        </p:nvSpPr>
        <p:spPr>
          <a:xfrm>
            <a:off x="5210475" y="978025"/>
            <a:ext cx="1488300" cy="7389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US" sz="1200" b="1">
                <a:solidFill>
                  <a:srgbClr val="FF9900"/>
                </a:solidFill>
                <a:latin typeface="Calibri"/>
                <a:ea typeface="Calibri"/>
                <a:cs typeface="Calibri"/>
                <a:sym typeface="Calibri"/>
              </a:rPr>
              <a:t>stations near the epicenter have lots of westward motion</a:t>
            </a:r>
            <a:endParaRPr sz="1200" b="1">
              <a:solidFill>
                <a:srgbClr val="FF9900"/>
              </a:solidFill>
              <a:latin typeface="Calibri"/>
              <a:ea typeface="Calibri"/>
              <a:cs typeface="Calibri"/>
              <a:sym typeface="Calibri"/>
            </a:endParaRPr>
          </a:p>
        </p:txBody>
      </p:sp>
      <p:sp>
        <p:nvSpPr>
          <p:cNvPr id="213" name="Google Shape;213;p21"/>
          <p:cNvSpPr/>
          <p:nvPr/>
        </p:nvSpPr>
        <p:spPr>
          <a:xfrm rot="1054903">
            <a:off x="5678819" y="5441223"/>
            <a:ext cx="1044806" cy="318507"/>
          </a:xfrm>
          <a:prstGeom prst="ellipse">
            <a:avLst/>
          </a:prstGeom>
          <a:noFill/>
          <a:ln w="28575" cap="flat" cmpd="sng">
            <a:solidFill>
              <a:srgbClr val="FF99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cxnSp>
        <p:nvCxnSpPr>
          <p:cNvPr id="214" name="Google Shape;214;p21"/>
          <p:cNvCxnSpPr/>
          <p:nvPr/>
        </p:nvCxnSpPr>
        <p:spPr>
          <a:xfrm>
            <a:off x="5868975" y="1656725"/>
            <a:ext cx="171300" cy="3744900"/>
          </a:xfrm>
          <a:prstGeom prst="straightConnector1">
            <a:avLst/>
          </a:prstGeom>
          <a:noFill/>
          <a:ln w="19050" cap="flat" cmpd="sng">
            <a:solidFill>
              <a:srgbClr val="FF9900"/>
            </a:solidFill>
            <a:prstDash val="solid"/>
            <a:round/>
            <a:headEnd type="none" w="med" len="med"/>
            <a:tailEnd type="none" w="med" len="med"/>
          </a:ln>
        </p:spPr>
      </p:cxn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D4B2094-D9CD-0CEE-DD7B-88449AA57633}"/>
              </a:ext>
            </a:extLst>
          </p:cNvPr>
          <p:cNvPicPr>
            <a:picLocks noChangeAspect="1"/>
          </p:cNvPicPr>
          <p:nvPr/>
        </p:nvPicPr>
        <p:blipFill>
          <a:blip r:embed="rId3"/>
          <a:stretch>
            <a:fillRect/>
          </a:stretch>
        </p:blipFill>
        <p:spPr>
          <a:xfrm>
            <a:off x="1333256" y="634285"/>
            <a:ext cx="7315200" cy="6147515"/>
          </a:xfrm>
          <a:prstGeom prst="rect">
            <a:avLst/>
          </a:prstGeom>
        </p:spPr>
      </p:pic>
      <p:sp>
        <p:nvSpPr>
          <p:cNvPr id="15364" name="TextBox 4">
            <a:extLst>
              <a:ext uri="{FF2B5EF4-FFF2-40B4-BE49-F238E27FC236}">
                <a16:creationId xmlns:a16="http://schemas.microsoft.com/office/drawing/2014/main" id="{65CCC608-D084-BED8-8648-F39ABDCCB5F8}"/>
              </a:ext>
            </a:extLst>
          </p:cNvPr>
          <p:cNvSpPr txBox="1">
            <a:spLocks noChangeArrowheads="1"/>
          </p:cNvSpPr>
          <p:nvPr/>
        </p:nvSpPr>
        <p:spPr bwMode="auto">
          <a:xfrm>
            <a:off x="1974833" y="3067776"/>
            <a:ext cx="685165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a:t>
            </a:r>
            <a:r>
              <a:rPr lang="en-US" altLang="en-US" sz="1400" dirty="0">
                <a:latin typeface="Arial" panose="020B0604020202020204" pitchFamily="34" charset="0"/>
              </a:rPr>
              <a:t>it took 8 minutes and 52 seconds for </a:t>
            </a:r>
            <a:r>
              <a:rPr lang="en-US" altLang="en-US" sz="1400" dirty="0">
                <a:solidFill>
                  <a:srgbClr val="000000"/>
                </a:solidFill>
                <a:latin typeface="Arial" panose="020B0604020202020204" pitchFamily="34" charset="0"/>
              </a:rPr>
              <a:t>the compressional </a:t>
            </a:r>
          </a:p>
          <a:p>
            <a:pPr eaLnBrk="1" hangingPunct="1">
              <a:spcBef>
                <a:spcPct val="0"/>
              </a:spcBef>
              <a:buFontTx/>
              <a:buNone/>
            </a:pPr>
            <a:r>
              <a:rPr lang="en-US" altLang="en-US" sz="1400" dirty="0">
                <a:solidFill>
                  <a:srgbClr val="000000"/>
                </a:solidFill>
                <a:latin typeface="Arial" panose="020B0604020202020204" pitchFamily="34" charset="0"/>
              </a:rPr>
              <a:t>P waves to travel a curved path through the mantle to Bend, Oregon.</a:t>
            </a:r>
          </a:p>
        </p:txBody>
      </p:sp>
      <p:sp>
        <p:nvSpPr>
          <p:cNvPr id="15365" name="TextBox 7">
            <a:extLst>
              <a:ext uri="{FF2B5EF4-FFF2-40B4-BE49-F238E27FC236}">
                <a16:creationId xmlns:a16="http://schemas.microsoft.com/office/drawing/2014/main" id="{C19FE856-6508-2DCF-6436-4C5C437EAA6C}"/>
              </a:ext>
            </a:extLst>
          </p:cNvPr>
          <p:cNvSpPr txBox="1">
            <a:spLocks noChangeArrowheads="1"/>
          </p:cNvSpPr>
          <p:nvPr/>
        </p:nvSpPr>
        <p:spPr bwMode="auto">
          <a:xfrm>
            <a:off x="2380552" y="635951"/>
            <a:ext cx="6332538"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Bend is 5577 km (3466 miles, 50.2°) from the location of this earthquake. </a:t>
            </a:r>
          </a:p>
          <a:p>
            <a:pPr eaLnBrk="1" hangingPunct="1">
              <a:spcBef>
                <a:spcPct val="0"/>
              </a:spcBef>
              <a:buFontTx/>
              <a:buNone/>
            </a:pPr>
            <a:endParaRPr lang="en-US" altLang="en-US" sz="1400" dirty="0">
              <a:solidFill>
                <a:srgbClr val="000000"/>
              </a:solidFill>
              <a:latin typeface="Arial" panose="020B0604020202020204" pitchFamily="34" charset="0"/>
            </a:endParaRPr>
          </a:p>
        </p:txBody>
      </p:sp>
      <p:sp>
        <p:nvSpPr>
          <p:cNvPr id="15366" name="TextBox 6">
            <a:extLst>
              <a:ext uri="{FF2B5EF4-FFF2-40B4-BE49-F238E27FC236}">
                <a16:creationId xmlns:a16="http://schemas.microsoft.com/office/drawing/2014/main" id="{17710327-E9A6-7D1F-B6E9-D2D9F13DCDB4}"/>
              </a:ext>
            </a:extLst>
          </p:cNvPr>
          <p:cNvSpPr txBox="1">
            <a:spLocks noChangeArrowheads="1"/>
          </p:cNvSpPr>
          <p:nvPr/>
        </p:nvSpPr>
        <p:spPr bwMode="auto">
          <a:xfrm>
            <a:off x="1920858" y="4726574"/>
            <a:ext cx="6959600" cy="738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 typeface="Arial" panose="020B0604020202020204" pitchFamily="34" charset="0"/>
              <a:buNone/>
            </a:pPr>
            <a:r>
              <a:rPr lang="en-US" altLang="en-US" sz="1400" dirty="0">
                <a:solidFill>
                  <a:srgbClr val="000000"/>
                </a:solidFill>
                <a:latin typeface="Arial" panose="020B0604020202020204" pitchFamily="34" charset="0"/>
              </a:rPr>
              <a:t>Surface waves traveled the 5577 km (3466 miles) along the perimeter of the Earth from the earthquake to the recording station. The surface wave began to arrive in </a:t>
            </a:r>
            <a:r>
              <a:rPr lang="en-US" altLang="en-US" sz="1400" dirty="0">
                <a:latin typeface="Arial" panose="020B0604020202020204" pitchFamily="34" charset="0"/>
              </a:rPr>
              <a:t>Bend 25 minutes </a:t>
            </a:r>
            <a:r>
              <a:rPr lang="en-US" altLang="en-US" sz="1400" dirty="0">
                <a:solidFill>
                  <a:srgbClr val="000000"/>
                </a:solidFill>
                <a:latin typeface="Arial" panose="020B0604020202020204" pitchFamily="34" charset="0"/>
              </a:rPr>
              <a:t>after the earthquake occurred off the coast of Kamchatka.  </a:t>
            </a:r>
          </a:p>
        </p:txBody>
      </p:sp>
      <p:sp>
        <p:nvSpPr>
          <p:cNvPr id="15367" name="TextBox 9">
            <a:extLst>
              <a:ext uri="{FF2B5EF4-FFF2-40B4-BE49-F238E27FC236}">
                <a16:creationId xmlns:a16="http://schemas.microsoft.com/office/drawing/2014/main" id="{BBDE19FC-C567-39F8-64B6-4527D5027A41}"/>
              </a:ext>
            </a:extLst>
          </p:cNvPr>
          <p:cNvSpPr txBox="1">
            <a:spLocks noChangeArrowheads="1"/>
          </p:cNvSpPr>
          <p:nvPr/>
        </p:nvSpPr>
        <p:spPr bwMode="auto">
          <a:xfrm>
            <a:off x="1975627" y="3897969"/>
            <a:ext cx="6850063" cy="522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waves that follow the same path through the mantle as P waves.  S waves </a:t>
            </a:r>
            <a:r>
              <a:rPr lang="en-US" altLang="en-US" sz="1400" dirty="0">
                <a:latin typeface="Arial" panose="020B0604020202020204" pitchFamily="34" charset="0"/>
              </a:rPr>
              <a:t>took 16 minutes and 3 seconds to </a:t>
            </a:r>
            <a:r>
              <a:rPr lang="en-US" altLang="en-US" sz="1400" dirty="0">
                <a:solidFill>
                  <a:srgbClr val="000000"/>
                </a:solidFill>
                <a:latin typeface="Arial" panose="020B0604020202020204" pitchFamily="34" charset="0"/>
              </a:rPr>
              <a:t>travel from the earthquake to Bend.</a:t>
            </a:r>
          </a:p>
        </p:txBody>
      </p:sp>
      <p:sp>
        <p:nvSpPr>
          <p:cNvPr id="15368" name="TextBox 4">
            <a:extLst>
              <a:ext uri="{FF2B5EF4-FFF2-40B4-BE49-F238E27FC236}">
                <a16:creationId xmlns:a16="http://schemas.microsoft.com/office/drawing/2014/main" id="{70712A5F-C1D4-FFC1-45A7-A0F10F972D68}"/>
              </a:ext>
            </a:extLst>
          </p:cNvPr>
          <p:cNvSpPr txBox="1">
            <a:spLocks noChangeArrowheads="1"/>
          </p:cNvSpPr>
          <p:nvPr/>
        </p:nvSpPr>
        <p:spPr bwMode="auto">
          <a:xfrm>
            <a:off x="3392243" y="1208744"/>
            <a:ext cx="376238"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E7532E34-B89F-3403-A61A-4824659D0516}"/>
              </a:ext>
            </a:extLst>
          </p:cNvPr>
          <p:cNvSpPr txBox="1">
            <a:spLocks noChangeArrowheads="1"/>
          </p:cNvSpPr>
          <p:nvPr/>
        </p:nvSpPr>
        <p:spPr bwMode="auto">
          <a:xfrm>
            <a:off x="4990856" y="1208743"/>
            <a:ext cx="338138" cy="3698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7B63FA8F-61AE-7553-1D6F-34C828A253EA}"/>
              </a:ext>
            </a:extLst>
          </p:cNvPr>
          <p:cNvSpPr txBox="1"/>
          <p:nvPr/>
        </p:nvSpPr>
        <p:spPr>
          <a:xfrm>
            <a:off x="6625074" y="1380007"/>
            <a:ext cx="2152650" cy="369888"/>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pic>
        <p:nvPicPr>
          <p:cNvPr id="6" name="Picture 5" descr="A picture containing candelabrum, fan, grate&#10;&#10;Description automatically generated">
            <a:extLst>
              <a:ext uri="{FF2B5EF4-FFF2-40B4-BE49-F238E27FC236}">
                <a16:creationId xmlns:a16="http://schemas.microsoft.com/office/drawing/2014/main" id="{ADA587FE-8315-5787-029A-9F3C092EB38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7" name="Rectangle 6">
            <a:extLst>
              <a:ext uri="{FF2B5EF4-FFF2-40B4-BE49-F238E27FC236}">
                <a16:creationId xmlns:a16="http://schemas.microsoft.com/office/drawing/2014/main" id="{D96D1E7C-D372-6924-10F8-7668CF1C7339}"/>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Rectangle 8">
            <a:extLst>
              <a:ext uri="{FF2B5EF4-FFF2-40B4-BE49-F238E27FC236}">
                <a16:creationId xmlns:a16="http://schemas.microsoft.com/office/drawing/2014/main" id="{861D160D-BF40-46AC-0E4B-5C42358BA127}"/>
              </a:ext>
            </a:extLst>
          </p:cNvPr>
          <p:cNvSpPr/>
          <p:nvPr/>
        </p:nvSpPr>
        <p:spPr>
          <a:xfrm>
            <a:off x="6625074" y="5636027"/>
            <a:ext cx="2366526" cy="609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p>
        </p:txBody>
      </p:sp>
      <p:sp>
        <p:nvSpPr>
          <p:cNvPr id="2" name="Google Shape;91;p13">
            <a:extLst>
              <a:ext uri="{FF2B5EF4-FFF2-40B4-BE49-F238E27FC236}">
                <a16:creationId xmlns:a16="http://schemas.microsoft.com/office/drawing/2014/main" id="{62E07945-BB54-5746-6D6E-C8FD298787EF}"/>
              </a:ext>
            </a:extLst>
          </p:cNvPr>
          <p:cNvSpPr txBox="1"/>
          <p:nvPr/>
        </p:nvSpPr>
        <p:spPr>
          <a:xfrm>
            <a:off x="1233497" y="-127001"/>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2"/>
          <p:cNvSpPr txBox="1"/>
          <p:nvPr/>
        </p:nvSpPr>
        <p:spPr>
          <a:xfrm>
            <a:off x="132340" y="6248400"/>
            <a:ext cx="9022800" cy="800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400">
                <a:solidFill>
                  <a:schemeClr val="dk1"/>
                </a:solidFill>
                <a:latin typeface="Arial"/>
                <a:ea typeface="Arial"/>
                <a:cs typeface="Arial"/>
                <a:sym typeface="Arial"/>
              </a:rPr>
              <a:t>These resources have been developed as part of the SAGE facility operated by the EarthScope Consortium</a:t>
            </a:r>
            <a:endParaRPr/>
          </a:p>
          <a:p>
            <a:pPr marL="0" marR="0" lvl="0" indent="0" algn="ctr" rtl="0">
              <a:spcBef>
                <a:spcPts val="0"/>
              </a:spcBef>
              <a:spcAft>
                <a:spcPts val="0"/>
              </a:spcAft>
              <a:buNone/>
            </a:pPr>
            <a:r>
              <a:rPr lang="en-US" sz="1400">
                <a:solidFill>
                  <a:schemeClr val="dk1"/>
                </a:solidFill>
                <a:latin typeface="Arial"/>
                <a:ea typeface="Arial"/>
                <a:cs typeface="Arial"/>
                <a:sym typeface="Arial"/>
              </a:rPr>
              <a:t> via support from the National Science Foundation. </a:t>
            </a:r>
            <a:endParaRPr/>
          </a:p>
          <a:p>
            <a:pPr marL="0" marR="0" lvl="0" indent="0" algn="l" rtl="0">
              <a:spcBef>
                <a:spcPts val="0"/>
              </a:spcBef>
              <a:spcAft>
                <a:spcPts val="0"/>
              </a:spcAft>
              <a:buNone/>
            </a:pPr>
            <a:endParaRPr sz="1800">
              <a:solidFill>
                <a:schemeClr val="dk1"/>
              </a:solidFill>
              <a:latin typeface="Arial"/>
              <a:ea typeface="Arial"/>
              <a:cs typeface="Arial"/>
              <a:sym typeface="Arial"/>
            </a:endParaRPr>
          </a:p>
        </p:txBody>
      </p:sp>
      <p:pic>
        <p:nvPicPr>
          <p:cNvPr id="212" name="Google Shape;212;p22" descr="Graphical user interface&#10;&#10;Description automatically generated with medium confidence"/>
          <p:cNvPicPr preferRelativeResize="0"/>
          <p:nvPr/>
        </p:nvPicPr>
        <p:blipFill rotWithShape="1">
          <a:blip r:embed="rId3">
            <a:alphaModFix/>
          </a:blip>
          <a:srcRect/>
          <a:stretch/>
        </p:blipFill>
        <p:spPr>
          <a:xfrm>
            <a:off x="1092200" y="4375750"/>
            <a:ext cx="4509527" cy="1702188"/>
          </a:xfrm>
          <a:prstGeom prst="rect">
            <a:avLst/>
          </a:prstGeom>
          <a:noFill/>
          <a:ln>
            <a:noFill/>
          </a:ln>
        </p:spPr>
      </p:pic>
      <p:sp>
        <p:nvSpPr>
          <p:cNvPr id="213" name="Google Shape;213;p22"/>
          <p:cNvSpPr txBox="1"/>
          <p:nvPr/>
        </p:nvSpPr>
        <p:spPr>
          <a:xfrm>
            <a:off x="642144" y="398943"/>
            <a:ext cx="7859700" cy="34170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Clr>
                <a:srgbClr val="373583"/>
              </a:buClr>
              <a:buSzPts val="1800"/>
              <a:buFont typeface="Arial"/>
              <a:buNone/>
            </a:pPr>
            <a:r>
              <a:rPr lang="en-US" sz="1800" b="1">
                <a:solidFill>
                  <a:srgbClr val="373583"/>
                </a:solidFill>
                <a:latin typeface="Arial"/>
                <a:ea typeface="Arial"/>
                <a:cs typeface="Arial"/>
                <a:sym typeface="Arial"/>
              </a:rPr>
              <a:t>Teachable Moments are a service of</a:t>
            </a:r>
            <a:endParaRPr sz="1800">
              <a:solidFill>
                <a:srgbClr val="373583"/>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EarthScope Consortium</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and </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The University of Portland </a:t>
            </a:r>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Please send feedback to </a:t>
            </a:r>
            <a:r>
              <a:rPr lang="en-US" sz="1800" u="sng">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tammy.bravo@earthscope.org</a:t>
            </a: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To receive automatic notifications of new Teachable Moments</a:t>
            </a:r>
            <a:endParaRPr/>
          </a:p>
          <a:p>
            <a:pPr marL="0" marR="0" lvl="0" indent="0" algn="ctr" rtl="0">
              <a:spcBef>
                <a:spcPts val="0"/>
              </a:spcBef>
              <a:spcAft>
                <a:spcPts val="0"/>
              </a:spcAft>
              <a:buClr>
                <a:schemeClr val="dk1"/>
              </a:buClr>
              <a:buSzPts val="1800"/>
              <a:buFont typeface="Arial"/>
              <a:buNone/>
            </a:pPr>
            <a:r>
              <a:rPr lang="en-US" sz="1800">
                <a:solidFill>
                  <a:schemeClr val="dk1"/>
                </a:solidFill>
                <a:latin typeface="Arial"/>
                <a:ea typeface="Arial"/>
                <a:cs typeface="Arial"/>
                <a:sym typeface="Arial"/>
              </a:rPr>
              <a:t> send a blank email to earthquakes+subscribe@earthscope.org</a:t>
            </a:r>
            <a:endParaRPr/>
          </a:p>
        </p:txBody>
      </p:sp>
      <p:pic>
        <p:nvPicPr>
          <p:cNvPr id="214" name="Google Shape;214;p22"/>
          <p:cNvPicPr preferRelativeResize="0"/>
          <p:nvPr/>
        </p:nvPicPr>
        <p:blipFill>
          <a:blip r:embed="rId5">
            <a:alphaModFix/>
          </a:blip>
          <a:stretch>
            <a:fillRect/>
          </a:stretch>
        </p:blipFill>
        <p:spPr>
          <a:xfrm>
            <a:off x="5601725" y="4375749"/>
            <a:ext cx="2845672" cy="15075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18"/>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146" name="Google Shape;146;p18"/>
          <p:cNvPicPr preferRelativeResize="0"/>
          <p:nvPr/>
        </p:nvPicPr>
        <p:blipFill>
          <a:blip r:embed="rId3">
            <a:alphaModFix/>
          </a:blip>
          <a:stretch>
            <a:fillRect/>
          </a:stretch>
        </p:blipFill>
        <p:spPr>
          <a:xfrm>
            <a:off x="5693750" y="1614875"/>
            <a:ext cx="3282475" cy="4881026"/>
          </a:xfrm>
          <a:prstGeom prst="rect">
            <a:avLst/>
          </a:prstGeom>
          <a:noFill/>
          <a:ln>
            <a:noFill/>
          </a:ln>
        </p:spPr>
      </p:pic>
      <p:pic>
        <p:nvPicPr>
          <p:cNvPr id="147" name="Google Shape;147;p18"/>
          <p:cNvPicPr preferRelativeResize="0"/>
          <p:nvPr/>
        </p:nvPicPr>
        <p:blipFill>
          <a:blip r:embed="rId4">
            <a:alphaModFix/>
          </a:blip>
          <a:stretch>
            <a:fillRect/>
          </a:stretch>
        </p:blipFill>
        <p:spPr>
          <a:xfrm>
            <a:off x="236300" y="3280900"/>
            <a:ext cx="5321400" cy="3215001"/>
          </a:xfrm>
          <a:prstGeom prst="rect">
            <a:avLst/>
          </a:prstGeom>
          <a:noFill/>
          <a:ln>
            <a:noFill/>
          </a:ln>
        </p:spPr>
      </p:pic>
      <p:sp>
        <p:nvSpPr>
          <p:cNvPr id="148" name="Google Shape;148;p18"/>
          <p:cNvSpPr/>
          <p:nvPr/>
        </p:nvSpPr>
        <p:spPr>
          <a:xfrm>
            <a:off x="1524850" y="3822825"/>
            <a:ext cx="239400" cy="2391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cxnSp>
        <p:nvCxnSpPr>
          <p:cNvPr id="149" name="Google Shape;149;p18"/>
          <p:cNvCxnSpPr/>
          <p:nvPr/>
        </p:nvCxnSpPr>
        <p:spPr>
          <a:xfrm rot="10800000" flipH="1">
            <a:off x="1529125" y="1674575"/>
            <a:ext cx="4280100" cy="2152500"/>
          </a:xfrm>
          <a:prstGeom prst="straightConnector1">
            <a:avLst/>
          </a:prstGeom>
          <a:noFill/>
          <a:ln w="9525" cap="flat" cmpd="sng">
            <a:solidFill>
              <a:schemeClr val="dk1"/>
            </a:solidFill>
            <a:prstDash val="solid"/>
            <a:round/>
            <a:headEnd type="none" w="med" len="med"/>
            <a:tailEnd type="none" w="med" len="med"/>
          </a:ln>
        </p:spPr>
      </p:cxnSp>
      <p:cxnSp>
        <p:nvCxnSpPr>
          <p:cNvPr id="150" name="Google Shape;150;p18"/>
          <p:cNvCxnSpPr/>
          <p:nvPr/>
        </p:nvCxnSpPr>
        <p:spPr>
          <a:xfrm>
            <a:off x="1525075" y="4066850"/>
            <a:ext cx="4264800" cy="1921200"/>
          </a:xfrm>
          <a:prstGeom prst="straightConnector1">
            <a:avLst/>
          </a:prstGeom>
          <a:noFill/>
          <a:ln w="9525" cap="flat" cmpd="sng">
            <a:solidFill>
              <a:schemeClr val="dk1"/>
            </a:solidFill>
            <a:prstDash val="solid"/>
            <a:round/>
            <a:headEnd type="none" w="med" len="med"/>
            <a:tailEnd type="none" w="med" len="med"/>
          </a:ln>
        </p:spPr>
      </p:cxnSp>
      <p:sp>
        <p:nvSpPr>
          <p:cNvPr id="151" name="Google Shape;151;p18"/>
          <p:cNvSpPr txBox="1"/>
          <p:nvPr/>
        </p:nvSpPr>
        <p:spPr>
          <a:xfrm>
            <a:off x="236300" y="6518700"/>
            <a:ext cx="4264800" cy="3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100" i="1">
                <a:solidFill>
                  <a:schemeClr val="dk1"/>
                </a:solidFill>
              </a:rPr>
              <a:t>Image courtesy of Gringer, Wikimedia</a:t>
            </a:r>
            <a:endParaRPr sz="1100" i="1">
              <a:solidFill>
                <a:schemeClr val="dk1"/>
              </a:solidFill>
            </a:endParaRPr>
          </a:p>
        </p:txBody>
      </p:sp>
      <p:sp>
        <p:nvSpPr>
          <p:cNvPr id="152" name="Google Shape;152;p18"/>
          <p:cNvSpPr txBox="1"/>
          <p:nvPr/>
        </p:nvSpPr>
        <p:spPr>
          <a:xfrm>
            <a:off x="6133675" y="6518700"/>
            <a:ext cx="2958300" cy="3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100" i="1">
                <a:solidFill>
                  <a:schemeClr val="dk1"/>
                </a:solidFill>
              </a:rPr>
              <a:t>Image courtesy of Oregon State University</a:t>
            </a:r>
            <a:endParaRPr sz="1100" i="1">
              <a:solidFill>
                <a:schemeClr val="dk1"/>
              </a:solidFill>
            </a:endParaRPr>
          </a:p>
        </p:txBody>
      </p:sp>
      <p:sp>
        <p:nvSpPr>
          <p:cNvPr id="153" name="Google Shape;153;p18"/>
          <p:cNvSpPr txBox="1"/>
          <p:nvPr/>
        </p:nvSpPr>
        <p:spPr>
          <a:xfrm>
            <a:off x="314000" y="979975"/>
            <a:ext cx="8718900" cy="209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700">
                <a:solidFill>
                  <a:schemeClr val="dk1"/>
                </a:solidFill>
              </a:rPr>
              <a:t>The Kamchatka Peninsula forms part of the circum-Pacific “Ring of Fire,” where two-thirds of the world’s volcanoes and 90% of the world’s earthquakes occur.</a:t>
            </a:r>
            <a:endParaRPr sz="1700">
              <a:solidFill>
                <a:schemeClr val="dk1"/>
              </a:solidFill>
            </a:endParaRPr>
          </a:p>
          <a:p>
            <a:pPr marL="0" lvl="0" indent="0" algn="l" rtl="0">
              <a:spcBef>
                <a:spcPts val="0"/>
              </a:spcBef>
              <a:spcAft>
                <a:spcPts val="0"/>
              </a:spcAft>
              <a:buNone/>
            </a:pPr>
            <a:endParaRPr sz="1700">
              <a:solidFill>
                <a:schemeClr val="dk1"/>
              </a:solidFill>
            </a:endParaRPr>
          </a:p>
          <a:p>
            <a:pPr marL="0" lvl="0" indent="0" algn="l" rtl="0">
              <a:spcBef>
                <a:spcPts val="0"/>
              </a:spcBef>
              <a:spcAft>
                <a:spcPts val="0"/>
              </a:spcAft>
              <a:buClr>
                <a:schemeClr val="dk1"/>
              </a:buClr>
              <a:buSzPts val="1100"/>
              <a:buFont typeface="Arial"/>
              <a:buNone/>
            </a:pPr>
            <a:r>
              <a:rPr lang="en-US" sz="1700">
                <a:solidFill>
                  <a:schemeClr val="dk1"/>
                </a:solidFill>
              </a:rPr>
              <a:t>There are around 160 volcanoes along the </a:t>
            </a:r>
            <a:br>
              <a:rPr lang="en-US" sz="1700">
                <a:solidFill>
                  <a:schemeClr val="dk1"/>
                </a:solidFill>
              </a:rPr>
            </a:br>
            <a:r>
              <a:rPr lang="en-US" sz="1700">
                <a:solidFill>
                  <a:schemeClr val="dk1"/>
                </a:solidFill>
              </a:rPr>
              <a:t>Kamchatka Peninsula, 29 of which </a:t>
            </a:r>
            <a:br>
              <a:rPr lang="en-US" sz="1700">
                <a:solidFill>
                  <a:schemeClr val="dk1"/>
                </a:solidFill>
              </a:rPr>
            </a:br>
            <a:r>
              <a:rPr lang="en-US" sz="1700">
                <a:solidFill>
                  <a:schemeClr val="dk1"/>
                </a:solidFill>
              </a:rPr>
              <a:t>are still active.</a:t>
            </a:r>
            <a:endParaRPr sz="17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19"/>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160" name="Google Shape;160;p19"/>
          <p:cNvSpPr txBox="1"/>
          <p:nvPr/>
        </p:nvSpPr>
        <p:spPr>
          <a:xfrm>
            <a:off x="425100" y="1078100"/>
            <a:ext cx="8313547" cy="185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700" dirty="0">
                <a:solidFill>
                  <a:schemeClr val="dk1"/>
                </a:solidFill>
              </a:rPr>
              <a:t>An eruption of the Shiveluch volcano—one of Kamchatka’s largest and most active volcanoes—occurred shortly after the August 17 magnitude 7.0 earthquake. The eruption produced an ash column 5 miles high.</a:t>
            </a:r>
            <a:endParaRPr sz="1700" dirty="0">
              <a:solidFill>
                <a:schemeClr val="dk1"/>
              </a:solidFill>
            </a:endParaRPr>
          </a:p>
          <a:p>
            <a:pPr marL="0" lvl="0" indent="0" algn="l" rtl="0">
              <a:spcBef>
                <a:spcPts val="0"/>
              </a:spcBef>
              <a:spcAft>
                <a:spcPts val="0"/>
              </a:spcAft>
              <a:buNone/>
            </a:pPr>
            <a:endParaRPr sz="1700" dirty="0">
              <a:solidFill>
                <a:schemeClr val="dk1"/>
              </a:solidFill>
            </a:endParaRPr>
          </a:p>
          <a:p>
            <a:pPr marL="0" lvl="0" indent="0" algn="l" rtl="0">
              <a:spcBef>
                <a:spcPts val="0"/>
              </a:spcBef>
              <a:spcAft>
                <a:spcPts val="0"/>
              </a:spcAft>
              <a:buNone/>
            </a:pPr>
            <a:r>
              <a:rPr lang="en-US" sz="1700" dirty="0">
                <a:solidFill>
                  <a:schemeClr val="dk1"/>
                </a:solidFill>
              </a:rPr>
              <a:t>While some news outlets reported that the earthquake triggered the eruption, the Tokyo Volcanic Ash Advisory Center issued multiple advisories for the volcano up to 6 hours prior to the earthquake.</a:t>
            </a:r>
            <a:endParaRPr sz="1700" dirty="0">
              <a:solidFill>
                <a:schemeClr val="dk1"/>
              </a:solidFill>
            </a:endParaRPr>
          </a:p>
          <a:p>
            <a:pPr marL="0" lvl="0" indent="0" algn="l" rtl="0">
              <a:spcBef>
                <a:spcPts val="0"/>
              </a:spcBef>
              <a:spcAft>
                <a:spcPts val="0"/>
              </a:spcAft>
              <a:buNone/>
            </a:pPr>
            <a:endParaRPr sz="1700" dirty="0">
              <a:solidFill>
                <a:schemeClr val="dk1"/>
              </a:solidFill>
            </a:endParaRPr>
          </a:p>
        </p:txBody>
      </p:sp>
      <p:pic>
        <p:nvPicPr>
          <p:cNvPr id="161" name="Google Shape;161;p19"/>
          <p:cNvPicPr preferRelativeResize="0"/>
          <p:nvPr/>
        </p:nvPicPr>
        <p:blipFill rotWithShape="1">
          <a:blip r:embed="rId3">
            <a:alphaModFix/>
          </a:blip>
          <a:srcRect l="23097" t="20380" r="26448" b="15570"/>
          <a:stretch/>
        </p:blipFill>
        <p:spPr>
          <a:xfrm>
            <a:off x="980268" y="3382412"/>
            <a:ext cx="3156775" cy="3131751"/>
          </a:xfrm>
          <a:prstGeom prst="rect">
            <a:avLst/>
          </a:prstGeom>
          <a:noFill/>
          <a:ln>
            <a:noFill/>
          </a:ln>
        </p:spPr>
      </p:pic>
      <p:pic>
        <p:nvPicPr>
          <p:cNvPr id="163" name="Google Shape;163;p19"/>
          <p:cNvPicPr preferRelativeResize="0"/>
          <p:nvPr/>
        </p:nvPicPr>
        <p:blipFill>
          <a:blip r:embed="rId4">
            <a:alphaModFix/>
          </a:blip>
          <a:stretch>
            <a:fillRect/>
          </a:stretch>
        </p:blipFill>
        <p:spPr>
          <a:xfrm>
            <a:off x="4286314" y="3382412"/>
            <a:ext cx="3997790" cy="2652701"/>
          </a:xfrm>
          <a:prstGeom prst="rect">
            <a:avLst/>
          </a:prstGeom>
          <a:noFill/>
          <a:ln>
            <a:noFill/>
          </a:ln>
        </p:spPr>
      </p:pic>
      <p:sp>
        <p:nvSpPr>
          <p:cNvPr id="164" name="Google Shape;164;p19"/>
          <p:cNvSpPr txBox="1"/>
          <p:nvPr/>
        </p:nvSpPr>
        <p:spPr>
          <a:xfrm>
            <a:off x="4186800" y="6035113"/>
            <a:ext cx="4741500" cy="36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200" i="1" dirty="0">
                <a:solidFill>
                  <a:schemeClr val="dk1"/>
                </a:solidFill>
              </a:rPr>
              <a:t>NASA Earth Observatory photo of Shiveluch from 2007</a:t>
            </a:r>
            <a:endParaRPr sz="1200" i="1"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TextBox 14">
            <a:extLst>
              <a:ext uri="{FF2B5EF4-FFF2-40B4-BE49-F238E27FC236}">
                <a16:creationId xmlns:a16="http://schemas.microsoft.com/office/drawing/2014/main" id="{792A5603-8531-415C-C98A-B0F0660828A9}"/>
              </a:ext>
            </a:extLst>
          </p:cNvPr>
          <p:cNvSpPr txBox="1">
            <a:spLocks noChangeArrowheads="1"/>
          </p:cNvSpPr>
          <p:nvPr/>
        </p:nvSpPr>
        <p:spPr bwMode="auto">
          <a:xfrm>
            <a:off x="385665" y="2133600"/>
            <a:ext cx="3729135"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1600" dirty="0">
                <a:latin typeface="Arial" panose="020B0604020202020204" pitchFamily="34" charset="0"/>
              </a:rPr>
              <a:t>The August 17, 2024, earthquake is located roughly 40 km (25 miles) northeast of the 1952 M 9.0 Kamchatka earthquake, which resulted in a destructive, Pacific-wide tsunami that caused extensive damage to the Kamchatka Peninsula and the Kuril Islands leaving an estimated 10,000 to 15,000 people dead. </a:t>
            </a:r>
          </a:p>
          <a:p>
            <a:pPr>
              <a:spcBef>
                <a:spcPct val="0"/>
              </a:spcBef>
              <a:buFontTx/>
              <a:buNone/>
            </a:pPr>
            <a:endParaRPr lang="en-US" altLang="en-US" sz="1600" dirty="0">
              <a:latin typeface="Arial" panose="020B0604020202020204" pitchFamily="34" charset="0"/>
            </a:endParaRPr>
          </a:p>
          <a:p>
            <a:pPr>
              <a:spcBef>
                <a:spcPct val="0"/>
              </a:spcBef>
              <a:buFontTx/>
              <a:buNone/>
            </a:pPr>
            <a:r>
              <a:rPr lang="en-US" altLang="en-US" sz="1600" dirty="0">
                <a:latin typeface="Arial" panose="020B0604020202020204" pitchFamily="34" charset="0"/>
              </a:rPr>
              <a:t>The tsunami waves also traveled as far as Peru, Chili, New Zealand, and the Hawaiian Islands. In Alaska, the Aleutian Islands, and California, tsunami waves of up to 1.4 m (4.6 ft) were observed.</a:t>
            </a:r>
          </a:p>
          <a:p>
            <a:pPr>
              <a:spcBef>
                <a:spcPct val="0"/>
              </a:spcBef>
              <a:buFontTx/>
              <a:buNone/>
            </a:pPr>
            <a:endParaRPr lang="en-US" altLang="en-US" sz="1600" dirty="0">
              <a:latin typeface="Arial" panose="020B0604020202020204" pitchFamily="34" charset="0"/>
            </a:endParaRPr>
          </a:p>
          <a:p>
            <a:pPr>
              <a:spcBef>
                <a:spcPct val="0"/>
              </a:spcBef>
              <a:buFontTx/>
              <a:buNone/>
            </a:pPr>
            <a:endParaRPr lang="en-US" altLang="en-US" sz="1600" dirty="0">
              <a:latin typeface="Arial" panose="020B0604020202020204" pitchFamily="34" charset="0"/>
            </a:endParaRPr>
          </a:p>
          <a:p>
            <a:pPr>
              <a:spcBef>
                <a:spcPct val="0"/>
              </a:spcBef>
              <a:buFontTx/>
              <a:buNone/>
            </a:pPr>
            <a:endParaRPr lang="en-US" altLang="en-US" sz="1600" dirty="0">
              <a:latin typeface="Arial" panose="020B0604020202020204" pitchFamily="34" charset="0"/>
            </a:endParaRPr>
          </a:p>
          <a:p>
            <a:pPr>
              <a:spcBef>
                <a:spcPct val="0"/>
              </a:spcBef>
              <a:buFontTx/>
              <a:buNone/>
            </a:pPr>
            <a:endParaRPr lang="en-US" altLang="en-US" sz="1600" dirty="0">
              <a:latin typeface="Arial" panose="020B0604020202020204" pitchFamily="34" charset="0"/>
            </a:endParaRPr>
          </a:p>
        </p:txBody>
      </p:sp>
      <p:pic>
        <p:nvPicPr>
          <p:cNvPr id="2" name="Picture 1" descr="A picture containing candelabrum, fan, grate&#10;&#10;Description automatically generated">
            <a:extLst>
              <a:ext uri="{FF2B5EF4-FFF2-40B4-BE49-F238E27FC236}">
                <a16:creationId xmlns:a16="http://schemas.microsoft.com/office/drawing/2014/main" id="{C34CE67F-841A-25C3-6061-7B17EF8606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A3C34BA8-F0E9-6DD0-8439-A37AE13F15BF}"/>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 name="TextBox 3">
            <a:extLst>
              <a:ext uri="{FF2B5EF4-FFF2-40B4-BE49-F238E27FC236}">
                <a16:creationId xmlns:a16="http://schemas.microsoft.com/office/drawing/2014/main" id="{1F8DF4E0-F127-6115-68E9-C4265A3531D8}"/>
              </a:ext>
            </a:extLst>
          </p:cNvPr>
          <p:cNvSpPr txBox="1"/>
          <p:nvPr/>
        </p:nvSpPr>
        <p:spPr>
          <a:xfrm>
            <a:off x="4114800" y="5599093"/>
            <a:ext cx="4876800" cy="954107"/>
          </a:xfrm>
          <a:prstGeom prst="rect">
            <a:avLst/>
          </a:prstGeom>
          <a:noFill/>
        </p:spPr>
        <p:txBody>
          <a:bodyPr wrap="square" rtlCol="0">
            <a:spAutoFit/>
          </a:bodyPr>
          <a:lstStyle/>
          <a:p>
            <a:pPr algn="r"/>
            <a:r>
              <a:rPr lang="en-US" sz="1400" dirty="0"/>
              <a:t>Flooded street resulting from the arrival of the </a:t>
            </a:r>
          </a:p>
          <a:p>
            <a:pPr algn="r"/>
            <a:r>
              <a:rPr lang="en-US" sz="1400" dirty="0"/>
              <a:t>1952 Kamchatka tsunami on Midway Island about </a:t>
            </a:r>
          </a:p>
          <a:p>
            <a:pPr algn="r"/>
            <a:r>
              <a:rPr lang="en-US" sz="1400" dirty="0"/>
              <a:t>3000 km (1900 miles) away from the earthquake epicenter. </a:t>
            </a:r>
          </a:p>
          <a:p>
            <a:pPr algn="r"/>
            <a:r>
              <a:rPr lang="en-US" sz="1400" dirty="0"/>
              <a:t>Photo courtesy U.S. Navy</a:t>
            </a:r>
          </a:p>
        </p:txBody>
      </p:sp>
      <p:pic>
        <p:nvPicPr>
          <p:cNvPr id="7" name="Picture 6" descr="A boat in a flooded street&#10;&#10;Description automatically generated">
            <a:extLst>
              <a:ext uri="{FF2B5EF4-FFF2-40B4-BE49-F238E27FC236}">
                <a16:creationId xmlns:a16="http://schemas.microsoft.com/office/drawing/2014/main" id="{06A2BA24-B832-1335-B381-2DB2A0C3C0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48065" y="2006503"/>
            <a:ext cx="4538008" cy="3592590"/>
          </a:xfrm>
          <a:prstGeom prst="rect">
            <a:avLst/>
          </a:prstGeom>
        </p:spPr>
      </p:pic>
      <p:sp>
        <p:nvSpPr>
          <p:cNvPr id="8" name="TextBox 7">
            <a:extLst>
              <a:ext uri="{FF2B5EF4-FFF2-40B4-BE49-F238E27FC236}">
                <a16:creationId xmlns:a16="http://schemas.microsoft.com/office/drawing/2014/main" id="{182E1147-A814-DFDE-C43C-E7013B31A2D3}"/>
              </a:ext>
            </a:extLst>
          </p:cNvPr>
          <p:cNvSpPr txBox="1"/>
          <p:nvPr/>
        </p:nvSpPr>
        <p:spPr>
          <a:xfrm>
            <a:off x="381000" y="1208317"/>
            <a:ext cx="8610600" cy="830997"/>
          </a:xfrm>
          <a:prstGeom prst="rect">
            <a:avLst/>
          </a:prstGeom>
          <a:noFill/>
        </p:spPr>
        <p:txBody>
          <a:bodyPr wrap="square" rtlCol="0">
            <a:spAutoFit/>
          </a:bodyPr>
          <a:lstStyle/>
          <a:p>
            <a:r>
              <a:rPr lang="en-US" sz="1600" dirty="0"/>
              <a:t>Following the earthquake, the Pacific Tsunami Warning Center warned that hazardous tsunami waves from this earthquake were possible along the coasts within 300 km </a:t>
            </a:r>
          </a:p>
          <a:p>
            <a:r>
              <a:rPr lang="en-US" sz="1600" dirty="0"/>
              <a:t>(190 miles) of the epicenter.</a:t>
            </a:r>
          </a:p>
        </p:txBody>
      </p:sp>
      <p:sp>
        <p:nvSpPr>
          <p:cNvPr id="5" name="Google Shape;91;p13">
            <a:extLst>
              <a:ext uri="{FF2B5EF4-FFF2-40B4-BE49-F238E27FC236}">
                <a16:creationId xmlns:a16="http://schemas.microsoft.com/office/drawing/2014/main" id="{9B4893E9-AB7F-1EED-1CD9-C5A63DE8D987}"/>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25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1022546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4"/>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98" name="Google Shape;98;p14"/>
          <p:cNvPicPr preferRelativeResize="0"/>
          <p:nvPr/>
        </p:nvPicPr>
        <p:blipFill>
          <a:blip r:embed="rId3">
            <a:alphaModFix/>
          </a:blip>
          <a:stretch>
            <a:fillRect/>
          </a:stretch>
        </p:blipFill>
        <p:spPr>
          <a:xfrm>
            <a:off x="465600" y="3528975"/>
            <a:ext cx="2846250" cy="3119275"/>
          </a:xfrm>
          <a:prstGeom prst="rect">
            <a:avLst/>
          </a:prstGeom>
          <a:noFill/>
          <a:ln>
            <a:noFill/>
          </a:ln>
        </p:spPr>
      </p:pic>
      <p:sp>
        <p:nvSpPr>
          <p:cNvPr id="99" name="Google Shape;99;p14"/>
          <p:cNvSpPr txBox="1"/>
          <p:nvPr/>
        </p:nvSpPr>
        <p:spPr>
          <a:xfrm>
            <a:off x="230700" y="1059125"/>
            <a:ext cx="4267800" cy="24135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a:solidFill>
                  <a:srgbClr val="000000"/>
                </a:solidFill>
              </a:rPr>
              <a:t>The Modified-Mercalli Intensity (MMI) scale is a ten-stage scale, from I to X, that indicates the severity of ground shaking.</a:t>
            </a:r>
            <a:endParaRPr sz="1600">
              <a:solidFill>
                <a:srgbClr val="000000"/>
              </a:solidFill>
            </a:endParaRPr>
          </a:p>
          <a:p>
            <a:pPr marL="0" lvl="0" indent="0" algn="l" rtl="0">
              <a:lnSpc>
                <a:spcPct val="115000"/>
              </a:lnSpc>
              <a:spcBef>
                <a:spcPts val="0"/>
              </a:spcBef>
              <a:spcAft>
                <a:spcPts val="0"/>
              </a:spcAft>
              <a:buNone/>
            </a:pPr>
            <a:r>
              <a:rPr lang="en-US" sz="1600">
                <a:solidFill>
                  <a:srgbClr val="000000"/>
                </a:solidFill>
              </a:rPr>
              <a:t> </a:t>
            </a:r>
            <a:endParaRPr sz="1600">
              <a:solidFill>
                <a:srgbClr val="000000"/>
              </a:solidFill>
            </a:endParaRPr>
          </a:p>
          <a:p>
            <a:pPr marL="0" lvl="0" indent="0" algn="l" rtl="0">
              <a:lnSpc>
                <a:spcPct val="115000"/>
              </a:lnSpc>
              <a:spcBef>
                <a:spcPts val="0"/>
              </a:spcBef>
              <a:spcAft>
                <a:spcPts val="0"/>
              </a:spcAft>
              <a:buNone/>
            </a:pPr>
            <a:r>
              <a:rPr lang="en-US" sz="1600">
                <a:solidFill>
                  <a:srgbClr val="000000"/>
                </a:solidFill>
              </a:rPr>
              <a:t>Intensity is based on observed effects and is variable over the area affected by the earthquake and is dependent on earthquake size, depth, distance, and local conditions.</a:t>
            </a:r>
            <a:endParaRPr sz="1600">
              <a:solidFill>
                <a:srgbClr val="000000"/>
              </a:solidFill>
            </a:endParaRPr>
          </a:p>
        </p:txBody>
      </p:sp>
      <p:pic>
        <p:nvPicPr>
          <p:cNvPr id="100" name="Google Shape;100;p14"/>
          <p:cNvPicPr preferRelativeResize="0"/>
          <p:nvPr/>
        </p:nvPicPr>
        <p:blipFill rotWithShape="1">
          <a:blip r:embed="rId4">
            <a:alphaModFix/>
          </a:blip>
          <a:srcRect l="4693" t="9078" r="4702" b="17827"/>
          <a:stretch/>
        </p:blipFill>
        <p:spPr>
          <a:xfrm>
            <a:off x="4498500" y="1371600"/>
            <a:ext cx="4648200" cy="4191000"/>
          </a:xfrm>
          <a:prstGeom prst="rect">
            <a:avLst/>
          </a:prstGeom>
          <a:noFill/>
          <a:ln>
            <a:noFill/>
          </a:ln>
        </p:spPr>
      </p:pic>
      <p:pic>
        <p:nvPicPr>
          <p:cNvPr id="101" name="Google Shape;101;p14"/>
          <p:cNvPicPr preferRelativeResize="0"/>
          <p:nvPr/>
        </p:nvPicPr>
        <p:blipFill rotWithShape="1">
          <a:blip r:embed="rId5">
            <a:alphaModFix/>
          </a:blip>
          <a:srcRect l="36077" t="76578"/>
          <a:stretch/>
        </p:blipFill>
        <p:spPr>
          <a:xfrm>
            <a:off x="4838700" y="5689600"/>
            <a:ext cx="2911801" cy="2621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5"/>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
        <p:nvSpPr>
          <p:cNvPr id="108" name="Google Shape;108;p15"/>
          <p:cNvSpPr txBox="1"/>
          <p:nvPr/>
        </p:nvSpPr>
        <p:spPr>
          <a:xfrm>
            <a:off x="502325" y="1101200"/>
            <a:ext cx="8525400" cy="103409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US" sz="1600" dirty="0">
                <a:solidFill>
                  <a:srgbClr val="000000"/>
                </a:solidFill>
              </a:rPr>
              <a:t>The USGS PAGER map shows the population exposed to different Modified Mercalli Intensity (MMI) levels.  The USGS estimates that more than </a:t>
            </a:r>
            <a:r>
              <a:rPr lang="en-US" sz="1600" dirty="0"/>
              <a:t>52</a:t>
            </a:r>
            <a:r>
              <a:rPr lang="en-US" sz="1600" dirty="0">
                <a:solidFill>
                  <a:srgbClr val="000000"/>
                </a:solidFill>
              </a:rPr>
              <a:t>,000 people felt</a:t>
            </a:r>
            <a:r>
              <a:rPr lang="en-US" sz="1600" dirty="0"/>
              <a:t> very strong</a:t>
            </a:r>
            <a:r>
              <a:rPr lang="en-US" sz="1600" dirty="0">
                <a:solidFill>
                  <a:srgbClr val="000000"/>
                </a:solidFill>
              </a:rPr>
              <a:t> shaking from this earthquake.</a:t>
            </a:r>
            <a:endParaRPr sz="1600" dirty="0">
              <a:solidFill>
                <a:srgbClr val="000000"/>
              </a:solidFill>
            </a:endParaRPr>
          </a:p>
        </p:txBody>
      </p:sp>
      <p:pic>
        <p:nvPicPr>
          <p:cNvPr id="110" name="Google Shape;110;p15"/>
          <p:cNvPicPr preferRelativeResize="0"/>
          <p:nvPr/>
        </p:nvPicPr>
        <p:blipFill>
          <a:blip r:embed="rId3">
            <a:alphaModFix/>
          </a:blip>
          <a:stretch>
            <a:fillRect/>
          </a:stretch>
        </p:blipFill>
        <p:spPr>
          <a:xfrm>
            <a:off x="4813300" y="1946050"/>
            <a:ext cx="3657600" cy="3657600"/>
          </a:xfrm>
          <a:prstGeom prst="rect">
            <a:avLst/>
          </a:prstGeom>
          <a:noFill/>
          <a:ln>
            <a:noFill/>
          </a:ln>
        </p:spPr>
      </p:pic>
      <p:pic>
        <p:nvPicPr>
          <p:cNvPr id="111" name="Google Shape;111;p15"/>
          <p:cNvPicPr preferRelativeResize="0"/>
          <p:nvPr/>
        </p:nvPicPr>
        <p:blipFill>
          <a:blip r:embed="rId4">
            <a:alphaModFix/>
          </a:blip>
          <a:stretch>
            <a:fillRect/>
          </a:stretch>
        </p:blipFill>
        <p:spPr>
          <a:xfrm>
            <a:off x="673100" y="2314697"/>
            <a:ext cx="3050660" cy="4331199"/>
          </a:xfrm>
          <a:prstGeom prst="rect">
            <a:avLst/>
          </a:prstGeom>
          <a:noFill/>
          <a:ln>
            <a:noFill/>
          </a:ln>
        </p:spPr>
      </p:pic>
      <p:sp>
        <p:nvSpPr>
          <p:cNvPr id="4" name="TextBox 3">
            <a:extLst>
              <a:ext uri="{FF2B5EF4-FFF2-40B4-BE49-F238E27FC236}">
                <a16:creationId xmlns:a16="http://schemas.microsoft.com/office/drawing/2014/main" id="{2DF2211D-29FA-9342-D9F0-0F9AF4CC4C2E}"/>
              </a:ext>
            </a:extLst>
          </p:cNvPr>
          <p:cNvSpPr txBox="1"/>
          <p:nvPr/>
        </p:nvSpPr>
        <p:spPr>
          <a:xfrm>
            <a:off x="4643228" y="5603650"/>
            <a:ext cx="4176074" cy="1261884"/>
          </a:xfrm>
          <a:prstGeom prst="rect">
            <a:avLst/>
          </a:prstGeom>
          <a:noFill/>
        </p:spPr>
        <p:txBody>
          <a:bodyPr wrap="square" rtlCol="0">
            <a:spAutoFit/>
          </a:bodyPr>
          <a:lstStyle/>
          <a:p>
            <a:r>
              <a:rPr lang="en-US" sz="1200" dirty="0"/>
              <a:t>The color-coded contour lines outline regions of MMI intensity. The total population exposure to a given MMI value is obtained by summing the population between contour lines. The estimated population exposure to each MMI Intensity is shown in the table.</a:t>
            </a:r>
          </a:p>
          <a:p>
            <a:endParaRPr lang="en-US" sz="300" dirty="0"/>
          </a:p>
          <a:p>
            <a:r>
              <a:rPr lang="en-US" sz="1200" dirty="0"/>
              <a:t>Image courtesy of the US Geological Survey</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pic>
        <p:nvPicPr>
          <p:cNvPr id="128" name="Google Shape;128;p17"/>
          <p:cNvPicPr preferRelativeResize="0"/>
          <p:nvPr/>
        </p:nvPicPr>
        <p:blipFill>
          <a:blip r:embed="rId3">
            <a:alphaModFix/>
          </a:blip>
          <a:stretch>
            <a:fillRect/>
          </a:stretch>
        </p:blipFill>
        <p:spPr>
          <a:xfrm>
            <a:off x="3404350" y="958650"/>
            <a:ext cx="5603325" cy="3007500"/>
          </a:xfrm>
          <a:prstGeom prst="rect">
            <a:avLst/>
          </a:prstGeom>
          <a:noFill/>
          <a:ln>
            <a:noFill/>
          </a:ln>
        </p:spPr>
      </p:pic>
      <p:sp>
        <p:nvSpPr>
          <p:cNvPr id="129" name="Google Shape;129;p17"/>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pic>
        <p:nvPicPr>
          <p:cNvPr id="130" name="Google Shape;130;p17"/>
          <p:cNvPicPr preferRelativeResize="0"/>
          <p:nvPr/>
        </p:nvPicPr>
        <p:blipFill>
          <a:blip r:embed="rId4">
            <a:alphaModFix/>
          </a:blip>
          <a:stretch>
            <a:fillRect/>
          </a:stretch>
        </p:blipFill>
        <p:spPr>
          <a:xfrm>
            <a:off x="3668599" y="4035756"/>
            <a:ext cx="5097900" cy="2746044"/>
          </a:xfrm>
          <a:prstGeom prst="rect">
            <a:avLst/>
          </a:prstGeom>
          <a:noFill/>
          <a:ln>
            <a:noFill/>
          </a:ln>
        </p:spPr>
      </p:pic>
      <p:sp>
        <p:nvSpPr>
          <p:cNvPr id="131" name="Google Shape;131;p17"/>
          <p:cNvSpPr txBox="1"/>
          <p:nvPr/>
        </p:nvSpPr>
        <p:spPr>
          <a:xfrm>
            <a:off x="5259123" y="3961000"/>
            <a:ext cx="2448300" cy="82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500" b="1">
                <a:solidFill>
                  <a:schemeClr val="dk1"/>
                </a:solidFill>
              </a:rPr>
              <a:t>Population Density of Russia (2010)</a:t>
            </a:r>
            <a:endParaRPr sz="1500" b="1">
              <a:solidFill>
                <a:schemeClr val="dk1"/>
              </a:solidFill>
            </a:endParaRPr>
          </a:p>
        </p:txBody>
      </p:sp>
      <p:sp>
        <p:nvSpPr>
          <p:cNvPr id="132" name="Google Shape;132;p17"/>
          <p:cNvSpPr txBox="1"/>
          <p:nvPr/>
        </p:nvSpPr>
        <p:spPr>
          <a:xfrm>
            <a:off x="3518525" y="3785550"/>
            <a:ext cx="1740600" cy="41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100" b="1">
                <a:solidFill>
                  <a:schemeClr val="dk1"/>
                </a:solidFill>
              </a:rPr>
              <a:t>Inhabitants per sq. km</a:t>
            </a:r>
            <a:endParaRPr sz="1100" b="1">
              <a:solidFill>
                <a:schemeClr val="dk1"/>
              </a:solidFill>
            </a:endParaRPr>
          </a:p>
        </p:txBody>
      </p:sp>
      <p:sp>
        <p:nvSpPr>
          <p:cNvPr id="133" name="Google Shape;133;p17"/>
          <p:cNvSpPr txBox="1"/>
          <p:nvPr/>
        </p:nvSpPr>
        <p:spPr>
          <a:xfrm>
            <a:off x="3518525" y="6532925"/>
            <a:ext cx="3544200" cy="26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i="1">
                <a:solidFill>
                  <a:schemeClr val="dk1"/>
                </a:solidFill>
              </a:rPr>
              <a:t>Image courtesy of Алексей Глушков</a:t>
            </a:r>
            <a:endParaRPr sz="1000" i="1">
              <a:solidFill>
                <a:schemeClr val="dk1"/>
              </a:solidFill>
            </a:endParaRPr>
          </a:p>
        </p:txBody>
      </p:sp>
      <p:sp>
        <p:nvSpPr>
          <p:cNvPr id="134" name="Google Shape;134;p17"/>
          <p:cNvSpPr/>
          <p:nvPr/>
        </p:nvSpPr>
        <p:spPr>
          <a:xfrm>
            <a:off x="8506800" y="5183300"/>
            <a:ext cx="283200" cy="262200"/>
          </a:xfrm>
          <a:prstGeom prst="star5">
            <a:avLst>
              <a:gd name="adj" fmla="val 19098"/>
              <a:gd name="hf" fmla="val 105146"/>
              <a:gd name="vf" fmla="val 110557"/>
            </a:avLst>
          </a:prstGeom>
          <a:solidFill>
            <a:srgbClr val="FF0000"/>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5" name="Google Shape;135;p17"/>
          <p:cNvSpPr txBox="1"/>
          <p:nvPr/>
        </p:nvSpPr>
        <p:spPr>
          <a:xfrm>
            <a:off x="8045400" y="5445500"/>
            <a:ext cx="1206000" cy="32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300" b="1">
                <a:solidFill>
                  <a:schemeClr val="dk1"/>
                </a:solidFill>
              </a:rPr>
              <a:t>Earthquake</a:t>
            </a:r>
            <a:endParaRPr sz="1300" b="1">
              <a:solidFill>
                <a:schemeClr val="dk1"/>
              </a:solidFill>
            </a:endParaRPr>
          </a:p>
        </p:txBody>
      </p:sp>
      <p:sp>
        <p:nvSpPr>
          <p:cNvPr id="136" name="Google Shape;136;p17"/>
          <p:cNvSpPr txBox="1"/>
          <p:nvPr/>
        </p:nvSpPr>
        <p:spPr>
          <a:xfrm>
            <a:off x="415750" y="1101050"/>
            <a:ext cx="2988600" cy="553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700">
                <a:solidFill>
                  <a:schemeClr val="dk1"/>
                </a:solidFill>
              </a:rPr>
              <a:t>Over 75% of Russia’s population live in regions exposed to low seismic hazard. </a:t>
            </a:r>
            <a:endParaRPr sz="1700">
              <a:solidFill>
                <a:schemeClr val="dk1"/>
              </a:solidFill>
            </a:endParaRPr>
          </a:p>
          <a:p>
            <a:pPr marL="0" lvl="0" indent="0" algn="l" rtl="0">
              <a:spcBef>
                <a:spcPts val="0"/>
              </a:spcBef>
              <a:spcAft>
                <a:spcPts val="0"/>
              </a:spcAft>
              <a:buNone/>
            </a:pPr>
            <a:endParaRPr sz="1700">
              <a:solidFill>
                <a:schemeClr val="dk1"/>
              </a:solidFill>
            </a:endParaRPr>
          </a:p>
          <a:p>
            <a:pPr marL="0" lvl="0" indent="0" algn="l" rtl="0">
              <a:spcBef>
                <a:spcPts val="0"/>
              </a:spcBef>
              <a:spcAft>
                <a:spcPts val="0"/>
              </a:spcAft>
              <a:buNone/>
            </a:pPr>
            <a:r>
              <a:rPr lang="en-US" sz="1700">
                <a:solidFill>
                  <a:schemeClr val="dk1"/>
                </a:solidFill>
              </a:rPr>
              <a:t>However, around 35 million people are still exposed to high earthquake hazards, primarily along the Kamchatka Peninsula, the southern Asian, and southwestern European parts of the country as a result of subduction and tectonic collision.</a:t>
            </a:r>
            <a:endParaRPr sz="1700">
              <a:solidFill>
                <a:schemeClr val="dk1"/>
              </a:solidFill>
            </a:endParaRPr>
          </a:p>
          <a:p>
            <a:pPr marL="0" lvl="0" indent="0" algn="l" rtl="0">
              <a:spcBef>
                <a:spcPts val="0"/>
              </a:spcBef>
              <a:spcAft>
                <a:spcPts val="0"/>
              </a:spcAft>
              <a:buNone/>
            </a:pPr>
            <a:endParaRPr sz="1700">
              <a:solidFill>
                <a:schemeClr val="dk1"/>
              </a:solidFill>
            </a:endParaRPr>
          </a:p>
          <a:p>
            <a:pPr marL="0" lvl="0" indent="0" algn="l" rtl="0">
              <a:spcBef>
                <a:spcPts val="0"/>
              </a:spcBef>
              <a:spcAft>
                <a:spcPts val="0"/>
              </a:spcAft>
              <a:buNone/>
            </a:pPr>
            <a:r>
              <a:rPr lang="en-US" sz="1700">
                <a:solidFill>
                  <a:schemeClr val="dk1"/>
                </a:solidFill>
              </a:rPr>
              <a:t>The August 17 earthquake along the Kamchatka Peninsula thankfully occurred in a sparsely populated region.</a:t>
            </a:r>
            <a:endParaRPr sz="1700">
              <a:solidFill>
                <a:schemeClr val="dk1"/>
              </a:solidFill>
            </a:endParaRPr>
          </a:p>
        </p:txBody>
      </p:sp>
      <p:pic>
        <p:nvPicPr>
          <p:cNvPr id="137" name="Google Shape;137;p17"/>
          <p:cNvPicPr preferRelativeResize="0"/>
          <p:nvPr/>
        </p:nvPicPr>
        <p:blipFill>
          <a:blip r:embed="rId5">
            <a:alphaModFix/>
          </a:blip>
          <a:stretch>
            <a:fillRect/>
          </a:stretch>
        </p:blipFill>
        <p:spPr>
          <a:xfrm>
            <a:off x="5712574" y="1233175"/>
            <a:ext cx="1826245" cy="419400"/>
          </a:xfrm>
          <a:prstGeom prst="rect">
            <a:avLst/>
          </a:prstGeom>
          <a:noFill/>
          <a:ln>
            <a:noFill/>
          </a:ln>
        </p:spPr>
      </p:pic>
      <p:sp>
        <p:nvSpPr>
          <p:cNvPr id="138" name="Google Shape;138;p17"/>
          <p:cNvSpPr txBox="1"/>
          <p:nvPr/>
        </p:nvSpPr>
        <p:spPr>
          <a:xfrm>
            <a:off x="6904100" y="371900"/>
            <a:ext cx="2115600" cy="26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000" i="1">
                <a:solidFill>
                  <a:schemeClr val="dk1"/>
                </a:solidFill>
              </a:rPr>
              <a:t>Image from Zavyalov et al. (2019)</a:t>
            </a:r>
            <a:endParaRPr sz="1000" i="1">
              <a:solidFill>
                <a:schemeClr val="dk1"/>
              </a:solidFill>
            </a:endParaRPr>
          </a:p>
        </p:txBody>
      </p:sp>
      <p:sp>
        <p:nvSpPr>
          <p:cNvPr id="139" name="Google Shape;139;p17"/>
          <p:cNvSpPr txBox="1"/>
          <p:nvPr/>
        </p:nvSpPr>
        <p:spPr>
          <a:xfrm>
            <a:off x="4645400" y="634100"/>
            <a:ext cx="3861300" cy="67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1300" b="1">
                <a:solidFill>
                  <a:schemeClr val="dk1"/>
                </a:solidFill>
              </a:rPr>
              <a:t>Maximum seismic shaking intensity, Russia  </a:t>
            </a:r>
            <a:br>
              <a:rPr lang="en-US" sz="1200" b="1">
                <a:solidFill>
                  <a:schemeClr val="dk1"/>
                </a:solidFill>
              </a:rPr>
            </a:br>
            <a:r>
              <a:rPr lang="en-US" sz="1100">
                <a:solidFill>
                  <a:schemeClr val="dk1"/>
                </a:solidFill>
              </a:rPr>
              <a:t>10% exceedance probability of shaking intensity </a:t>
            </a:r>
            <a:br>
              <a:rPr lang="en-US" sz="1100">
                <a:solidFill>
                  <a:schemeClr val="dk1"/>
                </a:solidFill>
              </a:rPr>
            </a:br>
            <a:r>
              <a:rPr lang="en-US" sz="1100">
                <a:solidFill>
                  <a:schemeClr val="dk1"/>
                </a:solidFill>
              </a:rPr>
              <a:t>within 50 years</a:t>
            </a:r>
            <a:endParaRPr sz="1100">
              <a:solidFill>
                <a:schemeClr val="dk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Google Shape;107;p15">
            <a:extLst>
              <a:ext uri="{FF2B5EF4-FFF2-40B4-BE49-F238E27FC236}">
                <a16:creationId xmlns:a16="http://schemas.microsoft.com/office/drawing/2014/main" id="{956380A3-555A-8AF4-CFAF-A42ACA73B93C}"/>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grpSp>
        <p:nvGrpSpPr>
          <p:cNvPr id="7" name="Group 6">
            <a:extLst>
              <a:ext uri="{FF2B5EF4-FFF2-40B4-BE49-F238E27FC236}">
                <a16:creationId xmlns:a16="http://schemas.microsoft.com/office/drawing/2014/main" id="{8DFEEC59-9478-1817-FD8C-ACE925C515A5}"/>
              </a:ext>
            </a:extLst>
          </p:cNvPr>
          <p:cNvGrpSpPr/>
          <p:nvPr/>
        </p:nvGrpSpPr>
        <p:grpSpPr>
          <a:xfrm>
            <a:off x="3027110" y="1104455"/>
            <a:ext cx="6064758" cy="4458145"/>
            <a:chOff x="3027110" y="1104455"/>
            <a:chExt cx="6064758" cy="4458145"/>
          </a:xfrm>
        </p:grpSpPr>
        <p:pic>
          <p:nvPicPr>
            <p:cNvPr id="4" name="Picture 3">
              <a:extLst>
                <a:ext uri="{FF2B5EF4-FFF2-40B4-BE49-F238E27FC236}">
                  <a16:creationId xmlns:a16="http://schemas.microsoft.com/office/drawing/2014/main" id="{615B653A-6FC0-6040-C4DB-02D2FE6CA0E5}"/>
                </a:ext>
              </a:extLst>
            </p:cNvPr>
            <p:cNvPicPr>
              <a:picLocks noChangeAspect="1"/>
            </p:cNvPicPr>
            <p:nvPr/>
          </p:nvPicPr>
          <p:blipFill>
            <a:blip r:embed="rId3"/>
            <a:stretch>
              <a:fillRect/>
            </a:stretch>
          </p:blipFill>
          <p:spPr>
            <a:xfrm>
              <a:off x="3027110" y="1104455"/>
              <a:ext cx="6064758" cy="4456557"/>
            </a:xfrm>
            <a:prstGeom prst="rect">
              <a:avLst/>
            </a:prstGeom>
          </p:spPr>
        </p:pic>
        <p:pic>
          <p:nvPicPr>
            <p:cNvPr id="6" name="Picture 5">
              <a:extLst>
                <a:ext uri="{FF2B5EF4-FFF2-40B4-BE49-F238E27FC236}">
                  <a16:creationId xmlns:a16="http://schemas.microsoft.com/office/drawing/2014/main" id="{F1A53949-B9FA-CB1E-CAF6-E462E02B10A7}"/>
                </a:ext>
              </a:extLst>
            </p:cNvPr>
            <p:cNvPicPr>
              <a:picLocks noChangeAspect="1"/>
            </p:cNvPicPr>
            <p:nvPr/>
          </p:nvPicPr>
          <p:blipFill>
            <a:blip r:embed="rId4"/>
            <a:stretch>
              <a:fillRect/>
            </a:stretch>
          </p:blipFill>
          <p:spPr>
            <a:xfrm>
              <a:off x="3040535" y="4561348"/>
              <a:ext cx="1389061" cy="1001252"/>
            </a:xfrm>
            <a:prstGeom prst="rect">
              <a:avLst/>
            </a:prstGeom>
          </p:spPr>
        </p:pic>
      </p:grpSp>
      <p:sp>
        <p:nvSpPr>
          <p:cNvPr id="22533" name="TextBox 9">
            <a:extLst>
              <a:ext uri="{FF2B5EF4-FFF2-40B4-BE49-F238E27FC236}">
                <a16:creationId xmlns:a16="http://schemas.microsoft.com/office/drawing/2014/main" id="{129988CE-2152-F64B-B42D-299B3A1C8BE1}"/>
              </a:ext>
            </a:extLst>
          </p:cNvPr>
          <p:cNvSpPr txBox="1">
            <a:spLocks noChangeArrowheads="1"/>
          </p:cNvSpPr>
          <p:nvPr/>
        </p:nvSpPr>
        <p:spPr bwMode="auto">
          <a:xfrm>
            <a:off x="340149" y="988226"/>
            <a:ext cx="2637327"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None/>
            </a:pPr>
            <a:r>
              <a:rPr lang="en-US" altLang="en-US" sz="1800" dirty="0">
                <a:latin typeface="Arial" panose="020B0604020202020204" pitchFamily="34" charset="0"/>
              </a:rPr>
              <a:t>Among subduction zones and deep ocean trenches that surround the Pacific Ocean Basin, perhaps the least well known is the Kuril – Kamchatka Trench between the Japan and Aleutian trenches.  </a:t>
            </a:r>
            <a:br>
              <a:rPr lang="en-US" altLang="en-US" sz="1800" dirty="0">
                <a:latin typeface="Arial" panose="020B0604020202020204" pitchFamily="34" charset="0"/>
              </a:rPr>
            </a:br>
            <a:br>
              <a:rPr lang="en-US" altLang="en-US" sz="1800" dirty="0">
                <a:latin typeface="Arial" panose="020B0604020202020204" pitchFamily="34" charset="0"/>
              </a:rPr>
            </a:br>
            <a:r>
              <a:rPr lang="en-US" altLang="en-US" sz="1800" dirty="0">
                <a:latin typeface="Arial" panose="020B0604020202020204" pitchFamily="34" charset="0"/>
              </a:rPr>
              <a:t>At the Kuril-Kamchatka Trench, the Pacific Plate subducts beneath the Okhotsk Plate at a rate of about 80 mm/yr (8 cm/yr).  The red star shows the epicenter of the August 17, 2024</a:t>
            </a:r>
          </a:p>
        </p:txBody>
      </p:sp>
      <p:sp>
        <p:nvSpPr>
          <p:cNvPr id="22535" name="Text Box 2">
            <a:extLst>
              <a:ext uri="{FF2B5EF4-FFF2-40B4-BE49-F238E27FC236}">
                <a16:creationId xmlns:a16="http://schemas.microsoft.com/office/drawing/2014/main" id="{AEC4BF80-BD41-8648-A8AA-8ED08B72C8F2}"/>
              </a:ext>
            </a:extLst>
          </p:cNvPr>
          <p:cNvSpPr txBox="1">
            <a:spLocks noChangeArrowheads="1"/>
          </p:cNvSpPr>
          <p:nvPr/>
        </p:nvSpPr>
        <p:spPr bwMode="auto">
          <a:xfrm>
            <a:off x="7464333" y="4389171"/>
            <a:ext cx="1058911"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b="1" dirty="0">
                <a:latin typeface="Arial" panose="020B0604020202020204" pitchFamily="34" charset="0"/>
              </a:rPr>
              <a:t>Nazca</a:t>
            </a:r>
          </a:p>
          <a:p>
            <a:pPr algn="ctr" eaLnBrk="1" hangingPunct="1">
              <a:spcBef>
                <a:spcPct val="0"/>
              </a:spcBef>
              <a:buFontTx/>
              <a:buNone/>
            </a:pPr>
            <a:r>
              <a:rPr lang="en-US" altLang="en-US" sz="1600" b="1" dirty="0">
                <a:latin typeface="Arial" panose="020B0604020202020204" pitchFamily="34" charset="0"/>
              </a:rPr>
              <a:t>Plate</a:t>
            </a:r>
            <a:endParaRPr lang="en-US" altLang="en-US" sz="1800" b="1" dirty="0">
              <a:latin typeface="Arial" panose="020B0604020202020204" pitchFamily="34" charset="0"/>
            </a:endParaRPr>
          </a:p>
        </p:txBody>
      </p:sp>
      <p:sp>
        <p:nvSpPr>
          <p:cNvPr id="22536" name="Text Box 3">
            <a:extLst>
              <a:ext uri="{FF2B5EF4-FFF2-40B4-BE49-F238E27FC236}">
                <a16:creationId xmlns:a16="http://schemas.microsoft.com/office/drawing/2014/main" id="{101916AA-64B4-C746-AD87-DA4450934614}"/>
              </a:ext>
            </a:extLst>
          </p:cNvPr>
          <p:cNvSpPr txBox="1">
            <a:spLocks noChangeArrowheads="1"/>
          </p:cNvSpPr>
          <p:nvPr/>
        </p:nvSpPr>
        <p:spPr bwMode="auto">
          <a:xfrm>
            <a:off x="2600267" y="2215559"/>
            <a:ext cx="194945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b="1" dirty="0">
                <a:latin typeface="Arial" panose="020B0604020202020204" pitchFamily="34" charset="0"/>
              </a:rPr>
              <a:t>Eurasian</a:t>
            </a:r>
          </a:p>
          <a:p>
            <a:pPr algn="ctr" eaLnBrk="1" hangingPunct="1">
              <a:spcBef>
                <a:spcPct val="0"/>
              </a:spcBef>
              <a:buFontTx/>
              <a:buNone/>
            </a:pPr>
            <a:r>
              <a:rPr lang="en-US" altLang="en-US" sz="1600" b="1" dirty="0">
                <a:latin typeface="Arial" panose="020B0604020202020204" pitchFamily="34" charset="0"/>
              </a:rPr>
              <a:t>Plate</a:t>
            </a:r>
            <a:endParaRPr lang="en-US" altLang="en-US" sz="1800" b="1" dirty="0">
              <a:latin typeface="Arial" panose="020B0604020202020204" pitchFamily="34" charset="0"/>
            </a:endParaRPr>
          </a:p>
        </p:txBody>
      </p:sp>
      <p:sp>
        <p:nvSpPr>
          <p:cNvPr id="22538" name="Text Box 3">
            <a:extLst>
              <a:ext uri="{FF2B5EF4-FFF2-40B4-BE49-F238E27FC236}">
                <a16:creationId xmlns:a16="http://schemas.microsoft.com/office/drawing/2014/main" id="{275D2C5D-F8C4-2141-87A6-4FB41507ED99}"/>
              </a:ext>
            </a:extLst>
          </p:cNvPr>
          <p:cNvSpPr txBox="1">
            <a:spLocks noChangeArrowheads="1"/>
          </p:cNvSpPr>
          <p:nvPr/>
        </p:nvSpPr>
        <p:spPr bwMode="auto">
          <a:xfrm>
            <a:off x="3899754" y="1758735"/>
            <a:ext cx="1389062"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91440" bIns="91440"/>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600" b="1" dirty="0">
                <a:latin typeface="Arial" panose="020B0604020202020204" pitchFamily="34" charset="0"/>
              </a:rPr>
              <a:t>Okhotsk</a:t>
            </a:r>
          </a:p>
          <a:p>
            <a:pPr algn="ctr" eaLnBrk="1" hangingPunct="1">
              <a:spcBef>
                <a:spcPct val="0"/>
              </a:spcBef>
              <a:buFontTx/>
              <a:buNone/>
            </a:pPr>
            <a:r>
              <a:rPr lang="en-US" altLang="en-US" sz="1600" b="1" dirty="0">
                <a:latin typeface="Arial" panose="020B0604020202020204" pitchFamily="34" charset="0"/>
              </a:rPr>
              <a:t>Plate</a:t>
            </a:r>
            <a:endParaRPr lang="en-US" altLang="en-US" sz="1800" b="1" dirty="0">
              <a:latin typeface="Arial" panose="020B0604020202020204" pitchFamily="34" charset="0"/>
            </a:endParaRPr>
          </a:p>
        </p:txBody>
      </p:sp>
      <p:sp>
        <p:nvSpPr>
          <p:cNvPr id="13" name="AutoShape 4">
            <a:extLst>
              <a:ext uri="{FF2B5EF4-FFF2-40B4-BE49-F238E27FC236}">
                <a16:creationId xmlns:a16="http://schemas.microsoft.com/office/drawing/2014/main" id="{12B4D637-41DD-D842-A4C9-36E024A22189}"/>
              </a:ext>
            </a:extLst>
          </p:cNvPr>
          <p:cNvSpPr>
            <a:spLocks noChangeAspect="1" noChangeArrowheads="1"/>
          </p:cNvSpPr>
          <p:nvPr/>
        </p:nvSpPr>
        <p:spPr bwMode="auto">
          <a:xfrm>
            <a:off x="4713325" y="2192754"/>
            <a:ext cx="325638" cy="312070"/>
          </a:xfrm>
          <a:custGeom>
            <a:avLst/>
            <a:gdLst>
              <a:gd name="T0" fmla="*/ 0 w 327025"/>
              <a:gd name="T1" fmla="*/ 139464 h 311150"/>
              <a:gd name="T2" fmla="*/ 145530 w 327025"/>
              <a:gd name="T3" fmla="*/ 139466 h 311150"/>
              <a:gd name="T4" fmla="*/ 190501 w 327025"/>
              <a:gd name="T5" fmla="*/ 0 h 311150"/>
              <a:gd name="T6" fmla="*/ 235470 w 327025"/>
              <a:gd name="T7" fmla="*/ 139466 h 311150"/>
              <a:gd name="T8" fmla="*/ 381000 w 327025"/>
              <a:gd name="T9" fmla="*/ 139464 h 311150"/>
              <a:gd name="T10" fmla="*/ 263264 w 327025"/>
              <a:gd name="T11" fmla="*/ 225658 h 311150"/>
              <a:gd name="T12" fmla="*/ 308236 w 327025"/>
              <a:gd name="T13" fmla="*/ 365124 h 311150"/>
              <a:gd name="T14" fmla="*/ 190501 w 327025"/>
              <a:gd name="T15" fmla="*/ 278929 h 311150"/>
              <a:gd name="T16" fmla="*/ 72764 w 327025"/>
              <a:gd name="T17" fmla="*/ 365124 h 311150"/>
              <a:gd name="T18" fmla="*/ 117736 w 327025"/>
              <a:gd name="T19" fmla="*/ 225658 h 311150"/>
              <a:gd name="T20" fmla="*/ 0 w 327025"/>
              <a:gd name="T21" fmla="*/ 139464 h 311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7025" h="311150">
                <a:moveTo>
                  <a:pt x="0" y="118848"/>
                </a:moveTo>
                <a:lnTo>
                  <a:pt x="124913" y="118849"/>
                </a:lnTo>
                <a:lnTo>
                  <a:pt x="163513" y="0"/>
                </a:lnTo>
                <a:lnTo>
                  <a:pt x="202112" y="118849"/>
                </a:lnTo>
                <a:lnTo>
                  <a:pt x="327025" y="118848"/>
                </a:lnTo>
                <a:lnTo>
                  <a:pt x="225968" y="192300"/>
                </a:lnTo>
                <a:lnTo>
                  <a:pt x="264569" y="311149"/>
                </a:lnTo>
                <a:lnTo>
                  <a:pt x="163513" y="237696"/>
                </a:lnTo>
                <a:lnTo>
                  <a:pt x="62456" y="311149"/>
                </a:lnTo>
                <a:lnTo>
                  <a:pt x="101057" y="192300"/>
                </a:lnTo>
                <a:lnTo>
                  <a:pt x="0" y="118848"/>
                </a:lnTo>
                <a:close/>
              </a:path>
            </a:pathLst>
          </a:custGeom>
          <a:solidFill>
            <a:srgbClr val="FF0000"/>
          </a:solidFill>
          <a:ln w="19050">
            <a:noFill/>
            <a:miter lim="800000"/>
            <a:headEnd/>
            <a:tailEnd/>
          </a:ln>
          <a:effectLst>
            <a:outerShdw blurRad="38100" dist="25400" dir="5400000" algn="ctr" rotWithShape="0">
              <a:srgbClr val="000000">
                <a:alpha val="35001"/>
              </a:srgbClr>
            </a:outerShdw>
          </a:effectLst>
        </p:spPr>
        <p:txBody>
          <a:bodyPr tIns="91440" bIns="91440"/>
          <a:lstStyle/>
          <a:p>
            <a:pPr eaLnBrk="1" hangingPunct="1">
              <a:defRPr/>
            </a:pPr>
            <a:endParaRPr lang="en-US"/>
          </a:p>
        </p:txBody>
      </p:sp>
      <p:sp>
        <p:nvSpPr>
          <p:cNvPr id="22541" name="TextBox 2">
            <a:extLst>
              <a:ext uri="{FF2B5EF4-FFF2-40B4-BE49-F238E27FC236}">
                <a16:creationId xmlns:a16="http://schemas.microsoft.com/office/drawing/2014/main" id="{0C0A5B5C-9DAC-F340-BA48-555556D1EEC6}"/>
              </a:ext>
            </a:extLst>
          </p:cNvPr>
          <p:cNvSpPr txBox="1">
            <a:spLocks noChangeArrowheads="1"/>
          </p:cNvSpPr>
          <p:nvPr/>
        </p:nvSpPr>
        <p:spPr bwMode="auto">
          <a:xfrm>
            <a:off x="4912631" y="2629103"/>
            <a:ext cx="141417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1100" b="1" dirty="0">
                <a:latin typeface="Arial" panose="020B0604020202020204" pitchFamily="34" charset="0"/>
              </a:rPr>
              <a:t>Kuril – Kamchatka</a:t>
            </a:r>
          </a:p>
          <a:p>
            <a:pPr algn="ctr">
              <a:spcBef>
                <a:spcPct val="0"/>
              </a:spcBef>
              <a:buFontTx/>
              <a:buNone/>
            </a:pPr>
            <a:r>
              <a:rPr lang="en-US" altLang="en-US" sz="1100" b="1" dirty="0">
                <a:latin typeface="Arial" panose="020B0604020202020204" pitchFamily="34" charset="0"/>
              </a:rPr>
              <a:t>Trench</a:t>
            </a:r>
          </a:p>
        </p:txBody>
      </p:sp>
      <p:sp>
        <p:nvSpPr>
          <p:cNvPr id="18" name="TextBox 17">
            <a:extLst>
              <a:ext uri="{FF2B5EF4-FFF2-40B4-BE49-F238E27FC236}">
                <a16:creationId xmlns:a16="http://schemas.microsoft.com/office/drawing/2014/main" id="{A2207452-4136-C64E-BE5A-C628DA78929D}"/>
              </a:ext>
            </a:extLst>
          </p:cNvPr>
          <p:cNvSpPr txBox="1"/>
          <p:nvPr/>
        </p:nvSpPr>
        <p:spPr>
          <a:xfrm>
            <a:off x="5186627" y="1855113"/>
            <a:ext cx="734496" cy="430887"/>
          </a:xfrm>
          <a:prstGeom prst="rect">
            <a:avLst/>
          </a:prstGeom>
          <a:noFill/>
        </p:spPr>
        <p:txBody>
          <a:bodyPr wrap="none">
            <a:spAutoFit/>
          </a:bodyPr>
          <a:lstStyle/>
          <a:p>
            <a:pPr algn="ctr">
              <a:defRPr/>
            </a:pPr>
            <a:r>
              <a:rPr lang="en-US" altLang="en-US" sz="1100" dirty="0"/>
              <a:t>Aleutian </a:t>
            </a:r>
          </a:p>
          <a:p>
            <a:pPr algn="ctr">
              <a:defRPr/>
            </a:pPr>
            <a:r>
              <a:rPr lang="en-US" altLang="en-US" sz="1100" dirty="0"/>
              <a:t>Trench</a:t>
            </a:r>
          </a:p>
        </p:txBody>
      </p:sp>
      <p:pic>
        <p:nvPicPr>
          <p:cNvPr id="2" name="Picture 1" descr="A picture containing candelabrum, fan, grate&#10;&#10;Description automatically generated">
            <a:extLst>
              <a:ext uri="{FF2B5EF4-FFF2-40B4-BE49-F238E27FC236}">
                <a16:creationId xmlns:a16="http://schemas.microsoft.com/office/drawing/2014/main" id="{66EEF9F0-7EA6-165C-0FCC-54F663082AF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8CC9E18C-448F-9D46-6849-D59B2F854654}"/>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cxnSp>
        <p:nvCxnSpPr>
          <p:cNvPr id="10" name="Straight Arrow Connector 9">
            <a:extLst>
              <a:ext uri="{FF2B5EF4-FFF2-40B4-BE49-F238E27FC236}">
                <a16:creationId xmlns:a16="http://schemas.microsoft.com/office/drawing/2014/main" id="{38000F02-C8C5-5C9E-5BA9-A700D0BABF31}"/>
              </a:ext>
            </a:extLst>
          </p:cNvPr>
          <p:cNvCxnSpPr>
            <a:cxnSpLocks/>
          </p:cNvCxnSpPr>
          <p:nvPr/>
        </p:nvCxnSpPr>
        <p:spPr>
          <a:xfrm flipH="1">
            <a:off x="5458177" y="2215559"/>
            <a:ext cx="103130" cy="279386"/>
          </a:xfrm>
          <a:prstGeom prst="straightConnector1">
            <a:avLst/>
          </a:prstGeom>
          <a:ln w="222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CBAA5444-6535-4F6B-FB76-3F30F885F251}"/>
              </a:ext>
            </a:extLst>
          </p:cNvPr>
          <p:cNvCxnSpPr>
            <a:cxnSpLocks/>
          </p:cNvCxnSpPr>
          <p:nvPr/>
        </p:nvCxnSpPr>
        <p:spPr>
          <a:xfrm flipH="1" flipV="1">
            <a:off x="4699923" y="2639703"/>
            <a:ext cx="275981" cy="127375"/>
          </a:xfrm>
          <a:prstGeom prst="straightConnector1">
            <a:avLst/>
          </a:prstGeom>
          <a:ln w="222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F55AF9D-4B51-9488-45AC-F7FB9398A047}"/>
              </a:ext>
            </a:extLst>
          </p:cNvPr>
          <p:cNvCxnSpPr>
            <a:cxnSpLocks/>
          </p:cNvCxnSpPr>
          <p:nvPr/>
        </p:nvCxnSpPr>
        <p:spPr>
          <a:xfrm flipH="1" flipV="1">
            <a:off x="4403673" y="2917143"/>
            <a:ext cx="244527" cy="41408"/>
          </a:xfrm>
          <a:prstGeom prst="straightConnector1">
            <a:avLst/>
          </a:prstGeom>
          <a:ln w="222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98CB1692-C899-AAA5-CF33-C35A0DF6A176}"/>
              </a:ext>
            </a:extLst>
          </p:cNvPr>
          <p:cNvSpPr/>
          <p:nvPr/>
        </p:nvSpPr>
        <p:spPr>
          <a:xfrm>
            <a:off x="4229965" y="2082546"/>
            <a:ext cx="808998" cy="902410"/>
          </a:xfrm>
          <a:prstGeom prst="rect">
            <a:avLst/>
          </a:prstGeom>
          <a:noFill/>
          <a:ln w="12700">
            <a:solidFill>
              <a:schemeClr val="tx1"/>
            </a:solidFill>
            <a:prstDash val="lgDash"/>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EB0B0E00-DF8A-7F43-912A-CB507A8BB5F0}"/>
              </a:ext>
            </a:extLst>
          </p:cNvPr>
          <p:cNvSpPr txBox="1"/>
          <p:nvPr/>
        </p:nvSpPr>
        <p:spPr>
          <a:xfrm rot="10800000" flipV="1">
            <a:off x="4515720" y="2793827"/>
            <a:ext cx="670907" cy="430887"/>
          </a:xfrm>
          <a:prstGeom prst="rect">
            <a:avLst/>
          </a:prstGeom>
          <a:noFill/>
        </p:spPr>
        <p:txBody>
          <a:bodyPr wrap="square">
            <a:spAutoFit/>
          </a:bodyPr>
          <a:lstStyle/>
          <a:p>
            <a:pPr algn="ctr">
              <a:defRPr/>
            </a:pPr>
            <a:r>
              <a:rPr lang="en-US" altLang="en-US" sz="1100" dirty="0"/>
              <a:t>Japan</a:t>
            </a:r>
          </a:p>
          <a:p>
            <a:pPr algn="ctr">
              <a:defRPr/>
            </a:pPr>
            <a:r>
              <a:rPr lang="en-US" altLang="en-US" sz="1100" dirty="0"/>
              <a:t>Trench</a:t>
            </a:r>
          </a:p>
        </p:txBody>
      </p:sp>
      <p:sp>
        <p:nvSpPr>
          <p:cNvPr id="21" name="TextBox 20">
            <a:extLst>
              <a:ext uri="{FF2B5EF4-FFF2-40B4-BE49-F238E27FC236}">
                <a16:creationId xmlns:a16="http://schemas.microsoft.com/office/drawing/2014/main" id="{1FAFE37E-7485-177F-03B7-26212D7A5183}"/>
              </a:ext>
            </a:extLst>
          </p:cNvPr>
          <p:cNvSpPr txBox="1"/>
          <p:nvPr/>
        </p:nvSpPr>
        <p:spPr>
          <a:xfrm>
            <a:off x="345485" y="5943600"/>
            <a:ext cx="8497600" cy="646331"/>
          </a:xfrm>
          <a:prstGeom prst="rect">
            <a:avLst/>
          </a:prstGeom>
          <a:noFill/>
        </p:spPr>
        <p:txBody>
          <a:bodyPr wrap="square" rtlCol="0">
            <a:spAutoFit/>
          </a:bodyPr>
          <a:lstStyle/>
          <a:p>
            <a:r>
              <a:rPr lang="en-US" altLang="en-US" sz="1800" dirty="0">
                <a:latin typeface="Arial" panose="020B0604020202020204" pitchFamily="34" charset="0"/>
              </a:rPr>
              <a:t>M7.0 earthquake off the east coast of the Kamchatka Peninsula. A detailed map of the area within the dashed outline is presented on the next slide.</a:t>
            </a:r>
            <a:endParaRPr lang="en-US" sz="1800" dirty="0"/>
          </a:p>
        </p:txBody>
      </p:sp>
    </p:spTree>
    <p:extLst>
      <p:ext uri="{BB962C8B-B14F-4D97-AF65-F5344CB8AC3E}">
        <p14:creationId xmlns:p14="http://schemas.microsoft.com/office/powerpoint/2010/main" val="6149502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picture containing candelabrum, fan, grate&#10;&#10;Description automatically generated">
            <a:extLst>
              <a:ext uri="{FF2B5EF4-FFF2-40B4-BE49-F238E27FC236}">
                <a16:creationId xmlns:a16="http://schemas.microsoft.com/office/drawing/2014/main" id="{66EEF9F0-7EA6-165C-0FCC-54F663082A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865" y="70487"/>
            <a:ext cx="954379" cy="954379"/>
          </a:xfrm>
          <a:prstGeom prst="rect">
            <a:avLst/>
          </a:prstGeom>
        </p:spPr>
      </p:pic>
      <p:sp>
        <p:nvSpPr>
          <p:cNvPr id="3" name="Rectangle 2">
            <a:extLst>
              <a:ext uri="{FF2B5EF4-FFF2-40B4-BE49-F238E27FC236}">
                <a16:creationId xmlns:a16="http://schemas.microsoft.com/office/drawing/2014/main" id="{8CC9E18C-448F-9D46-6849-D59B2F854654}"/>
              </a:ext>
            </a:extLst>
          </p:cNvPr>
          <p:cNvSpPr/>
          <p:nvPr/>
        </p:nvSpPr>
        <p:spPr>
          <a:xfrm>
            <a:off x="0" y="0"/>
            <a:ext cx="152400" cy="6858000"/>
          </a:xfrm>
          <a:prstGeom prst="rect">
            <a:avLst/>
          </a:prstGeom>
          <a:gradFill>
            <a:gsLst>
              <a:gs pos="0">
                <a:srgbClr val="373583"/>
              </a:gs>
              <a:gs pos="100000">
                <a:srgbClr val="CC292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1" name="Picture 10">
            <a:extLst>
              <a:ext uri="{FF2B5EF4-FFF2-40B4-BE49-F238E27FC236}">
                <a16:creationId xmlns:a16="http://schemas.microsoft.com/office/drawing/2014/main" id="{904553CA-AADA-458D-02BB-328D171371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2414" y="509016"/>
            <a:ext cx="5600700" cy="6272784"/>
          </a:xfrm>
          <a:prstGeom prst="rect">
            <a:avLst/>
          </a:prstGeom>
        </p:spPr>
      </p:pic>
      <p:sp>
        <p:nvSpPr>
          <p:cNvPr id="14" name="Text Box 3">
            <a:extLst>
              <a:ext uri="{FF2B5EF4-FFF2-40B4-BE49-F238E27FC236}">
                <a16:creationId xmlns:a16="http://schemas.microsoft.com/office/drawing/2014/main" id="{BDE79245-9C8F-BB56-E1BC-29CE50FA027F}"/>
              </a:ext>
            </a:extLst>
          </p:cNvPr>
          <p:cNvSpPr txBox="1">
            <a:spLocks noChangeArrowheads="1"/>
          </p:cNvSpPr>
          <p:nvPr/>
        </p:nvSpPr>
        <p:spPr bwMode="auto">
          <a:xfrm>
            <a:off x="5146902" y="1022253"/>
            <a:ext cx="1389062" cy="618877"/>
          </a:xfrm>
          <a:prstGeom prst="rect">
            <a:avLst/>
          </a:prstGeom>
          <a:solidFill>
            <a:srgbClr val="EAF8FF"/>
          </a:solidFill>
          <a:ln>
            <a:noFill/>
          </a:ln>
        </p:spPr>
        <p:txBody>
          <a:bodyPr tIns="91440" bIns="91440"/>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i="1" dirty="0">
                <a:latin typeface="Arial" panose="020B0604020202020204" pitchFamily="34" charset="0"/>
              </a:rPr>
              <a:t>Okhotsk</a:t>
            </a:r>
          </a:p>
          <a:p>
            <a:pPr algn="ctr" eaLnBrk="1" hangingPunct="1">
              <a:spcBef>
                <a:spcPct val="0"/>
              </a:spcBef>
              <a:buFontTx/>
              <a:buNone/>
            </a:pPr>
            <a:r>
              <a:rPr lang="en-US" altLang="en-US" sz="1400" i="1" dirty="0">
                <a:latin typeface="Arial" panose="020B0604020202020204" pitchFamily="34" charset="0"/>
              </a:rPr>
              <a:t>Plate</a:t>
            </a:r>
            <a:endParaRPr lang="en-US" altLang="en-US" sz="1600" i="1" dirty="0">
              <a:latin typeface="Arial" panose="020B0604020202020204" pitchFamily="34" charset="0"/>
            </a:endParaRPr>
          </a:p>
        </p:txBody>
      </p:sp>
      <p:sp>
        <p:nvSpPr>
          <p:cNvPr id="17" name="Rectangle 16">
            <a:extLst>
              <a:ext uri="{FF2B5EF4-FFF2-40B4-BE49-F238E27FC236}">
                <a16:creationId xmlns:a16="http://schemas.microsoft.com/office/drawing/2014/main" id="{5021DA0A-1B88-5ACF-B9CE-806D70320CEC}"/>
              </a:ext>
            </a:extLst>
          </p:cNvPr>
          <p:cNvSpPr/>
          <p:nvPr/>
        </p:nvSpPr>
        <p:spPr>
          <a:xfrm rot="18609697">
            <a:off x="6828287" y="3500436"/>
            <a:ext cx="1143000" cy="107379"/>
          </a:xfrm>
          <a:prstGeom prst="rect">
            <a:avLst/>
          </a:prstGeom>
          <a:solidFill>
            <a:srgbClr val="F0FE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2">
            <a:extLst>
              <a:ext uri="{FF2B5EF4-FFF2-40B4-BE49-F238E27FC236}">
                <a16:creationId xmlns:a16="http://schemas.microsoft.com/office/drawing/2014/main" id="{39D9D066-848A-D7AB-D925-E2C9D41F9691}"/>
              </a:ext>
            </a:extLst>
          </p:cNvPr>
          <p:cNvSpPr txBox="1">
            <a:spLocks noChangeArrowheads="1"/>
          </p:cNvSpPr>
          <p:nvPr/>
        </p:nvSpPr>
        <p:spPr bwMode="auto">
          <a:xfrm rot="18644510">
            <a:off x="6639495" y="3438710"/>
            <a:ext cx="1520582" cy="230832"/>
          </a:xfrm>
          <a:prstGeom prst="rect">
            <a:avLst/>
          </a:prstGeom>
          <a:no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900" dirty="0">
                <a:latin typeface="Arial" panose="020B0604020202020204" pitchFamily="34" charset="0"/>
              </a:rPr>
              <a:t>Kuril – Kamchatka Trench</a:t>
            </a:r>
          </a:p>
        </p:txBody>
      </p:sp>
      <p:sp>
        <p:nvSpPr>
          <p:cNvPr id="19" name="TextBox 2">
            <a:extLst>
              <a:ext uri="{FF2B5EF4-FFF2-40B4-BE49-F238E27FC236}">
                <a16:creationId xmlns:a16="http://schemas.microsoft.com/office/drawing/2014/main" id="{708A72CF-5730-E605-5415-B9E0E63C7F3B}"/>
              </a:ext>
            </a:extLst>
          </p:cNvPr>
          <p:cNvSpPr txBox="1">
            <a:spLocks noChangeArrowheads="1"/>
          </p:cNvSpPr>
          <p:nvPr/>
        </p:nvSpPr>
        <p:spPr bwMode="auto">
          <a:xfrm rot="1968679">
            <a:off x="8362163" y="2459673"/>
            <a:ext cx="499603" cy="169277"/>
          </a:xfrm>
          <a:prstGeom prst="rect">
            <a:avLst/>
          </a:prstGeom>
          <a:solidFill>
            <a:srgbClr val="D9F5FD"/>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500" dirty="0">
                <a:latin typeface="Arial" panose="020B0604020202020204" pitchFamily="34" charset="0"/>
              </a:rPr>
              <a:t>76 mm/</a:t>
            </a:r>
            <a:r>
              <a:rPr lang="en-US" altLang="en-US" sz="500" dirty="0" err="1">
                <a:latin typeface="Arial" panose="020B0604020202020204" pitchFamily="34" charset="0"/>
              </a:rPr>
              <a:t>yr</a:t>
            </a:r>
            <a:endParaRPr lang="en-US" altLang="en-US" sz="500" dirty="0">
              <a:latin typeface="Arial" panose="020B0604020202020204" pitchFamily="34" charset="0"/>
            </a:endParaRPr>
          </a:p>
        </p:txBody>
      </p:sp>
      <p:sp>
        <p:nvSpPr>
          <p:cNvPr id="20" name="TextBox 2">
            <a:extLst>
              <a:ext uri="{FF2B5EF4-FFF2-40B4-BE49-F238E27FC236}">
                <a16:creationId xmlns:a16="http://schemas.microsoft.com/office/drawing/2014/main" id="{F8F46683-B852-90B1-C7B6-4C63787ABCDD}"/>
              </a:ext>
            </a:extLst>
          </p:cNvPr>
          <p:cNvSpPr txBox="1">
            <a:spLocks noChangeArrowheads="1"/>
          </p:cNvSpPr>
          <p:nvPr/>
        </p:nvSpPr>
        <p:spPr bwMode="auto">
          <a:xfrm rot="1952542">
            <a:off x="8029729" y="3374096"/>
            <a:ext cx="499603" cy="169277"/>
          </a:xfrm>
          <a:prstGeom prst="rect">
            <a:avLst/>
          </a:prstGeom>
          <a:solidFill>
            <a:srgbClr val="D9F5FD"/>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500" dirty="0">
                <a:latin typeface="Arial" panose="020B0604020202020204" pitchFamily="34" charset="0"/>
              </a:rPr>
              <a:t>83 mm/</a:t>
            </a:r>
            <a:r>
              <a:rPr lang="en-US" altLang="en-US" sz="500" dirty="0" err="1">
                <a:latin typeface="Arial" panose="020B0604020202020204" pitchFamily="34" charset="0"/>
              </a:rPr>
              <a:t>yr</a:t>
            </a:r>
            <a:endParaRPr lang="en-US" altLang="en-US" sz="500" dirty="0">
              <a:latin typeface="Arial" panose="020B0604020202020204" pitchFamily="34" charset="0"/>
            </a:endParaRPr>
          </a:p>
        </p:txBody>
      </p:sp>
      <p:sp>
        <p:nvSpPr>
          <p:cNvPr id="21" name="TextBox 2">
            <a:extLst>
              <a:ext uri="{FF2B5EF4-FFF2-40B4-BE49-F238E27FC236}">
                <a16:creationId xmlns:a16="http://schemas.microsoft.com/office/drawing/2014/main" id="{067E1CDE-7500-A827-89CE-30700F1D85C9}"/>
              </a:ext>
            </a:extLst>
          </p:cNvPr>
          <p:cNvSpPr txBox="1">
            <a:spLocks noChangeArrowheads="1"/>
          </p:cNvSpPr>
          <p:nvPr/>
        </p:nvSpPr>
        <p:spPr bwMode="auto">
          <a:xfrm rot="1541631">
            <a:off x="7230031" y="4114151"/>
            <a:ext cx="499603" cy="169277"/>
          </a:xfrm>
          <a:prstGeom prst="rect">
            <a:avLst/>
          </a:prstGeom>
          <a:solidFill>
            <a:srgbClr val="D9F5FD"/>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500" dirty="0">
                <a:latin typeface="Arial" panose="020B0604020202020204" pitchFamily="34" charset="0"/>
              </a:rPr>
              <a:t>87 mm/</a:t>
            </a:r>
            <a:r>
              <a:rPr lang="en-US" altLang="en-US" sz="500" dirty="0" err="1">
                <a:latin typeface="Arial" panose="020B0604020202020204" pitchFamily="34" charset="0"/>
              </a:rPr>
              <a:t>yr</a:t>
            </a:r>
            <a:endParaRPr lang="en-US" altLang="en-US" sz="500" dirty="0">
              <a:latin typeface="Arial" panose="020B0604020202020204" pitchFamily="34" charset="0"/>
            </a:endParaRPr>
          </a:p>
        </p:txBody>
      </p:sp>
      <p:sp>
        <p:nvSpPr>
          <p:cNvPr id="22" name="TextBox 2">
            <a:extLst>
              <a:ext uri="{FF2B5EF4-FFF2-40B4-BE49-F238E27FC236}">
                <a16:creationId xmlns:a16="http://schemas.microsoft.com/office/drawing/2014/main" id="{C76675C9-A928-1E0D-1105-6A69C227CB28}"/>
              </a:ext>
            </a:extLst>
          </p:cNvPr>
          <p:cNvSpPr txBox="1">
            <a:spLocks noChangeArrowheads="1"/>
          </p:cNvSpPr>
          <p:nvPr/>
        </p:nvSpPr>
        <p:spPr bwMode="auto">
          <a:xfrm rot="1347331">
            <a:off x="6639950" y="4820783"/>
            <a:ext cx="509850" cy="169277"/>
          </a:xfrm>
          <a:prstGeom prst="rect">
            <a:avLst/>
          </a:prstGeom>
          <a:solidFill>
            <a:srgbClr val="D9F5FD"/>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500" dirty="0">
                <a:latin typeface="Arial" panose="020B0604020202020204" pitchFamily="34" charset="0"/>
              </a:rPr>
              <a:t>89 mm/</a:t>
            </a:r>
            <a:r>
              <a:rPr lang="en-US" altLang="en-US" sz="500" dirty="0" err="1">
                <a:latin typeface="Arial" panose="020B0604020202020204" pitchFamily="34" charset="0"/>
              </a:rPr>
              <a:t>yr</a:t>
            </a:r>
            <a:endParaRPr lang="en-US" altLang="en-US" sz="500" dirty="0">
              <a:latin typeface="Arial" panose="020B0604020202020204" pitchFamily="34" charset="0"/>
            </a:endParaRPr>
          </a:p>
        </p:txBody>
      </p:sp>
      <p:sp>
        <p:nvSpPr>
          <p:cNvPr id="23" name="TextBox 2">
            <a:extLst>
              <a:ext uri="{FF2B5EF4-FFF2-40B4-BE49-F238E27FC236}">
                <a16:creationId xmlns:a16="http://schemas.microsoft.com/office/drawing/2014/main" id="{7D890C1E-8C7B-62E1-D866-0C3B7B306956}"/>
              </a:ext>
            </a:extLst>
          </p:cNvPr>
          <p:cNvSpPr txBox="1">
            <a:spLocks noChangeArrowheads="1"/>
          </p:cNvSpPr>
          <p:nvPr/>
        </p:nvSpPr>
        <p:spPr bwMode="auto">
          <a:xfrm rot="1363514">
            <a:off x="5801843" y="5401527"/>
            <a:ext cx="509850" cy="169277"/>
          </a:xfrm>
          <a:prstGeom prst="rect">
            <a:avLst/>
          </a:prstGeom>
          <a:solidFill>
            <a:srgbClr val="D9F5FD"/>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500" dirty="0">
                <a:latin typeface="Arial" panose="020B0604020202020204" pitchFamily="34" charset="0"/>
              </a:rPr>
              <a:t>91 mm/</a:t>
            </a:r>
            <a:r>
              <a:rPr lang="en-US" altLang="en-US" sz="500" dirty="0" err="1">
                <a:latin typeface="Arial" panose="020B0604020202020204" pitchFamily="34" charset="0"/>
              </a:rPr>
              <a:t>yr</a:t>
            </a:r>
            <a:endParaRPr lang="en-US" altLang="en-US" sz="500" dirty="0">
              <a:latin typeface="Arial" panose="020B0604020202020204" pitchFamily="34" charset="0"/>
            </a:endParaRPr>
          </a:p>
        </p:txBody>
      </p:sp>
      <p:sp>
        <p:nvSpPr>
          <p:cNvPr id="24" name="TextBox 2">
            <a:extLst>
              <a:ext uri="{FF2B5EF4-FFF2-40B4-BE49-F238E27FC236}">
                <a16:creationId xmlns:a16="http://schemas.microsoft.com/office/drawing/2014/main" id="{FFBD0FB4-8855-32CC-0EAB-C16EF7FD0EBC}"/>
              </a:ext>
            </a:extLst>
          </p:cNvPr>
          <p:cNvSpPr txBox="1">
            <a:spLocks noChangeArrowheads="1"/>
          </p:cNvSpPr>
          <p:nvPr/>
        </p:nvSpPr>
        <p:spPr bwMode="auto">
          <a:xfrm rot="1087899">
            <a:off x="5286926" y="6315927"/>
            <a:ext cx="509850" cy="169277"/>
          </a:xfrm>
          <a:prstGeom prst="rect">
            <a:avLst/>
          </a:prstGeom>
          <a:solidFill>
            <a:srgbClr val="D9F5FD"/>
          </a:solidFill>
          <a:ln>
            <a:noFill/>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US" altLang="en-US" sz="500" dirty="0">
                <a:latin typeface="Arial" panose="020B0604020202020204" pitchFamily="34" charset="0"/>
              </a:rPr>
              <a:t>93 mm/</a:t>
            </a:r>
            <a:r>
              <a:rPr lang="en-US" altLang="en-US" sz="500" dirty="0" err="1">
                <a:latin typeface="Arial" panose="020B0604020202020204" pitchFamily="34" charset="0"/>
              </a:rPr>
              <a:t>yr</a:t>
            </a:r>
            <a:endParaRPr lang="en-US" altLang="en-US" sz="500" dirty="0">
              <a:latin typeface="Arial" panose="020B0604020202020204" pitchFamily="34" charset="0"/>
            </a:endParaRPr>
          </a:p>
        </p:txBody>
      </p:sp>
      <p:sp>
        <p:nvSpPr>
          <p:cNvPr id="29" name="Freeform 28">
            <a:extLst>
              <a:ext uri="{FF2B5EF4-FFF2-40B4-BE49-F238E27FC236}">
                <a16:creationId xmlns:a16="http://schemas.microsoft.com/office/drawing/2014/main" id="{9009C063-660D-9966-D173-C784EEE322AD}"/>
              </a:ext>
            </a:extLst>
          </p:cNvPr>
          <p:cNvSpPr/>
          <p:nvPr/>
        </p:nvSpPr>
        <p:spPr>
          <a:xfrm>
            <a:off x="6606728" y="2568582"/>
            <a:ext cx="1102791" cy="1088182"/>
          </a:xfrm>
          <a:custGeom>
            <a:avLst/>
            <a:gdLst>
              <a:gd name="connsiteX0" fmla="*/ 1010097 w 1102791"/>
              <a:gd name="connsiteY0" fmla="*/ 32759 h 1088182"/>
              <a:gd name="connsiteX1" fmla="*/ 867222 w 1102791"/>
              <a:gd name="connsiteY1" fmla="*/ 1009 h 1088182"/>
              <a:gd name="connsiteX2" fmla="*/ 762447 w 1102791"/>
              <a:gd name="connsiteY2" fmla="*/ 23234 h 1088182"/>
              <a:gd name="connsiteX3" fmla="*/ 714822 w 1102791"/>
              <a:gd name="connsiteY3" fmla="*/ 162934 h 1088182"/>
              <a:gd name="connsiteX4" fmla="*/ 711647 w 1102791"/>
              <a:gd name="connsiteY4" fmla="*/ 312159 h 1088182"/>
              <a:gd name="connsiteX5" fmla="*/ 683072 w 1102791"/>
              <a:gd name="connsiteY5" fmla="*/ 448684 h 1088182"/>
              <a:gd name="connsiteX6" fmla="*/ 603697 w 1102791"/>
              <a:gd name="connsiteY6" fmla="*/ 550284 h 1088182"/>
              <a:gd name="connsiteX7" fmla="*/ 422722 w 1102791"/>
              <a:gd name="connsiteY7" fmla="*/ 578859 h 1088182"/>
              <a:gd name="connsiteX8" fmla="*/ 279847 w 1102791"/>
              <a:gd name="connsiteY8" fmla="*/ 680459 h 1088182"/>
              <a:gd name="connsiteX9" fmla="*/ 156022 w 1102791"/>
              <a:gd name="connsiteY9" fmla="*/ 769359 h 1088182"/>
              <a:gd name="connsiteX10" fmla="*/ 16322 w 1102791"/>
              <a:gd name="connsiteY10" fmla="*/ 880484 h 1088182"/>
              <a:gd name="connsiteX11" fmla="*/ 22672 w 1102791"/>
              <a:gd name="connsiteY11" fmla="*/ 1026534 h 1088182"/>
              <a:gd name="connsiteX12" fmla="*/ 194122 w 1102791"/>
              <a:gd name="connsiteY12" fmla="*/ 1086859 h 1088182"/>
              <a:gd name="connsiteX13" fmla="*/ 343347 w 1102791"/>
              <a:gd name="connsiteY13" fmla="*/ 1064634 h 1088182"/>
              <a:gd name="connsiteX14" fmla="*/ 457647 w 1102791"/>
              <a:gd name="connsiteY14" fmla="*/ 1023359 h 1088182"/>
              <a:gd name="connsiteX15" fmla="*/ 610047 w 1102791"/>
              <a:gd name="connsiteY15" fmla="*/ 864609 h 1088182"/>
              <a:gd name="connsiteX16" fmla="*/ 806897 w 1102791"/>
              <a:gd name="connsiteY16" fmla="*/ 613784 h 1088182"/>
              <a:gd name="connsiteX17" fmla="*/ 940247 w 1102791"/>
              <a:gd name="connsiteY17" fmla="*/ 407409 h 1088182"/>
              <a:gd name="connsiteX18" fmla="*/ 997397 w 1102791"/>
              <a:gd name="connsiteY18" fmla="*/ 267709 h 1088182"/>
              <a:gd name="connsiteX19" fmla="*/ 1016447 w 1102791"/>
              <a:gd name="connsiteY19" fmla="*/ 207384 h 1088182"/>
              <a:gd name="connsiteX20" fmla="*/ 1098997 w 1102791"/>
              <a:gd name="connsiteY20" fmla="*/ 150234 h 1088182"/>
              <a:gd name="connsiteX21" fmla="*/ 1079947 w 1102791"/>
              <a:gd name="connsiteY21" fmla="*/ 86734 h 1088182"/>
              <a:gd name="connsiteX22" fmla="*/ 1010097 w 1102791"/>
              <a:gd name="connsiteY22" fmla="*/ 32759 h 1088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102791" h="1088182">
                <a:moveTo>
                  <a:pt x="1010097" y="32759"/>
                </a:moveTo>
                <a:cubicBezTo>
                  <a:pt x="974643" y="18471"/>
                  <a:pt x="908497" y="2596"/>
                  <a:pt x="867222" y="1009"/>
                </a:cubicBezTo>
                <a:cubicBezTo>
                  <a:pt x="825947" y="-578"/>
                  <a:pt x="787847" y="-3754"/>
                  <a:pt x="762447" y="23234"/>
                </a:cubicBezTo>
                <a:cubicBezTo>
                  <a:pt x="737047" y="50222"/>
                  <a:pt x="723289" y="114780"/>
                  <a:pt x="714822" y="162934"/>
                </a:cubicBezTo>
                <a:cubicBezTo>
                  <a:pt x="706355" y="211088"/>
                  <a:pt x="716939" y="264534"/>
                  <a:pt x="711647" y="312159"/>
                </a:cubicBezTo>
                <a:cubicBezTo>
                  <a:pt x="706355" y="359784"/>
                  <a:pt x="701064" y="408996"/>
                  <a:pt x="683072" y="448684"/>
                </a:cubicBezTo>
                <a:cubicBezTo>
                  <a:pt x="665080" y="488372"/>
                  <a:pt x="647089" y="528588"/>
                  <a:pt x="603697" y="550284"/>
                </a:cubicBezTo>
                <a:cubicBezTo>
                  <a:pt x="560305" y="571980"/>
                  <a:pt x="476697" y="557163"/>
                  <a:pt x="422722" y="578859"/>
                </a:cubicBezTo>
                <a:cubicBezTo>
                  <a:pt x="368747" y="600555"/>
                  <a:pt x="279847" y="680459"/>
                  <a:pt x="279847" y="680459"/>
                </a:cubicBezTo>
                <a:cubicBezTo>
                  <a:pt x="235397" y="712209"/>
                  <a:pt x="199943" y="736022"/>
                  <a:pt x="156022" y="769359"/>
                </a:cubicBezTo>
                <a:cubicBezTo>
                  <a:pt x="112101" y="802697"/>
                  <a:pt x="38547" y="837622"/>
                  <a:pt x="16322" y="880484"/>
                </a:cubicBezTo>
                <a:cubicBezTo>
                  <a:pt x="-5903" y="923346"/>
                  <a:pt x="-6961" y="992138"/>
                  <a:pt x="22672" y="1026534"/>
                </a:cubicBezTo>
                <a:cubicBezTo>
                  <a:pt x="52305" y="1060930"/>
                  <a:pt x="140676" y="1080509"/>
                  <a:pt x="194122" y="1086859"/>
                </a:cubicBezTo>
                <a:cubicBezTo>
                  <a:pt x="247568" y="1093209"/>
                  <a:pt x="299426" y="1075217"/>
                  <a:pt x="343347" y="1064634"/>
                </a:cubicBezTo>
                <a:cubicBezTo>
                  <a:pt x="387268" y="1054051"/>
                  <a:pt x="413197" y="1056696"/>
                  <a:pt x="457647" y="1023359"/>
                </a:cubicBezTo>
                <a:cubicBezTo>
                  <a:pt x="502097" y="990022"/>
                  <a:pt x="551839" y="932871"/>
                  <a:pt x="610047" y="864609"/>
                </a:cubicBezTo>
                <a:cubicBezTo>
                  <a:pt x="668255" y="796347"/>
                  <a:pt x="751864" y="689984"/>
                  <a:pt x="806897" y="613784"/>
                </a:cubicBezTo>
                <a:cubicBezTo>
                  <a:pt x="861930" y="537584"/>
                  <a:pt x="908497" y="465088"/>
                  <a:pt x="940247" y="407409"/>
                </a:cubicBezTo>
                <a:cubicBezTo>
                  <a:pt x="971997" y="349730"/>
                  <a:pt x="984697" y="301047"/>
                  <a:pt x="997397" y="267709"/>
                </a:cubicBezTo>
                <a:cubicBezTo>
                  <a:pt x="1010097" y="234372"/>
                  <a:pt x="999514" y="226963"/>
                  <a:pt x="1016447" y="207384"/>
                </a:cubicBezTo>
                <a:cubicBezTo>
                  <a:pt x="1033380" y="187805"/>
                  <a:pt x="1088414" y="170342"/>
                  <a:pt x="1098997" y="150234"/>
                </a:cubicBezTo>
                <a:cubicBezTo>
                  <a:pt x="1109580" y="130126"/>
                  <a:pt x="1096351" y="106842"/>
                  <a:pt x="1079947" y="86734"/>
                </a:cubicBezTo>
                <a:cubicBezTo>
                  <a:pt x="1063543" y="66626"/>
                  <a:pt x="1045551" y="47047"/>
                  <a:pt x="1010097" y="32759"/>
                </a:cubicBezTo>
                <a:close/>
              </a:path>
            </a:pathLst>
          </a:custGeom>
          <a:solidFill>
            <a:srgbClr val="FFFF00">
              <a:alpha val="40020"/>
            </a:srgbClr>
          </a:solidFill>
          <a:ln w="6350">
            <a:solidFill>
              <a:srgbClr val="FF0000"/>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37E53DC9-CF29-C33A-2915-6A77FF317062}"/>
              </a:ext>
            </a:extLst>
          </p:cNvPr>
          <p:cNvSpPr txBox="1"/>
          <p:nvPr/>
        </p:nvSpPr>
        <p:spPr>
          <a:xfrm>
            <a:off x="6184563" y="1451580"/>
            <a:ext cx="1611210" cy="338554"/>
          </a:xfrm>
          <a:prstGeom prst="rect">
            <a:avLst/>
          </a:prstGeom>
          <a:noFill/>
        </p:spPr>
        <p:txBody>
          <a:bodyPr wrap="none" rtlCol="0">
            <a:spAutoFit/>
          </a:bodyPr>
          <a:lstStyle/>
          <a:p>
            <a:pPr algn="ctr"/>
            <a:r>
              <a:rPr lang="en-US" sz="1600" dirty="0">
                <a:solidFill>
                  <a:srgbClr val="FF0000"/>
                </a:solidFill>
              </a:rPr>
              <a:t>M7.0 August 17</a:t>
            </a:r>
          </a:p>
        </p:txBody>
      </p:sp>
      <p:sp>
        <p:nvSpPr>
          <p:cNvPr id="28" name="TextBox 27">
            <a:extLst>
              <a:ext uri="{FF2B5EF4-FFF2-40B4-BE49-F238E27FC236}">
                <a16:creationId xmlns:a16="http://schemas.microsoft.com/office/drawing/2014/main" id="{946C24FB-BEC7-79C2-DE0E-D6FFDA689A4B}"/>
              </a:ext>
            </a:extLst>
          </p:cNvPr>
          <p:cNvSpPr txBox="1"/>
          <p:nvPr/>
        </p:nvSpPr>
        <p:spPr>
          <a:xfrm>
            <a:off x="4213091" y="2891925"/>
            <a:ext cx="2387192" cy="584775"/>
          </a:xfrm>
          <a:prstGeom prst="rect">
            <a:avLst/>
          </a:prstGeom>
          <a:solidFill>
            <a:srgbClr val="ECF9FF">
              <a:alpha val="62247"/>
            </a:srgbClr>
          </a:solidFill>
        </p:spPr>
        <p:txBody>
          <a:bodyPr wrap="none" rtlCol="0">
            <a:spAutoFit/>
          </a:bodyPr>
          <a:lstStyle/>
          <a:p>
            <a:pPr algn="r"/>
            <a:r>
              <a:rPr lang="en-US" sz="1600" dirty="0">
                <a:solidFill>
                  <a:srgbClr val="FF0000"/>
                </a:solidFill>
              </a:rPr>
              <a:t>November 4, 1952 M9.0</a:t>
            </a:r>
          </a:p>
          <a:p>
            <a:pPr algn="r"/>
            <a:r>
              <a:rPr lang="en-US" sz="1600" b="0" i="0" u="none" strike="noStrike" dirty="0" err="1">
                <a:solidFill>
                  <a:srgbClr val="FF0000"/>
                </a:solidFill>
                <a:effectLst/>
                <a:latin typeface="Source Sans Pro Web"/>
              </a:rPr>
              <a:t>Paramushir</a:t>
            </a:r>
            <a:r>
              <a:rPr lang="en-US" sz="1600" b="0" i="0" u="none" strike="noStrike" dirty="0">
                <a:solidFill>
                  <a:srgbClr val="FF0000"/>
                </a:solidFill>
                <a:effectLst/>
                <a:latin typeface="Source Sans Pro Web"/>
              </a:rPr>
              <a:t>   </a:t>
            </a:r>
            <a:endParaRPr lang="en-US" sz="1600" dirty="0">
              <a:solidFill>
                <a:srgbClr val="FF0000"/>
              </a:solidFill>
            </a:endParaRPr>
          </a:p>
        </p:txBody>
      </p:sp>
      <p:sp>
        <p:nvSpPr>
          <p:cNvPr id="26" name="AutoShape 4">
            <a:extLst>
              <a:ext uri="{FF2B5EF4-FFF2-40B4-BE49-F238E27FC236}">
                <a16:creationId xmlns:a16="http://schemas.microsoft.com/office/drawing/2014/main" id="{FE0E1FD6-8D27-FF28-F96C-CC43FD7A755A}"/>
              </a:ext>
            </a:extLst>
          </p:cNvPr>
          <p:cNvSpPr>
            <a:spLocks noChangeAspect="1" noChangeArrowheads="1"/>
          </p:cNvSpPr>
          <p:nvPr/>
        </p:nvSpPr>
        <p:spPr bwMode="auto">
          <a:xfrm>
            <a:off x="7317013" y="2594773"/>
            <a:ext cx="325638" cy="312070"/>
          </a:xfrm>
          <a:custGeom>
            <a:avLst/>
            <a:gdLst>
              <a:gd name="T0" fmla="*/ 0 w 327025"/>
              <a:gd name="T1" fmla="*/ 139464 h 311150"/>
              <a:gd name="T2" fmla="*/ 145530 w 327025"/>
              <a:gd name="T3" fmla="*/ 139466 h 311150"/>
              <a:gd name="T4" fmla="*/ 190501 w 327025"/>
              <a:gd name="T5" fmla="*/ 0 h 311150"/>
              <a:gd name="T6" fmla="*/ 235470 w 327025"/>
              <a:gd name="T7" fmla="*/ 139466 h 311150"/>
              <a:gd name="T8" fmla="*/ 381000 w 327025"/>
              <a:gd name="T9" fmla="*/ 139464 h 311150"/>
              <a:gd name="T10" fmla="*/ 263264 w 327025"/>
              <a:gd name="T11" fmla="*/ 225658 h 311150"/>
              <a:gd name="T12" fmla="*/ 308236 w 327025"/>
              <a:gd name="T13" fmla="*/ 365124 h 311150"/>
              <a:gd name="T14" fmla="*/ 190501 w 327025"/>
              <a:gd name="T15" fmla="*/ 278929 h 311150"/>
              <a:gd name="T16" fmla="*/ 72764 w 327025"/>
              <a:gd name="T17" fmla="*/ 365124 h 311150"/>
              <a:gd name="T18" fmla="*/ 117736 w 327025"/>
              <a:gd name="T19" fmla="*/ 225658 h 311150"/>
              <a:gd name="T20" fmla="*/ 0 w 327025"/>
              <a:gd name="T21" fmla="*/ 139464 h 3111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27025" h="311150">
                <a:moveTo>
                  <a:pt x="0" y="118848"/>
                </a:moveTo>
                <a:lnTo>
                  <a:pt x="124913" y="118849"/>
                </a:lnTo>
                <a:lnTo>
                  <a:pt x="163513" y="0"/>
                </a:lnTo>
                <a:lnTo>
                  <a:pt x="202112" y="118849"/>
                </a:lnTo>
                <a:lnTo>
                  <a:pt x="327025" y="118848"/>
                </a:lnTo>
                <a:lnTo>
                  <a:pt x="225968" y="192300"/>
                </a:lnTo>
                <a:lnTo>
                  <a:pt x="264569" y="311149"/>
                </a:lnTo>
                <a:lnTo>
                  <a:pt x="163513" y="237696"/>
                </a:lnTo>
                <a:lnTo>
                  <a:pt x="62456" y="311149"/>
                </a:lnTo>
                <a:lnTo>
                  <a:pt x="101057" y="192300"/>
                </a:lnTo>
                <a:lnTo>
                  <a:pt x="0" y="118848"/>
                </a:lnTo>
                <a:close/>
              </a:path>
            </a:pathLst>
          </a:custGeom>
          <a:solidFill>
            <a:srgbClr val="FF0000"/>
          </a:solidFill>
          <a:ln w="19050">
            <a:noFill/>
            <a:miter lim="800000"/>
            <a:headEnd/>
            <a:tailEnd/>
          </a:ln>
          <a:effectLst>
            <a:outerShdw blurRad="38100" dist="25400" dir="5400000" algn="ctr" rotWithShape="0">
              <a:srgbClr val="000000">
                <a:alpha val="35001"/>
              </a:srgbClr>
            </a:outerShdw>
          </a:effectLst>
        </p:spPr>
        <p:txBody>
          <a:bodyPr tIns="91440" bIns="91440"/>
          <a:lstStyle/>
          <a:p>
            <a:pPr eaLnBrk="1" hangingPunct="1">
              <a:defRPr/>
            </a:pPr>
            <a:endParaRPr lang="en-US"/>
          </a:p>
        </p:txBody>
      </p:sp>
      <p:cxnSp>
        <p:nvCxnSpPr>
          <p:cNvPr id="30" name="Straight Arrow Connector 29">
            <a:extLst>
              <a:ext uri="{FF2B5EF4-FFF2-40B4-BE49-F238E27FC236}">
                <a16:creationId xmlns:a16="http://schemas.microsoft.com/office/drawing/2014/main" id="{40F8D278-B5A3-B3F8-B82D-6065328CE9E2}"/>
              </a:ext>
            </a:extLst>
          </p:cNvPr>
          <p:cNvCxnSpPr>
            <a:cxnSpLocks/>
            <a:stCxn id="27" idx="2"/>
          </p:cNvCxnSpPr>
          <p:nvPr/>
        </p:nvCxnSpPr>
        <p:spPr>
          <a:xfrm>
            <a:off x="6990168" y="1790134"/>
            <a:ext cx="457594" cy="859744"/>
          </a:xfrm>
          <a:prstGeom prst="straightConnector1">
            <a:avLst/>
          </a:prstGeom>
          <a:ln w="2222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DBD557BA-D638-7C60-C2DF-4CE809361455}"/>
              </a:ext>
            </a:extLst>
          </p:cNvPr>
          <p:cNvCxnSpPr>
            <a:cxnSpLocks/>
          </p:cNvCxnSpPr>
          <p:nvPr/>
        </p:nvCxnSpPr>
        <p:spPr>
          <a:xfrm>
            <a:off x="6537884" y="3038183"/>
            <a:ext cx="472516" cy="106686"/>
          </a:xfrm>
          <a:prstGeom prst="straightConnector1">
            <a:avLst/>
          </a:prstGeom>
          <a:ln w="2222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6C892DDF-CC8B-1008-F1D9-BFE380F14D4F}"/>
              </a:ext>
            </a:extLst>
          </p:cNvPr>
          <p:cNvSpPr txBox="1"/>
          <p:nvPr/>
        </p:nvSpPr>
        <p:spPr>
          <a:xfrm>
            <a:off x="5757569" y="6584755"/>
            <a:ext cx="3260829" cy="307777"/>
          </a:xfrm>
          <a:prstGeom prst="rect">
            <a:avLst/>
          </a:prstGeom>
          <a:noFill/>
        </p:spPr>
        <p:txBody>
          <a:bodyPr wrap="none" rtlCol="0">
            <a:spAutoFit/>
          </a:bodyPr>
          <a:lstStyle/>
          <a:p>
            <a:r>
              <a:rPr lang="en-US" sz="1400" i="1" dirty="0"/>
              <a:t>Map courtesy of US Geological Survey</a:t>
            </a:r>
          </a:p>
        </p:txBody>
      </p:sp>
      <p:cxnSp>
        <p:nvCxnSpPr>
          <p:cNvPr id="39" name="Straight Arrow Connector 38">
            <a:extLst>
              <a:ext uri="{FF2B5EF4-FFF2-40B4-BE49-F238E27FC236}">
                <a16:creationId xmlns:a16="http://schemas.microsoft.com/office/drawing/2014/main" id="{AC24B0F9-AA2D-CC7B-533C-4E1F3718487A}"/>
              </a:ext>
            </a:extLst>
          </p:cNvPr>
          <p:cNvCxnSpPr>
            <a:cxnSpLocks/>
          </p:cNvCxnSpPr>
          <p:nvPr/>
        </p:nvCxnSpPr>
        <p:spPr>
          <a:xfrm>
            <a:off x="6392696" y="3307730"/>
            <a:ext cx="257530" cy="28352"/>
          </a:xfrm>
          <a:prstGeom prst="straightConnector1">
            <a:avLst/>
          </a:prstGeom>
          <a:ln w="2222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22533" name="TextBox 9">
            <a:extLst>
              <a:ext uri="{FF2B5EF4-FFF2-40B4-BE49-F238E27FC236}">
                <a16:creationId xmlns:a16="http://schemas.microsoft.com/office/drawing/2014/main" id="{129988CE-2152-F64B-B42D-299B3A1C8BE1}"/>
              </a:ext>
            </a:extLst>
          </p:cNvPr>
          <p:cNvSpPr txBox="1">
            <a:spLocks noChangeArrowheads="1"/>
          </p:cNvSpPr>
          <p:nvPr/>
        </p:nvSpPr>
        <p:spPr bwMode="auto">
          <a:xfrm>
            <a:off x="259633" y="1002679"/>
            <a:ext cx="3477029" cy="5863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lnSpc>
                <a:spcPts val="1800"/>
              </a:lnSpc>
              <a:spcBef>
                <a:spcPct val="0"/>
              </a:spcBef>
              <a:buNone/>
            </a:pPr>
            <a:r>
              <a:rPr lang="en-US" altLang="en-US" sz="1600" dirty="0">
                <a:latin typeface="Arial" panose="020B0604020202020204" pitchFamily="34" charset="0"/>
              </a:rPr>
              <a:t>The red star on this map shows the epicenter of the August 17, 2024 M7.0 earthquake. Location, depth, and thrust-fault focal mechanism of this earthquake indicate that it occurred along the plate boundary megathrust between the Okhotsk and Pacific plates.  </a:t>
            </a:r>
          </a:p>
          <a:p>
            <a:pPr eaLnBrk="1" hangingPunct="1">
              <a:lnSpc>
                <a:spcPts val="1800"/>
              </a:lnSpc>
              <a:spcBef>
                <a:spcPct val="0"/>
              </a:spcBef>
              <a:buNone/>
            </a:pPr>
            <a:endParaRPr lang="en-US" altLang="en-US" sz="1600" dirty="0">
              <a:latin typeface="Arial" panose="020B0604020202020204" pitchFamily="34" charset="0"/>
            </a:endParaRPr>
          </a:p>
          <a:p>
            <a:pPr eaLnBrk="1" hangingPunct="1">
              <a:lnSpc>
                <a:spcPts val="1800"/>
              </a:lnSpc>
              <a:spcBef>
                <a:spcPct val="0"/>
              </a:spcBef>
              <a:buNone/>
            </a:pPr>
            <a:r>
              <a:rPr lang="en-US" altLang="en-US" sz="1600" dirty="0">
                <a:latin typeface="Arial" panose="020B0604020202020204" pitchFamily="34" charset="0"/>
              </a:rPr>
              <a:t>The Kuril – Kamchatka subduction zone has produced six great (M&gt;8) megathrust earthquakes since 1918.</a:t>
            </a:r>
          </a:p>
          <a:p>
            <a:pPr eaLnBrk="1" hangingPunct="1">
              <a:lnSpc>
                <a:spcPts val="1800"/>
              </a:lnSpc>
              <a:spcBef>
                <a:spcPct val="0"/>
              </a:spcBef>
              <a:buNone/>
            </a:pPr>
            <a:endParaRPr lang="en-US" altLang="en-US" sz="1600" dirty="0">
              <a:latin typeface="Arial" panose="020B0604020202020204" pitchFamily="34" charset="0"/>
            </a:endParaRPr>
          </a:p>
          <a:p>
            <a:pPr eaLnBrk="1" hangingPunct="1">
              <a:lnSpc>
                <a:spcPts val="1800"/>
              </a:lnSpc>
              <a:spcBef>
                <a:spcPct val="0"/>
              </a:spcBef>
              <a:buNone/>
            </a:pPr>
            <a:r>
              <a:rPr lang="en-US" altLang="en-US" sz="1600" dirty="0">
                <a:latin typeface="Arial" panose="020B0604020202020204" pitchFamily="34" charset="0"/>
              </a:rPr>
              <a:t>The largest of these was the November 4, 1952 magnitude 9.0 earthquake, the 5</a:t>
            </a:r>
            <a:r>
              <a:rPr lang="en-US" altLang="en-US" sz="1600" baseline="30000" dirty="0">
                <a:latin typeface="Arial" panose="020B0604020202020204" pitchFamily="34" charset="0"/>
              </a:rPr>
              <a:t>th</a:t>
            </a:r>
            <a:r>
              <a:rPr lang="en-US" altLang="en-US" sz="1600" dirty="0">
                <a:latin typeface="Arial" panose="020B0604020202020204" pitchFamily="34" charset="0"/>
              </a:rPr>
              <a:t> largest instrumentally recorded earthquake in history. The area shaded yellow shows the rupture zone of the 1952 earthquake that produced a tsunami with runup of 12 meters at </a:t>
            </a:r>
            <a:r>
              <a:rPr lang="en-US" altLang="en-US" sz="1600" dirty="0" err="1">
                <a:latin typeface="Arial" panose="020B0604020202020204" pitchFamily="34" charset="0"/>
              </a:rPr>
              <a:t>Paramushir</a:t>
            </a:r>
            <a:r>
              <a:rPr lang="en-US" altLang="en-US" sz="1600" dirty="0">
                <a:latin typeface="Arial" panose="020B0604020202020204" pitchFamily="34" charset="0"/>
              </a:rPr>
              <a:t> in the northern Kuril Islands. That tsunami produced significant damage along the coastline in Hawaii.</a:t>
            </a:r>
          </a:p>
        </p:txBody>
      </p:sp>
      <p:sp>
        <p:nvSpPr>
          <p:cNvPr id="4" name="Google Shape;107;p15">
            <a:extLst>
              <a:ext uri="{FF2B5EF4-FFF2-40B4-BE49-F238E27FC236}">
                <a16:creationId xmlns:a16="http://schemas.microsoft.com/office/drawing/2014/main" id="{B8042A13-C166-628A-2E89-88012ABAD019}"/>
              </a:ext>
            </a:extLst>
          </p:cNvPr>
          <p:cNvSpPr txBox="1"/>
          <p:nvPr/>
        </p:nvSpPr>
        <p:spPr>
          <a:xfrm>
            <a:off x="1233497" y="0"/>
            <a:ext cx="5670600" cy="762000"/>
          </a:xfrm>
          <a:prstGeom prst="rect">
            <a:avLst/>
          </a:prstGeom>
          <a:noFill/>
          <a:ln>
            <a:noFill/>
          </a:ln>
        </p:spPr>
        <p:txBody>
          <a:bodyPr spcFirstLastPara="1" wrap="square" lIns="91425" tIns="45700" rIns="91425" bIns="45700" anchor="ctr" anchorCtr="0">
            <a:normAutofit fontScale="85000" lnSpcReduction="20000"/>
          </a:bodyPr>
          <a:lstStyle/>
          <a:p>
            <a:pPr marL="0" marR="0" lvl="0" indent="0" algn="l" rtl="0">
              <a:spcBef>
                <a:spcPts val="0"/>
              </a:spcBef>
              <a:spcAft>
                <a:spcPts val="0"/>
              </a:spcAft>
              <a:buNone/>
            </a:pPr>
            <a:br>
              <a:rPr lang="en-US" sz="2000" b="1" dirty="0">
                <a:solidFill>
                  <a:srgbClr val="10478B"/>
                </a:solidFill>
                <a:latin typeface="Calibri"/>
                <a:ea typeface="Calibri"/>
                <a:cs typeface="Calibri"/>
                <a:sym typeface="Calibri"/>
              </a:rPr>
            </a:br>
            <a:r>
              <a:rPr lang="en-US" sz="2400" b="1" dirty="0">
                <a:solidFill>
                  <a:srgbClr val="10478B"/>
                </a:solidFill>
                <a:latin typeface="Arial"/>
                <a:ea typeface="Arial"/>
                <a:cs typeface="Arial"/>
                <a:sym typeface="Arial"/>
              </a:rPr>
              <a:t>Magnitude </a:t>
            </a:r>
            <a:r>
              <a:rPr lang="en-US" sz="2400" b="1" dirty="0">
                <a:solidFill>
                  <a:srgbClr val="10478B"/>
                </a:solidFill>
              </a:rPr>
              <a:t>7.0</a:t>
            </a:r>
            <a:r>
              <a:rPr lang="en-US" sz="2400" b="1" dirty="0">
                <a:solidFill>
                  <a:srgbClr val="10478B"/>
                </a:solidFill>
                <a:latin typeface="Arial"/>
                <a:ea typeface="Arial"/>
                <a:cs typeface="Arial"/>
                <a:sym typeface="Arial"/>
              </a:rPr>
              <a:t> </a:t>
            </a:r>
            <a:r>
              <a:rPr lang="en-US" sz="2400" b="1" dirty="0" err="1">
                <a:solidFill>
                  <a:srgbClr val="10478B"/>
                </a:solidFill>
                <a:latin typeface="Arial"/>
                <a:ea typeface="Arial"/>
                <a:cs typeface="Arial"/>
                <a:sym typeface="Arial"/>
              </a:rPr>
              <a:t>Kamchatsky</a:t>
            </a:r>
            <a:r>
              <a:rPr lang="en-US" sz="2400" b="1" dirty="0">
                <a:solidFill>
                  <a:srgbClr val="10478B"/>
                </a:solidFill>
                <a:latin typeface="Arial"/>
                <a:ea typeface="Arial"/>
                <a:cs typeface="Arial"/>
                <a:sym typeface="Arial"/>
              </a:rPr>
              <a:t>, </a:t>
            </a:r>
            <a:r>
              <a:rPr lang="en-US" sz="2400" b="1" dirty="0">
                <a:solidFill>
                  <a:srgbClr val="10478B"/>
                </a:solidFill>
              </a:rPr>
              <a:t>Russia</a:t>
            </a:r>
            <a:br>
              <a:rPr lang="en-US" sz="4300" b="1" dirty="0">
                <a:solidFill>
                  <a:srgbClr val="10478B"/>
                </a:solidFill>
                <a:latin typeface="Arial"/>
                <a:ea typeface="Arial"/>
                <a:cs typeface="Arial"/>
                <a:sym typeface="Arial"/>
              </a:rPr>
            </a:br>
            <a:r>
              <a:rPr lang="en-US" sz="1800" b="1" dirty="0">
                <a:solidFill>
                  <a:srgbClr val="10478B"/>
                </a:solidFill>
              </a:rPr>
              <a:t>Saturday</a:t>
            </a:r>
            <a:r>
              <a:rPr lang="en-US" sz="1800" b="1" dirty="0">
                <a:solidFill>
                  <a:srgbClr val="10478B"/>
                </a:solidFill>
                <a:latin typeface="Arial"/>
                <a:ea typeface="Arial"/>
                <a:cs typeface="Arial"/>
                <a:sym typeface="Arial"/>
              </a:rPr>
              <a:t>, </a:t>
            </a:r>
            <a:r>
              <a:rPr lang="en-US" sz="1800" b="1" dirty="0">
                <a:solidFill>
                  <a:srgbClr val="10478B"/>
                </a:solidFill>
              </a:rPr>
              <a:t>August 17</a:t>
            </a:r>
            <a:r>
              <a:rPr lang="en-US" sz="1800" b="1" dirty="0">
                <a:solidFill>
                  <a:srgbClr val="10478B"/>
                </a:solidFill>
                <a:latin typeface="Arial"/>
                <a:ea typeface="Arial"/>
                <a:cs typeface="Arial"/>
                <a:sym typeface="Arial"/>
              </a:rPr>
              <a:t>, </a:t>
            </a:r>
            <a:r>
              <a:rPr lang="en-US" sz="1800" b="1" dirty="0">
                <a:solidFill>
                  <a:srgbClr val="10478B"/>
                </a:solidFill>
              </a:rPr>
              <a:t>2024</a:t>
            </a:r>
            <a:r>
              <a:rPr lang="en-US" sz="1800" b="1" dirty="0">
                <a:solidFill>
                  <a:srgbClr val="10478B"/>
                </a:solidFill>
                <a:latin typeface="Arial"/>
                <a:ea typeface="Arial"/>
                <a:cs typeface="Arial"/>
                <a:sym typeface="Arial"/>
              </a:rPr>
              <a:t> at </a:t>
            </a:r>
            <a:r>
              <a:rPr lang="en-US" sz="1800" b="1" dirty="0">
                <a:solidFill>
                  <a:srgbClr val="10478B"/>
                </a:solidFill>
              </a:rPr>
              <a:t>19</a:t>
            </a:r>
            <a:r>
              <a:rPr lang="en-US" sz="1800" b="1" dirty="0">
                <a:solidFill>
                  <a:srgbClr val="10478B"/>
                </a:solidFill>
                <a:latin typeface="Arial"/>
                <a:ea typeface="Arial"/>
                <a:cs typeface="Arial"/>
                <a:sym typeface="Arial"/>
              </a:rPr>
              <a:t>:</a:t>
            </a:r>
            <a:r>
              <a:rPr lang="en-US" sz="1800" b="1" dirty="0">
                <a:solidFill>
                  <a:srgbClr val="10478B"/>
                </a:solidFill>
              </a:rPr>
              <a:t>10</a:t>
            </a:r>
            <a:r>
              <a:rPr lang="en-US" sz="1800" b="1" dirty="0">
                <a:solidFill>
                  <a:srgbClr val="10478B"/>
                </a:solidFill>
                <a:latin typeface="Arial"/>
                <a:ea typeface="Arial"/>
                <a:cs typeface="Arial"/>
                <a:sym typeface="Arial"/>
              </a:rPr>
              <a:t>:</a:t>
            </a:r>
            <a:r>
              <a:rPr lang="en-US" sz="1800" b="1" dirty="0">
                <a:solidFill>
                  <a:srgbClr val="10478B"/>
                </a:solidFill>
              </a:rPr>
              <a:t>26</a:t>
            </a:r>
            <a:r>
              <a:rPr lang="en-US" sz="1800" b="1" dirty="0">
                <a:solidFill>
                  <a:srgbClr val="10478B"/>
                </a:solidFill>
                <a:latin typeface="Arial"/>
                <a:ea typeface="Arial"/>
                <a:cs typeface="Arial"/>
                <a:sym typeface="Arial"/>
              </a:rPr>
              <a:t> UTC </a:t>
            </a:r>
            <a:endParaRPr sz="1800" dirty="0">
              <a:solidFill>
                <a:srgbClr val="10478B"/>
              </a:solidFill>
              <a:latin typeface="Arial"/>
              <a:ea typeface="Arial"/>
              <a:cs typeface="Arial"/>
              <a:sym typeface="Arial"/>
            </a:endParaRPr>
          </a:p>
        </p:txBody>
      </p:sp>
    </p:spTree>
    <p:extLst>
      <p:ext uri="{BB962C8B-B14F-4D97-AF65-F5344CB8AC3E}">
        <p14:creationId xmlns:p14="http://schemas.microsoft.com/office/powerpoint/2010/main" val="3471257611"/>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TotalTime>
  <Words>2184</Words>
  <Application>Microsoft Office PowerPoint</Application>
  <PresentationFormat>On-screen Show (4:3)</PresentationFormat>
  <Paragraphs>181</Paragraphs>
  <Slides>15</Slides>
  <Notes>15</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Source Sans Pro Web</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Kate Bravo</cp:lastModifiedBy>
  <cp:revision>3</cp:revision>
  <dcterms:modified xsi:type="dcterms:W3CDTF">2024-08-19T21:49:30Z</dcterms:modified>
</cp:coreProperties>
</file>