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5"/>
  </p:notesMasterIdLst>
  <p:sldIdLst>
    <p:sldId id="256" r:id="rId2"/>
    <p:sldId id="260" r:id="rId3"/>
    <p:sldId id="458" r:id="rId4"/>
    <p:sldId id="459" r:id="rId5"/>
    <p:sldId id="261" r:id="rId6"/>
    <p:sldId id="456" r:id="rId7"/>
    <p:sldId id="424" r:id="rId8"/>
    <p:sldId id="257" r:id="rId9"/>
    <p:sldId id="258" r:id="rId10"/>
    <p:sldId id="442" r:id="rId11"/>
    <p:sldId id="262" r:id="rId12"/>
    <p:sldId id="471" r:id="rId13"/>
    <p:sldId id="470" r:id="rId14"/>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mily Zawack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84466" autoAdjust="0"/>
  </p:normalViewPr>
  <p:slideViewPr>
    <p:cSldViewPr snapToGrid="0">
      <p:cViewPr varScale="1">
        <p:scale>
          <a:sx n="75" d="100"/>
          <a:sy n="75" d="100"/>
        </p:scale>
        <p:origin x="1656"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4-07-19T21:27:09.682" idx="1">
    <p:pos x="6000" y="0"/>
    <p:text>This is not super exciting, but was the best I could find</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b="1" dirty="0">
                <a:latin typeface="+mn-lt"/>
              </a:rPr>
              <a:t>For more information:</a:t>
            </a:r>
          </a:p>
          <a:p>
            <a:pPr marL="0" lvl="0" indent="0" algn="l" rtl="0">
              <a:spcBef>
                <a:spcPts val="0"/>
              </a:spcBef>
              <a:spcAft>
                <a:spcPts val="0"/>
              </a:spcAft>
              <a:buNone/>
            </a:pPr>
            <a:r>
              <a:rPr lang="en-US" dirty="0">
                <a:latin typeface="+mn-lt"/>
              </a:rPr>
              <a:t>https://earthquake.usgs.gov/earthquakes/eventpage/us7000n05d/executive</a:t>
            </a:r>
            <a:endParaRPr dirty="0"/>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ed2c21ef0d_0_1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2ed2c21ef0d_0_1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18" name="Google Shape;118;g2ed2c21ef0d_0_1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extLst>
      <p:ext uri="{BB962C8B-B14F-4D97-AF65-F5344CB8AC3E}">
        <p14:creationId xmlns:p14="http://schemas.microsoft.com/office/powerpoint/2010/main" val="1432563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ed19a5754b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3" name="Google Shape;153;g2ed19a5754b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SzPts val="1100"/>
              <a:buNone/>
            </a:pPr>
            <a:r>
              <a:rPr lang="en-US"/>
              <a:t>https://www.iris.edu/hq/inclass/animation/focal_mechanisms_explained</a:t>
            </a:r>
            <a:endParaRPr/>
          </a:p>
        </p:txBody>
      </p:sp>
      <p:sp>
        <p:nvSpPr>
          <p:cNvPr id="154" name="Google Shape;154;g2ed19a5754b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https://www.iris.edu/hq/inclass/animation/</a:t>
            </a:r>
            <a:r>
              <a:rPr lang="en-US" altLang="en-US" dirty="0" err="1"/>
              <a:t>traveltime_curves_how_they_are_created</a:t>
            </a:r>
            <a:r>
              <a:rPr lang="en-US" altLang="en-US" dirty="0"/>
              <a:t> </a:t>
            </a:r>
          </a:p>
          <a:p>
            <a:endParaRPr lang="en-US" altLang="en-US"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82" name="Google Shape;182;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681813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ed19a5754b_0_4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3" name="Google Shape;123;g2ed19a5754b_0_44: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4" name="Google Shape;124;g2ed19a5754b_0_44: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e8ec719a23_0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e8ec719a23_0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spcBef>
                <a:spcPts val="360"/>
              </a:spcBef>
              <a:spcAft>
                <a:spcPts val="0"/>
              </a:spcAft>
              <a:buNone/>
            </a:pPr>
            <a:endParaRPr/>
          </a:p>
        </p:txBody>
      </p:sp>
      <p:sp>
        <p:nvSpPr>
          <p:cNvPr id="141" name="Google Shape;141;g2e8ec719a23_0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extLst>
      <p:ext uri="{BB962C8B-B14F-4D97-AF65-F5344CB8AC3E}">
        <p14:creationId xmlns:p14="http://schemas.microsoft.com/office/powerpoint/2010/main" val="1164110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e8ec719a23_0_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e8ec719a23_0_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spcBef>
                <a:spcPts val="360"/>
              </a:spcBef>
              <a:spcAft>
                <a:spcPts val="0"/>
              </a:spcAft>
              <a:buNone/>
            </a:pPr>
            <a:endParaRPr/>
          </a:p>
        </p:txBody>
      </p:sp>
      <p:sp>
        <p:nvSpPr>
          <p:cNvPr id="150" name="Google Shape;150;g2e8ec719a23_0_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extLst>
      <p:ext uri="{BB962C8B-B14F-4D97-AF65-F5344CB8AC3E}">
        <p14:creationId xmlns:p14="http://schemas.microsoft.com/office/powerpoint/2010/main" val="4115606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ed19a5754b_0_1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2" name="Google Shape;132;g2ed19a5754b_0_14: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33" name="Google Shape;133;g2ed19a5754b_0_14: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en-US" dirty="0"/>
              <a:t>Ref: Kendrick, et al., (2003) The Nazca–South America Euler vector and its rate of change, Journal of South American Earth Sciences, v. 16, p. 125–131.</a:t>
            </a:r>
          </a:p>
          <a:p>
            <a:pPr marL="0" lvl="0" indent="0" algn="l" rtl="0">
              <a:spcBef>
                <a:spcPts val="360"/>
              </a:spcBef>
              <a:spcAft>
                <a:spcPts val="0"/>
              </a:spcAft>
              <a:buNone/>
            </a:pPr>
            <a:endParaRPr dirty="0"/>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extLst>
      <p:ext uri="{BB962C8B-B14F-4D97-AF65-F5344CB8AC3E}">
        <p14:creationId xmlns:p14="http://schemas.microsoft.com/office/powerpoint/2010/main" val="1874329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  http://</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peruchile_subduction_zone_earthquakes__tectonics</a:t>
            </a:r>
            <a:r>
              <a:rPr lang="en-US" altLang="en-US" dirty="0">
                <a:ea typeface="ＭＳ Ｐゴシック" panose="020B0600070205080204" pitchFamily="34" charset="-128"/>
              </a:rPr>
              <a:t> </a:t>
            </a: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7</a:t>
            </a:fld>
            <a:endParaRPr lang="en-US" altLang="en-US"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dirty="0"/>
              <a:t>Explore the Seismicity:</a:t>
            </a:r>
          </a:p>
          <a:p>
            <a:pPr marL="0" lvl="0" indent="0" algn="l" rtl="0">
              <a:spcBef>
                <a:spcPts val="360"/>
              </a:spcBef>
              <a:spcAft>
                <a:spcPts val="0"/>
              </a:spcAft>
              <a:buNone/>
            </a:pPr>
            <a:r>
              <a:rPr lang="en-US" dirty="0"/>
              <a:t>https://ds.iris.edu/ieb/</a:t>
            </a:r>
          </a:p>
          <a:p>
            <a:pPr marL="0" lvl="0" indent="0" algn="l" rtl="0">
              <a:spcBef>
                <a:spcPts val="360"/>
              </a:spcBef>
              <a:spcAft>
                <a:spcPts val="0"/>
              </a:spcAft>
              <a:buNone/>
            </a:pPr>
            <a:endParaRPr dirty="0"/>
          </a:p>
        </p:txBody>
      </p:sp>
      <p:sp>
        <p:nvSpPr>
          <p:cNvPr id="100" name="Google Shape;100;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ed2c21ef0d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2ed2c21ef0d_0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dirty="0"/>
              <a:t>Explore the Seismicity:</a:t>
            </a:r>
          </a:p>
          <a:p>
            <a:pPr marL="0" lvl="0" indent="0" algn="l" rtl="0">
              <a:spcBef>
                <a:spcPts val="360"/>
              </a:spcBef>
              <a:spcAft>
                <a:spcPts val="0"/>
              </a:spcAft>
              <a:buNone/>
            </a:pPr>
            <a:r>
              <a:rPr lang="en-US" dirty="0"/>
              <a:t>https://ds.iris.edu/ieb/</a:t>
            </a:r>
          </a:p>
          <a:p>
            <a:pPr marL="0" lvl="0" indent="0" algn="l" rtl="0">
              <a:spcBef>
                <a:spcPts val="360"/>
              </a:spcBef>
              <a:spcAft>
                <a:spcPts val="0"/>
              </a:spcAft>
              <a:buNone/>
            </a:pPr>
            <a:endParaRPr dirty="0"/>
          </a:p>
        </p:txBody>
      </p:sp>
      <p:sp>
        <p:nvSpPr>
          <p:cNvPr id="112" name="Google Shape;112;g2ed2c21ef0d_0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2">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1.xml"/><Relationship Id="rId7" Type="http://schemas.openxmlformats.org/officeDocument/2006/relationships/image" Target="../media/image24.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hyperlink" Target="mailto:tammy.bravo@earthscop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comments" Target="../comments/comment1.xml"/><Relationship Id="rId5" Type="http://schemas.openxmlformats.org/officeDocument/2006/relationships/image" Target="../media/image4.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93" name="Google Shape;93;p13"/>
          <p:cNvPicPr preferRelativeResize="0"/>
          <p:nvPr/>
        </p:nvPicPr>
        <p:blipFill>
          <a:blip r:embed="rId3">
            <a:alphaModFix/>
          </a:blip>
          <a:stretch>
            <a:fillRect/>
          </a:stretch>
        </p:blipFill>
        <p:spPr>
          <a:xfrm>
            <a:off x="5603347" y="125802"/>
            <a:ext cx="1395558" cy="1389676"/>
          </a:xfrm>
          <a:prstGeom prst="rect">
            <a:avLst/>
          </a:prstGeom>
          <a:noFill/>
          <a:ln>
            <a:noFill/>
          </a:ln>
        </p:spPr>
      </p:pic>
      <p:sp>
        <p:nvSpPr>
          <p:cNvPr id="94" name="Google Shape;94;p13"/>
          <p:cNvSpPr txBox="1"/>
          <p:nvPr/>
        </p:nvSpPr>
        <p:spPr>
          <a:xfrm>
            <a:off x="7093712" y="196800"/>
            <a:ext cx="2514600" cy="113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b="1" dirty="0">
                <a:solidFill>
                  <a:srgbClr val="11488B"/>
                </a:solidFill>
              </a:rPr>
              <a:t>Latitude </a:t>
            </a:r>
            <a:r>
              <a:rPr lang="en-US" dirty="0">
                <a:solidFill>
                  <a:schemeClr val="dk1"/>
                </a:solidFill>
              </a:rPr>
              <a:t>23.047° S</a:t>
            </a:r>
            <a:endParaRPr dirty="0">
              <a:solidFill>
                <a:schemeClr val="dk1"/>
              </a:solidFill>
            </a:endParaRPr>
          </a:p>
          <a:p>
            <a:pPr marL="0" lvl="0" indent="0" algn="l" rtl="0">
              <a:lnSpc>
                <a:spcPct val="115000"/>
              </a:lnSpc>
              <a:spcBef>
                <a:spcPts val="0"/>
              </a:spcBef>
              <a:spcAft>
                <a:spcPts val="0"/>
              </a:spcAft>
              <a:buNone/>
            </a:pPr>
            <a:r>
              <a:rPr lang="en-US" b="1" dirty="0">
                <a:solidFill>
                  <a:srgbClr val="11488B"/>
                </a:solidFill>
              </a:rPr>
              <a:t>Longitude </a:t>
            </a:r>
            <a:r>
              <a:rPr lang="en-US" dirty="0">
                <a:solidFill>
                  <a:schemeClr val="dk1"/>
                </a:solidFill>
              </a:rPr>
              <a:t>67.782</a:t>
            </a:r>
            <a:r>
              <a:rPr lang="en-US" sz="1200" dirty="0">
                <a:solidFill>
                  <a:schemeClr val="dk1"/>
                </a:solidFill>
              </a:rPr>
              <a:t>°</a:t>
            </a:r>
            <a:r>
              <a:rPr lang="en-US" dirty="0">
                <a:solidFill>
                  <a:schemeClr val="dk1"/>
                </a:solidFill>
              </a:rPr>
              <a:t>W</a:t>
            </a:r>
            <a:br>
              <a:rPr lang="en-US" dirty="0">
                <a:solidFill>
                  <a:schemeClr val="dk1"/>
                </a:solidFill>
              </a:rPr>
            </a:br>
            <a:r>
              <a:rPr lang="en-US" b="1" dirty="0">
                <a:solidFill>
                  <a:srgbClr val="11488B"/>
                </a:solidFill>
              </a:rPr>
              <a:t>Depth </a:t>
            </a:r>
            <a:r>
              <a:rPr lang="en-US" dirty="0">
                <a:solidFill>
                  <a:schemeClr val="dk1"/>
                </a:solidFill>
              </a:rPr>
              <a:t>117 km</a:t>
            </a:r>
            <a:endParaRPr sz="1600" dirty="0">
              <a:solidFill>
                <a:schemeClr val="dk1"/>
              </a:solidFill>
              <a:latin typeface="Calibri"/>
              <a:ea typeface="Calibri"/>
              <a:cs typeface="Calibri"/>
              <a:sym typeface="Calibri"/>
            </a:endParaRPr>
          </a:p>
        </p:txBody>
      </p:sp>
      <p:grpSp>
        <p:nvGrpSpPr>
          <p:cNvPr id="2" name="Group 1">
            <a:extLst>
              <a:ext uri="{FF2B5EF4-FFF2-40B4-BE49-F238E27FC236}">
                <a16:creationId xmlns:a16="http://schemas.microsoft.com/office/drawing/2014/main" id="{64CB1407-5668-443D-1C1B-A5C511A86130}"/>
              </a:ext>
            </a:extLst>
          </p:cNvPr>
          <p:cNvGrpSpPr/>
          <p:nvPr/>
        </p:nvGrpSpPr>
        <p:grpSpPr>
          <a:xfrm>
            <a:off x="4604512" y="1633371"/>
            <a:ext cx="4143551" cy="2946525"/>
            <a:chOff x="4609102" y="3506250"/>
            <a:chExt cx="4143551" cy="2946525"/>
          </a:xfrm>
        </p:grpSpPr>
        <p:pic>
          <p:nvPicPr>
            <p:cNvPr id="92" name="Google Shape;92;p13"/>
            <p:cNvPicPr preferRelativeResize="0"/>
            <p:nvPr/>
          </p:nvPicPr>
          <p:blipFill>
            <a:blip r:embed="rId4">
              <a:alphaModFix/>
            </a:blip>
            <a:stretch>
              <a:fillRect/>
            </a:stretch>
          </p:blipFill>
          <p:spPr>
            <a:xfrm>
              <a:off x="4609102" y="3506250"/>
              <a:ext cx="4143551" cy="2946525"/>
            </a:xfrm>
            <a:prstGeom prst="rect">
              <a:avLst/>
            </a:prstGeom>
            <a:noFill/>
            <a:ln>
              <a:noFill/>
            </a:ln>
          </p:spPr>
        </p:pic>
        <p:pic>
          <p:nvPicPr>
            <p:cNvPr id="95" name="Google Shape;95;p13"/>
            <p:cNvPicPr preferRelativeResize="0"/>
            <p:nvPr/>
          </p:nvPicPr>
          <p:blipFill>
            <a:blip r:embed="rId5">
              <a:alphaModFix/>
            </a:blip>
            <a:stretch>
              <a:fillRect/>
            </a:stretch>
          </p:blipFill>
          <p:spPr>
            <a:xfrm>
              <a:off x="6354902" y="4940300"/>
              <a:ext cx="419100" cy="381000"/>
            </a:xfrm>
            <a:prstGeom prst="rect">
              <a:avLst/>
            </a:prstGeom>
            <a:noFill/>
            <a:ln>
              <a:noFill/>
            </a:ln>
          </p:spPr>
        </p:pic>
      </p:grpSp>
      <p:sp>
        <p:nvSpPr>
          <p:cNvPr id="96" name="Google Shape;96;p13"/>
          <p:cNvSpPr txBox="1"/>
          <p:nvPr/>
        </p:nvSpPr>
        <p:spPr>
          <a:xfrm>
            <a:off x="301752" y="1118775"/>
            <a:ext cx="4302760" cy="533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600" dirty="0">
                <a:solidFill>
                  <a:schemeClr val="dk1"/>
                </a:solidFill>
              </a:rPr>
              <a:t>A magnitude 7.4 earthquake occurred near Atacama, Chile on Thursday evening local time at a depth of 117 kilometers (72 miles).</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Clr>
                <a:schemeClr val="dk1"/>
              </a:buClr>
              <a:buSzPts val="1100"/>
              <a:buFont typeface="Arial"/>
              <a:buNone/>
            </a:pPr>
            <a:r>
              <a:rPr lang="en-US" sz="1600" dirty="0">
                <a:solidFill>
                  <a:schemeClr val="dk1"/>
                </a:solidFill>
              </a:rPr>
              <a:t>The earthquake occurred near the tripoint (geographical point at which the boundaries of three countries meet) border of Chile, Argentina, and Bolivia.</a:t>
            </a:r>
          </a:p>
          <a:p>
            <a:pPr marL="0" lvl="0" indent="0" algn="l" rtl="0">
              <a:spcBef>
                <a:spcPts val="0"/>
              </a:spcBef>
              <a:spcAft>
                <a:spcPts val="0"/>
              </a:spcAft>
              <a:buClr>
                <a:schemeClr val="dk1"/>
              </a:buClr>
              <a:buSzPts val="1100"/>
              <a:buFont typeface="Arial"/>
              <a:buNone/>
            </a:pPr>
            <a:endParaRPr sz="1600" dirty="0">
              <a:solidFill>
                <a:schemeClr val="dk1"/>
              </a:solidFill>
            </a:endParaRPr>
          </a:p>
          <a:p>
            <a:pPr marL="0" lvl="0" indent="0" algn="l" rtl="0">
              <a:spcBef>
                <a:spcPts val="0"/>
              </a:spcBef>
              <a:spcAft>
                <a:spcPts val="0"/>
              </a:spcAft>
              <a:buNone/>
            </a:pPr>
            <a:r>
              <a:rPr lang="en-US" sz="1600" dirty="0">
                <a:solidFill>
                  <a:schemeClr val="dk1"/>
                </a:solidFill>
              </a:rPr>
              <a:t>There were no immediate reports of injuries and only minor damage. Additionally, the Pacific Tsunami Warning Center indicated there was no risk of a tsunami from the earthquake.</a:t>
            </a:r>
            <a:endParaRPr sz="1600" dirty="0">
              <a:solidFill>
                <a:schemeClr val="dk1"/>
              </a:solidFill>
            </a:endParaRPr>
          </a:p>
          <a:p>
            <a:pPr marL="0" lvl="0" indent="0" algn="l" rtl="0">
              <a:spcBef>
                <a:spcPts val="0"/>
              </a:spcBef>
              <a:spcAft>
                <a:spcPts val="0"/>
              </a:spcAft>
              <a:buNone/>
            </a:pPr>
            <a:endParaRPr sz="1600" dirty="0">
              <a:solidFill>
                <a:schemeClr val="dk1"/>
              </a:solidFill>
            </a:endParaRPr>
          </a:p>
          <a:p>
            <a:pPr marL="0" lvl="0" indent="0" algn="l" rtl="0">
              <a:spcBef>
                <a:spcPts val="0"/>
              </a:spcBef>
              <a:spcAft>
                <a:spcPts val="0"/>
              </a:spcAft>
              <a:buClr>
                <a:schemeClr val="dk1"/>
              </a:buClr>
              <a:buSzPts val="1100"/>
              <a:buFont typeface="Arial"/>
              <a:buNone/>
            </a:pPr>
            <a:r>
              <a:rPr lang="en-US" sz="1600" dirty="0">
                <a:solidFill>
                  <a:schemeClr val="dk1"/>
                </a:solidFill>
              </a:rPr>
              <a:t>Damage is likely to be limited due to the sparsely populated region directly above the epicenter, as well as the relatively deep hypocenter of the earthquake.</a:t>
            </a:r>
            <a:endParaRPr sz="1600" dirty="0">
              <a:solidFill>
                <a:schemeClr val="dk1"/>
              </a:solidFill>
            </a:endParaRPr>
          </a:p>
          <a:p>
            <a:pPr marL="0" lvl="0" indent="0" algn="l" rtl="0">
              <a:spcBef>
                <a:spcPts val="0"/>
              </a:spcBef>
              <a:spcAft>
                <a:spcPts val="0"/>
              </a:spcAft>
              <a:buNone/>
            </a:pPr>
            <a:endParaRPr sz="1600" dirty="0">
              <a:solidFill>
                <a:schemeClr val="dk1"/>
              </a:solidFill>
              <a:latin typeface="Calibri"/>
              <a:ea typeface="Calibri"/>
              <a:cs typeface="Calibri"/>
              <a:sym typeface="Calibri"/>
            </a:endParaRPr>
          </a:p>
        </p:txBody>
      </p:sp>
      <p:pic>
        <p:nvPicPr>
          <p:cNvPr id="4" name="Picture 3" descr="A landscape with a snowy mountain&#10;&#10;Description automatically generated">
            <a:extLst>
              <a:ext uri="{FF2B5EF4-FFF2-40B4-BE49-F238E27FC236}">
                <a16:creationId xmlns:a16="http://schemas.microsoft.com/office/drawing/2014/main" id="{D6E18161-FC0A-DFFF-4DBC-65F2138ABDBB}"/>
              </a:ext>
            </a:extLst>
          </p:cNvPr>
          <p:cNvPicPr>
            <a:picLocks noChangeAspect="1"/>
          </p:cNvPicPr>
          <p:nvPr/>
        </p:nvPicPr>
        <p:blipFill>
          <a:blip r:embed="rId6"/>
          <a:stretch>
            <a:fillRect/>
          </a:stretch>
        </p:blipFill>
        <p:spPr>
          <a:xfrm>
            <a:off x="6274853" y="4755785"/>
            <a:ext cx="2641600" cy="1981200"/>
          </a:xfrm>
          <a:prstGeom prst="rect">
            <a:avLst/>
          </a:prstGeom>
        </p:spPr>
      </p:pic>
      <p:sp>
        <p:nvSpPr>
          <p:cNvPr id="5" name="TextBox 4">
            <a:extLst>
              <a:ext uri="{FF2B5EF4-FFF2-40B4-BE49-F238E27FC236}">
                <a16:creationId xmlns:a16="http://schemas.microsoft.com/office/drawing/2014/main" id="{8E0DFC8B-8A75-10F1-C8F4-52DDA2CF1BDD}"/>
              </a:ext>
            </a:extLst>
          </p:cNvPr>
          <p:cNvSpPr txBox="1"/>
          <p:nvPr/>
        </p:nvSpPr>
        <p:spPr>
          <a:xfrm>
            <a:off x="2794000" y="5772275"/>
            <a:ext cx="3454578" cy="1015663"/>
          </a:xfrm>
          <a:prstGeom prst="rect">
            <a:avLst/>
          </a:prstGeom>
          <a:noFill/>
        </p:spPr>
        <p:txBody>
          <a:bodyPr wrap="square" rtlCol="0">
            <a:spAutoFit/>
          </a:bodyPr>
          <a:lstStyle/>
          <a:p>
            <a:pPr algn="r"/>
            <a:r>
              <a:rPr lang="en-US" sz="1200" dirty="0" err="1"/>
              <a:t>Zapaleri</a:t>
            </a:r>
            <a:r>
              <a:rPr lang="en-US" sz="1200" dirty="0"/>
              <a:t> is a volcano whose summit is the tripoint of the borders of Argentina, Bolivia and Chile. It is a major source of obsidian. </a:t>
            </a:r>
          </a:p>
          <a:p>
            <a:pPr algn="r"/>
            <a:endParaRPr lang="en-US" sz="1200" dirty="0"/>
          </a:p>
          <a:p>
            <a:pPr algn="r"/>
            <a:r>
              <a:rPr lang="en-US" sz="1200" dirty="0"/>
              <a:t>Image courtesy </a:t>
            </a:r>
            <a:r>
              <a:rPr lang="en-US" sz="1200" dirty="0" err="1"/>
              <a:t>Mquarg</a:t>
            </a:r>
            <a:r>
              <a:rPr lang="en-US" sz="1200" dirty="0"/>
              <a:t> CC BY-SA 3.0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2" name="240718_Chile_FaultMechanism">
            <a:hlinkClick r:id="" action="ppaction://media"/>
            <a:extLst>
              <a:ext uri="{FF2B5EF4-FFF2-40B4-BE49-F238E27FC236}">
                <a16:creationId xmlns:a16="http://schemas.microsoft.com/office/drawing/2014/main" id="{55E6C0CF-6B12-B620-2436-F8896898008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78408" y="1787563"/>
            <a:ext cx="7187184" cy="4636732"/>
          </a:xfrm>
          <a:prstGeom prst="rect">
            <a:avLst/>
          </a:prstGeom>
        </p:spPr>
      </p:pic>
      <p:sp>
        <p:nvSpPr>
          <p:cNvPr id="3" name="TextBox 2">
            <a:extLst>
              <a:ext uri="{FF2B5EF4-FFF2-40B4-BE49-F238E27FC236}">
                <a16:creationId xmlns:a16="http://schemas.microsoft.com/office/drawing/2014/main" id="{E730AC9F-DE04-94B5-EB13-3E674B135919}"/>
              </a:ext>
            </a:extLst>
          </p:cNvPr>
          <p:cNvSpPr txBox="1"/>
          <p:nvPr/>
        </p:nvSpPr>
        <p:spPr>
          <a:xfrm>
            <a:off x="406400" y="1107440"/>
            <a:ext cx="8473440" cy="523220"/>
          </a:xfrm>
          <a:prstGeom prst="rect">
            <a:avLst/>
          </a:prstGeom>
          <a:noFill/>
        </p:spPr>
        <p:txBody>
          <a:bodyPr wrap="square" rtlCol="0">
            <a:spAutoFit/>
          </a:bodyPr>
          <a:lstStyle/>
          <a:p>
            <a:r>
              <a:rPr lang="en-US" dirty="0"/>
              <a:t>An animation exploring the stresses within the subducting plate, illustrating the dynamic processes and deformation patterns associated with tectonic activity.</a:t>
            </a:r>
          </a:p>
        </p:txBody>
      </p:sp>
    </p:spTree>
    <p:extLst>
      <p:ext uri="{BB962C8B-B14F-4D97-AF65-F5344CB8AC3E}">
        <p14:creationId xmlns:p14="http://schemas.microsoft.com/office/powerpoint/2010/main" val="31373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8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a:t>
            </a:r>
            <a:r>
              <a:rPr lang="en-US" sz="2400" b="1">
                <a:solidFill>
                  <a:srgbClr val="10478B"/>
                </a:solidFill>
              </a:rPr>
              <a:t>CHILE</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July 19</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a:t>
            </a:r>
            <a:r>
              <a:rPr lang="en-US" sz="1800" b="1">
                <a:solidFill>
                  <a:srgbClr val="10478B"/>
                </a:solidFill>
                <a:latin typeface="Arial"/>
                <a:ea typeface="Arial"/>
                <a:cs typeface="Arial"/>
                <a:sym typeface="Arial"/>
              </a:rPr>
              <a:t>:</a:t>
            </a:r>
            <a:r>
              <a:rPr lang="en-US" sz="1800" b="1">
                <a:solidFill>
                  <a:srgbClr val="10478B"/>
                </a:solidFill>
              </a:rPr>
              <a:t>50</a:t>
            </a:r>
            <a:r>
              <a:rPr lang="en-US" sz="1800" b="1">
                <a:solidFill>
                  <a:srgbClr val="10478B"/>
                </a:solidFill>
                <a:latin typeface="Arial"/>
                <a:ea typeface="Arial"/>
                <a:cs typeface="Arial"/>
                <a:sym typeface="Arial"/>
              </a:rPr>
              <a:t>:</a:t>
            </a:r>
            <a:r>
              <a:rPr lang="en-US" sz="1800" b="1">
                <a:solidFill>
                  <a:srgbClr val="10478B"/>
                </a:solidFill>
              </a:rPr>
              <a:t>46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57" name="Google Shape;157;p19"/>
          <p:cNvSpPr txBox="1"/>
          <p:nvPr/>
        </p:nvSpPr>
        <p:spPr>
          <a:xfrm>
            <a:off x="452074" y="1148125"/>
            <a:ext cx="4566965" cy="265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r>
              <a:rPr lang="en-US" dirty="0">
                <a:solidFill>
                  <a:schemeClr val="dk1"/>
                </a:solidFill>
              </a:rPr>
              <a:t>The orientation of these quadrants determined from recorded seismic waves determines the type of fault that produced the earthquake. </a:t>
            </a:r>
            <a:endParaRPr dirty="0">
              <a:solidFill>
                <a:schemeClr val="dk1"/>
              </a:solidFill>
            </a:endParaRPr>
          </a:p>
        </p:txBody>
      </p:sp>
      <p:pic>
        <p:nvPicPr>
          <p:cNvPr id="158" name="Google Shape;158;p19"/>
          <p:cNvPicPr preferRelativeResize="0"/>
          <p:nvPr/>
        </p:nvPicPr>
        <p:blipFill>
          <a:blip r:embed="rId5">
            <a:alphaModFix/>
          </a:blip>
          <a:stretch>
            <a:fillRect/>
          </a:stretch>
        </p:blipFill>
        <p:spPr>
          <a:xfrm>
            <a:off x="1143975" y="3376750"/>
            <a:ext cx="2254175" cy="2599350"/>
          </a:xfrm>
          <a:prstGeom prst="rect">
            <a:avLst/>
          </a:prstGeom>
          <a:noFill/>
          <a:ln>
            <a:noFill/>
          </a:ln>
        </p:spPr>
      </p:pic>
      <p:pic>
        <p:nvPicPr>
          <p:cNvPr id="159" name="Google Shape;159;p19"/>
          <p:cNvPicPr preferRelativeResize="0"/>
          <p:nvPr/>
        </p:nvPicPr>
        <p:blipFill>
          <a:blip r:embed="rId6">
            <a:alphaModFix/>
          </a:blip>
          <a:stretch>
            <a:fillRect/>
          </a:stretch>
        </p:blipFill>
        <p:spPr>
          <a:xfrm>
            <a:off x="399275" y="5817675"/>
            <a:ext cx="4172726" cy="1040325"/>
          </a:xfrm>
          <a:prstGeom prst="rect">
            <a:avLst/>
          </a:prstGeom>
          <a:noFill/>
          <a:ln>
            <a:noFill/>
          </a:ln>
        </p:spPr>
      </p:pic>
      <p:pic>
        <p:nvPicPr>
          <p:cNvPr id="160" name="Google Shape;160;p19"/>
          <p:cNvPicPr preferRelativeResize="0"/>
          <p:nvPr/>
        </p:nvPicPr>
        <p:blipFill>
          <a:blip r:embed="rId7">
            <a:alphaModFix/>
          </a:blip>
          <a:stretch>
            <a:fillRect/>
          </a:stretch>
        </p:blipFill>
        <p:spPr>
          <a:xfrm>
            <a:off x="4377626" y="4192850"/>
            <a:ext cx="4267200" cy="2205449"/>
          </a:xfrm>
          <a:prstGeom prst="rect">
            <a:avLst/>
          </a:prstGeom>
          <a:noFill/>
          <a:ln>
            <a:noFill/>
          </a:ln>
        </p:spPr>
      </p:pic>
      <p:pic>
        <p:nvPicPr>
          <p:cNvPr id="3" name="Focal _SHORT NORMAL (1)">
            <a:hlinkClick r:id="" action="ppaction://media"/>
            <a:extLst>
              <a:ext uri="{FF2B5EF4-FFF2-40B4-BE49-F238E27FC236}">
                <a16:creationId xmlns:a16="http://schemas.microsoft.com/office/drawing/2014/main" id="{A68A9D14-AFF3-D9E7-2F3A-A93EA1DB0EE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222240" y="1109245"/>
            <a:ext cx="3596640" cy="2697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3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FBA967-747D-2244-D8EF-016F632D1241}"/>
              </a:ext>
            </a:extLst>
          </p:cNvPr>
          <p:cNvPicPr>
            <a:picLocks noChangeAspect="1"/>
          </p:cNvPicPr>
          <p:nvPr/>
        </p:nvPicPr>
        <p:blipFill>
          <a:blip r:embed="rId3"/>
          <a:stretch>
            <a:fillRect/>
          </a:stretch>
        </p:blipFill>
        <p:spPr>
          <a:xfrm>
            <a:off x="1284362" y="1336040"/>
            <a:ext cx="6899125" cy="5486400"/>
          </a:xfrm>
          <a:prstGeom prst="rect">
            <a:avLst/>
          </a:prstGeom>
        </p:spPr>
      </p:pic>
      <p:sp>
        <p:nvSpPr>
          <p:cNvPr id="8" name="Rectangle 7">
            <a:extLst>
              <a:ext uri="{FF2B5EF4-FFF2-40B4-BE49-F238E27FC236}">
                <a16:creationId xmlns:a16="http://schemas.microsoft.com/office/drawing/2014/main" id="{A391287F-9AED-E45B-65F7-C634CC50E1B0}"/>
              </a:ext>
            </a:extLst>
          </p:cNvPr>
          <p:cNvSpPr/>
          <p:nvPr/>
        </p:nvSpPr>
        <p:spPr>
          <a:xfrm>
            <a:off x="4371072" y="1336040"/>
            <a:ext cx="200928" cy="1591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TextBox 4">
            <a:extLst>
              <a:ext uri="{FF2B5EF4-FFF2-40B4-BE49-F238E27FC236}">
                <a16:creationId xmlns:a16="http://schemas.microsoft.com/office/drawing/2014/main" id="{F32E44E8-04FA-B1AE-F3DD-4F564615D613}"/>
              </a:ext>
            </a:extLst>
          </p:cNvPr>
          <p:cNvSpPr txBox="1">
            <a:spLocks noChangeArrowheads="1"/>
          </p:cNvSpPr>
          <p:nvPr/>
        </p:nvSpPr>
        <p:spPr bwMode="auto">
          <a:xfrm>
            <a:off x="1923256" y="2730976"/>
            <a:ext cx="6717506"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12 minutes and 12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20" name="TextBox 7">
            <a:extLst>
              <a:ext uri="{FF2B5EF4-FFF2-40B4-BE49-F238E27FC236}">
                <a16:creationId xmlns:a16="http://schemas.microsoft.com/office/drawing/2014/main" id="{EFE2F77D-624A-7135-DE8A-04DB15CFAB3A}"/>
              </a:ext>
            </a:extLst>
          </p:cNvPr>
          <p:cNvSpPr txBox="1">
            <a:spLocks noChangeArrowheads="1"/>
          </p:cNvSpPr>
          <p:nvPr/>
        </p:nvSpPr>
        <p:spPr bwMode="auto">
          <a:xfrm>
            <a:off x="1069065" y="763722"/>
            <a:ext cx="646588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9234 km (5738 miles, 83.2°) from the location of this earthquake. </a:t>
            </a:r>
          </a:p>
        </p:txBody>
      </p:sp>
      <p:sp>
        <p:nvSpPr>
          <p:cNvPr id="21" name="TextBox 6">
            <a:extLst>
              <a:ext uri="{FF2B5EF4-FFF2-40B4-BE49-F238E27FC236}">
                <a16:creationId xmlns:a16="http://schemas.microsoft.com/office/drawing/2014/main" id="{FCCAB763-2CBF-8CB0-9347-A9A3EC3183C2}"/>
              </a:ext>
            </a:extLst>
          </p:cNvPr>
          <p:cNvSpPr txBox="1">
            <a:spLocks noChangeArrowheads="1"/>
          </p:cNvSpPr>
          <p:nvPr/>
        </p:nvSpPr>
        <p:spPr bwMode="auto">
          <a:xfrm>
            <a:off x="1858962" y="5137016"/>
            <a:ext cx="67818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Because of the 117 km depth of this earthquake, very little energy was dispersed as surface waves.</a:t>
            </a:r>
          </a:p>
        </p:txBody>
      </p:sp>
      <p:sp>
        <p:nvSpPr>
          <p:cNvPr id="22" name="TextBox 9">
            <a:extLst>
              <a:ext uri="{FF2B5EF4-FFF2-40B4-BE49-F238E27FC236}">
                <a16:creationId xmlns:a16="http://schemas.microsoft.com/office/drawing/2014/main" id="{1657CA14-EF7F-C2CE-F6D0-47F91C613288}"/>
              </a:ext>
            </a:extLst>
          </p:cNvPr>
          <p:cNvSpPr txBox="1">
            <a:spLocks noChangeArrowheads="1"/>
          </p:cNvSpPr>
          <p:nvPr/>
        </p:nvSpPr>
        <p:spPr bwMode="auto">
          <a:xfrm>
            <a:off x="1822450" y="4411019"/>
            <a:ext cx="6854825"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22 minutes and 22 seconds to </a:t>
            </a:r>
            <a:r>
              <a:rPr lang="en-US" altLang="en-US" sz="1400" dirty="0">
                <a:solidFill>
                  <a:srgbClr val="000000"/>
                </a:solidFill>
                <a:latin typeface="Arial" panose="020B0604020202020204" pitchFamily="34" charset="0"/>
              </a:rPr>
              <a:t>travel from the earthquake to Bend.</a:t>
            </a:r>
          </a:p>
        </p:txBody>
      </p:sp>
      <p:sp>
        <p:nvSpPr>
          <p:cNvPr id="24" name="TextBox 11">
            <a:extLst>
              <a:ext uri="{FF2B5EF4-FFF2-40B4-BE49-F238E27FC236}">
                <a16:creationId xmlns:a16="http://schemas.microsoft.com/office/drawing/2014/main" id="{58EC3AA6-90F3-D033-1C53-076F4E5C24FE}"/>
              </a:ext>
            </a:extLst>
          </p:cNvPr>
          <p:cNvSpPr txBox="1">
            <a:spLocks noChangeArrowheads="1"/>
          </p:cNvSpPr>
          <p:nvPr/>
        </p:nvSpPr>
        <p:spPr bwMode="auto">
          <a:xfrm>
            <a:off x="4584286" y="1286590"/>
            <a:ext cx="338138"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5" name="TextBox 24">
            <a:extLst>
              <a:ext uri="{FF2B5EF4-FFF2-40B4-BE49-F238E27FC236}">
                <a16:creationId xmlns:a16="http://schemas.microsoft.com/office/drawing/2014/main" id="{3FC020CF-65FD-D759-8047-E063A6ED0FFE}"/>
              </a:ext>
            </a:extLst>
          </p:cNvPr>
          <p:cNvSpPr txBox="1"/>
          <p:nvPr/>
        </p:nvSpPr>
        <p:spPr>
          <a:xfrm>
            <a:off x="6459184" y="1396333"/>
            <a:ext cx="1808440" cy="523220"/>
          </a:xfrm>
          <a:prstGeom prst="rect">
            <a:avLst/>
          </a:prstGeom>
          <a:noFill/>
        </p:spPr>
        <p:txBody>
          <a:bodyPr wrap="square">
            <a:spAutoFit/>
          </a:bodyPr>
          <a:lstStyle/>
          <a:p>
            <a:pPr eaLnBrk="1" hangingPunct="1">
              <a:defRPr/>
            </a:pPr>
            <a:r>
              <a:rPr lang="en-US" b="1" spc="200" dirty="0">
                <a:solidFill>
                  <a:prstClr val="black"/>
                </a:solidFill>
                <a:latin typeface="Arial" charset="0"/>
                <a:ea typeface="MS PGothic" charset="-128"/>
                <a:cs typeface="Arial" panose="020B0604020202020204" pitchFamily="34" charset="0"/>
              </a:rPr>
              <a:t>Surface</a:t>
            </a:r>
          </a:p>
          <a:p>
            <a:pPr eaLnBrk="1" hangingPunct="1">
              <a:defRPr/>
            </a:pPr>
            <a:r>
              <a:rPr lang="en-US" b="1" spc="200" dirty="0">
                <a:solidFill>
                  <a:prstClr val="black"/>
                </a:solidFill>
                <a:latin typeface="Arial" charset="0"/>
                <a:ea typeface="MS PGothic" charset="-128"/>
                <a:cs typeface="Arial" panose="020B0604020202020204" pitchFamily="34" charset="0"/>
              </a:rPr>
              <a:t>Waves</a:t>
            </a:r>
          </a:p>
        </p:txBody>
      </p:sp>
      <p:sp>
        <p:nvSpPr>
          <p:cNvPr id="27" name="TextBox 6">
            <a:extLst>
              <a:ext uri="{FF2B5EF4-FFF2-40B4-BE49-F238E27FC236}">
                <a16:creationId xmlns:a16="http://schemas.microsoft.com/office/drawing/2014/main" id="{1555CAC9-9E1E-98D0-48C5-FD1F11472A92}"/>
              </a:ext>
            </a:extLst>
          </p:cNvPr>
          <p:cNvSpPr txBox="1">
            <a:spLocks noChangeArrowheads="1"/>
          </p:cNvSpPr>
          <p:nvPr/>
        </p:nvSpPr>
        <p:spPr bwMode="auto">
          <a:xfrm>
            <a:off x="4733925" y="5660236"/>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5" name="TextBox 5">
            <a:extLst>
              <a:ext uri="{FF2B5EF4-FFF2-40B4-BE49-F238E27FC236}">
                <a16:creationId xmlns:a16="http://schemas.microsoft.com/office/drawing/2014/main" id="{6B5DD520-AEB0-144A-2FB5-6D8E8A345780}"/>
              </a:ext>
            </a:extLst>
          </p:cNvPr>
          <p:cNvSpPr txBox="1">
            <a:spLocks noChangeArrowheads="1"/>
          </p:cNvSpPr>
          <p:nvPr/>
        </p:nvSpPr>
        <p:spPr bwMode="auto">
          <a:xfrm>
            <a:off x="2511821" y="3671762"/>
            <a:ext cx="54760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ts val="1800"/>
              </a:lnSpc>
              <a:spcBef>
                <a:spcPct val="0"/>
              </a:spcBef>
              <a:buFontTx/>
              <a:buNone/>
            </a:pPr>
            <a:r>
              <a:rPr lang="en-US" altLang="en-US" sz="1400" dirty="0">
                <a:latin typeface="Arial" panose="020B0604020202020204" pitchFamily="34" charset="0"/>
              </a:rPr>
              <a:t>PP is a compressional wave that bounced off the Earth’s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6" name="Google Shape;120;p16">
            <a:extLst>
              <a:ext uri="{FF2B5EF4-FFF2-40B4-BE49-F238E27FC236}">
                <a16:creationId xmlns:a16="http://schemas.microsoft.com/office/drawing/2014/main" id="{91E99DEB-E9D2-A84C-2A97-3D2232AFAEC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2" name="Rectangle 11">
            <a:extLst>
              <a:ext uri="{FF2B5EF4-FFF2-40B4-BE49-F238E27FC236}">
                <a16:creationId xmlns:a16="http://schemas.microsoft.com/office/drawing/2014/main" id="{2C9CC896-27BC-E90B-968F-CF6A52F4DB0E}"/>
              </a:ext>
            </a:extLst>
          </p:cNvPr>
          <p:cNvSpPr/>
          <p:nvPr/>
        </p:nvSpPr>
        <p:spPr>
          <a:xfrm>
            <a:off x="3514188" y="1337189"/>
            <a:ext cx="200928" cy="1591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C432330-FDDA-D190-92B4-5852CC53200E}"/>
              </a:ext>
            </a:extLst>
          </p:cNvPr>
          <p:cNvSpPr/>
          <p:nvPr/>
        </p:nvSpPr>
        <p:spPr>
          <a:xfrm>
            <a:off x="2973500" y="1345140"/>
            <a:ext cx="200928" cy="1591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4">
            <a:extLst>
              <a:ext uri="{FF2B5EF4-FFF2-40B4-BE49-F238E27FC236}">
                <a16:creationId xmlns:a16="http://schemas.microsoft.com/office/drawing/2014/main" id="{B5B54BF0-1F3F-5A02-3532-4225730286D7}"/>
              </a:ext>
            </a:extLst>
          </p:cNvPr>
          <p:cNvSpPr txBox="1">
            <a:spLocks noChangeArrowheads="1"/>
          </p:cNvSpPr>
          <p:nvPr/>
        </p:nvSpPr>
        <p:spPr bwMode="auto">
          <a:xfrm>
            <a:off x="3188868" y="1287246"/>
            <a:ext cx="433032" cy="369888"/>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3" name="TextBox 4">
            <a:extLst>
              <a:ext uri="{FF2B5EF4-FFF2-40B4-BE49-F238E27FC236}">
                <a16:creationId xmlns:a16="http://schemas.microsoft.com/office/drawing/2014/main" id="{E3CA7949-FA0E-09CC-A4E2-8EADD5DA5214}"/>
              </a:ext>
            </a:extLst>
          </p:cNvPr>
          <p:cNvSpPr txBox="1">
            <a:spLocks noChangeArrowheads="1"/>
          </p:cNvSpPr>
          <p:nvPr/>
        </p:nvSpPr>
        <p:spPr bwMode="auto">
          <a:xfrm>
            <a:off x="3669399" y="1287798"/>
            <a:ext cx="533400" cy="369332"/>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Tree>
    <p:extLst>
      <p:ext uri="{BB962C8B-B14F-4D97-AF65-F5344CB8AC3E}">
        <p14:creationId xmlns:p14="http://schemas.microsoft.com/office/powerpoint/2010/main" val="1341950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0"/>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85" name="Google Shape;185;p20"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186" name="Google Shape;186;p20"/>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187" name="Google Shape;187;p20"/>
          <p:cNvPicPr preferRelativeResize="0"/>
          <p:nvPr/>
        </p:nvPicPr>
        <p:blipFill>
          <a:blip r:embed="rId5">
            <a:alphaModFix/>
          </a:blip>
          <a:stretch>
            <a:fillRect/>
          </a:stretch>
        </p:blipFill>
        <p:spPr>
          <a:xfrm>
            <a:off x="5734850" y="4412350"/>
            <a:ext cx="3071825" cy="1629000"/>
          </a:xfrm>
          <a:prstGeom prst="rect">
            <a:avLst/>
          </a:prstGeom>
          <a:noFill/>
          <a:ln>
            <a:noFill/>
          </a:ln>
        </p:spPr>
      </p:pic>
    </p:spTree>
    <p:extLst>
      <p:ext uri="{BB962C8B-B14F-4D97-AF65-F5344CB8AC3E}">
        <p14:creationId xmlns:p14="http://schemas.microsoft.com/office/powerpoint/2010/main" val="1802422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a:t>
            </a:r>
            <a:r>
              <a:rPr lang="en-US" sz="2400" b="1">
                <a:solidFill>
                  <a:srgbClr val="10478B"/>
                </a:solidFill>
              </a:rPr>
              <a:t>CHILE</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July 19</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a:t>
            </a:r>
            <a:r>
              <a:rPr lang="en-US" sz="1800" b="1">
                <a:solidFill>
                  <a:srgbClr val="10478B"/>
                </a:solidFill>
                <a:latin typeface="Arial"/>
                <a:ea typeface="Arial"/>
                <a:cs typeface="Arial"/>
                <a:sym typeface="Arial"/>
              </a:rPr>
              <a:t>:</a:t>
            </a:r>
            <a:r>
              <a:rPr lang="en-US" sz="1800" b="1">
                <a:solidFill>
                  <a:srgbClr val="10478B"/>
                </a:solidFill>
              </a:rPr>
              <a:t>50</a:t>
            </a:r>
            <a:r>
              <a:rPr lang="en-US" sz="1800" b="1">
                <a:solidFill>
                  <a:srgbClr val="10478B"/>
                </a:solidFill>
                <a:latin typeface="Arial"/>
                <a:ea typeface="Arial"/>
                <a:cs typeface="Arial"/>
                <a:sym typeface="Arial"/>
              </a:rPr>
              <a:t>:</a:t>
            </a:r>
            <a:r>
              <a:rPr lang="en-US" sz="1800" b="1">
                <a:solidFill>
                  <a:srgbClr val="10478B"/>
                </a:solidFill>
              </a:rPr>
              <a:t>46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28" name="Google Shape;128;p17"/>
          <p:cNvSpPr txBox="1"/>
          <p:nvPr/>
        </p:nvSpPr>
        <p:spPr>
          <a:xfrm>
            <a:off x="337065" y="6363835"/>
            <a:ext cx="2970300" cy="39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Photo via X @HombredeRadio</a:t>
            </a:r>
            <a:endParaRPr i="1">
              <a:solidFill>
                <a:schemeClr val="dk1"/>
              </a:solidFill>
            </a:endParaRPr>
          </a:p>
        </p:txBody>
      </p:sp>
      <p:sp>
        <p:nvSpPr>
          <p:cNvPr id="129" name="Google Shape;129;p17"/>
          <p:cNvSpPr txBox="1"/>
          <p:nvPr/>
        </p:nvSpPr>
        <p:spPr>
          <a:xfrm>
            <a:off x="448825" y="1074436"/>
            <a:ext cx="3686295" cy="9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rPr>
              <a:t>A small landslide about 257 km (160 miles) away from the earthquake’s epicenter caused rocks to fall on a coastal highway near the town of Tocopilla.</a:t>
            </a:r>
            <a:endParaRPr sz="1800" dirty="0">
              <a:solidFill>
                <a:schemeClr val="dk1"/>
              </a:solidFill>
            </a:endParaRPr>
          </a:p>
        </p:txBody>
      </p:sp>
      <p:pic>
        <p:nvPicPr>
          <p:cNvPr id="3" name="Picture 2" descr="A map of a mountain&#10;&#10;Description automatically generated">
            <a:extLst>
              <a:ext uri="{FF2B5EF4-FFF2-40B4-BE49-F238E27FC236}">
                <a16:creationId xmlns:a16="http://schemas.microsoft.com/office/drawing/2014/main" id="{DA19FC68-05C9-9120-B270-9167227B6221}"/>
              </a:ext>
            </a:extLst>
          </p:cNvPr>
          <p:cNvPicPr>
            <a:picLocks noChangeAspect="1"/>
          </p:cNvPicPr>
          <p:nvPr/>
        </p:nvPicPr>
        <p:blipFill>
          <a:blip r:embed="rId3"/>
          <a:stretch>
            <a:fillRect/>
          </a:stretch>
        </p:blipFill>
        <p:spPr>
          <a:xfrm>
            <a:off x="4572000" y="762001"/>
            <a:ext cx="4490720" cy="2871470"/>
          </a:xfrm>
          <a:prstGeom prst="rect">
            <a:avLst/>
          </a:prstGeom>
        </p:spPr>
      </p:pic>
      <p:pic>
        <p:nvPicPr>
          <p:cNvPr id="127" name="Google Shape;127;p17"/>
          <p:cNvPicPr preferRelativeResize="0"/>
          <p:nvPr/>
        </p:nvPicPr>
        <p:blipFill>
          <a:blip r:embed="rId4">
            <a:alphaModFix/>
          </a:blip>
          <a:stretch>
            <a:fillRect/>
          </a:stretch>
        </p:blipFill>
        <p:spPr>
          <a:xfrm>
            <a:off x="337065" y="2757700"/>
            <a:ext cx="6338055" cy="3565159"/>
          </a:xfrm>
          <a:prstGeom prst="rect">
            <a:avLst/>
          </a:prstGeom>
          <a:noFill/>
          <a:ln>
            <a:noFill/>
          </a:ln>
        </p:spPr>
      </p:pic>
      <p:pic>
        <p:nvPicPr>
          <p:cNvPr id="4" name="Google Shape;95;p13">
            <a:extLst>
              <a:ext uri="{FF2B5EF4-FFF2-40B4-BE49-F238E27FC236}">
                <a16:creationId xmlns:a16="http://schemas.microsoft.com/office/drawing/2014/main" id="{A5F30744-1EBD-5DC1-D10F-E9FB6CD949AC}"/>
              </a:ext>
            </a:extLst>
          </p:cNvPr>
          <p:cNvPicPr preferRelativeResize="0"/>
          <p:nvPr/>
        </p:nvPicPr>
        <p:blipFill>
          <a:blip r:embed="rId5">
            <a:alphaModFix/>
          </a:blip>
          <a:stretch>
            <a:fillRect/>
          </a:stretch>
        </p:blipFill>
        <p:spPr>
          <a:xfrm>
            <a:off x="8092262" y="2218056"/>
            <a:ext cx="419100" cy="381000"/>
          </a:xfrm>
          <a:prstGeom prst="rect">
            <a:avLst/>
          </a:prstGeom>
          <a:noFill/>
          <a:ln>
            <a:noFill/>
          </a:ln>
        </p:spPr>
      </p:pic>
      <p:sp>
        <p:nvSpPr>
          <p:cNvPr id="5" name="TextBox 4">
            <a:extLst>
              <a:ext uri="{FF2B5EF4-FFF2-40B4-BE49-F238E27FC236}">
                <a16:creationId xmlns:a16="http://schemas.microsoft.com/office/drawing/2014/main" id="{447099E9-F010-6276-CA87-225ED2AC0AF2}"/>
              </a:ext>
            </a:extLst>
          </p:cNvPr>
          <p:cNvSpPr txBox="1"/>
          <p:nvPr/>
        </p:nvSpPr>
        <p:spPr>
          <a:xfrm>
            <a:off x="4572000" y="890506"/>
            <a:ext cx="1300480" cy="276999"/>
          </a:xfrm>
          <a:prstGeom prst="rect">
            <a:avLst/>
          </a:prstGeom>
          <a:noFill/>
        </p:spPr>
        <p:txBody>
          <a:bodyPr wrap="square" rtlCol="0">
            <a:spAutoFit/>
          </a:bodyPr>
          <a:lstStyle/>
          <a:p>
            <a:r>
              <a:rPr lang="en-US" sz="1200" b="1" dirty="0"/>
              <a:t>Tocopilla</a:t>
            </a:r>
          </a:p>
        </p:txBody>
      </p:sp>
      <p:sp>
        <p:nvSpPr>
          <p:cNvPr id="6" name="Oval 5">
            <a:extLst>
              <a:ext uri="{FF2B5EF4-FFF2-40B4-BE49-F238E27FC236}">
                <a16:creationId xmlns:a16="http://schemas.microsoft.com/office/drawing/2014/main" id="{2736594A-A3D5-2EAF-4207-BC2D0D4FF9B2}"/>
              </a:ext>
            </a:extLst>
          </p:cNvPr>
          <p:cNvSpPr/>
          <p:nvPr/>
        </p:nvSpPr>
        <p:spPr>
          <a:xfrm>
            <a:off x="5354320" y="1137491"/>
            <a:ext cx="81280" cy="8128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6"/>
          <p:cNvPicPr preferRelativeResize="0"/>
          <p:nvPr/>
        </p:nvPicPr>
        <p:blipFill>
          <a:blip r:embed="rId3">
            <a:alphaModFix/>
          </a:blip>
          <a:stretch>
            <a:fillRect/>
          </a:stretch>
        </p:blipFill>
        <p:spPr>
          <a:xfrm>
            <a:off x="657624" y="3941594"/>
            <a:ext cx="2533444" cy="2776463"/>
          </a:xfrm>
          <a:prstGeom prst="rect">
            <a:avLst/>
          </a:prstGeom>
          <a:noFill/>
          <a:ln>
            <a:noFill/>
          </a:ln>
        </p:spPr>
      </p:pic>
      <p:sp>
        <p:nvSpPr>
          <p:cNvPr id="144" name="Google Shape;144;p16"/>
          <p:cNvSpPr txBox="1"/>
          <p:nvPr/>
        </p:nvSpPr>
        <p:spPr>
          <a:xfrm>
            <a:off x="294708" y="1046661"/>
            <a:ext cx="3353748" cy="289306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Modified-Mercalli Intensity (MMI) scale is a ten-stage scale, from I to X, that indicates the severity of ground shaking.</a:t>
            </a:r>
            <a:endParaRPr sz="1600" dirty="0">
              <a:solidFill>
                <a:schemeClr val="dk1"/>
              </a:solidFill>
            </a:endParaRPr>
          </a:p>
          <a:p>
            <a:pPr marL="0" lvl="0" indent="0" algn="l" rtl="0">
              <a:spcBef>
                <a:spcPts val="0"/>
              </a:spcBef>
              <a:spcAft>
                <a:spcPts val="0"/>
              </a:spcAft>
              <a:buNone/>
            </a:pPr>
            <a:r>
              <a:rPr lang="en-US" sz="1600" dirty="0">
                <a:solidFill>
                  <a:schemeClr val="dk1"/>
                </a:solidFill>
              </a:rPr>
              <a:t> </a:t>
            </a:r>
            <a:endParaRPr sz="1600" dirty="0">
              <a:solidFill>
                <a:schemeClr val="dk1"/>
              </a:solidFill>
            </a:endParaRPr>
          </a:p>
          <a:p>
            <a:pPr marL="0" lvl="0" indent="0" algn="l" rtl="0">
              <a:spcBef>
                <a:spcPts val="0"/>
              </a:spcBef>
              <a:spcAft>
                <a:spcPts val="0"/>
              </a:spcAft>
              <a:buNone/>
            </a:pPr>
            <a:r>
              <a:rPr lang="en-US" sz="1600" dirty="0">
                <a:solidFill>
                  <a:schemeClr val="dk1"/>
                </a:solidFill>
              </a:rPr>
              <a:t>Intensity is based on observed effects and is variable over the area affected by the earthquake and is dependent on earthquake size, depth, distance, and local conditions.</a:t>
            </a:r>
            <a:endParaRPr sz="1600" dirty="0">
              <a:solidFill>
                <a:schemeClr val="dk1"/>
              </a:solidFill>
            </a:endParaRPr>
          </a:p>
        </p:txBody>
      </p:sp>
      <p:sp>
        <p:nvSpPr>
          <p:cNvPr id="2" name="TextBox 15">
            <a:extLst>
              <a:ext uri="{FF2B5EF4-FFF2-40B4-BE49-F238E27FC236}">
                <a16:creationId xmlns:a16="http://schemas.microsoft.com/office/drawing/2014/main" id="{B6198EBD-6BB8-265F-FA41-0D230D142D25}"/>
              </a:ext>
            </a:extLst>
          </p:cNvPr>
          <p:cNvSpPr txBox="1">
            <a:spLocks noChangeArrowheads="1"/>
          </p:cNvSpPr>
          <p:nvPr/>
        </p:nvSpPr>
        <p:spPr bwMode="auto">
          <a:xfrm>
            <a:off x="4336470" y="6444637"/>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7.4 Earthquake</a:t>
            </a:r>
          </a:p>
        </p:txBody>
      </p:sp>
      <p:sp>
        <p:nvSpPr>
          <p:cNvPr id="3" name="Google Shape;91;p13">
            <a:extLst>
              <a:ext uri="{FF2B5EF4-FFF2-40B4-BE49-F238E27FC236}">
                <a16:creationId xmlns:a16="http://schemas.microsoft.com/office/drawing/2014/main" id="{B632180F-6FAB-4F8D-6785-7D9DACC4FEB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5" name="Picture 4" descr="A map of a large area&#10;&#10;Description automatically generated">
            <a:extLst>
              <a:ext uri="{FF2B5EF4-FFF2-40B4-BE49-F238E27FC236}">
                <a16:creationId xmlns:a16="http://schemas.microsoft.com/office/drawing/2014/main" id="{5B06C5EB-32B7-3095-08E0-4582D62D56FC}"/>
              </a:ext>
            </a:extLst>
          </p:cNvPr>
          <p:cNvPicPr>
            <a:picLocks noChangeAspect="1"/>
          </p:cNvPicPr>
          <p:nvPr/>
        </p:nvPicPr>
        <p:blipFill>
          <a:blip r:embed="rId4"/>
          <a:stretch>
            <a:fillRect/>
          </a:stretch>
        </p:blipFill>
        <p:spPr>
          <a:xfrm>
            <a:off x="3703320" y="1127762"/>
            <a:ext cx="5290241" cy="5304349"/>
          </a:xfrm>
          <a:prstGeom prst="rect">
            <a:avLst/>
          </a:prstGeom>
        </p:spPr>
      </p:pic>
    </p:spTree>
    <p:extLst>
      <p:ext uri="{BB962C8B-B14F-4D97-AF65-F5344CB8AC3E}">
        <p14:creationId xmlns:p14="http://schemas.microsoft.com/office/powerpoint/2010/main" val="3092928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p:nvPr/>
        </p:nvSpPr>
        <p:spPr>
          <a:xfrm>
            <a:off x="347473" y="1101200"/>
            <a:ext cx="3712463"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USGS PAGER map shows the population exposed to different Modified Mercalli Intensity (MMI) levels.  The USGS estimates that approximately 184,000 people felt very strong shaking from this earthquake.</a:t>
            </a:r>
            <a:endParaRPr sz="1600" dirty="0">
              <a:solidFill>
                <a:schemeClr val="dk1"/>
              </a:solidFill>
            </a:endParaRPr>
          </a:p>
        </p:txBody>
      </p:sp>
      <p:pic>
        <p:nvPicPr>
          <p:cNvPr id="153" name="Google Shape;153;p17"/>
          <p:cNvPicPr preferRelativeResize="0"/>
          <p:nvPr/>
        </p:nvPicPr>
        <p:blipFill>
          <a:blip r:embed="rId3">
            <a:alphaModFix/>
          </a:blip>
          <a:stretch>
            <a:fillRect/>
          </a:stretch>
        </p:blipFill>
        <p:spPr>
          <a:xfrm>
            <a:off x="4549472" y="5645450"/>
            <a:ext cx="4555350" cy="1119050"/>
          </a:xfrm>
          <a:prstGeom prst="rect">
            <a:avLst/>
          </a:prstGeom>
          <a:noFill/>
          <a:ln>
            <a:noFill/>
          </a:ln>
        </p:spPr>
      </p:pic>
      <p:sp>
        <p:nvSpPr>
          <p:cNvPr id="2" name="Google Shape;91;p13">
            <a:extLst>
              <a:ext uri="{FF2B5EF4-FFF2-40B4-BE49-F238E27FC236}">
                <a16:creationId xmlns:a16="http://schemas.microsoft.com/office/drawing/2014/main" id="{50C7491A-8865-D094-5FEA-C88A92E4121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4" name="Picture 3" descr="A map of a large body of water with a map of the ocean&#10;&#10;Description automatically generated">
            <a:extLst>
              <a:ext uri="{FF2B5EF4-FFF2-40B4-BE49-F238E27FC236}">
                <a16:creationId xmlns:a16="http://schemas.microsoft.com/office/drawing/2014/main" id="{737C3082-DA32-5CD9-C057-A31E018E5331}"/>
              </a:ext>
            </a:extLst>
          </p:cNvPr>
          <p:cNvPicPr>
            <a:picLocks noChangeAspect="1"/>
          </p:cNvPicPr>
          <p:nvPr/>
        </p:nvPicPr>
        <p:blipFill>
          <a:blip r:embed="rId4"/>
          <a:stretch>
            <a:fillRect/>
          </a:stretch>
        </p:blipFill>
        <p:spPr>
          <a:xfrm>
            <a:off x="4242567" y="842925"/>
            <a:ext cx="4746714" cy="4721600"/>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148EE99C-E113-9D99-474E-33195ED105A8}"/>
              </a:ext>
            </a:extLst>
          </p:cNvPr>
          <p:cNvPicPr>
            <a:picLocks noChangeAspect="1"/>
          </p:cNvPicPr>
          <p:nvPr/>
        </p:nvPicPr>
        <p:blipFill>
          <a:blip r:embed="rId5"/>
          <a:stretch>
            <a:fillRect/>
          </a:stretch>
        </p:blipFill>
        <p:spPr>
          <a:xfrm>
            <a:off x="590379" y="2731178"/>
            <a:ext cx="2966637" cy="4108534"/>
          </a:xfrm>
          <a:prstGeom prst="rect">
            <a:avLst/>
          </a:prstGeom>
        </p:spPr>
      </p:pic>
    </p:spTree>
    <p:extLst>
      <p:ext uri="{BB962C8B-B14F-4D97-AF65-F5344CB8AC3E}">
        <p14:creationId xmlns:p14="http://schemas.microsoft.com/office/powerpoint/2010/main" val="4015884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18"/>
          <p:cNvPicPr preferRelativeResize="0"/>
          <p:nvPr/>
        </p:nvPicPr>
        <p:blipFill>
          <a:blip r:embed="rId3">
            <a:alphaModFix/>
          </a:blip>
          <a:stretch>
            <a:fillRect/>
          </a:stretch>
        </p:blipFill>
        <p:spPr>
          <a:xfrm rot="299999">
            <a:off x="3114152" y="1205425"/>
            <a:ext cx="2204501" cy="5643547"/>
          </a:xfrm>
          <a:prstGeom prst="rect">
            <a:avLst/>
          </a:prstGeom>
          <a:noFill/>
          <a:ln>
            <a:noFill/>
          </a:ln>
        </p:spPr>
      </p:pic>
      <p:sp>
        <p:nvSpPr>
          <p:cNvPr id="136" name="Google Shape;136;p1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37" name="Google Shape;137;p18"/>
          <p:cNvPicPr preferRelativeResize="0"/>
          <p:nvPr/>
        </p:nvPicPr>
        <p:blipFill>
          <a:blip r:embed="rId4">
            <a:alphaModFix/>
          </a:blip>
          <a:stretch>
            <a:fillRect/>
          </a:stretch>
        </p:blipFill>
        <p:spPr>
          <a:xfrm>
            <a:off x="5023718" y="1176425"/>
            <a:ext cx="3891532" cy="5176801"/>
          </a:xfrm>
          <a:prstGeom prst="rect">
            <a:avLst/>
          </a:prstGeom>
          <a:noFill/>
          <a:ln>
            <a:noFill/>
          </a:ln>
        </p:spPr>
      </p:pic>
      <p:sp>
        <p:nvSpPr>
          <p:cNvPr id="138" name="Google Shape;138;p18"/>
          <p:cNvSpPr txBox="1"/>
          <p:nvPr/>
        </p:nvSpPr>
        <p:spPr>
          <a:xfrm>
            <a:off x="7207050" y="6326750"/>
            <a:ext cx="17082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Map courtesy USGS</a:t>
            </a:r>
            <a:endParaRPr sz="1200" i="1">
              <a:solidFill>
                <a:schemeClr val="dk1"/>
              </a:solidFill>
            </a:endParaRPr>
          </a:p>
        </p:txBody>
      </p:sp>
      <p:cxnSp>
        <p:nvCxnSpPr>
          <p:cNvPr id="139" name="Google Shape;139;p18"/>
          <p:cNvCxnSpPr/>
          <p:nvPr/>
        </p:nvCxnSpPr>
        <p:spPr>
          <a:xfrm rot="10800000">
            <a:off x="3931750" y="2115150"/>
            <a:ext cx="398100" cy="488700"/>
          </a:xfrm>
          <a:prstGeom prst="straightConnector1">
            <a:avLst/>
          </a:prstGeom>
          <a:noFill/>
          <a:ln w="19050" cap="flat" cmpd="sng">
            <a:solidFill>
              <a:schemeClr val="dk1"/>
            </a:solidFill>
            <a:prstDash val="solid"/>
            <a:round/>
            <a:headEnd type="none" w="med" len="med"/>
            <a:tailEnd type="triangle" w="med" len="med"/>
          </a:ln>
        </p:spPr>
      </p:cxnSp>
      <p:sp>
        <p:nvSpPr>
          <p:cNvPr id="140" name="Google Shape;140;p18"/>
          <p:cNvSpPr txBox="1"/>
          <p:nvPr/>
        </p:nvSpPr>
        <p:spPr>
          <a:xfrm>
            <a:off x="4027350" y="2504825"/>
            <a:ext cx="10839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Earthquake</a:t>
            </a:r>
            <a:endParaRPr sz="1200" b="1">
              <a:solidFill>
                <a:schemeClr val="dk1"/>
              </a:solidFill>
            </a:endParaRPr>
          </a:p>
        </p:txBody>
      </p:sp>
      <p:sp>
        <p:nvSpPr>
          <p:cNvPr id="141" name="Google Shape;141;p18"/>
          <p:cNvSpPr/>
          <p:nvPr/>
        </p:nvSpPr>
        <p:spPr>
          <a:xfrm>
            <a:off x="6102959" y="3388511"/>
            <a:ext cx="478200" cy="2651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2" name="Google Shape;142;p18"/>
          <p:cNvSpPr/>
          <p:nvPr/>
        </p:nvSpPr>
        <p:spPr>
          <a:xfrm>
            <a:off x="3356875" y="1282625"/>
            <a:ext cx="1147200" cy="55185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3" name="Google Shape;143;p18"/>
          <p:cNvSpPr/>
          <p:nvPr/>
        </p:nvSpPr>
        <p:spPr>
          <a:xfrm>
            <a:off x="4038675" y="3479025"/>
            <a:ext cx="1083900" cy="15666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44" name="Google Shape;144;p18"/>
          <p:cNvPicPr preferRelativeResize="0"/>
          <p:nvPr/>
        </p:nvPicPr>
        <p:blipFill rotWithShape="1">
          <a:blip r:embed="rId5">
            <a:alphaModFix/>
          </a:blip>
          <a:srcRect l="34120" t="6997" r="17963" b="70351"/>
          <a:stretch/>
        </p:blipFill>
        <p:spPr>
          <a:xfrm>
            <a:off x="3877325" y="3805950"/>
            <a:ext cx="1083900" cy="1311800"/>
          </a:xfrm>
          <a:prstGeom prst="rect">
            <a:avLst/>
          </a:prstGeom>
          <a:noFill/>
          <a:ln>
            <a:noFill/>
          </a:ln>
        </p:spPr>
      </p:pic>
      <p:cxnSp>
        <p:nvCxnSpPr>
          <p:cNvPr id="145" name="Google Shape;145;p18"/>
          <p:cNvCxnSpPr/>
          <p:nvPr/>
        </p:nvCxnSpPr>
        <p:spPr>
          <a:xfrm rot="10800000">
            <a:off x="4514200" y="1290800"/>
            <a:ext cx="2073300" cy="2100300"/>
          </a:xfrm>
          <a:prstGeom prst="straightConnector1">
            <a:avLst/>
          </a:prstGeom>
          <a:noFill/>
          <a:ln w="9525" cap="flat" cmpd="sng">
            <a:solidFill>
              <a:schemeClr val="dk1"/>
            </a:solidFill>
            <a:prstDash val="solid"/>
            <a:round/>
            <a:headEnd type="none" w="med" len="med"/>
            <a:tailEnd type="none" w="med" len="med"/>
          </a:ln>
        </p:spPr>
      </p:cxnSp>
      <p:cxnSp>
        <p:nvCxnSpPr>
          <p:cNvPr id="146" name="Google Shape;146;p18"/>
          <p:cNvCxnSpPr/>
          <p:nvPr/>
        </p:nvCxnSpPr>
        <p:spPr>
          <a:xfrm flipH="1">
            <a:off x="4509400" y="6022325"/>
            <a:ext cx="2078100" cy="777900"/>
          </a:xfrm>
          <a:prstGeom prst="straightConnector1">
            <a:avLst/>
          </a:prstGeom>
          <a:noFill/>
          <a:ln w="9525" cap="flat" cmpd="sng">
            <a:solidFill>
              <a:schemeClr val="dk1"/>
            </a:solidFill>
            <a:prstDash val="solid"/>
            <a:round/>
            <a:headEnd type="none" w="med" len="med"/>
            <a:tailEnd type="none" w="med" len="med"/>
          </a:ln>
        </p:spPr>
      </p:cxnSp>
      <p:sp>
        <p:nvSpPr>
          <p:cNvPr id="147" name="Google Shape;147;p18"/>
          <p:cNvSpPr txBox="1"/>
          <p:nvPr/>
        </p:nvSpPr>
        <p:spPr>
          <a:xfrm>
            <a:off x="4062675" y="3410925"/>
            <a:ext cx="13149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solidFill>
                  <a:schemeClr val="dk1"/>
                </a:solidFill>
              </a:rPr>
              <a:t>Inhabitants per square km</a:t>
            </a:r>
            <a:endParaRPr sz="1000" b="1">
              <a:solidFill>
                <a:schemeClr val="dk1"/>
              </a:solidFill>
            </a:endParaRPr>
          </a:p>
        </p:txBody>
      </p:sp>
      <p:sp>
        <p:nvSpPr>
          <p:cNvPr id="148" name="Google Shape;148;p18"/>
          <p:cNvSpPr txBox="1"/>
          <p:nvPr/>
        </p:nvSpPr>
        <p:spPr>
          <a:xfrm>
            <a:off x="2978050" y="710475"/>
            <a:ext cx="1970400" cy="597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rPr>
              <a:t>Population Density of Chile (2017)</a:t>
            </a:r>
            <a:endParaRPr b="1">
              <a:solidFill>
                <a:schemeClr val="dk1"/>
              </a:solidFill>
            </a:endParaRPr>
          </a:p>
        </p:txBody>
      </p:sp>
      <p:sp>
        <p:nvSpPr>
          <p:cNvPr id="149" name="Google Shape;149;p18"/>
          <p:cNvSpPr txBox="1"/>
          <p:nvPr/>
        </p:nvSpPr>
        <p:spPr>
          <a:xfrm>
            <a:off x="1543525" y="6454325"/>
            <a:ext cx="19704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Austiger CC BY-SA 4.0</a:t>
            </a:r>
            <a:endParaRPr sz="1200" i="1">
              <a:solidFill>
                <a:schemeClr val="dk1"/>
              </a:solidFill>
            </a:endParaRPr>
          </a:p>
        </p:txBody>
      </p:sp>
      <p:sp>
        <p:nvSpPr>
          <p:cNvPr id="150" name="Google Shape;150;p18"/>
          <p:cNvSpPr txBox="1"/>
          <p:nvPr/>
        </p:nvSpPr>
        <p:spPr>
          <a:xfrm>
            <a:off x="311500" y="1176475"/>
            <a:ext cx="2991300" cy="498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solidFill>
                  <a:schemeClr val="dk1"/>
                </a:solidFill>
              </a:rPr>
              <a:t>Over 160 million people (around a third of the total population of South America) live in areas with significantly elevated seismic hazard. The northern and western portions of the continent commonly experience earthquakes related to subduction and crustal faulting. </a:t>
            </a:r>
            <a:endParaRPr sz="1600">
              <a:solidFill>
                <a:schemeClr val="dk1"/>
              </a:solidFill>
            </a:endParaRPr>
          </a:p>
          <a:p>
            <a:pPr marL="0" lvl="0" indent="0" algn="l" rtl="0">
              <a:spcBef>
                <a:spcPts val="0"/>
              </a:spcBef>
              <a:spcAft>
                <a:spcPts val="0"/>
              </a:spcAft>
              <a:buNone/>
            </a:pPr>
            <a:endParaRPr sz="1600">
              <a:solidFill>
                <a:schemeClr val="dk1"/>
              </a:solidFill>
            </a:endParaRPr>
          </a:p>
          <a:p>
            <a:pPr marL="0" lvl="0" indent="0" algn="l" rtl="0">
              <a:spcBef>
                <a:spcPts val="0"/>
              </a:spcBef>
              <a:spcAft>
                <a:spcPts val="0"/>
              </a:spcAft>
              <a:buNone/>
            </a:pPr>
            <a:r>
              <a:rPr lang="en-US" sz="1600">
                <a:solidFill>
                  <a:schemeClr val="dk1"/>
                </a:solidFill>
              </a:rPr>
              <a:t>The July 19 earthquake occurred in the Atacama Desert region of Chile, a relatively sparsely populated area. The large population centers in the center of the country were thankfully not impacted by the earthquake.</a:t>
            </a:r>
            <a:endParaRPr sz="1600">
              <a:solidFill>
                <a:schemeClr val="dk1"/>
              </a:solidFill>
            </a:endParaRPr>
          </a:p>
        </p:txBody>
      </p:sp>
      <p:pic>
        <p:nvPicPr>
          <p:cNvPr id="2" name="Google Shape;95;p13">
            <a:extLst>
              <a:ext uri="{FF2B5EF4-FFF2-40B4-BE49-F238E27FC236}">
                <a16:creationId xmlns:a16="http://schemas.microsoft.com/office/drawing/2014/main" id="{20029796-E9FF-07DE-EC56-F7890408716A}"/>
              </a:ext>
            </a:extLst>
          </p:cNvPr>
          <p:cNvPicPr preferRelativeResize="0"/>
          <p:nvPr/>
        </p:nvPicPr>
        <p:blipFill>
          <a:blip r:embed="rId6">
            <a:alphaModFix/>
          </a:blip>
          <a:stretch>
            <a:fillRect/>
          </a:stretch>
        </p:blipFill>
        <p:spPr>
          <a:xfrm>
            <a:off x="3747365" y="1941817"/>
            <a:ext cx="261498" cy="237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extBox 9">
            <a:extLst>
              <a:ext uri="{FF2B5EF4-FFF2-40B4-BE49-F238E27FC236}">
                <a16:creationId xmlns:a16="http://schemas.microsoft.com/office/drawing/2014/main" id="{2652AC8D-74B0-36E4-6B8D-017E37811591}"/>
              </a:ext>
            </a:extLst>
          </p:cNvPr>
          <p:cNvSpPr txBox="1">
            <a:spLocks noChangeArrowheads="1"/>
          </p:cNvSpPr>
          <p:nvPr/>
        </p:nvSpPr>
        <p:spPr bwMode="auto">
          <a:xfrm>
            <a:off x="260237" y="1143000"/>
            <a:ext cx="260848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orange triangles.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July 19th earthquake is shown by the red star.  At this location, the Nazca Plate subducts beneath the South America Plate at a velocity of about 6.3 cm/yr.</a:t>
            </a:r>
          </a:p>
        </p:txBody>
      </p:sp>
      <p:pic>
        <p:nvPicPr>
          <p:cNvPr id="3" name="Picture 2">
            <a:extLst>
              <a:ext uri="{FF2B5EF4-FFF2-40B4-BE49-F238E27FC236}">
                <a16:creationId xmlns:a16="http://schemas.microsoft.com/office/drawing/2014/main" id="{DB337F2B-EFB1-23D9-D7ED-DABFFBA17564}"/>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t="5008" r="15654" b="5773"/>
          <a:stretch/>
        </p:blipFill>
        <p:spPr>
          <a:xfrm>
            <a:off x="3048000" y="1410846"/>
            <a:ext cx="5883828" cy="4848447"/>
          </a:xfrm>
          <a:prstGeom prst="rect">
            <a:avLst/>
          </a:prstGeom>
        </p:spPr>
      </p:pic>
      <p:pic>
        <p:nvPicPr>
          <p:cNvPr id="5" name="Picture 4">
            <a:extLst>
              <a:ext uri="{FF2B5EF4-FFF2-40B4-BE49-F238E27FC236}">
                <a16:creationId xmlns:a16="http://schemas.microsoft.com/office/drawing/2014/main" id="{84F9B49A-7FB7-F9F7-1DF3-D0AF79E6A7B3}"/>
              </a:ext>
            </a:extLst>
          </p:cNvPr>
          <p:cNvPicPr>
            <a:picLocks noChangeAspect="1"/>
          </p:cNvPicPr>
          <p:nvPr/>
        </p:nvPicPr>
        <p:blipFill rotWithShape="1">
          <a:blip r:embed="rId3">
            <a:extLst>
              <a:ext uri="{28A0092B-C50C-407E-A947-70E740481C1C}">
                <a14:useLocalDpi xmlns:a14="http://schemas.microsoft.com/office/drawing/2010/main" val="0"/>
              </a:ext>
            </a:extLst>
          </a:blip>
          <a:srcRect l="72505" t="66815" r="4006" b="7162"/>
          <a:stretch/>
        </p:blipFill>
        <p:spPr>
          <a:xfrm>
            <a:off x="6635885" y="4747610"/>
            <a:ext cx="2295943" cy="1511684"/>
          </a:xfrm>
          <a:prstGeom prst="rect">
            <a:avLst/>
          </a:prstGeom>
        </p:spPr>
      </p:pic>
      <p:sp>
        <p:nvSpPr>
          <p:cNvPr id="6" name="TextBox 12">
            <a:extLst>
              <a:ext uri="{FF2B5EF4-FFF2-40B4-BE49-F238E27FC236}">
                <a16:creationId xmlns:a16="http://schemas.microsoft.com/office/drawing/2014/main" id="{7318013B-C347-98EE-D756-2C08F14F82D7}"/>
              </a:ext>
            </a:extLst>
          </p:cNvPr>
          <p:cNvSpPr txBox="1">
            <a:spLocks noChangeArrowheads="1"/>
          </p:cNvSpPr>
          <p:nvPr/>
        </p:nvSpPr>
        <p:spPr bwMode="auto">
          <a:xfrm>
            <a:off x="6007221" y="2564443"/>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7" name="TextBox 12">
            <a:extLst>
              <a:ext uri="{FF2B5EF4-FFF2-40B4-BE49-F238E27FC236}">
                <a16:creationId xmlns:a16="http://schemas.microsoft.com/office/drawing/2014/main" id="{393A7D7B-7316-8A32-2BAF-3A557407F692}"/>
              </a:ext>
            </a:extLst>
          </p:cNvPr>
          <p:cNvSpPr txBox="1">
            <a:spLocks noChangeArrowheads="1"/>
          </p:cNvSpPr>
          <p:nvPr/>
        </p:nvSpPr>
        <p:spPr bwMode="auto">
          <a:xfrm>
            <a:off x="3962400" y="3496515"/>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9" name="TextBox 8">
            <a:extLst>
              <a:ext uri="{FF2B5EF4-FFF2-40B4-BE49-F238E27FC236}">
                <a16:creationId xmlns:a16="http://schemas.microsoft.com/office/drawing/2014/main" id="{E6679D5B-A686-3718-BDDD-3257EEA9517D}"/>
              </a:ext>
            </a:extLst>
          </p:cNvPr>
          <p:cNvSpPr txBox="1"/>
          <p:nvPr/>
        </p:nvSpPr>
        <p:spPr>
          <a:xfrm>
            <a:off x="6191723" y="2045670"/>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0" name="Straight Arrow Connector 9">
            <a:extLst>
              <a:ext uri="{FF2B5EF4-FFF2-40B4-BE49-F238E27FC236}">
                <a16:creationId xmlns:a16="http://schemas.microsoft.com/office/drawing/2014/main" id="{F76B7199-A93F-EB8C-D045-6D3E1EC1360F}"/>
              </a:ext>
            </a:extLst>
          </p:cNvPr>
          <p:cNvCxnSpPr>
            <a:cxnSpLocks/>
          </p:cNvCxnSpPr>
          <p:nvPr/>
        </p:nvCxnSpPr>
        <p:spPr>
          <a:xfrm flipH="1">
            <a:off x="5928361" y="2204001"/>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E594456-0235-F129-BCAE-31D3AAFB4AE9}"/>
              </a:ext>
            </a:extLst>
          </p:cNvPr>
          <p:cNvSpPr txBox="1"/>
          <p:nvPr/>
        </p:nvSpPr>
        <p:spPr>
          <a:xfrm>
            <a:off x="6611692" y="3300495"/>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2" name="Straight Arrow Connector 11">
            <a:extLst>
              <a:ext uri="{FF2B5EF4-FFF2-40B4-BE49-F238E27FC236}">
                <a16:creationId xmlns:a16="http://schemas.microsoft.com/office/drawing/2014/main" id="{B74D8E04-036A-DB9B-9A30-06963939937D}"/>
              </a:ext>
            </a:extLst>
          </p:cNvPr>
          <p:cNvCxnSpPr>
            <a:cxnSpLocks/>
          </p:cNvCxnSpPr>
          <p:nvPr/>
        </p:nvCxnSpPr>
        <p:spPr>
          <a:xfrm flipH="1">
            <a:off x="6438770" y="3476266"/>
            <a:ext cx="281666" cy="175283"/>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5-Point Star 2">
            <a:extLst>
              <a:ext uri="{FF2B5EF4-FFF2-40B4-BE49-F238E27FC236}">
                <a16:creationId xmlns:a16="http://schemas.microsoft.com/office/drawing/2014/main" id="{CE0AC55A-C794-BF60-5A64-DB131C9A554D}"/>
              </a:ext>
            </a:extLst>
          </p:cNvPr>
          <p:cNvSpPr/>
          <p:nvPr/>
        </p:nvSpPr>
        <p:spPr bwMode="auto">
          <a:xfrm>
            <a:off x="6502948" y="3967273"/>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extBox 7">
            <a:extLst>
              <a:ext uri="{FF2B5EF4-FFF2-40B4-BE49-F238E27FC236}">
                <a16:creationId xmlns:a16="http://schemas.microsoft.com/office/drawing/2014/main" id="{CF0BDBA7-1CAE-932C-0880-2A122855F2AE}"/>
              </a:ext>
            </a:extLst>
          </p:cNvPr>
          <p:cNvSpPr txBox="1"/>
          <p:nvPr/>
        </p:nvSpPr>
        <p:spPr>
          <a:xfrm>
            <a:off x="6683875" y="3872331"/>
            <a:ext cx="1099981" cy="307777"/>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400" dirty="0">
              <a:solidFill>
                <a:schemeClr val="bg1"/>
              </a:solidFill>
            </a:endParaRPr>
          </a:p>
        </p:txBody>
      </p:sp>
      <p:sp>
        <p:nvSpPr>
          <p:cNvPr id="13" name="Google Shape;136;p18">
            <a:extLst>
              <a:ext uri="{FF2B5EF4-FFF2-40B4-BE49-F238E27FC236}">
                <a16:creationId xmlns:a16="http://schemas.microsoft.com/office/drawing/2014/main" id="{D8A99C99-F9B9-5955-50B7-932FAB3F165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088548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143000"/>
            <a:ext cx="8675687" cy="17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 typeface="Arial" panose="020B0604020202020204" pitchFamily="34" charset="0"/>
              <a:buNone/>
            </a:pPr>
            <a:r>
              <a:rPr lang="en-US" altLang="en-US" sz="1800" dirty="0">
                <a:latin typeface="Arial" panose="020B0604020202020204" pitchFamily="34" charset="0"/>
              </a:rPr>
              <a:t>At the location of the July 19 earthquake, the oceanic Nazca Plate moves east-northeast relative to the South American Plate, subducting at the Peru-Chile Trench west of the Chilean coast and sinking into the mantle beneath South America. This earthquake occurred at an intermediate-depth of 117 km, where earthquakes occur </a:t>
            </a:r>
            <a:r>
              <a:rPr lang="en-US" altLang="en-US" sz="1800" u="sng" dirty="0">
                <a:latin typeface="Arial" panose="020B0604020202020204" pitchFamily="34" charset="0"/>
              </a:rPr>
              <a:t>within</a:t>
            </a:r>
            <a:r>
              <a:rPr lang="en-US" altLang="en-US" sz="1800" dirty="0">
                <a:latin typeface="Arial" panose="020B0604020202020204" pitchFamily="34" charset="0"/>
              </a:rPr>
              <a:t> the subducting plate rather than along the shallow plate interface between subducting and overriding tectonic plates. </a:t>
            </a:r>
          </a:p>
        </p:txBody>
      </p:sp>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45300" y="5245100"/>
            <a:ext cx="1917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Nazca – South America plate boundary region.</a:t>
            </a:r>
          </a:p>
        </p:txBody>
      </p:sp>
      <p:pic>
        <p:nvPicPr>
          <p:cNvPr id="2" name="Short_PeruChile">
            <a:hlinkClick r:id="" action="ppaction://media"/>
            <a:extLst>
              <a:ext uri="{FF2B5EF4-FFF2-40B4-BE49-F238E27FC236}">
                <a16:creationId xmlns:a16="http://schemas.microsoft.com/office/drawing/2014/main" id="{92CAFF28-6AA0-42D6-8885-B7363D70D8F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000" y="2960728"/>
            <a:ext cx="6248400" cy="3651409"/>
          </a:xfrm>
          <a:prstGeom prst="rect">
            <a:avLst/>
          </a:prstGeom>
        </p:spPr>
      </p:pic>
      <p:sp>
        <p:nvSpPr>
          <p:cNvPr id="3" name="Google Shape;136;p18">
            <a:extLst>
              <a:ext uri="{FF2B5EF4-FFF2-40B4-BE49-F238E27FC236}">
                <a16:creationId xmlns:a16="http://schemas.microsoft.com/office/drawing/2014/main" id="{45E5F61C-3DA3-7893-6531-E909E74717D8}"/>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CHILE</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July 19</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01</a:t>
            </a:r>
            <a:r>
              <a:rPr lang="en-US" sz="1800" b="1" dirty="0">
                <a:solidFill>
                  <a:srgbClr val="10478B"/>
                </a:solidFill>
                <a:latin typeface="Arial"/>
                <a:ea typeface="Arial"/>
                <a:cs typeface="Arial"/>
                <a:sym typeface="Arial"/>
              </a:rPr>
              <a:t>:</a:t>
            </a:r>
            <a:r>
              <a:rPr lang="en-US" sz="1800" b="1" dirty="0">
                <a:solidFill>
                  <a:srgbClr val="10478B"/>
                </a:solidFill>
              </a:rPr>
              <a:t>50</a:t>
            </a:r>
            <a:r>
              <a:rPr lang="en-US" sz="1800" b="1" dirty="0">
                <a:solidFill>
                  <a:srgbClr val="10478B"/>
                </a:solidFill>
                <a:latin typeface="Arial"/>
                <a:ea typeface="Arial"/>
                <a:cs typeface="Arial"/>
                <a:sym typeface="Arial"/>
              </a:rPr>
              <a:t>:</a:t>
            </a:r>
            <a:r>
              <a:rPr lang="en-US" sz="1800" b="1" dirty="0">
                <a:solidFill>
                  <a:srgbClr val="10478B"/>
                </a:solidFill>
              </a:rPr>
              <a:t>46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a:t>
            </a:r>
            <a:r>
              <a:rPr lang="en-US" sz="2400" b="1">
                <a:solidFill>
                  <a:srgbClr val="10478B"/>
                </a:solidFill>
              </a:rPr>
              <a:t>CHILE</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July 19</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a:t>
            </a:r>
            <a:r>
              <a:rPr lang="en-US" sz="1800" b="1">
                <a:solidFill>
                  <a:srgbClr val="10478B"/>
                </a:solidFill>
                <a:latin typeface="Arial"/>
                <a:ea typeface="Arial"/>
                <a:cs typeface="Arial"/>
                <a:sym typeface="Arial"/>
              </a:rPr>
              <a:t>:</a:t>
            </a:r>
            <a:r>
              <a:rPr lang="en-US" sz="1800" b="1">
                <a:solidFill>
                  <a:srgbClr val="10478B"/>
                </a:solidFill>
              </a:rPr>
              <a:t>50</a:t>
            </a:r>
            <a:r>
              <a:rPr lang="en-US" sz="1800" b="1">
                <a:solidFill>
                  <a:srgbClr val="10478B"/>
                </a:solidFill>
                <a:latin typeface="Arial"/>
                <a:ea typeface="Arial"/>
                <a:cs typeface="Arial"/>
                <a:sym typeface="Arial"/>
              </a:rPr>
              <a:t>:</a:t>
            </a:r>
            <a:r>
              <a:rPr lang="en-US" sz="1800" b="1">
                <a:solidFill>
                  <a:srgbClr val="10478B"/>
                </a:solidFill>
              </a:rPr>
              <a:t>46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103" name="Google Shape;103;p14"/>
          <p:cNvPicPr preferRelativeResize="0"/>
          <p:nvPr/>
        </p:nvPicPr>
        <p:blipFill>
          <a:blip r:embed="rId3">
            <a:alphaModFix/>
          </a:blip>
          <a:stretch>
            <a:fillRect/>
          </a:stretch>
        </p:blipFill>
        <p:spPr>
          <a:xfrm>
            <a:off x="4381500" y="3734975"/>
            <a:ext cx="4419599" cy="2578102"/>
          </a:xfrm>
          <a:prstGeom prst="rect">
            <a:avLst/>
          </a:prstGeom>
          <a:noFill/>
          <a:ln>
            <a:noFill/>
          </a:ln>
        </p:spPr>
      </p:pic>
      <p:sp>
        <p:nvSpPr>
          <p:cNvPr id="104" name="Google Shape;104;p14"/>
          <p:cNvSpPr txBox="1"/>
          <p:nvPr/>
        </p:nvSpPr>
        <p:spPr>
          <a:xfrm>
            <a:off x="342901" y="1118775"/>
            <a:ext cx="3973550" cy="533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rPr>
              <a:t>A look at historical seismicity in this area shows many earthquakes, with a clear deepening trend (purple/blue to yellow/red) as you move inland (east) from the Pacific coastline of South America.</a:t>
            </a:r>
            <a:endParaRPr sz="1800" dirty="0">
              <a:solidFill>
                <a:schemeClr val="dk1"/>
              </a:solidFill>
            </a:endParaRPr>
          </a:p>
          <a:p>
            <a:pPr marL="0" lvl="0" indent="0" algn="l" rtl="0">
              <a:spcBef>
                <a:spcPts val="0"/>
              </a:spcBef>
              <a:spcAft>
                <a:spcPts val="0"/>
              </a:spcAft>
              <a:buNone/>
            </a:pPr>
            <a:endParaRPr sz="1800" dirty="0">
              <a:solidFill>
                <a:schemeClr val="dk1"/>
              </a:solidFill>
            </a:endParaRPr>
          </a:p>
          <a:p>
            <a:pPr marL="0" lvl="0" indent="0" algn="l" rtl="0">
              <a:spcBef>
                <a:spcPts val="0"/>
              </a:spcBef>
              <a:spcAft>
                <a:spcPts val="0"/>
              </a:spcAft>
              <a:buNone/>
            </a:pPr>
            <a:r>
              <a:rPr lang="en-US" sz="1800" dirty="0">
                <a:solidFill>
                  <a:schemeClr val="dk1"/>
                </a:solidFill>
              </a:rPr>
              <a:t>Earthquakes at depths between 70-300 km are known as “intermediate depth” earthquakes and are common in this part of South America, as shown by the large number of yellow epicenters on the lower map.</a:t>
            </a:r>
            <a:endParaRPr sz="1800" dirty="0">
              <a:solidFill>
                <a:schemeClr val="dk1"/>
              </a:solidFill>
            </a:endParaRPr>
          </a:p>
          <a:p>
            <a:pPr marL="0" lvl="0" indent="0" algn="l" rtl="0">
              <a:spcBef>
                <a:spcPts val="0"/>
              </a:spcBef>
              <a:spcAft>
                <a:spcPts val="0"/>
              </a:spcAft>
              <a:buNone/>
            </a:pPr>
            <a:endParaRPr sz="1800" dirty="0">
              <a:solidFill>
                <a:schemeClr val="dk1"/>
              </a:solidFill>
            </a:endParaRPr>
          </a:p>
          <a:p>
            <a:pPr marL="0" lvl="0" indent="0" algn="l" rtl="0">
              <a:spcBef>
                <a:spcPts val="0"/>
              </a:spcBef>
              <a:spcAft>
                <a:spcPts val="0"/>
              </a:spcAft>
              <a:buNone/>
            </a:pPr>
            <a:r>
              <a:rPr lang="en-US" sz="1800" dirty="0">
                <a:solidFill>
                  <a:schemeClr val="dk1"/>
                </a:solidFill>
              </a:rPr>
              <a:t>Intermediate-depth earthquakes in this region reflect deformation within the Nazca Plate where it bends as it subducts beneath the South American Plate.</a:t>
            </a:r>
            <a:endParaRPr sz="1800" dirty="0">
              <a:solidFill>
                <a:schemeClr val="dk1"/>
              </a:solidFill>
            </a:endParaRPr>
          </a:p>
          <a:p>
            <a:pPr marL="0" lvl="0" indent="0" algn="l" rtl="0">
              <a:spcBef>
                <a:spcPts val="0"/>
              </a:spcBef>
              <a:spcAft>
                <a:spcPts val="0"/>
              </a:spcAft>
              <a:buNone/>
            </a:pPr>
            <a:endParaRPr sz="1600" dirty="0">
              <a:solidFill>
                <a:schemeClr val="dk1"/>
              </a:solidFill>
              <a:latin typeface="Calibri"/>
              <a:ea typeface="Calibri"/>
              <a:cs typeface="Calibri"/>
              <a:sym typeface="Calibri"/>
            </a:endParaRPr>
          </a:p>
        </p:txBody>
      </p:sp>
      <p:pic>
        <p:nvPicPr>
          <p:cNvPr id="105" name="Google Shape;105;p14"/>
          <p:cNvPicPr preferRelativeResize="0"/>
          <p:nvPr/>
        </p:nvPicPr>
        <p:blipFill>
          <a:blip r:embed="rId4">
            <a:alphaModFix/>
          </a:blip>
          <a:stretch>
            <a:fillRect/>
          </a:stretch>
        </p:blipFill>
        <p:spPr>
          <a:xfrm>
            <a:off x="6726250" y="5016500"/>
            <a:ext cx="419100" cy="381000"/>
          </a:xfrm>
          <a:prstGeom prst="rect">
            <a:avLst/>
          </a:prstGeom>
          <a:noFill/>
          <a:ln>
            <a:noFill/>
          </a:ln>
        </p:spPr>
      </p:pic>
      <p:pic>
        <p:nvPicPr>
          <p:cNvPr id="106" name="Google Shape;106;p14"/>
          <p:cNvPicPr preferRelativeResize="0"/>
          <p:nvPr/>
        </p:nvPicPr>
        <p:blipFill>
          <a:blip r:embed="rId5">
            <a:alphaModFix/>
          </a:blip>
          <a:stretch>
            <a:fillRect/>
          </a:stretch>
        </p:blipFill>
        <p:spPr>
          <a:xfrm>
            <a:off x="6498276" y="38100"/>
            <a:ext cx="2345401" cy="3467100"/>
          </a:xfrm>
          <a:prstGeom prst="rect">
            <a:avLst/>
          </a:prstGeom>
          <a:noFill/>
          <a:ln>
            <a:noFill/>
          </a:ln>
        </p:spPr>
      </p:pic>
      <p:sp>
        <p:nvSpPr>
          <p:cNvPr id="107" name="Google Shape;107;p14"/>
          <p:cNvSpPr txBox="1"/>
          <p:nvPr/>
        </p:nvSpPr>
        <p:spPr>
          <a:xfrm>
            <a:off x="4827550" y="3352800"/>
            <a:ext cx="4278300" cy="21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i="1">
                <a:solidFill>
                  <a:schemeClr val="dk1"/>
                </a:solidFill>
              </a:rPr>
              <a:t>USGS historical seismicity map of South America</a:t>
            </a:r>
            <a:endParaRPr sz="1200">
              <a:solidFill>
                <a:schemeClr val="dk1"/>
              </a:solidFill>
              <a:latin typeface="Calibri"/>
              <a:ea typeface="Calibri"/>
              <a:cs typeface="Calibri"/>
              <a:sym typeface="Calibri"/>
            </a:endParaRPr>
          </a:p>
        </p:txBody>
      </p:sp>
      <p:sp>
        <p:nvSpPr>
          <p:cNvPr id="108" name="Google Shape;108;p14"/>
          <p:cNvSpPr txBox="1"/>
          <p:nvPr/>
        </p:nvSpPr>
        <p:spPr>
          <a:xfrm>
            <a:off x="4381500" y="6235575"/>
            <a:ext cx="4584600" cy="21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i="1">
                <a:solidFill>
                  <a:schemeClr val="dk1"/>
                </a:solidFill>
              </a:rPr>
              <a:t>Historical seismicity colored by depth, with epicenter (red star) from Interactive Earthquake Browser</a:t>
            </a:r>
            <a:endParaRPr sz="12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a:t>
            </a:r>
            <a:r>
              <a:rPr lang="en-US" sz="2400" b="1">
                <a:solidFill>
                  <a:srgbClr val="10478B"/>
                </a:solidFill>
              </a:rPr>
              <a:t>CHILE</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July 19</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a:t>
            </a:r>
            <a:r>
              <a:rPr lang="en-US" sz="1800" b="1">
                <a:solidFill>
                  <a:srgbClr val="10478B"/>
                </a:solidFill>
                <a:latin typeface="Arial"/>
                <a:ea typeface="Arial"/>
                <a:cs typeface="Arial"/>
                <a:sym typeface="Arial"/>
              </a:rPr>
              <a:t>:</a:t>
            </a:r>
            <a:r>
              <a:rPr lang="en-US" sz="1800" b="1">
                <a:solidFill>
                  <a:srgbClr val="10478B"/>
                </a:solidFill>
              </a:rPr>
              <a:t>50</a:t>
            </a:r>
            <a:r>
              <a:rPr lang="en-US" sz="1800" b="1">
                <a:solidFill>
                  <a:srgbClr val="10478B"/>
                </a:solidFill>
                <a:latin typeface="Arial"/>
                <a:ea typeface="Arial"/>
                <a:cs typeface="Arial"/>
                <a:sym typeface="Arial"/>
              </a:rPr>
              <a:t>:</a:t>
            </a:r>
            <a:r>
              <a:rPr lang="en-US" sz="1800" b="1">
                <a:solidFill>
                  <a:srgbClr val="10478B"/>
                </a:solidFill>
              </a:rPr>
              <a:t>46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 name="Chile_20240719">
            <a:hlinkClick r:id="" action="ppaction://media"/>
            <a:extLst>
              <a:ext uri="{FF2B5EF4-FFF2-40B4-BE49-F238E27FC236}">
                <a16:creationId xmlns:a16="http://schemas.microsoft.com/office/drawing/2014/main" id="{5179D9F2-02F6-E060-A9C0-8CEC923F67F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13816" y="1511370"/>
            <a:ext cx="7808976" cy="5089392"/>
          </a:xfrm>
          <a:prstGeom prst="rect">
            <a:avLst/>
          </a:prstGeom>
        </p:spPr>
      </p:pic>
      <p:sp>
        <p:nvSpPr>
          <p:cNvPr id="3" name="TextBox 2">
            <a:extLst>
              <a:ext uri="{FF2B5EF4-FFF2-40B4-BE49-F238E27FC236}">
                <a16:creationId xmlns:a16="http://schemas.microsoft.com/office/drawing/2014/main" id="{58900A78-3EF8-B683-3655-C43BB1155685}"/>
              </a:ext>
            </a:extLst>
          </p:cNvPr>
          <p:cNvSpPr txBox="1"/>
          <p:nvPr/>
        </p:nvSpPr>
        <p:spPr>
          <a:xfrm>
            <a:off x="406400" y="1107440"/>
            <a:ext cx="8473440" cy="314960"/>
          </a:xfrm>
          <a:prstGeom prst="rect">
            <a:avLst/>
          </a:prstGeom>
          <a:noFill/>
        </p:spPr>
        <p:txBody>
          <a:bodyPr wrap="square" rtlCol="0">
            <a:spAutoFit/>
          </a:bodyPr>
          <a:lstStyle/>
          <a:p>
            <a:r>
              <a:rPr lang="en-US" dirty="0"/>
              <a:t>Ten years of regional earthquakes and a 3D cross-section of the seismicity animated.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6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412</TotalTime>
  <Words>1463</Words>
  <Application>Microsoft Office PowerPoint</Application>
  <PresentationFormat>On-screen Show (4:3)</PresentationFormat>
  <Paragraphs>116</Paragraphs>
  <Slides>13</Slides>
  <Notes>13</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Kate Bravo</dc:creator>
  <cp:lastModifiedBy>Kate Bravo</cp:lastModifiedBy>
  <cp:revision>9</cp:revision>
  <dcterms:modified xsi:type="dcterms:W3CDTF">2024-07-20T23:12:07Z</dcterms:modified>
</cp:coreProperties>
</file>