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257" r:id="rId2"/>
    <p:sldId id="258" r:id="rId3"/>
    <p:sldId id="259" r:id="rId4"/>
    <p:sldId id="256" r:id="rId5"/>
    <p:sldId id="442" r:id="rId6"/>
    <p:sldId id="443" r:id="rId7"/>
    <p:sldId id="447" r:id="rId8"/>
    <p:sldId id="459" r:id="rId9"/>
    <p:sldId id="456" r:id="rId10"/>
    <p:sldId id="260" r:id="rId11"/>
    <p:sldId id="457" r:id="rId12"/>
    <p:sldId id="448" r:id="rId13"/>
    <p:sldId id="261" r:id="rId14"/>
    <p:sldId id="451" r:id="rId15"/>
    <p:sldId id="263" r:id="rId16"/>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91030" autoAdjust="0"/>
  </p:normalViewPr>
  <p:slideViewPr>
    <p:cSldViewPr snapToGrid="0">
      <p:cViewPr varScale="1">
        <p:scale>
          <a:sx n="81" d="100"/>
          <a:sy n="81" d="100"/>
        </p:scale>
        <p:origin x="1507"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c98ccc9191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c98ccc9191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ltLang="en-US" dirty="0">
                <a:ea typeface="ＭＳ Ｐゴシック" panose="020B0600070205080204" pitchFamily="34" charset="-128"/>
              </a:rPr>
              <a:t>https://earthquake.usgs.gov/earthquakes/eventpage/us7000ma74/executive</a:t>
            </a:r>
            <a:endParaRPr dirty="0"/>
          </a:p>
        </p:txBody>
      </p:sp>
      <p:sp>
        <p:nvSpPr>
          <p:cNvPr id="107" name="Google Shape;107;g2c98ccc9191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c98ccc9191_1_4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2c98ccc9191_1_4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 </a:t>
            </a:r>
          </a:p>
          <a:p>
            <a:pPr marL="0" lvl="0" indent="0" algn="l" rtl="0">
              <a:lnSpc>
                <a:spcPct val="115000"/>
              </a:lnSpc>
              <a:spcBef>
                <a:spcPts val="400"/>
              </a:spcBef>
              <a:spcAft>
                <a:spcPts val="0"/>
              </a:spcAft>
              <a:buClr>
                <a:schemeClr val="dk1"/>
              </a:buClr>
              <a:buSzPts val="1100"/>
              <a:buFont typeface="Arial"/>
              <a:buNone/>
            </a:pPr>
            <a:r>
              <a:rPr lang="en-US" dirty="0"/>
              <a:t>https://www.iris.edu/hq/inclass/animation/focal_mechanisms_explained</a:t>
            </a:r>
            <a:endParaRPr dirty="0"/>
          </a:p>
          <a:p>
            <a:pPr marL="0" lvl="0" indent="0" algn="l" rtl="0">
              <a:spcBef>
                <a:spcPts val="360"/>
              </a:spcBef>
              <a:spcAft>
                <a:spcPts val="0"/>
              </a:spcAft>
              <a:buNone/>
            </a:pPr>
            <a:endParaRPr dirty="0"/>
          </a:p>
        </p:txBody>
      </p:sp>
      <p:sp>
        <p:nvSpPr>
          <p:cNvPr id="135" name="Google Shape;135;g2c98ccc9191_1_4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Relevant animation: </a:t>
            </a:r>
          </a:p>
          <a:p>
            <a:pPr eaLnBrk="1" hangingPunct="1">
              <a:spcBef>
                <a:spcPct val="0"/>
              </a:spcBef>
            </a:pPr>
            <a:r>
              <a:rPr lang="en-US" altLang="en-US" dirty="0"/>
              <a:t>What Drives Plate Tectonics? 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what_are_the_forces_that_drive_plate_tectonics</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3893211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c98ccc9191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c98ccc9191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07" name="Google Shape;107;g2c98ccc9191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003698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marL="0" lvl="0" indent="0" algn="l" rtl="0">
              <a:spcBef>
                <a:spcPts val="360"/>
              </a:spcBef>
              <a:spcAft>
                <a:spcPts val="0"/>
              </a:spcAft>
              <a:buNone/>
            </a:pPr>
            <a:endParaRPr dirty="0"/>
          </a:p>
        </p:txBody>
      </p:sp>
      <p:sp>
        <p:nvSpPr>
          <p:cNvPr id="147" name="Google Shape;147;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r>
              <a:rPr lang="en-US" altLang="en-US" sz="1200" b="1" dirty="0">
                <a:solidFill>
                  <a:srgbClr val="393996"/>
                </a:solidFill>
                <a:ea typeface="ＭＳ Ｐゴシック" panose="020B0600070205080204" pitchFamily="34" charset="-128"/>
              </a:rPr>
              <a:t>Relevant Animations:</a:t>
            </a:r>
          </a:p>
          <a:p>
            <a:r>
              <a:rPr lang="en-US" altLang="en-US" sz="1200" dirty="0">
                <a:ea typeface="ＭＳ Ｐゴシック" panose="020B0600070205080204" pitchFamily="34" charset="-128"/>
              </a:rPr>
              <a:t>Travel-time Curves: How they are created https://www.iris.edu/hq/inclass/animation/traveltime_curves_how_they_are_created </a:t>
            </a:r>
          </a:p>
          <a:p>
            <a:pPr marL="0" lvl="0" indent="0" algn="l" rtl="0">
              <a:spcBef>
                <a:spcPts val="360"/>
              </a:spcBef>
              <a:spcAft>
                <a:spcPts val="0"/>
              </a:spcAft>
              <a:buNone/>
            </a:pPr>
            <a:endParaRPr dirty="0"/>
          </a:p>
        </p:txBody>
      </p:sp>
      <p:sp>
        <p:nvSpPr>
          <p:cNvPr id="147" name="Google Shape;147;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1837301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bd3eaa297d_0_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163" name="Google Shape;163;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c98ccc9191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 name="Google Shape;113;g2c98ccc9191_1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spcBef>
                <a:spcPts val="0"/>
              </a:spcBef>
              <a:spcAft>
                <a:spcPts val="0"/>
              </a:spcAft>
              <a:buNone/>
            </a:pPr>
            <a:endParaRPr/>
          </a:p>
        </p:txBody>
      </p:sp>
      <p:sp>
        <p:nvSpPr>
          <p:cNvPr id="114" name="Google Shape;114;g2c98ccc9191_1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2c98ccc9191_1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g2c98ccc9191_1_1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dirty="0"/>
          </a:p>
          <a:p>
            <a:pPr marL="0" lvl="0" indent="0" algn="l" rtl="0">
              <a:spcBef>
                <a:spcPts val="0"/>
              </a:spcBef>
              <a:spcAft>
                <a:spcPts val="0"/>
              </a:spcAft>
              <a:buNone/>
            </a:pPr>
            <a:endParaRPr dirty="0"/>
          </a:p>
        </p:txBody>
      </p:sp>
      <p:sp>
        <p:nvSpPr>
          <p:cNvPr id="125" name="Google Shape;125;g2c98ccc9191_1_1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p>
        </p:txBody>
      </p:sp>
      <p:sp>
        <p:nvSpPr>
          <p:cNvPr id="89" name="Google Shape;89;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1420388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dirty="0" err="1">
                <a:solidFill>
                  <a:srgbClr val="131313"/>
                </a:solidFill>
                <a:effectLst/>
                <a:latin typeface="+mn-lt"/>
              </a:rPr>
              <a:t>Scotese</a:t>
            </a:r>
            <a:r>
              <a:rPr lang="en-US" sz="1200" b="0" i="0" dirty="0">
                <a:solidFill>
                  <a:srgbClr val="131313"/>
                </a:solidFill>
                <a:effectLst/>
                <a:latin typeface="+mn-lt"/>
              </a:rPr>
              <a:t>, C.R., 2019. Plate Tectonics, Paleogeography, and Ice Ages, YouTube video: </a:t>
            </a:r>
            <a:r>
              <a:rPr lang="en-US" altLang="en-US" dirty="0"/>
              <a:t>https://www.youtube.com/watch?v=UevnAq1MTVA </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1311710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993242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b="1"/>
              <a:t>For more detail, visit USGS</a:t>
            </a:r>
            <a:r>
              <a:rPr lang="en-US"/>
              <a:t>:  </a:t>
            </a:r>
            <a:endParaRPr/>
          </a:p>
          <a:p>
            <a:pPr marL="0" lvl="0" indent="0" algn="l" rtl="0">
              <a:spcBef>
                <a:spcPts val="0"/>
              </a:spcBef>
              <a:spcAft>
                <a:spcPts val="0"/>
              </a:spcAft>
              <a:buNone/>
            </a:pPr>
            <a:r>
              <a:rPr lang="en-US"/>
              <a:t>https://earthquake.usgs.gov/earthquakes/eventpage/us7000ma74/executive</a:t>
            </a:r>
            <a:endParaRPr/>
          </a:p>
        </p:txBody>
      </p:sp>
      <p:sp>
        <p:nvSpPr>
          <p:cNvPr id="89" name="Google Shape;89;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8</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9063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9</a:t>
            </a:fld>
            <a:endParaRPr lang="en-US" altLang="en-US" sz="1300"/>
          </a:p>
        </p:txBody>
      </p:sp>
    </p:spTree>
    <p:extLst>
      <p:ext uri="{BB962C8B-B14F-4D97-AF65-F5344CB8AC3E}">
        <p14:creationId xmlns:p14="http://schemas.microsoft.com/office/powerpoint/2010/main" val="3212788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1.xml"/><Relationship Id="rId7" Type="http://schemas.openxmlformats.org/officeDocument/2006/relationships/image" Target="../media/image2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mailto:tammy.bravo@earthscope.org"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s://www.youtube.com/watch?v=UevnAq1MTVA&amp;t=0s" TargetMode="External"/><Relationship Id="rId5" Type="http://schemas.openxmlformats.org/officeDocument/2006/relationships/image" Target="../media/image1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4"/>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4.8</a:t>
            </a:r>
            <a:r>
              <a:rPr lang="en-US" sz="2400" b="1">
                <a:solidFill>
                  <a:srgbClr val="10478B"/>
                </a:solidFill>
                <a:latin typeface="Arial"/>
                <a:ea typeface="Arial"/>
                <a:cs typeface="Arial"/>
                <a:sym typeface="Arial"/>
              </a:rPr>
              <a:t> </a:t>
            </a:r>
            <a:r>
              <a:rPr lang="en-US" sz="2400" b="1">
                <a:solidFill>
                  <a:srgbClr val="10478B"/>
                </a:solidFill>
              </a:rPr>
              <a:t>NEW JERSEY</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April 5</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23</a:t>
            </a:r>
            <a:r>
              <a:rPr lang="en-US" sz="1800" b="1">
                <a:solidFill>
                  <a:srgbClr val="10478B"/>
                </a:solidFill>
                <a:latin typeface="Arial"/>
                <a:ea typeface="Arial"/>
                <a:cs typeface="Arial"/>
                <a:sym typeface="Arial"/>
              </a:rPr>
              <a:t>:</a:t>
            </a:r>
            <a:r>
              <a:rPr lang="en-US" sz="1800" b="1">
                <a:solidFill>
                  <a:srgbClr val="10478B"/>
                </a:solidFill>
              </a:rPr>
              <a:t>20</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 name="Google Shape;96;p13">
            <a:extLst>
              <a:ext uri="{FF2B5EF4-FFF2-40B4-BE49-F238E27FC236}">
                <a16:creationId xmlns:a16="http://schemas.microsoft.com/office/drawing/2014/main" id="{F8DC6470-888A-1441-BCC2-40C4EBD5915E}"/>
              </a:ext>
            </a:extLst>
          </p:cNvPr>
          <p:cNvSpPr txBox="1"/>
          <p:nvPr/>
        </p:nvSpPr>
        <p:spPr>
          <a:xfrm>
            <a:off x="6749025" y="124425"/>
            <a:ext cx="2175300" cy="9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b="1" dirty="0">
                <a:solidFill>
                  <a:srgbClr val="10478B"/>
                </a:solidFill>
              </a:rPr>
              <a:t>Latitude </a:t>
            </a:r>
            <a:r>
              <a:rPr lang="en-US" sz="1500" dirty="0">
                <a:solidFill>
                  <a:schemeClr val="dk1"/>
                </a:solidFill>
              </a:rPr>
              <a:t>40.703°N </a:t>
            </a:r>
            <a:r>
              <a:rPr lang="en-US" sz="1500" b="1" dirty="0">
                <a:solidFill>
                  <a:srgbClr val="10478B"/>
                </a:solidFill>
              </a:rPr>
              <a:t>Longitude </a:t>
            </a:r>
            <a:r>
              <a:rPr lang="en-US" sz="1500" dirty="0">
                <a:solidFill>
                  <a:schemeClr val="dk1"/>
                </a:solidFill>
              </a:rPr>
              <a:t>74.758°W</a:t>
            </a:r>
            <a:endParaRPr sz="1500" dirty="0">
              <a:solidFill>
                <a:schemeClr val="dk1"/>
              </a:solidFill>
            </a:endParaRPr>
          </a:p>
          <a:p>
            <a:pPr marL="0" lvl="0" indent="0" algn="l" rtl="0">
              <a:spcBef>
                <a:spcPts val="0"/>
              </a:spcBef>
              <a:spcAft>
                <a:spcPts val="0"/>
              </a:spcAft>
              <a:buClr>
                <a:schemeClr val="dk1"/>
              </a:buClr>
              <a:buFont typeface="Arial"/>
              <a:buNone/>
            </a:pPr>
            <a:r>
              <a:rPr lang="en-US" sz="1500" b="1" dirty="0">
                <a:solidFill>
                  <a:srgbClr val="10478B"/>
                </a:solidFill>
              </a:rPr>
              <a:t>Depth </a:t>
            </a:r>
            <a:r>
              <a:rPr lang="en-US" sz="1500" dirty="0">
                <a:solidFill>
                  <a:schemeClr val="dk1"/>
                </a:solidFill>
              </a:rPr>
              <a:t>4.7 km</a:t>
            </a:r>
            <a:endParaRPr sz="1500" dirty="0">
              <a:solidFill>
                <a:schemeClr val="dk1"/>
              </a:solidFill>
            </a:endParaRPr>
          </a:p>
        </p:txBody>
      </p:sp>
      <p:sp>
        <p:nvSpPr>
          <p:cNvPr id="4" name="TextBox 3">
            <a:extLst>
              <a:ext uri="{FF2B5EF4-FFF2-40B4-BE49-F238E27FC236}">
                <a16:creationId xmlns:a16="http://schemas.microsoft.com/office/drawing/2014/main" id="{A23827F1-830C-459F-09F0-D0A97B6D5804}"/>
              </a:ext>
            </a:extLst>
          </p:cNvPr>
          <p:cNvSpPr txBox="1"/>
          <p:nvPr/>
        </p:nvSpPr>
        <p:spPr>
          <a:xfrm>
            <a:off x="320040" y="1138834"/>
            <a:ext cx="6193253" cy="1569660"/>
          </a:xfrm>
          <a:prstGeom prst="rect">
            <a:avLst/>
          </a:prstGeom>
          <a:noFill/>
        </p:spPr>
        <p:txBody>
          <a:bodyPr wrap="square" rtlCol="0">
            <a:spAutoFit/>
          </a:bodyPr>
          <a:lstStyle/>
          <a:p>
            <a:r>
              <a:rPr lang="en-US" sz="1600" dirty="0"/>
              <a:t>A rare 4.8 magnitude earthquake rattled the Northeast on Friday, occurring at 10:23am EDT about 4 miles north of Whitehouse Station, New Jersey at a depth of 4.7 km (3 miles). The earthquake was widely felt.</a:t>
            </a:r>
          </a:p>
          <a:p>
            <a:endParaRPr lang="en-US" sz="1600" dirty="0"/>
          </a:p>
          <a:p>
            <a:r>
              <a:rPr lang="en-US" sz="1600" dirty="0"/>
              <a:t>There have been no reports of injuries and only minor damage.</a:t>
            </a:r>
          </a:p>
        </p:txBody>
      </p:sp>
      <p:sp>
        <p:nvSpPr>
          <p:cNvPr id="5" name="TextBox 4">
            <a:extLst>
              <a:ext uri="{FF2B5EF4-FFF2-40B4-BE49-F238E27FC236}">
                <a16:creationId xmlns:a16="http://schemas.microsoft.com/office/drawing/2014/main" id="{9517B588-C004-6121-85A4-02831BA1F346}"/>
              </a:ext>
            </a:extLst>
          </p:cNvPr>
          <p:cNvSpPr txBox="1"/>
          <p:nvPr/>
        </p:nvSpPr>
        <p:spPr>
          <a:xfrm>
            <a:off x="249221" y="6343437"/>
            <a:ext cx="4858229" cy="461665"/>
          </a:xfrm>
          <a:prstGeom prst="rect">
            <a:avLst/>
          </a:prstGeom>
          <a:noFill/>
        </p:spPr>
        <p:txBody>
          <a:bodyPr wrap="square" rtlCol="0">
            <a:spAutoFit/>
          </a:bodyPr>
          <a:lstStyle/>
          <a:p>
            <a:r>
              <a:rPr lang="en-US" sz="1200" dirty="0"/>
              <a:t>Video of the earthquake as experienced by the Statue of Liberty recorded on her multiple Torch Cams (NPS / EarthCam)</a:t>
            </a:r>
          </a:p>
        </p:txBody>
      </p:sp>
      <p:pic>
        <p:nvPicPr>
          <p:cNvPr id="3" name="Earthquake Rattles New York-New Jersey Metro Area">
            <a:hlinkClick r:id="" action="ppaction://media"/>
            <a:extLst>
              <a:ext uri="{FF2B5EF4-FFF2-40B4-BE49-F238E27FC236}">
                <a16:creationId xmlns:a16="http://schemas.microsoft.com/office/drawing/2014/main" id="{89130CEA-A1D4-E14F-47FD-8C8F4201525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0040" y="2840538"/>
            <a:ext cx="6100064" cy="3431286"/>
          </a:xfrm>
          <a:prstGeom prst="rect">
            <a:avLst/>
          </a:prstGeom>
        </p:spPr>
      </p:pic>
      <p:pic>
        <p:nvPicPr>
          <p:cNvPr id="9" name="Picture 8" descr="A map of the united states&#10;&#10;Description automatically generated">
            <a:extLst>
              <a:ext uri="{FF2B5EF4-FFF2-40B4-BE49-F238E27FC236}">
                <a16:creationId xmlns:a16="http://schemas.microsoft.com/office/drawing/2014/main" id="{58E9AD72-DE3E-2997-4D98-B5A4B01C3137}"/>
              </a:ext>
            </a:extLst>
          </p:cNvPr>
          <p:cNvPicPr>
            <a:picLocks noChangeAspect="1"/>
          </p:cNvPicPr>
          <p:nvPr/>
        </p:nvPicPr>
        <p:blipFill>
          <a:blip r:embed="rId6"/>
          <a:stretch>
            <a:fillRect/>
          </a:stretch>
        </p:blipFill>
        <p:spPr>
          <a:xfrm>
            <a:off x="6538233" y="1141641"/>
            <a:ext cx="2505443" cy="4082574"/>
          </a:xfrm>
          <a:prstGeom prst="rect">
            <a:avLst/>
          </a:prstGeom>
        </p:spPr>
      </p:pic>
      <p:sp>
        <p:nvSpPr>
          <p:cNvPr id="10" name="Star: 5 Points 9">
            <a:extLst>
              <a:ext uri="{FF2B5EF4-FFF2-40B4-BE49-F238E27FC236}">
                <a16:creationId xmlns:a16="http://schemas.microsoft.com/office/drawing/2014/main" id="{0D1EEC31-88ED-61B6-24F4-185A3E199C65}"/>
              </a:ext>
            </a:extLst>
          </p:cNvPr>
          <p:cNvSpPr/>
          <p:nvPr/>
        </p:nvSpPr>
        <p:spPr>
          <a:xfrm>
            <a:off x="7388352" y="2406561"/>
            <a:ext cx="137160" cy="124425"/>
          </a:xfrm>
          <a:prstGeom prst="star5">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9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138" name="Google Shape;138;p17"/>
          <p:cNvSpPr txBox="1"/>
          <p:nvPr/>
        </p:nvSpPr>
        <p:spPr>
          <a:xfrm>
            <a:off x="336525" y="1073075"/>
            <a:ext cx="4016019" cy="315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rgbClr val="000000"/>
              </a:buClr>
              <a:buSzPts val="1100"/>
              <a:buFont typeface="Arial"/>
              <a:buNone/>
            </a:pPr>
            <a:r>
              <a:rPr lang="en-US" dirty="0">
                <a:solidFill>
                  <a:srgbClr val="000000"/>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rgbClr val="000000"/>
              </a:solidFill>
            </a:endParaRPr>
          </a:p>
          <a:p>
            <a:pPr marL="0" lvl="0" indent="0" algn="l" rtl="0">
              <a:spcBef>
                <a:spcPts val="0"/>
              </a:spcBef>
              <a:spcAft>
                <a:spcPts val="0"/>
              </a:spcAft>
              <a:buNone/>
            </a:pPr>
            <a:endParaRPr sz="1800" dirty="0">
              <a:solidFill>
                <a:srgbClr val="000000"/>
              </a:solidFill>
              <a:latin typeface="Calibri"/>
              <a:ea typeface="Calibri"/>
              <a:cs typeface="Calibri"/>
              <a:sym typeface="Calibri"/>
            </a:endParaRPr>
          </a:p>
        </p:txBody>
      </p:sp>
      <p:pic>
        <p:nvPicPr>
          <p:cNvPr id="139" name="Google Shape;139;p17"/>
          <p:cNvPicPr preferRelativeResize="0"/>
          <p:nvPr/>
        </p:nvPicPr>
        <p:blipFill>
          <a:blip r:embed="rId5">
            <a:alphaModFix/>
          </a:blip>
          <a:stretch>
            <a:fillRect/>
          </a:stretch>
        </p:blipFill>
        <p:spPr>
          <a:xfrm>
            <a:off x="518863" y="5880725"/>
            <a:ext cx="3909060" cy="977265"/>
          </a:xfrm>
          <a:prstGeom prst="rect">
            <a:avLst/>
          </a:prstGeom>
          <a:noFill/>
          <a:ln>
            <a:noFill/>
          </a:ln>
        </p:spPr>
      </p:pic>
      <p:pic>
        <p:nvPicPr>
          <p:cNvPr id="141" name="Google Shape;141;p17"/>
          <p:cNvPicPr preferRelativeResize="0"/>
          <p:nvPr/>
        </p:nvPicPr>
        <p:blipFill>
          <a:blip r:embed="rId6">
            <a:alphaModFix/>
          </a:blip>
          <a:stretch>
            <a:fillRect/>
          </a:stretch>
        </p:blipFill>
        <p:spPr>
          <a:xfrm>
            <a:off x="4352544" y="4270095"/>
            <a:ext cx="4411288" cy="2099262"/>
          </a:xfrm>
          <a:prstGeom prst="rect">
            <a:avLst/>
          </a:prstGeom>
          <a:noFill/>
          <a:ln>
            <a:noFill/>
          </a:ln>
        </p:spPr>
      </p:pic>
      <p:sp>
        <p:nvSpPr>
          <p:cNvPr id="143" name="Google Shape;143;p17"/>
          <p:cNvSpPr/>
          <p:nvPr/>
        </p:nvSpPr>
        <p:spPr>
          <a:xfrm>
            <a:off x="2742975" y="5364475"/>
            <a:ext cx="724800" cy="143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3" name="Picture 2" descr="A blue and white circle with black letters&#10;&#10;Description automatically generated">
            <a:extLst>
              <a:ext uri="{FF2B5EF4-FFF2-40B4-BE49-F238E27FC236}">
                <a16:creationId xmlns:a16="http://schemas.microsoft.com/office/drawing/2014/main" id="{F2B99B8C-8C51-5C69-A45D-EE5BA11F67FF}"/>
              </a:ext>
            </a:extLst>
          </p:cNvPr>
          <p:cNvPicPr>
            <a:picLocks noChangeAspect="1"/>
          </p:cNvPicPr>
          <p:nvPr/>
        </p:nvPicPr>
        <p:blipFill>
          <a:blip r:embed="rId7"/>
          <a:stretch>
            <a:fillRect/>
          </a:stretch>
        </p:blipFill>
        <p:spPr>
          <a:xfrm>
            <a:off x="1293975" y="3872941"/>
            <a:ext cx="1811400" cy="1744133"/>
          </a:xfrm>
          <a:prstGeom prst="rect">
            <a:avLst/>
          </a:prstGeom>
        </p:spPr>
      </p:pic>
      <p:pic>
        <p:nvPicPr>
          <p:cNvPr id="5" name="Focal _ SHORT REVERSE">
            <a:hlinkClick r:id="" action="ppaction://media"/>
            <a:extLst>
              <a:ext uri="{FF2B5EF4-FFF2-40B4-BE49-F238E27FC236}">
                <a16:creationId xmlns:a16="http://schemas.microsoft.com/office/drawing/2014/main" id="{E0EA5FE3-4EC1-AD59-0FB4-FE13A3B5725B}"/>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709162" y="951434"/>
            <a:ext cx="3895342" cy="29215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93">
            <a:extLst>
              <a:ext uri="{FF2B5EF4-FFF2-40B4-BE49-F238E27FC236}">
                <a16:creationId xmlns:a16="http://schemas.microsoft.com/office/drawing/2014/main" id="{C2DE2751-7454-902E-15D6-B20FAF65286D}"/>
              </a:ext>
            </a:extLst>
          </p:cNvPr>
          <p:cNvSpPr txBox="1">
            <a:spLocks noChangeArrowheads="1"/>
          </p:cNvSpPr>
          <p:nvPr/>
        </p:nvSpPr>
        <p:spPr bwMode="auto">
          <a:xfrm>
            <a:off x="304800" y="1066800"/>
            <a:ext cx="603885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dirty="0">
                <a:latin typeface="+mn-lt"/>
                <a:cs typeface="Arial" panose="020B0604020202020204" pitchFamily="34" charset="0"/>
              </a:rPr>
              <a:t>What accounts for compressive stress within the Atlantic Coast and Appalachian region?  </a:t>
            </a:r>
          </a:p>
          <a:p>
            <a:pPr eaLnBrk="1" hangingPunct="1"/>
            <a:endParaRPr lang="en-US" altLang="en-US" sz="1400" dirty="0">
              <a:latin typeface="+mn-lt"/>
              <a:cs typeface="Arial" panose="020B0604020202020204" pitchFamily="34" charset="0"/>
            </a:endParaRPr>
          </a:p>
          <a:p>
            <a:pPr eaLnBrk="1" hangingPunct="1"/>
            <a:r>
              <a:rPr lang="en-US" altLang="en-US" sz="1400" dirty="0">
                <a:latin typeface="+mn-lt"/>
                <a:cs typeface="Arial" panose="020B0604020202020204" pitchFamily="34" charset="0"/>
              </a:rPr>
              <a:t>Several ideas have been proposed including </a:t>
            </a:r>
            <a:r>
              <a:rPr lang="ja-JP" altLang="en-US" sz="1400" dirty="0">
                <a:latin typeface="+mn-lt"/>
                <a:cs typeface="Arial" panose="020B0604020202020204" pitchFamily="34" charset="0"/>
              </a:rPr>
              <a:t>“</a:t>
            </a:r>
            <a:r>
              <a:rPr lang="en-US" altLang="ja-JP" sz="1400" dirty="0">
                <a:latin typeface="+mn-lt"/>
                <a:cs typeface="Arial" panose="020B0604020202020204" pitchFamily="34" charset="0"/>
              </a:rPr>
              <a:t>rebound</a:t>
            </a:r>
            <a:r>
              <a:rPr lang="ja-JP" altLang="en-US" sz="1400" dirty="0">
                <a:latin typeface="+mn-lt"/>
                <a:cs typeface="Arial" panose="020B0604020202020204" pitchFamily="34" charset="0"/>
              </a:rPr>
              <a:t>”</a:t>
            </a:r>
            <a:r>
              <a:rPr lang="en-US" altLang="ja-JP" sz="1400" dirty="0">
                <a:latin typeface="+mn-lt"/>
                <a:cs typeface="Arial" panose="020B0604020202020204" pitchFamily="34" charset="0"/>
              </a:rPr>
              <a:t> or flexure of the crust a</a:t>
            </a:r>
            <a:r>
              <a:rPr lang="en-US" altLang="en-US" sz="1400" dirty="0">
                <a:latin typeface="+mn-lt"/>
                <a:cs typeface="Arial" panose="020B0604020202020204" pitchFamily="34" charset="0"/>
              </a:rPr>
              <a:t>s the Appalachian Mountains erode</a:t>
            </a:r>
            <a:r>
              <a:rPr lang="en-US" altLang="ja-JP" sz="1400" dirty="0">
                <a:latin typeface="+mn-lt"/>
                <a:cs typeface="Arial" panose="020B0604020202020204" pitchFamily="34" charset="0"/>
              </a:rPr>
              <a:t>. The figure to the right shows the 3D topography of the Appalachian Mountains. </a:t>
            </a:r>
          </a:p>
          <a:p>
            <a:pPr eaLnBrk="1" hangingPunct="1"/>
            <a:endParaRPr lang="en-US" altLang="ja-JP" sz="1400" dirty="0">
              <a:latin typeface="+mn-lt"/>
              <a:cs typeface="Arial" panose="020B0604020202020204" pitchFamily="34" charset="0"/>
            </a:endParaRPr>
          </a:p>
          <a:p>
            <a:pPr eaLnBrk="1" hangingPunct="1"/>
            <a:r>
              <a:rPr lang="en-US" altLang="ja-JP" sz="1400" dirty="0">
                <a:latin typeface="+mn-lt"/>
                <a:cs typeface="Arial" panose="020B0604020202020204" pitchFamily="34" charset="0"/>
              </a:rPr>
              <a:t>Another possibility for the origin of </a:t>
            </a:r>
            <a:r>
              <a:rPr lang="en-US" altLang="en-US" sz="1400" dirty="0">
                <a:latin typeface="+mn-lt"/>
                <a:cs typeface="Arial" panose="020B0604020202020204" pitchFamily="34" charset="0"/>
              </a:rPr>
              <a:t>compressive stress within the eastern margin of North America is ridge push from the Mid-Atlantic Ridge that is pushing the North and South American plates away from the Eurasian and African plates as the Atlantic Ocean gets wider. In the figure below, ridge push develops because the region of a rift is elevated. Like a wedge of honey with a sloping surface, the mass of the ridge pushes sideways.</a:t>
            </a:r>
          </a:p>
          <a:p>
            <a:pPr eaLnBrk="1" hangingPunct="1"/>
            <a:endParaRPr lang="en-US" altLang="ja-JP" sz="1400" dirty="0">
              <a:latin typeface="+mn-lt"/>
              <a:cs typeface="Arial" panose="020B0604020202020204" pitchFamily="34" charset="0"/>
            </a:endParaRPr>
          </a:p>
        </p:txBody>
      </p:sp>
      <p:sp>
        <p:nvSpPr>
          <p:cNvPr id="5" name="Google Shape;137;p17">
            <a:extLst>
              <a:ext uri="{FF2B5EF4-FFF2-40B4-BE49-F238E27FC236}">
                <a16:creationId xmlns:a16="http://schemas.microsoft.com/office/drawing/2014/main" id="{1AD28CB3-8D8B-38AA-856F-D0AE25516E75}"/>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7" name="Picture 6" descr="A map of the ocean&#10;&#10;Description automatically generated">
            <a:extLst>
              <a:ext uri="{FF2B5EF4-FFF2-40B4-BE49-F238E27FC236}">
                <a16:creationId xmlns:a16="http://schemas.microsoft.com/office/drawing/2014/main" id="{F65CEF2A-E621-BE07-C2E7-CD0C04525792}"/>
              </a:ext>
            </a:extLst>
          </p:cNvPr>
          <p:cNvPicPr>
            <a:picLocks noChangeAspect="1"/>
          </p:cNvPicPr>
          <p:nvPr/>
        </p:nvPicPr>
        <p:blipFill>
          <a:blip r:embed="rId4"/>
          <a:stretch>
            <a:fillRect/>
          </a:stretch>
        </p:blipFill>
        <p:spPr>
          <a:xfrm>
            <a:off x="6340582" y="758628"/>
            <a:ext cx="2693378" cy="3730879"/>
          </a:xfrm>
          <a:prstGeom prst="rect">
            <a:avLst/>
          </a:prstGeom>
        </p:spPr>
      </p:pic>
      <p:pic>
        <p:nvPicPr>
          <p:cNvPr id="11" name="Picture 10" descr="A diagram of a volcano&#10;&#10;Description automatically generated">
            <a:extLst>
              <a:ext uri="{FF2B5EF4-FFF2-40B4-BE49-F238E27FC236}">
                <a16:creationId xmlns:a16="http://schemas.microsoft.com/office/drawing/2014/main" id="{0FCB5E11-E1AD-AA39-B00F-592CDD905CF3}"/>
              </a:ext>
            </a:extLst>
          </p:cNvPr>
          <p:cNvPicPr>
            <a:picLocks noChangeAspect="1"/>
          </p:cNvPicPr>
          <p:nvPr/>
        </p:nvPicPr>
        <p:blipFill>
          <a:blip r:embed="rId5"/>
          <a:stretch>
            <a:fillRect/>
          </a:stretch>
        </p:blipFill>
        <p:spPr>
          <a:xfrm>
            <a:off x="371475" y="4017518"/>
            <a:ext cx="5219700" cy="2738399"/>
          </a:xfrm>
          <a:prstGeom prst="rect">
            <a:avLst/>
          </a:prstGeom>
        </p:spPr>
      </p:pic>
      <p:sp>
        <p:nvSpPr>
          <p:cNvPr id="12" name="TextBox 11">
            <a:extLst>
              <a:ext uri="{FF2B5EF4-FFF2-40B4-BE49-F238E27FC236}">
                <a16:creationId xmlns:a16="http://schemas.microsoft.com/office/drawing/2014/main" id="{CBD34122-813F-75D5-5DF3-CF37FFDF44A5}"/>
              </a:ext>
            </a:extLst>
          </p:cNvPr>
          <p:cNvSpPr txBox="1"/>
          <p:nvPr/>
        </p:nvSpPr>
        <p:spPr>
          <a:xfrm>
            <a:off x="5629275" y="6232697"/>
            <a:ext cx="3514725" cy="523220"/>
          </a:xfrm>
          <a:prstGeom prst="rect">
            <a:avLst/>
          </a:prstGeom>
          <a:noFill/>
        </p:spPr>
        <p:txBody>
          <a:bodyPr wrap="square" rtlCol="0">
            <a:spAutoFit/>
          </a:bodyPr>
          <a:lstStyle/>
          <a:p>
            <a:r>
              <a:rPr lang="en-US" i="1" dirty="0">
                <a:solidFill>
                  <a:srgbClr val="626262"/>
                </a:solidFill>
                <a:effectLst/>
                <a:highlight>
                  <a:srgbClr val="FFFFFF"/>
                </a:highlight>
                <a:latin typeface="Arial" panose="020B0604020202020204" pitchFamily="34" charset="0"/>
              </a:rPr>
              <a:t>Image courtesy Stephen </a:t>
            </a:r>
            <a:r>
              <a:rPr lang="en-US" i="1" dirty="0" err="1">
                <a:solidFill>
                  <a:srgbClr val="626262"/>
                </a:solidFill>
                <a:effectLst/>
                <a:highlight>
                  <a:srgbClr val="FFFFFF"/>
                </a:highlight>
                <a:latin typeface="Arial" panose="020B0604020202020204" pitchFamily="34" charset="0"/>
              </a:rPr>
              <a:t>Marshak</a:t>
            </a:r>
            <a:r>
              <a:rPr lang="en-US" i="1" dirty="0">
                <a:solidFill>
                  <a:srgbClr val="626262"/>
                </a:solidFill>
                <a:effectLst/>
                <a:highlight>
                  <a:srgbClr val="FFFFFF"/>
                </a:highlight>
                <a:latin typeface="Arial" panose="020B0604020202020204" pitchFamily="34" charset="0"/>
              </a:rPr>
              <a:t> (Essentials of Geology)</a:t>
            </a:r>
            <a:endParaRPr lang="en-US" i="1" dirty="0"/>
          </a:p>
        </p:txBody>
      </p:sp>
    </p:spTree>
    <p:extLst>
      <p:ext uri="{BB962C8B-B14F-4D97-AF65-F5344CB8AC3E}">
        <p14:creationId xmlns:p14="http://schemas.microsoft.com/office/powerpoint/2010/main" val="4000347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4"/>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4" name="TextBox 3">
            <a:extLst>
              <a:ext uri="{FF2B5EF4-FFF2-40B4-BE49-F238E27FC236}">
                <a16:creationId xmlns:a16="http://schemas.microsoft.com/office/drawing/2014/main" id="{A23827F1-830C-459F-09F0-D0A97B6D5804}"/>
              </a:ext>
            </a:extLst>
          </p:cNvPr>
          <p:cNvSpPr txBox="1"/>
          <p:nvPr/>
        </p:nvSpPr>
        <p:spPr>
          <a:xfrm>
            <a:off x="425210" y="1182371"/>
            <a:ext cx="2194166" cy="4401205"/>
          </a:xfrm>
          <a:prstGeom prst="rect">
            <a:avLst/>
          </a:prstGeom>
          <a:noFill/>
        </p:spPr>
        <p:txBody>
          <a:bodyPr wrap="square" rtlCol="0">
            <a:spAutoFit/>
          </a:bodyPr>
          <a:lstStyle/>
          <a:p>
            <a:r>
              <a:rPr lang="en-US" dirty="0"/>
              <a:t>This map shows M 3.0 or larger events since 1990. This includes 98 earthquakes (circles) and larger quarry blasts (diamond) in the eastern United States within 500 km (310 miles) of the epicenter (orange circle). </a:t>
            </a:r>
          </a:p>
          <a:p>
            <a:endParaRPr lang="en-US" dirty="0"/>
          </a:p>
          <a:p>
            <a:r>
              <a:rPr lang="en-US" dirty="0"/>
              <a:t>The largest event is the 2002 M 5.8 Au Sable Forks, New York earthquake. </a:t>
            </a:r>
          </a:p>
          <a:p>
            <a:endParaRPr lang="en-US" dirty="0"/>
          </a:p>
          <a:p>
            <a:r>
              <a:rPr lang="en-US" dirty="0"/>
              <a:t>Closer, within ~115 km (71.5 miles), are the 1994 M 4.2 and M 4.6 Reading, Pennsylvania earthquakes.</a:t>
            </a:r>
          </a:p>
        </p:txBody>
      </p:sp>
      <p:pic>
        <p:nvPicPr>
          <p:cNvPr id="10" name="Picture 9" descr="A map of the united states&#10;&#10;Description automatically generated">
            <a:extLst>
              <a:ext uri="{FF2B5EF4-FFF2-40B4-BE49-F238E27FC236}">
                <a16:creationId xmlns:a16="http://schemas.microsoft.com/office/drawing/2014/main" id="{2453FC26-BAAB-9497-CB32-FBF360C44FC0}"/>
              </a:ext>
            </a:extLst>
          </p:cNvPr>
          <p:cNvPicPr>
            <a:picLocks noChangeAspect="1"/>
          </p:cNvPicPr>
          <p:nvPr/>
        </p:nvPicPr>
        <p:blipFill>
          <a:blip r:embed="rId3"/>
          <a:stretch>
            <a:fillRect/>
          </a:stretch>
        </p:blipFill>
        <p:spPr>
          <a:xfrm>
            <a:off x="2869221" y="1072341"/>
            <a:ext cx="6001970" cy="5424461"/>
          </a:xfrm>
          <a:prstGeom prst="rect">
            <a:avLst/>
          </a:prstGeom>
        </p:spPr>
      </p:pic>
      <p:sp>
        <p:nvSpPr>
          <p:cNvPr id="11" name="Google Shape;119;p15">
            <a:extLst>
              <a:ext uri="{FF2B5EF4-FFF2-40B4-BE49-F238E27FC236}">
                <a16:creationId xmlns:a16="http://schemas.microsoft.com/office/drawing/2014/main" id="{86FE34A7-B5E7-B953-330F-9F47B39E3180}"/>
              </a:ext>
            </a:extLst>
          </p:cNvPr>
          <p:cNvSpPr txBox="1"/>
          <p:nvPr/>
        </p:nvSpPr>
        <p:spPr>
          <a:xfrm>
            <a:off x="4350716" y="6458702"/>
            <a:ext cx="4491900" cy="267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i="1" dirty="0">
                <a:solidFill>
                  <a:schemeClr val="dk1"/>
                </a:solidFill>
                <a:latin typeface="Calibri"/>
                <a:ea typeface="Calibri"/>
                <a:cs typeface="Calibri"/>
                <a:sym typeface="Calibri"/>
              </a:rPr>
              <a:t>Image courtesy of the US Geological Survey</a:t>
            </a:r>
            <a:endParaRPr i="1" dirty="0">
              <a:solidFill>
                <a:schemeClr val="dk1"/>
              </a:solidFill>
              <a:latin typeface="Calibri"/>
              <a:ea typeface="Calibri"/>
              <a:cs typeface="Calibri"/>
              <a:sym typeface="Calibri"/>
            </a:endParaRPr>
          </a:p>
        </p:txBody>
      </p:sp>
      <p:sp>
        <p:nvSpPr>
          <p:cNvPr id="2" name="TextBox 1">
            <a:extLst>
              <a:ext uri="{FF2B5EF4-FFF2-40B4-BE49-F238E27FC236}">
                <a16:creationId xmlns:a16="http://schemas.microsoft.com/office/drawing/2014/main" id="{6166702A-94A5-DC8E-7BE4-B4B70759D3DF}"/>
              </a:ext>
            </a:extLst>
          </p:cNvPr>
          <p:cNvSpPr txBox="1"/>
          <p:nvPr/>
        </p:nvSpPr>
        <p:spPr>
          <a:xfrm>
            <a:off x="3800475" y="3746471"/>
            <a:ext cx="1675905" cy="276999"/>
          </a:xfrm>
          <a:prstGeom prst="rect">
            <a:avLst/>
          </a:prstGeom>
          <a:noFill/>
        </p:spPr>
        <p:txBody>
          <a:bodyPr wrap="square" rtlCol="0">
            <a:spAutoFit/>
          </a:bodyPr>
          <a:lstStyle/>
          <a:p>
            <a:r>
              <a:rPr lang="en-US" sz="1200" b="1" dirty="0"/>
              <a:t>1994 M 4.2 &amp; M 4.6</a:t>
            </a:r>
          </a:p>
        </p:txBody>
      </p:sp>
      <p:cxnSp>
        <p:nvCxnSpPr>
          <p:cNvPr id="5" name="Straight Arrow Connector 4">
            <a:extLst>
              <a:ext uri="{FF2B5EF4-FFF2-40B4-BE49-F238E27FC236}">
                <a16:creationId xmlns:a16="http://schemas.microsoft.com/office/drawing/2014/main" id="{C5D48B54-85C3-5EFB-5F45-3D9C26E05315}"/>
              </a:ext>
            </a:extLst>
          </p:cNvPr>
          <p:cNvCxnSpPr>
            <a:cxnSpLocks/>
          </p:cNvCxnSpPr>
          <p:nvPr/>
        </p:nvCxnSpPr>
        <p:spPr>
          <a:xfrm>
            <a:off x="4932845" y="4006830"/>
            <a:ext cx="401154" cy="33898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0D426E5F-BA2A-1D05-B3D7-1BBDDB8CE9CA}"/>
              </a:ext>
            </a:extLst>
          </p:cNvPr>
          <p:cNvCxnSpPr>
            <a:cxnSpLocks/>
          </p:cNvCxnSpPr>
          <p:nvPr/>
        </p:nvCxnSpPr>
        <p:spPr>
          <a:xfrm flipH="1">
            <a:off x="6596666" y="1416030"/>
            <a:ext cx="364580" cy="2413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477BD3B-D58B-12EA-A1DE-BAF875F0661D}"/>
              </a:ext>
            </a:extLst>
          </p:cNvPr>
          <p:cNvSpPr txBox="1"/>
          <p:nvPr/>
        </p:nvSpPr>
        <p:spPr>
          <a:xfrm>
            <a:off x="6904097" y="1254536"/>
            <a:ext cx="1457325" cy="276999"/>
          </a:xfrm>
          <a:prstGeom prst="rect">
            <a:avLst/>
          </a:prstGeom>
          <a:noFill/>
        </p:spPr>
        <p:txBody>
          <a:bodyPr wrap="square" rtlCol="0">
            <a:spAutoFit/>
          </a:bodyPr>
          <a:lstStyle/>
          <a:p>
            <a:r>
              <a:rPr lang="en-US" sz="1200" b="1" dirty="0"/>
              <a:t>2002 M 5.8</a:t>
            </a:r>
          </a:p>
        </p:txBody>
      </p:sp>
      <p:cxnSp>
        <p:nvCxnSpPr>
          <p:cNvPr id="9" name="Straight Arrow Connector 8">
            <a:extLst>
              <a:ext uri="{FF2B5EF4-FFF2-40B4-BE49-F238E27FC236}">
                <a16:creationId xmlns:a16="http://schemas.microsoft.com/office/drawing/2014/main" id="{EEFEC601-1A02-78D3-3EF6-F2B7A7EE2795}"/>
              </a:ext>
            </a:extLst>
          </p:cNvPr>
          <p:cNvCxnSpPr>
            <a:cxnSpLocks/>
          </p:cNvCxnSpPr>
          <p:nvPr/>
        </p:nvCxnSpPr>
        <p:spPr>
          <a:xfrm flipH="1" flipV="1">
            <a:off x="5983400" y="4248905"/>
            <a:ext cx="156558" cy="87554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B9FE0BD-CD24-CBEE-9BE7-136F0EEA7254}"/>
              </a:ext>
            </a:extLst>
          </p:cNvPr>
          <p:cNvSpPr txBox="1"/>
          <p:nvPr/>
        </p:nvSpPr>
        <p:spPr>
          <a:xfrm>
            <a:off x="6061679" y="5081592"/>
            <a:ext cx="1815496" cy="276999"/>
          </a:xfrm>
          <a:prstGeom prst="rect">
            <a:avLst/>
          </a:prstGeom>
          <a:noFill/>
        </p:spPr>
        <p:txBody>
          <a:bodyPr wrap="square" rtlCol="0">
            <a:spAutoFit/>
          </a:bodyPr>
          <a:lstStyle/>
          <a:p>
            <a:r>
              <a:rPr lang="en-US" sz="1200" b="1" dirty="0"/>
              <a:t>April 5, 2024 M 4.8</a:t>
            </a:r>
          </a:p>
        </p:txBody>
      </p:sp>
    </p:spTree>
    <p:extLst>
      <p:ext uri="{BB962C8B-B14F-4D97-AF65-F5344CB8AC3E}">
        <p14:creationId xmlns:p14="http://schemas.microsoft.com/office/powerpoint/2010/main" val="3479510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 name="Picture 13" descr="A map of a city&#10;&#10;Description automatically generated">
            <a:extLst>
              <a:ext uri="{FF2B5EF4-FFF2-40B4-BE49-F238E27FC236}">
                <a16:creationId xmlns:a16="http://schemas.microsoft.com/office/drawing/2014/main" id="{4E7A49E0-849B-C896-5DC5-57B2A1CE6257}"/>
              </a:ext>
            </a:extLst>
          </p:cNvPr>
          <p:cNvPicPr>
            <a:picLocks noChangeAspect="1"/>
          </p:cNvPicPr>
          <p:nvPr/>
        </p:nvPicPr>
        <p:blipFill>
          <a:blip r:embed="rId3"/>
          <a:stretch>
            <a:fillRect/>
          </a:stretch>
        </p:blipFill>
        <p:spPr>
          <a:xfrm>
            <a:off x="704986" y="2049586"/>
            <a:ext cx="7811177" cy="4732430"/>
          </a:xfrm>
          <a:prstGeom prst="rect">
            <a:avLst/>
          </a:prstGeom>
        </p:spPr>
      </p:pic>
      <p:sp>
        <p:nvSpPr>
          <p:cNvPr id="2" name="TextBox 1">
            <a:extLst>
              <a:ext uri="{FF2B5EF4-FFF2-40B4-BE49-F238E27FC236}">
                <a16:creationId xmlns:a16="http://schemas.microsoft.com/office/drawing/2014/main" id="{AC6A7274-0173-FFAB-7E1C-BC9B5A73B6EC}"/>
              </a:ext>
            </a:extLst>
          </p:cNvPr>
          <p:cNvSpPr txBox="1"/>
          <p:nvPr/>
        </p:nvSpPr>
        <p:spPr>
          <a:xfrm>
            <a:off x="355928" y="1065263"/>
            <a:ext cx="6431372" cy="954107"/>
          </a:xfrm>
          <a:prstGeom prst="rect">
            <a:avLst/>
          </a:prstGeom>
          <a:noFill/>
        </p:spPr>
        <p:txBody>
          <a:bodyPr wrap="square" rtlCol="0">
            <a:spAutoFit/>
          </a:bodyPr>
          <a:lstStyle/>
          <a:p>
            <a:r>
              <a:rPr lang="en-US" dirty="0"/>
              <a:t>Following the M 4.8 earthquake, there have been at least 40 aftershocks, ranging from M 1.5 to a M 3.8 that struck nearly 8 hours after the initial earthquake (mainshock). The orange dots represent the most recent aftershocks.</a:t>
            </a:r>
          </a:p>
        </p:txBody>
      </p:sp>
      <p:sp>
        <p:nvSpPr>
          <p:cNvPr id="3" name="Google Shape;109;p14">
            <a:extLst>
              <a:ext uri="{FF2B5EF4-FFF2-40B4-BE49-F238E27FC236}">
                <a16:creationId xmlns:a16="http://schemas.microsoft.com/office/drawing/2014/main" id="{574EA8B7-C18C-7087-DFD5-76622AD1A71D}"/>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6" name="TextBox 5">
            <a:extLst>
              <a:ext uri="{FF2B5EF4-FFF2-40B4-BE49-F238E27FC236}">
                <a16:creationId xmlns:a16="http://schemas.microsoft.com/office/drawing/2014/main" id="{EFB05619-8F7E-638A-049B-3B2BC8A8E7E4}"/>
              </a:ext>
            </a:extLst>
          </p:cNvPr>
          <p:cNvSpPr txBox="1"/>
          <p:nvPr/>
        </p:nvSpPr>
        <p:spPr>
          <a:xfrm>
            <a:off x="778164" y="4320974"/>
            <a:ext cx="2730931" cy="276999"/>
          </a:xfrm>
          <a:prstGeom prst="rect">
            <a:avLst/>
          </a:prstGeom>
          <a:noFill/>
        </p:spPr>
        <p:txBody>
          <a:bodyPr wrap="square" rtlCol="0">
            <a:spAutoFit/>
          </a:bodyPr>
          <a:lstStyle/>
          <a:p>
            <a:r>
              <a:rPr lang="en-US" sz="1200" b="1" dirty="0">
                <a:solidFill>
                  <a:schemeClr val="tx1"/>
                </a:solidFill>
              </a:rPr>
              <a:t>Magnitude 4.8</a:t>
            </a:r>
          </a:p>
        </p:txBody>
      </p:sp>
      <p:cxnSp>
        <p:nvCxnSpPr>
          <p:cNvPr id="8" name="Straight Arrow Connector 7">
            <a:extLst>
              <a:ext uri="{FF2B5EF4-FFF2-40B4-BE49-F238E27FC236}">
                <a16:creationId xmlns:a16="http://schemas.microsoft.com/office/drawing/2014/main" id="{90C9D4F3-12E7-F3D6-AEED-AF8B0C6510D4}"/>
              </a:ext>
            </a:extLst>
          </p:cNvPr>
          <p:cNvCxnSpPr>
            <a:cxnSpLocks/>
          </p:cNvCxnSpPr>
          <p:nvPr/>
        </p:nvCxnSpPr>
        <p:spPr>
          <a:xfrm>
            <a:off x="970737" y="4607498"/>
            <a:ext cx="410388" cy="63007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descr="A diagram of a number of circles&#10;&#10;Description automatically generated">
            <a:extLst>
              <a:ext uri="{FF2B5EF4-FFF2-40B4-BE49-F238E27FC236}">
                <a16:creationId xmlns:a16="http://schemas.microsoft.com/office/drawing/2014/main" id="{D04B850D-7B27-0382-3545-19722BD6A243}"/>
              </a:ext>
            </a:extLst>
          </p:cNvPr>
          <p:cNvPicPr>
            <a:picLocks noChangeAspect="1"/>
          </p:cNvPicPr>
          <p:nvPr/>
        </p:nvPicPr>
        <p:blipFill>
          <a:blip r:embed="rId4"/>
          <a:stretch>
            <a:fillRect/>
          </a:stretch>
        </p:blipFill>
        <p:spPr>
          <a:xfrm>
            <a:off x="6551607" y="520083"/>
            <a:ext cx="2217612" cy="13869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2" name="Picture 11" descr="A graph of a waveform&#10;&#10;Description automatically generated">
            <a:extLst>
              <a:ext uri="{FF2B5EF4-FFF2-40B4-BE49-F238E27FC236}">
                <a16:creationId xmlns:a16="http://schemas.microsoft.com/office/drawing/2014/main" id="{20A43206-082C-CF47-E851-BC9748A4A941}"/>
              </a:ext>
            </a:extLst>
          </p:cNvPr>
          <p:cNvPicPr>
            <a:picLocks noChangeAspect="1"/>
          </p:cNvPicPr>
          <p:nvPr/>
        </p:nvPicPr>
        <p:blipFill>
          <a:blip r:embed="rId3"/>
          <a:stretch>
            <a:fillRect/>
          </a:stretch>
        </p:blipFill>
        <p:spPr>
          <a:xfrm>
            <a:off x="1413335" y="838200"/>
            <a:ext cx="7294382" cy="5953263"/>
          </a:xfrm>
          <a:prstGeom prst="rect">
            <a:avLst/>
          </a:prstGeom>
        </p:spPr>
      </p:pic>
      <p:sp>
        <p:nvSpPr>
          <p:cNvPr id="3" name="TextBox 11">
            <a:extLst>
              <a:ext uri="{FF2B5EF4-FFF2-40B4-BE49-F238E27FC236}">
                <a16:creationId xmlns:a16="http://schemas.microsoft.com/office/drawing/2014/main" id="{DB72B42E-4DE6-1F7B-16DE-160F8CD7EA40}"/>
              </a:ext>
            </a:extLst>
          </p:cNvPr>
          <p:cNvSpPr txBox="1">
            <a:spLocks noChangeArrowheads="1"/>
          </p:cNvSpPr>
          <p:nvPr/>
        </p:nvSpPr>
        <p:spPr bwMode="auto">
          <a:xfrm>
            <a:off x="6518074" y="1316819"/>
            <a:ext cx="274637"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b="1" dirty="0">
                <a:latin typeface="Arial" panose="020B0604020202020204" pitchFamily="34" charset="0"/>
              </a:rPr>
              <a:t>S</a:t>
            </a:r>
          </a:p>
        </p:txBody>
      </p:sp>
      <p:sp>
        <p:nvSpPr>
          <p:cNvPr id="4" name="TextBox 3">
            <a:extLst>
              <a:ext uri="{FF2B5EF4-FFF2-40B4-BE49-F238E27FC236}">
                <a16:creationId xmlns:a16="http://schemas.microsoft.com/office/drawing/2014/main" id="{78C8358D-0EDF-9541-EFE7-F124222F1C6E}"/>
              </a:ext>
            </a:extLst>
          </p:cNvPr>
          <p:cNvSpPr txBox="1">
            <a:spLocks noChangeArrowheads="1"/>
          </p:cNvSpPr>
          <p:nvPr/>
        </p:nvSpPr>
        <p:spPr bwMode="auto">
          <a:xfrm>
            <a:off x="2081492" y="3603185"/>
            <a:ext cx="6417945"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dirty="0">
                <a:solidFill>
                  <a:srgbClr val="000000"/>
                </a:solidFill>
                <a:latin typeface="Arial" panose="020B0604020202020204" pitchFamily="34" charset="0"/>
              </a:rPr>
              <a:t>The first seismic waves to arrive from this earthquake were the compressional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Following the earthquake, it </a:t>
            </a:r>
            <a:r>
              <a:rPr lang="en-US" altLang="en-US" sz="1400" dirty="0">
                <a:latin typeface="Arial" panose="020B0604020202020204" pitchFamily="34" charset="0"/>
              </a:rPr>
              <a:t>took 51 seconds for </a:t>
            </a:r>
            <a:r>
              <a:rPr lang="en-US" altLang="en-US" sz="1400" dirty="0">
                <a:solidFill>
                  <a:srgbClr val="000000"/>
                </a:solidFill>
                <a:latin typeface="Arial" panose="020B0604020202020204" pitchFamily="34" charset="0"/>
              </a:rPr>
              <a:t>the P waves to travel a curved path through the mantle to the seismic station.</a:t>
            </a:r>
          </a:p>
        </p:txBody>
      </p:sp>
      <p:sp>
        <p:nvSpPr>
          <p:cNvPr id="5" name="TextBox 4">
            <a:extLst>
              <a:ext uri="{FF2B5EF4-FFF2-40B4-BE49-F238E27FC236}">
                <a16:creationId xmlns:a16="http://schemas.microsoft.com/office/drawing/2014/main" id="{DCE12B8D-873A-BA20-7C92-9E51F72825D5}"/>
              </a:ext>
            </a:extLst>
          </p:cNvPr>
          <p:cNvSpPr txBox="1"/>
          <p:nvPr/>
        </p:nvSpPr>
        <p:spPr>
          <a:xfrm>
            <a:off x="6555067" y="1870549"/>
            <a:ext cx="2152650" cy="368300"/>
          </a:xfrm>
          <a:prstGeom prst="rect">
            <a:avLst/>
          </a:prstGeom>
          <a:noFill/>
        </p:spPr>
        <p:txBody>
          <a:bodyPr>
            <a:spAutoFit/>
          </a:bodyPr>
          <a:lstStyle/>
          <a:p>
            <a:pPr>
              <a:defRPr/>
            </a:pPr>
            <a:r>
              <a:rPr lang="en-US" b="1" spc="200" dirty="0">
                <a:latin typeface="Arial" charset="0"/>
                <a:ea typeface="MS PGothic" charset="-128"/>
              </a:rPr>
              <a:t>Surface Waves</a:t>
            </a:r>
          </a:p>
        </p:txBody>
      </p:sp>
      <p:sp>
        <p:nvSpPr>
          <p:cNvPr id="6" name="TextBox 7">
            <a:extLst>
              <a:ext uri="{FF2B5EF4-FFF2-40B4-BE49-F238E27FC236}">
                <a16:creationId xmlns:a16="http://schemas.microsoft.com/office/drawing/2014/main" id="{760B0D91-3737-4604-0F56-3C03C3963602}"/>
              </a:ext>
            </a:extLst>
          </p:cNvPr>
          <p:cNvSpPr txBox="1">
            <a:spLocks noChangeArrowheads="1"/>
          </p:cNvSpPr>
          <p:nvPr/>
        </p:nvSpPr>
        <p:spPr bwMode="auto">
          <a:xfrm>
            <a:off x="2081492" y="838200"/>
            <a:ext cx="686134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Corbin (Fredericksburg Observatory), Virginia (CBN) is illustrated below, 355 km (220 miles, 3.2°) from the location of this earthquake.  </a:t>
            </a:r>
          </a:p>
        </p:txBody>
      </p:sp>
      <p:sp>
        <p:nvSpPr>
          <p:cNvPr id="7" name="TextBox 9">
            <a:extLst>
              <a:ext uri="{FF2B5EF4-FFF2-40B4-BE49-F238E27FC236}">
                <a16:creationId xmlns:a16="http://schemas.microsoft.com/office/drawing/2014/main" id="{2D4183EE-A57E-C14B-C5B7-8A8D5ABCAB1C}"/>
              </a:ext>
            </a:extLst>
          </p:cNvPr>
          <p:cNvSpPr txBox="1">
            <a:spLocks noChangeArrowheads="1"/>
          </p:cNvSpPr>
          <p:nvPr/>
        </p:nvSpPr>
        <p:spPr bwMode="auto">
          <a:xfrm>
            <a:off x="3493007" y="4576318"/>
            <a:ext cx="5159846"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t>
            </a:r>
            <a:r>
              <a:rPr lang="en-US" altLang="en-US" sz="1400" dirty="0">
                <a:latin typeface="Arial" panose="020B0604020202020204" pitchFamily="34" charset="0"/>
              </a:rPr>
              <a:t>are shear waves that follow the same path through the mantle as P waves.  S waves took 1 minute and 30 seconds to travel </a:t>
            </a:r>
            <a:r>
              <a:rPr lang="en-US" altLang="en-US" sz="1400" dirty="0">
                <a:solidFill>
                  <a:srgbClr val="000000"/>
                </a:solidFill>
                <a:latin typeface="Arial" panose="020B0604020202020204" pitchFamily="34" charset="0"/>
              </a:rPr>
              <a:t>from the earthquake to Corbin, Virginia.</a:t>
            </a:r>
          </a:p>
        </p:txBody>
      </p:sp>
      <p:sp>
        <p:nvSpPr>
          <p:cNvPr id="8" name="TextBox 6">
            <a:extLst>
              <a:ext uri="{FF2B5EF4-FFF2-40B4-BE49-F238E27FC236}">
                <a16:creationId xmlns:a16="http://schemas.microsoft.com/office/drawing/2014/main" id="{ED6466FD-B270-9EC3-5D67-51CA16F54356}"/>
              </a:ext>
            </a:extLst>
          </p:cNvPr>
          <p:cNvSpPr txBox="1">
            <a:spLocks noChangeArrowheads="1"/>
          </p:cNvSpPr>
          <p:nvPr/>
        </p:nvSpPr>
        <p:spPr bwMode="auto">
          <a:xfrm>
            <a:off x="3493007" y="5586454"/>
            <a:ext cx="513114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355 km (220 miles) along the perimeter of the Earth </a:t>
            </a:r>
            <a:r>
              <a:rPr lang="en-US" altLang="en-US" sz="1400" dirty="0">
                <a:latin typeface="Arial" panose="020B0604020202020204" pitchFamily="34" charset="0"/>
              </a:rPr>
              <a:t>from the earthquake to the recording seismometer and arrive shortly thereafter. </a:t>
            </a:r>
            <a:endParaRPr lang="en-US" altLang="en-US" sz="1400" dirty="0">
              <a:solidFill>
                <a:srgbClr val="000000"/>
              </a:solidFill>
              <a:latin typeface="Arial" panose="020B0604020202020204" pitchFamily="34" charset="0"/>
            </a:endParaRPr>
          </a:p>
        </p:txBody>
      </p:sp>
      <p:sp>
        <p:nvSpPr>
          <p:cNvPr id="9" name="TextBox 4">
            <a:extLst>
              <a:ext uri="{FF2B5EF4-FFF2-40B4-BE49-F238E27FC236}">
                <a16:creationId xmlns:a16="http://schemas.microsoft.com/office/drawing/2014/main" id="{B53C7918-C876-3B2D-BA3B-018E16036171}"/>
              </a:ext>
            </a:extLst>
          </p:cNvPr>
          <p:cNvSpPr txBox="1">
            <a:spLocks noChangeArrowheads="1"/>
          </p:cNvSpPr>
          <p:nvPr/>
        </p:nvSpPr>
        <p:spPr bwMode="auto">
          <a:xfrm>
            <a:off x="4402931" y="1339447"/>
            <a:ext cx="338138"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3" name="Google Shape;109;p14">
            <a:extLst>
              <a:ext uri="{FF2B5EF4-FFF2-40B4-BE49-F238E27FC236}">
                <a16:creationId xmlns:a16="http://schemas.microsoft.com/office/drawing/2014/main" id="{FB3D3FF3-0DD5-7E03-766D-4F5D1B60BB7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442149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0"/>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67" name="Google Shape;167;p20"/>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2" name="Picture 1">
            <a:extLst>
              <a:ext uri="{FF2B5EF4-FFF2-40B4-BE49-F238E27FC236}">
                <a16:creationId xmlns:a16="http://schemas.microsoft.com/office/drawing/2014/main" id="{3160CAAD-8EDF-EA99-C084-EFEE365DD3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Graphical user interface&#10;&#10;Description automatically generated with medium confidence">
            <a:extLst>
              <a:ext uri="{FF2B5EF4-FFF2-40B4-BE49-F238E27FC236}">
                <a16:creationId xmlns:a16="http://schemas.microsoft.com/office/drawing/2014/main" id="{0F83820F-81EA-683A-9517-E183CA98EE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4.8</a:t>
            </a:r>
            <a:r>
              <a:rPr lang="en-US" sz="2400" b="1">
                <a:solidFill>
                  <a:srgbClr val="10478B"/>
                </a:solidFill>
                <a:latin typeface="Arial"/>
                <a:ea typeface="Arial"/>
                <a:cs typeface="Arial"/>
                <a:sym typeface="Arial"/>
              </a:rPr>
              <a:t> </a:t>
            </a:r>
            <a:r>
              <a:rPr lang="en-US" sz="2400" b="1">
                <a:solidFill>
                  <a:srgbClr val="10478B"/>
                </a:solidFill>
              </a:rPr>
              <a:t>NEW JERSEY</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April 5</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23</a:t>
            </a:r>
            <a:r>
              <a:rPr lang="en-US" sz="1800" b="1">
                <a:solidFill>
                  <a:srgbClr val="10478B"/>
                </a:solidFill>
                <a:latin typeface="Arial"/>
                <a:ea typeface="Arial"/>
                <a:cs typeface="Arial"/>
                <a:sym typeface="Arial"/>
              </a:rPr>
              <a:t>:</a:t>
            </a:r>
            <a:r>
              <a:rPr lang="en-US" sz="1800" b="1">
                <a:solidFill>
                  <a:srgbClr val="10478B"/>
                </a:solidFill>
              </a:rPr>
              <a:t>20</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17" name="Google Shape;117;p15"/>
          <p:cNvSpPr txBox="1"/>
          <p:nvPr/>
        </p:nvSpPr>
        <p:spPr>
          <a:xfrm>
            <a:off x="337858" y="1067757"/>
            <a:ext cx="3377182" cy="292506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rgbClr val="000000"/>
                </a:solidFill>
                <a:latin typeface="+mn-lt"/>
                <a:ea typeface="Calibri"/>
                <a:cs typeface="Calibri"/>
                <a:sym typeface="Calibri"/>
              </a:rPr>
              <a:t>The Modified-Mercalli Intensity (MMI) scale is a ten-stage scale, from I to X, that indicates the severity of ground shaking. </a:t>
            </a:r>
          </a:p>
          <a:p>
            <a:pPr marL="0" lvl="0" indent="0" algn="l" rtl="0">
              <a:spcBef>
                <a:spcPts val="0"/>
              </a:spcBef>
              <a:spcAft>
                <a:spcPts val="0"/>
              </a:spcAft>
              <a:buNone/>
            </a:pPr>
            <a:r>
              <a:rPr lang="en-US" sz="1600" dirty="0">
                <a:solidFill>
                  <a:srgbClr val="000000"/>
                </a:solidFill>
                <a:latin typeface="+mn-lt"/>
                <a:ea typeface="Calibri"/>
                <a:cs typeface="Calibri"/>
                <a:sym typeface="Calibri"/>
              </a:rPr>
              <a:t> </a:t>
            </a:r>
          </a:p>
          <a:p>
            <a:pPr marL="0" lvl="0" indent="0" algn="l" rtl="0">
              <a:spcBef>
                <a:spcPts val="0"/>
              </a:spcBef>
              <a:spcAft>
                <a:spcPts val="0"/>
              </a:spcAft>
              <a:buNone/>
            </a:pPr>
            <a:r>
              <a:rPr lang="en-US" sz="1600" dirty="0">
                <a:solidFill>
                  <a:srgbClr val="000000"/>
                </a:solidFill>
                <a:latin typeface="+mn-lt"/>
                <a:ea typeface="Calibri"/>
                <a:cs typeface="Calibri"/>
                <a:sym typeface="Calibri"/>
              </a:rPr>
              <a:t>Intensity is based on observed effects and is variable over the area affected by the earthquake and is dependent on earthquake size, depth, distance, and local conditions.</a:t>
            </a:r>
          </a:p>
        </p:txBody>
      </p:sp>
      <p:sp>
        <p:nvSpPr>
          <p:cNvPr id="119" name="Google Shape;119;p15"/>
          <p:cNvSpPr txBox="1"/>
          <p:nvPr/>
        </p:nvSpPr>
        <p:spPr>
          <a:xfrm>
            <a:off x="4664673" y="6445605"/>
            <a:ext cx="4491900" cy="267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dirty="0">
                <a:solidFill>
                  <a:schemeClr val="dk1"/>
                </a:solidFill>
                <a:latin typeface="Calibri"/>
                <a:ea typeface="Calibri"/>
                <a:cs typeface="Calibri"/>
                <a:sym typeface="Calibri"/>
              </a:rPr>
              <a:t>USGS estimated shaking intensity from M 4.8 Earthquake</a:t>
            </a:r>
            <a:endParaRPr i="1" dirty="0">
              <a:solidFill>
                <a:schemeClr val="dk1"/>
              </a:solidFill>
              <a:latin typeface="Calibri"/>
              <a:ea typeface="Calibri"/>
              <a:cs typeface="Calibri"/>
              <a:sym typeface="Calibri"/>
            </a:endParaRPr>
          </a:p>
        </p:txBody>
      </p:sp>
      <p:pic>
        <p:nvPicPr>
          <p:cNvPr id="120" name="Google Shape;120;p15"/>
          <p:cNvPicPr preferRelativeResize="0"/>
          <p:nvPr/>
        </p:nvPicPr>
        <p:blipFill>
          <a:blip r:embed="rId3">
            <a:alphaModFix/>
          </a:blip>
          <a:stretch>
            <a:fillRect/>
          </a:stretch>
        </p:blipFill>
        <p:spPr>
          <a:xfrm>
            <a:off x="736144" y="3937953"/>
            <a:ext cx="2672051" cy="2928375"/>
          </a:xfrm>
          <a:prstGeom prst="rect">
            <a:avLst/>
          </a:prstGeom>
          <a:noFill/>
          <a:ln>
            <a:noFill/>
          </a:ln>
        </p:spPr>
      </p:pic>
      <p:pic>
        <p:nvPicPr>
          <p:cNvPr id="121" name="Google Shape;121;p15"/>
          <p:cNvPicPr preferRelativeResize="0"/>
          <p:nvPr/>
        </p:nvPicPr>
        <p:blipFill>
          <a:blip r:embed="rId4">
            <a:alphaModFix/>
          </a:blip>
          <a:stretch>
            <a:fillRect/>
          </a:stretch>
        </p:blipFill>
        <p:spPr>
          <a:xfrm>
            <a:off x="3483864" y="1216152"/>
            <a:ext cx="5517261" cy="527517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4.8</a:t>
            </a:r>
            <a:r>
              <a:rPr lang="en-US" sz="2400" b="1">
                <a:solidFill>
                  <a:srgbClr val="10478B"/>
                </a:solidFill>
                <a:latin typeface="Arial"/>
                <a:ea typeface="Arial"/>
                <a:cs typeface="Arial"/>
                <a:sym typeface="Arial"/>
              </a:rPr>
              <a:t> </a:t>
            </a:r>
            <a:r>
              <a:rPr lang="en-US" sz="2400" b="1">
                <a:solidFill>
                  <a:srgbClr val="10478B"/>
                </a:solidFill>
              </a:rPr>
              <a:t>NEW JERSEY</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April 5</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23</a:t>
            </a:r>
            <a:r>
              <a:rPr lang="en-US" sz="1800" b="1">
                <a:solidFill>
                  <a:srgbClr val="10478B"/>
                </a:solidFill>
                <a:latin typeface="Arial"/>
                <a:ea typeface="Arial"/>
                <a:cs typeface="Arial"/>
                <a:sym typeface="Arial"/>
              </a:rPr>
              <a:t>:</a:t>
            </a:r>
            <a:r>
              <a:rPr lang="en-US" sz="1800" b="1">
                <a:solidFill>
                  <a:srgbClr val="10478B"/>
                </a:solidFill>
              </a:rPr>
              <a:t>20</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28" name="Google Shape;128;p16"/>
          <p:cNvSpPr txBox="1"/>
          <p:nvPr/>
        </p:nvSpPr>
        <p:spPr>
          <a:xfrm>
            <a:off x="331425" y="1103315"/>
            <a:ext cx="4091400" cy="150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rgbClr val="000000"/>
                </a:solidFill>
                <a:latin typeface="Arial" panose="020B0604020202020204" pitchFamily="34" charset="0"/>
                <a:ea typeface="Calibri"/>
                <a:cs typeface="Arial" panose="020B0604020202020204" pitchFamily="34" charset="0"/>
                <a:sym typeface="Calibri"/>
              </a:rPr>
              <a:t>The USGS PAGER map shows the population exposed to different Modified Mercalli Intensity (MMI) levels.  The USGS estimates that </a:t>
            </a:r>
            <a:r>
              <a:rPr lang="en-US" sz="1600" dirty="0">
                <a:latin typeface="Arial" panose="020B0604020202020204" pitchFamily="34" charset="0"/>
                <a:ea typeface="Calibri"/>
                <a:cs typeface="Arial" panose="020B0604020202020204" pitchFamily="34" charset="0"/>
                <a:sym typeface="Calibri"/>
              </a:rPr>
              <a:t>more than</a:t>
            </a:r>
            <a:r>
              <a:rPr lang="en-US" sz="1600" dirty="0">
                <a:solidFill>
                  <a:srgbClr val="000000"/>
                </a:solidFill>
                <a:latin typeface="Arial" panose="020B0604020202020204" pitchFamily="34" charset="0"/>
                <a:ea typeface="Calibri"/>
                <a:cs typeface="Arial" panose="020B0604020202020204" pitchFamily="34" charset="0"/>
                <a:sym typeface="Calibri"/>
              </a:rPr>
              <a:t> </a:t>
            </a:r>
            <a:r>
              <a:rPr lang="en-US" sz="1600" dirty="0">
                <a:latin typeface="Arial" panose="020B0604020202020204" pitchFamily="34" charset="0"/>
                <a:ea typeface="Calibri"/>
                <a:cs typeface="Arial" panose="020B0604020202020204" pitchFamily="34" charset="0"/>
                <a:sym typeface="Calibri"/>
              </a:rPr>
              <a:t>42</a:t>
            </a:r>
            <a:r>
              <a:rPr lang="en-US" sz="1600" dirty="0">
                <a:solidFill>
                  <a:srgbClr val="000000"/>
                </a:solidFill>
                <a:latin typeface="Arial" panose="020B0604020202020204" pitchFamily="34" charset="0"/>
                <a:ea typeface="Calibri"/>
                <a:cs typeface="Arial" panose="020B0604020202020204" pitchFamily="34" charset="0"/>
                <a:sym typeface="Calibri"/>
              </a:rPr>
              <a:t> million people felt shaking from this earthquake.</a:t>
            </a:r>
            <a:endParaRPr sz="1600" dirty="0">
              <a:solidFill>
                <a:srgbClr val="000000"/>
              </a:solidFill>
              <a:latin typeface="Arial" panose="020B0604020202020204" pitchFamily="34" charset="0"/>
              <a:ea typeface="Calibri"/>
              <a:cs typeface="Arial" panose="020B0604020202020204" pitchFamily="34" charset="0"/>
              <a:sym typeface="Calibri"/>
            </a:endParaRPr>
          </a:p>
        </p:txBody>
      </p:sp>
      <p:pic>
        <p:nvPicPr>
          <p:cNvPr id="131" name="Google Shape;131;p16"/>
          <p:cNvPicPr preferRelativeResize="0"/>
          <p:nvPr/>
        </p:nvPicPr>
        <p:blipFill>
          <a:blip r:embed="rId3">
            <a:alphaModFix/>
          </a:blip>
          <a:stretch>
            <a:fillRect/>
          </a:stretch>
        </p:blipFill>
        <p:spPr>
          <a:xfrm>
            <a:off x="3846550" y="5552275"/>
            <a:ext cx="5257800" cy="1291390"/>
          </a:xfrm>
          <a:prstGeom prst="rect">
            <a:avLst/>
          </a:prstGeom>
          <a:noFill/>
          <a:ln>
            <a:noFill/>
          </a:ln>
        </p:spPr>
      </p:pic>
      <p:pic>
        <p:nvPicPr>
          <p:cNvPr id="3" name="Picture 2" descr="A screenshot of a computer&#10;&#10;Description automatically generated">
            <a:extLst>
              <a:ext uri="{FF2B5EF4-FFF2-40B4-BE49-F238E27FC236}">
                <a16:creationId xmlns:a16="http://schemas.microsoft.com/office/drawing/2014/main" id="{B5CCA64C-48F6-3F05-FEEF-D109314B4E9F}"/>
              </a:ext>
            </a:extLst>
          </p:cNvPr>
          <p:cNvPicPr>
            <a:picLocks noChangeAspect="1"/>
          </p:cNvPicPr>
          <p:nvPr/>
        </p:nvPicPr>
        <p:blipFill>
          <a:blip r:embed="rId4"/>
          <a:stretch>
            <a:fillRect/>
          </a:stretch>
        </p:blipFill>
        <p:spPr>
          <a:xfrm>
            <a:off x="499707" y="2555776"/>
            <a:ext cx="3276968" cy="4273168"/>
          </a:xfrm>
          <a:prstGeom prst="rect">
            <a:avLst/>
          </a:prstGeom>
        </p:spPr>
      </p:pic>
      <p:pic>
        <p:nvPicPr>
          <p:cNvPr id="4" name="Picture 3" descr="A map of the united states&#10;&#10;Description automatically generated">
            <a:extLst>
              <a:ext uri="{FF2B5EF4-FFF2-40B4-BE49-F238E27FC236}">
                <a16:creationId xmlns:a16="http://schemas.microsoft.com/office/drawing/2014/main" id="{C0EA70D0-A537-6329-CA20-96AD03C8B36E}"/>
              </a:ext>
            </a:extLst>
          </p:cNvPr>
          <p:cNvPicPr>
            <a:picLocks noChangeAspect="1"/>
          </p:cNvPicPr>
          <p:nvPr/>
        </p:nvPicPr>
        <p:blipFill>
          <a:blip r:embed="rId5"/>
          <a:stretch>
            <a:fillRect/>
          </a:stretch>
        </p:blipFill>
        <p:spPr>
          <a:xfrm>
            <a:off x="4352925" y="898937"/>
            <a:ext cx="4643091" cy="462476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4.8</a:t>
            </a:r>
            <a:r>
              <a:rPr lang="en-US" sz="2400" b="1">
                <a:solidFill>
                  <a:srgbClr val="10478B"/>
                </a:solidFill>
                <a:latin typeface="Arial"/>
                <a:ea typeface="Arial"/>
                <a:cs typeface="Arial"/>
                <a:sym typeface="Arial"/>
              </a:rPr>
              <a:t> </a:t>
            </a:r>
            <a:r>
              <a:rPr lang="en-US" sz="2400" b="1">
                <a:solidFill>
                  <a:srgbClr val="10478B"/>
                </a:solidFill>
              </a:rPr>
              <a:t>NEW JERSEY</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April 5</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14</a:t>
            </a:r>
            <a:r>
              <a:rPr lang="en-US" sz="1800" b="1">
                <a:solidFill>
                  <a:srgbClr val="10478B"/>
                </a:solidFill>
                <a:latin typeface="Arial"/>
                <a:ea typeface="Arial"/>
                <a:cs typeface="Arial"/>
                <a:sym typeface="Arial"/>
              </a:rPr>
              <a:t>:</a:t>
            </a:r>
            <a:r>
              <a:rPr lang="en-US" sz="1800" b="1">
                <a:solidFill>
                  <a:srgbClr val="10478B"/>
                </a:solidFill>
              </a:rPr>
              <a:t>23</a:t>
            </a:r>
            <a:r>
              <a:rPr lang="en-US" sz="1800" b="1">
                <a:solidFill>
                  <a:srgbClr val="10478B"/>
                </a:solidFill>
                <a:latin typeface="Arial"/>
                <a:ea typeface="Arial"/>
                <a:cs typeface="Arial"/>
                <a:sym typeface="Arial"/>
              </a:rPr>
              <a:t>:</a:t>
            </a:r>
            <a:r>
              <a:rPr lang="en-US" sz="1800" b="1">
                <a:solidFill>
                  <a:srgbClr val="10478B"/>
                </a:solidFill>
              </a:rPr>
              <a:t>20</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3" name="TextBox 2">
            <a:extLst>
              <a:ext uri="{FF2B5EF4-FFF2-40B4-BE49-F238E27FC236}">
                <a16:creationId xmlns:a16="http://schemas.microsoft.com/office/drawing/2014/main" id="{F713B241-0482-1A3F-8BC8-2DDE1F9279B9}"/>
              </a:ext>
            </a:extLst>
          </p:cNvPr>
          <p:cNvSpPr txBox="1"/>
          <p:nvPr/>
        </p:nvSpPr>
        <p:spPr>
          <a:xfrm>
            <a:off x="448733" y="5388994"/>
            <a:ext cx="4741048" cy="1384995"/>
          </a:xfrm>
          <a:prstGeom prst="rect">
            <a:avLst/>
          </a:prstGeom>
          <a:noFill/>
        </p:spPr>
        <p:txBody>
          <a:bodyPr wrap="square">
            <a:spAutoFit/>
          </a:bodyPr>
          <a:lstStyle/>
          <a:p>
            <a:r>
              <a:rPr lang="en-US" dirty="0"/>
              <a:t>A comparison of the USGS DYFI reports for this </a:t>
            </a:r>
            <a:r>
              <a:rPr lang="en-US" b="1" dirty="0"/>
              <a:t>M 4.8 New Jersey earthquake</a:t>
            </a:r>
            <a:r>
              <a:rPr lang="en-US" dirty="0"/>
              <a:t> with a </a:t>
            </a:r>
            <a:r>
              <a:rPr lang="en-US" b="1" dirty="0"/>
              <a:t>M 4.8 earthquake near Ocotillo, CA </a:t>
            </a:r>
            <a:r>
              <a:rPr lang="en-US" dirty="0"/>
              <a:t>that occurred in December 2023.  Using the same map scale, while there is a difference in population density, there is a significant difference in felt area. (Edited from X @Harold_Tobin)</a:t>
            </a:r>
          </a:p>
        </p:txBody>
      </p:sp>
      <p:pic>
        <p:nvPicPr>
          <p:cNvPr id="5" name="Picture 4" descr="A map of the united states&#10;&#10;Description automatically generated">
            <a:extLst>
              <a:ext uri="{FF2B5EF4-FFF2-40B4-BE49-F238E27FC236}">
                <a16:creationId xmlns:a16="http://schemas.microsoft.com/office/drawing/2014/main" id="{846D4CB0-2799-E61F-A3A9-00EA84758952}"/>
              </a:ext>
            </a:extLst>
          </p:cNvPr>
          <p:cNvPicPr>
            <a:picLocks noChangeAspect="1"/>
          </p:cNvPicPr>
          <p:nvPr/>
        </p:nvPicPr>
        <p:blipFill>
          <a:blip r:embed="rId3"/>
          <a:stretch>
            <a:fillRect/>
          </a:stretch>
        </p:blipFill>
        <p:spPr>
          <a:xfrm>
            <a:off x="472728" y="1127515"/>
            <a:ext cx="3762924" cy="3853597"/>
          </a:xfrm>
          <a:prstGeom prst="rect">
            <a:avLst/>
          </a:prstGeom>
        </p:spPr>
      </p:pic>
      <p:pic>
        <p:nvPicPr>
          <p:cNvPr id="13" name="Picture 12" descr="A map of the united states&#10;&#10;Description automatically generated">
            <a:extLst>
              <a:ext uri="{FF2B5EF4-FFF2-40B4-BE49-F238E27FC236}">
                <a16:creationId xmlns:a16="http://schemas.microsoft.com/office/drawing/2014/main" id="{B2BA0036-243F-FC77-E23E-B33B0D5E1E24}"/>
              </a:ext>
            </a:extLst>
          </p:cNvPr>
          <p:cNvPicPr>
            <a:picLocks noChangeAspect="1"/>
          </p:cNvPicPr>
          <p:nvPr/>
        </p:nvPicPr>
        <p:blipFill>
          <a:blip r:embed="rId4"/>
          <a:stretch>
            <a:fillRect/>
          </a:stretch>
        </p:blipFill>
        <p:spPr>
          <a:xfrm>
            <a:off x="4807662" y="1127515"/>
            <a:ext cx="3762923" cy="3915180"/>
          </a:xfrm>
          <a:prstGeom prst="rect">
            <a:avLst/>
          </a:prstGeom>
        </p:spPr>
      </p:pic>
      <p:sp>
        <p:nvSpPr>
          <p:cNvPr id="14" name="TextBox 13">
            <a:extLst>
              <a:ext uri="{FF2B5EF4-FFF2-40B4-BE49-F238E27FC236}">
                <a16:creationId xmlns:a16="http://schemas.microsoft.com/office/drawing/2014/main" id="{F66E131A-9C82-FCD8-931A-AF1838CDD441}"/>
              </a:ext>
            </a:extLst>
          </p:cNvPr>
          <p:cNvSpPr txBox="1"/>
          <p:nvPr/>
        </p:nvSpPr>
        <p:spPr>
          <a:xfrm>
            <a:off x="2723536" y="4963649"/>
            <a:ext cx="3105150" cy="307777"/>
          </a:xfrm>
          <a:prstGeom prst="rect">
            <a:avLst/>
          </a:prstGeom>
          <a:noFill/>
        </p:spPr>
        <p:txBody>
          <a:bodyPr wrap="square" rtlCol="0">
            <a:spAutoFit/>
          </a:bodyPr>
          <a:lstStyle/>
          <a:p>
            <a:r>
              <a:rPr lang="en-US" dirty="0"/>
              <a:t>M 4.8 New Jersey</a:t>
            </a:r>
          </a:p>
        </p:txBody>
      </p:sp>
      <p:sp>
        <p:nvSpPr>
          <p:cNvPr id="15" name="TextBox 14">
            <a:extLst>
              <a:ext uri="{FF2B5EF4-FFF2-40B4-BE49-F238E27FC236}">
                <a16:creationId xmlns:a16="http://schemas.microsoft.com/office/drawing/2014/main" id="{A6868CC4-2BAE-4314-3564-4D956548BD68}"/>
              </a:ext>
            </a:extLst>
          </p:cNvPr>
          <p:cNvSpPr txBox="1"/>
          <p:nvPr/>
        </p:nvSpPr>
        <p:spPr>
          <a:xfrm>
            <a:off x="6510867" y="5051161"/>
            <a:ext cx="2184400" cy="307777"/>
          </a:xfrm>
          <a:prstGeom prst="rect">
            <a:avLst/>
          </a:prstGeom>
          <a:noFill/>
        </p:spPr>
        <p:txBody>
          <a:bodyPr wrap="square" rtlCol="0">
            <a:spAutoFit/>
          </a:bodyPr>
          <a:lstStyle/>
          <a:p>
            <a:r>
              <a:rPr lang="en-US" dirty="0"/>
              <a:t>M 4.8 Ocotillo, California </a:t>
            </a:r>
          </a:p>
        </p:txBody>
      </p:sp>
      <p:pic>
        <p:nvPicPr>
          <p:cNvPr id="4" name="Picture 3" descr="A chart with numbers and a star&#10;&#10;Description automatically generated">
            <a:extLst>
              <a:ext uri="{FF2B5EF4-FFF2-40B4-BE49-F238E27FC236}">
                <a16:creationId xmlns:a16="http://schemas.microsoft.com/office/drawing/2014/main" id="{315736F3-439E-7317-D6BC-FC40A58D141D}"/>
              </a:ext>
            </a:extLst>
          </p:cNvPr>
          <p:cNvPicPr>
            <a:picLocks noChangeAspect="1"/>
          </p:cNvPicPr>
          <p:nvPr/>
        </p:nvPicPr>
        <p:blipFill>
          <a:blip r:embed="rId5"/>
          <a:stretch>
            <a:fillRect/>
          </a:stretch>
        </p:blipFill>
        <p:spPr>
          <a:xfrm>
            <a:off x="5629425" y="5454787"/>
            <a:ext cx="2400000" cy="130476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6" name="Picture 6" descr="craton.gif">
            <a:extLst>
              <a:ext uri="{FF2B5EF4-FFF2-40B4-BE49-F238E27FC236}">
                <a16:creationId xmlns:a16="http://schemas.microsoft.com/office/drawing/2014/main" id="{BF257316-78E4-8463-2F47-48785716A7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19768" y="1429648"/>
            <a:ext cx="4522632" cy="52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35D5AE13-FD6C-C192-612E-CEF0905B97C9}"/>
              </a:ext>
            </a:extLst>
          </p:cNvPr>
          <p:cNvSpPr txBox="1"/>
          <p:nvPr/>
        </p:nvSpPr>
        <p:spPr>
          <a:xfrm>
            <a:off x="289063" y="1168311"/>
            <a:ext cx="4201609" cy="5406801"/>
          </a:xfrm>
          <a:prstGeom prst="rect">
            <a:avLst/>
          </a:prstGeom>
          <a:noFill/>
        </p:spPr>
        <p:txBody>
          <a:bodyPr wrap="square" rtlCol="0">
            <a:spAutoFit/>
          </a:bodyPr>
          <a:lstStyle/>
          <a:p>
            <a:r>
              <a:rPr lang="en-US" altLang="en-US" sz="1500" dirty="0"/>
              <a:t>The April 5 New Jersey earthquake was widely felt along the east coast from Florida to Quebec.  </a:t>
            </a:r>
            <a:endParaRPr lang="en-US" altLang="en-US" sz="1500" dirty="0">
              <a:solidFill>
                <a:srgbClr val="FF0000"/>
              </a:solidFill>
            </a:endParaRPr>
          </a:p>
          <a:p>
            <a:endParaRPr lang="en-US" sz="1500" dirty="0">
              <a:solidFill>
                <a:srgbClr val="333333"/>
              </a:solidFill>
              <a:highlight>
                <a:srgbClr val="FFFFFF"/>
              </a:highlight>
              <a:cs typeface="Arial" panose="020B0604020202020204" pitchFamily="34" charset="0"/>
            </a:endParaRPr>
          </a:p>
          <a:p>
            <a:r>
              <a:rPr lang="en-US" sz="1500" b="0" i="0" u="none" strike="noStrike" dirty="0">
                <a:solidFill>
                  <a:srgbClr val="333333"/>
                </a:solidFill>
                <a:effectLst/>
                <a:highlight>
                  <a:srgbClr val="FFFFFF"/>
                </a:highlight>
                <a:cs typeface="Arial" panose="020B0604020202020204" pitchFamily="34" charset="0"/>
              </a:rPr>
              <a:t>According to the US Geological Survey, “Earthquakes in the central and eastern U.S., although less frequent than in the western U.S., are typically felt over a much broader region. East of the Rockies, an earthquake can be felt over an area as much as ten times larger than a similar magnitude earthquake on the west coast.”</a:t>
            </a:r>
          </a:p>
          <a:p>
            <a:endParaRPr lang="en-US" sz="1500" dirty="0">
              <a:solidFill>
                <a:srgbClr val="333333"/>
              </a:solidFill>
              <a:highlight>
                <a:srgbClr val="FFFFFF"/>
              </a:highlight>
              <a:cs typeface="Arial" panose="020B0604020202020204" pitchFamily="34" charset="0"/>
            </a:endParaRPr>
          </a:p>
          <a:p>
            <a:pPr eaLnBrk="1" hangingPunct="1"/>
            <a:r>
              <a:rPr lang="en-US" altLang="en-US" sz="1500" dirty="0"/>
              <a:t>Seismic waves travel most efficiently through the North American Craton, the very old and stable part of the continental lithosphere.  </a:t>
            </a:r>
          </a:p>
          <a:p>
            <a:pPr eaLnBrk="1" hangingPunct="1"/>
            <a:endParaRPr lang="en-US" altLang="en-US" sz="1500" dirty="0"/>
          </a:p>
          <a:p>
            <a:pPr eaLnBrk="1" hangingPunct="1"/>
            <a:r>
              <a:rPr lang="en-US" altLang="en-US" sz="1500" dirty="0"/>
              <a:t>Simply stated, older and colder rocks transmit seismic waves faster and more efficiently than younger and warmer rocks. So, the geologic history of a region affects how well it transmits seismic waves.</a:t>
            </a:r>
          </a:p>
          <a:p>
            <a:pPr>
              <a:lnSpc>
                <a:spcPts val="2000"/>
              </a:lnSpc>
            </a:pPr>
            <a:endParaRPr lang="en-US" sz="1500" dirty="0">
              <a:cs typeface="Arial" panose="020B0604020202020204" pitchFamily="34" charset="0"/>
            </a:endParaRPr>
          </a:p>
        </p:txBody>
      </p:sp>
      <p:sp>
        <p:nvSpPr>
          <p:cNvPr id="2" name="Google Shape;91;p13">
            <a:extLst>
              <a:ext uri="{FF2B5EF4-FFF2-40B4-BE49-F238E27FC236}">
                <a16:creationId xmlns:a16="http://schemas.microsoft.com/office/drawing/2014/main" id="{D0C43E4C-DCC8-FA14-D68A-8684099D7E7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87314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Google Shape;91;p13">
            <a:extLst>
              <a:ext uri="{FF2B5EF4-FFF2-40B4-BE49-F238E27FC236}">
                <a16:creationId xmlns:a16="http://schemas.microsoft.com/office/drawing/2014/main" id="{1D2BB4FC-FCB4-38F1-0265-C2D39DD48F0D}"/>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14" name="TextBox 13">
            <a:extLst>
              <a:ext uri="{FF2B5EF4-FFF2-40B4-BE49-F238E27FC236}">
                <a16:creationId xmlns:a16="http://schemas.microsoft.com/office/drawing/2014/main" id="{7DFE5640-D398-01F1-3DAF-75091E6F1627}"/>
              </a:ext>
            </a:extLst>
          </p:cNvPr>
          <p:cNvSpPr txBox="1"/>
          <p:nvPr/>
        </p:nvSpPr>
        <p:spPr>
          <a:xfrm>
            <a:off x="3870589" y="6309258"/>
            <a:ext cx="5311511" cy="677108"/>
          </a:xfrm>
          <a:prstGeom prst="rect">
            <a:avLst/>
          </a:prstGeom>
          <a:noFill/>
        </p:spPr>
        <p:txBody>
          <a:bodyPr wrap="square" rtlCol="0">
            <a:spAutoFit/>
          </a:bodyPr>
          <a:lstStyle/>
          <a:p>
            <a:r>
              <a:rPr lang="en-US" sz="1200" b="0" i="0" dirty="0" err="1">
                <a:solidFill>
                  <a:srgbClr val="131313"/>
                </a:solidFill>
                <a:effectLst/>
                <a:latin typeface="+mn-lt"/>
              </a:rPr>
              <a:t>Scotese</a:t>
            </a:r>
            <a:r>
              <a:rPr lang="en-US" sz="1200" b="0" i="0" dirty="0">
                <a:solidFill>
                  <a:srgbClr val="131313"/>
                </a:solidFill>
                <a:effectLst/>
                <a:latin typeface="+mn-lt"/>
              </a:rPr>
              <a:t>, C.R., 2019. Plate Tectonics, Paleogeography, and Ice Ages, YouTube video: </a:t>
            </a:r>
            <a:r>
              <a:rPr lang="en-US" sz="1200" b="0" i="0" u="none" strike="noStrike" dirty="0">
                <a:solidFill>
                  <a:srgbClr val="131313"/>
                </a:solidFill>
                <a:effectLst/>
                <a:latin typeface="+mn-lt"/>
                <a:hlinkClick r:id="rId6"/>
              </a:rPr>
              <a:t>   • </a:t>
            </a:r>
            <a:r>
              <a:rPr lang="en-US" sz="1200" b="0" i="0" u="none" strike="noStrike" dirty="0" err="1">
                <a:solidFill>
                  <a:srgbClr val="131313"/>
                </a:solidFill>
                <a:effectLst/>
                <a:latin typeface="+mn-lt"/>
                <a:hlinkClick r:id="rId6"/>
              </a:rPr>
              <a:t>Scotese</a:t>
            </a:r>
            <a:r>
              <a:rPr lang="en-US" sz="1200" b="0" i="0" u="none" strike="noStrike" dirty="0">
                <a:solidFill>
                  <a:srgbClr val="131313"/>
                </a:solidFill>
                <a:effectLst/>
                <a:latin typeface="+mn-lt"/>
                <a:hlinkClick r:id="rId6"/>
              </a:rPr>
              <a:t> Plate Tectonics Paleogeography and Ice Ages</a:t>
            </a:r>
            <a:endParaRPr lang="en-US" altLang="en-US" sz="1200" dirty="0">
              <a:latin typeface="+mn-lt"/>
            </a:endParaRPr>
          </a:p>
          <a:p>
            <a:endParaRPr lang="en-US" dirty="0"/>
          </a:p>
        </p:txBody>
      </p:sp>
      <p:pic>
        <p:nvPicPr>
          <p:cNvPr id="15" name="Scotese Plate Tectonics Paleogeography &amp; Ice ages">
            <a:hlinkClick r:id="" action="ppaction://media"/>
            <a:extLst>
              <a:ext uri="{FF2B5EF4-FFF2-40B4-BE49-F238E27FC236}">
                <a16:creationId xmlns:a16="http://schemas.microsoft.com/office/drawing/2014/main" id="{4DDF3330-8352-D322-C909-837B28FA1633}"/>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846064" y="2559123"/>
            <a:ext cx="7451872" cy="3656075"/>
          </a:xfrm>
          <a:prstGeom prst="rect">
            <a:avLst/>
          </a:prstGeom>
        </p:spPr>
      </p:pic>
      <p:sp>
        <p:nvSpPr>
          <p:cNvPr id="16" name="TextBox 15">
            <a:extLst>
              <a:ext uri="{FF2B5EF4-FFF2-40B4-BE49-F238E27FC236}">
                <a16:creationId xmlns:a16="http://schemas.microsoft.com/office/drawing/2014/main" id="{36201776-4573-4EA8-B428-CAD65AEBEEC2}"/>
              </a:ext>
            </a:extLst>
          </p:cNvPr>
          <p:cNvSpPr txBox="1"/>
          <p:nvPr/>
        </p:nvSpPr>
        <p:spPr>
          <a:xfrm>
            <a:off x="336023" y="1145214"/>
            <a:ext cx="8493652" cy="1538883"/>
          </a:xfrm>
          <a:prstGeom prst="rect">
            <a:avLst/>
          </a:prstGeom>
          <a:noFill/>
        </p:spPr>
        <p:txBody>
          <a:bodyPr wrap="square" rtlCol="0">
            <a:spAutoFit/>
          </a:bodyPr>
          <a:lstStyle/>
          <a:p>
            <a:r>
              <a:rPr lang="en-US" altLang="en-US" sz="1600" dirty="0"/>
              <a:t>There are many faults in the Appalachians and adjacent areas inherited from the formation of the supercontinent Pangea from </a:t>
            </a:r>
            <a:r>
              <a:rPr lang="en-US" sz="1600" b="0" i="0" u="none" strike="noStrike" dirty="0">
                <a:solidFill>
                  <a:srgbClr val="333333"/>
                </a:solidFill>
                <a:effectLst/>
                <a:highlight>
                  <a:srgbClr val="FFFFFF"/>
                </a:highlight>
                <a:cs typeface="Arial" panose="020B0604020202020204" pitchFamily="34" charset="0"/>
              </a:rPr>
              <a:t>500-300 million years ago, raising the Appalachian Mountains. The supercontinent rifted apart about 200 million years ago to form what is now the northeastern United States. </a:t>
            </a:r>
            <a:r>
              <a:rPr lang="en-US" altLang="en-US" sz="1600" dirty="0"/>
              <a:t>These old faults can be reactivated to produce occasional earthquakes in the Atlantic Coast region.</a:t>
            </a:r>
          </a:p>
          <a:p>
            <a:endParaRPr lang="en-US" dirty="0"/>
          </a:p>
        </p:txBody>
      </p:sp>
    </p:spTree>
    <p:extLst>
      <p:ext uri="{BB962C8B-B14F-4D97-AF65-F5344CB8AC3E}">
        <p14:creationId xmlns:p14="http://schemas.microsoft.com/office/powerpoint/2010/main" val="12881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683"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5"/>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6" name="Picture 5" descr="A close-up of a globe&#10;&#10;Description automatically generated">
            <a:extLst>
              <a:ext uri="{FF2B5EF4-FFF2-40B4-BE49-F238E27FC236}">
                <a16:creationId xmlns:a16="http://schemas.microsoft.com/office/drawing/2014/main" id="{F71FE759-D7D8-EEA1-0ED5-EFE157C8A54B}"/>
              </a:ext>
            </a:extLst>
          </p:cNvPr>
          <p:cNvPicPr>
            <a:picLocks noChangeAspect="1"/>
          </p:cNvPicPr>
          <p:nvPr/>
        </p:nvPicPr>
        <p:blipFill rotWithShape="1">
          <a:blip r:embed="rId4">
            <a:extLst>
              <a:ext uri="{28A0092B-C50C-407E-A947-70E740481C1C}">
                <a14:useLocalDpi xmlns:a14="http://schemas.microsoft.com/office/drawing/2010/main" val="0"/>
              </a:ext>
            </a:extLst>
          </a:blip>
          <a:srcRect l="22440" r="22440" b="26086"/>
          <a:stretch/>
        </p:blipFill>
        <p:spPr>
          <a:xfrm>
            <a:off x="228600" y="876300"/>
            <a:ext cx="3505200" cy="3390900"/>
          </a:xfrm>
          <a:prstGeom prst="rect">
            <a:avLst/>
          </a:prstGeom>
        </p:spPr>
      </p:pic>
      <p:pic>
        <p:nvPicPr>
          <p:cNvPr id="8" name="Picture 7" descr="A close-up of a globe&#10;&#10;Description automatically generated">
            <a:extLst>
              <a:ext uri="{FF2B5EF4-FFF2-40B4-BE49-F238E27FC236}">
                <a16:creationId xmlns:a16="http://schemas.microsoft.com/office/drawing/2014/main" id="{9644ED3B-7A32-82B0-1541-49025F0391E1}"/>
              </a:ext>
            </a:extLst>
          </p:cNvPr>
          <p:cNvPicPr>
            <a:picLocks noChangeAspect="1"/>
          </p:cNvPicPr>
          <p:nvPr/>
        </p:nvPicPr>
        <p:blipFill rotWithShape="1">
          <a:blip r:embed="rId5">
            <a:alphaModFix/>
            <a:extLst>
              <a:ext uri="{28A0092B-C50C-407E-A947-70E740481C1C}">
                <a14:useLocalDpi xmlns:a14="http://schemas.microsoft.com/office/drawing/2010/main" val="0"/>
              </a:ext>
            </a:extLst>
          </a:blip>
          <a:srcRect l="24512" t="-1" r="23963" b="25922"/>
          <a:stretch/>
        </p:blipFill>
        <p:spPr>
          <a:xfrm>
            <a:off x="5791200" y="868763"/>
            <a:ext cx="3276600" cy="3398437"/>
          </a:xfrm>
          <a:prstGeom prst="rect">
            <a:avLst/>
          </a:prstGeom>
        </p:spPr>
      </p:pic>
      <p:pic>
        <p:nvPicPr>
          <p:cNvPr id="11" name="Picture 10">
            <a:extLst>
              <a:ext uri="{FF2B5EF4-FFF2-40B4-BE49-F238E27FC236}">
                <a16:creationId xmlns:a16="http://schemas.microsoft.com/office/drawing/2014/main" id="{D49EABC6-81E1-CE63-C459-600E0CE632B9}"/>
              </a:ext>
            </a:extLst>
          </p:cNvPr>
          <p:cNvPicPr>
            <a:picLocks noChangeAspect="1"/>
          </p:cNvPicPr>
          <p:nvPr/>
        </p:nvPicPr>
        <p:blipFill rotWithShape="1">
          <a:blip r:embed="rId6"/>
          <a:srcRect l="3265" r="6640"/>
          <a:stretch/>
        </p:blipFill>
        <p:spPr>
          <a:xfrm>
            <a:off x="3073913" y="2133600"/>
            <a:ext cx="3174487" cy="1737360"/>
          </a:xfrm>
          <a:prstGeom prst="rect">
            <a:avLst/>
          </a:prstGeom>
          <a:ln w="19050">
            <a:solidFill>
              <a:srgbClr val="FFFF00"/>
            </a:solidFill>
          </a:ln>
        </p:spPr>
      </p:pic>
      <p:sp>
        <p:nvSpPr>
          <p:cNvPr id="12" name="Rectangle 11">
            <a:extLst>
              <a:ext uri="{FF2B5EF4-FFF2-40B4-BE49-F238E27FC236}">
                <a16:creationId xmlns:a16="http://schemas.microsoft.com/office/drawing/2014/main" id="{0987B526-51CC-8144-AFC7-6620B6B0A73E}"/>
              </a:ext>
            </a:extLst>
          </p:cNvPr>
          <p:cNvSpPr>
            <a:spLocks noChangeAspect="1"/>
          </p:cNvSpPr>
          <p:nvPr/>
        </p:nvSpPr>
        <p:spPr>
          <a:xfrm rot="2774498">
            <a:off x="2007990" y="2743765"/>
            <a:ext cx="594814" cy="328147"/>
          </a:xfrm>
          <a:prstGeom prst="rect">
            <a:avLst/>
          </a:prstGeom>
          <a:noFill/>
          <a:ln>
            <a:solidFill>
              <a:srgbClr val="FFFF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Up Arrow 12">
            <a:extLst>
              <a:ext uri="{FF2B5EF4-FFF2-40B4-BE49-F238E27FC236}">
                <a16:creationId xmlns:a16="http://schemas.microsoft.com/office/drawing/2014/main" id="{F9AAE4E6-76E6-72A0-4154-9A48CCB59135}"/>
              </a:ext>
            </a:extLst>
          </p:cNvPr>
          <p:cNvSpPr/>
          <p:nvPr/>
        </p:nvSpPr>
        <p:spPr>
          <a:xfrm rot="4146997">
            <a:off x="2616675" y="2566414"/>
            <a:ext cx="381000" cy="685800"/>
          </a:xfrm>
          <a:prstGeom prst="up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9E09C8D-CC8D-0D5B-F178-45898996D10E}"/>
              </a:ext>
            </a:extLst>
          </p:cNvPr>
          <p:cNvSpPr txBox="1"/>
          <p:nvPr/>
        </p:nvSpPr>
        <p:spPr>
          <a:xfrm>
            <a:off x="3607633" y="3517011"/>
            <a:ext cx="1928733" cy="369332"/>
          </a:xfrm>
          <a:prstGeom prst="rect">
            <a:avLst/>
          </a:prstGeom>
          <a:noFill/>
        </p:spPr>
        <p:txBody>
          <a:bodyPr wrap="none" rtlCol="0">
            <a:spAutoFit/>
          </a:bodyPr>
          <a:lstStyle/>
          <a:p>
            <a:r>
              <a:rPr lang="en-US" dirty="0"/>
              <a:t>continental rifting</a:t>
            </a:r>
          </a:p>
        </p:txBody>
      </p:sp>
      <p:sp>
        <p:nvSpPr>
          <p:cNvPr id="16" name="TextBox 15">
            <a:extLst>
              <a:ext uri="{FF2B5EF4-FFF2-40B4-BE49-F238E27FC236}">
                <a16:creationId xmlns:a16="http://schemas.microsoft.com/office/drawing/2014/main" id="{48495584-E020-1FAB-4C92-F669C07D3BA1}"/>
              </a:ext>
            </a:extLst>
          </p:cNvPr>
          <p:cNvSpPr txBox="1"/>
          <p:nvPr/>
        </p:nvSpPr>
        <p:spPr>
          <a:xfrm>
            <a:off x="798825" y="4242035"/>
            <a:ext cx="2364750" cy="369332"/>
          </a:xfrm>
          <a:prstGeom prst="rect">
            <a:avLst/>
          </a:prstGeom>
          <a:noFill/>
        </p:spPr>
        <p:txBody>
          <a:bodyPr wrap="none" rtlCol="0">
            <a:spAutoFit/>
          </a:bodyPr>
          <a:lstStyle/>
          <a:p>
            <a:r>
              <a:rPr lang="en-US" dirty="0"/>
              <a:t>175 million years ago</a:t>
            </a:r>
          </a:p>
        </p:txBody>
      </p:sp>
      <p:sp>
        <p:nvSpPr>
          <p:cNvPr id="18" name="TextBox 17">
            <a:extLst>
              <a:ext uri="{FF2B5EF4-FFF2-40B4-BE49-F238E27FC236}">
                <a16:creationId xmlns:a16="http://schemas.microsoft.com/office/drawing/2014/main" id="{A0AC0C7C-CCF4-AB60-EC36-A0EE4FD89081}"/>
              </a:ext>
            </a:extLst>
          </p:cNvPr>
          <p:cNvSpPr txBox="1"/>
          <p:nvPr/>
        </p:nvSpPr>
        <p:spPr>
          <a:xfrm>
            <a:off x="6311245" y="4267200"/>
            <a:ext cx="2236510" cy="369332"/>
          </a:xfrm>
          <a:prstGeom prst="rect">
            <a:avLst/>
          </a:prstGeom>
          <a:noFill/>
        </p:spPr>
        <p:txBody>
          <a:bodyPr wrap="none" rtlCol="0">
            <a:spAutoFit/>
          </a:bodyPr>
          <a:lstStyle/>
          <a:p>
            <a:r>
              <a:rPr lang="en-US" dirty="0"/>
              <a:t>65 million years ago</a:t>
            </a:r>
          </a:p>
        </p:txBody>
      </p:sp>
      <p:sp>
        <p:nvSpPr>
          <p:cNvPr id="19" name="TextBox 18">
            <a:extLst>
              <a:ext uri="{FF2B5EF4-FFF2-40B4-BE49-F238E27FC236}">
                <a16:creationId xmlns:a16="http://schemas.microsoft.com/office/drawing/2014/main" id="{0A16B53A-201B-D5A4-C3C5-AEE41828C253}"/>
              </a:ext>
            </a:extLst>
          </p:cNvPr>
          <p:cNvSpPr txBox="1"/>
          <p:nvPr/>
        </p:nvSpPr>
        <p:spPr>
          <a:xfrm>
            <a:off x="571500" y="4619625"/>
            <a:ext cx="8429625" cy="2169825"/>
          </a:xfrm>
          <a:prstGeom prst="rect">
            <a:avLst/>
          </a:prstGeom>
          <a:noFill/>
        </p:spPr>
        <p:txBody>
          <a:bodyPr wrap="square" rtlCol="0">
            <a:spAutoFit/>
          </a:bodyPr>
          <a:lstStyle/>
          <a:p>
            <a:r>
              <a:rPr lang="en-US" sz="1500" b="0" i="0" u="none" strike="noStrike" dirty="0">
                <a:solidFill>
                  <a:srgbClr val="333333"/>
                </a:solidFill>
                <a:effectLst/>
                <a:highlight>
                  <a:srgbClr val="FFFFFF"/>
                </a:highlight>
                <a:cs typeface="Arial" panose="020B0604020202020204" pitchFamily="34" charset="0"/>
              </a:rPr>
              <a:t>From about 200 to 170 million years ago, eastern North America rifted away from northwest Africa during the breakup of Pangea.  That rifting process was similar to what is happening today along the East Africa Rift Zone.  During continental rifting, normal faults form at the margins of down-dropped rift basins within which volcanic rocks erupt and below which igneous intrusive rocks solidify.  The Newark Basin is a rift basin formed along the North American continental margin during the breakup of Pangea and the Palisades Sill is an igneous intrusive rock formed during continental rifting.  No major tectonic or igneous activity has occurred along the eastern margin of North America since about 170 million years ago.  So, the eastern margin of North America is now cold continental crust that “rings like a bell” when struck by an earthquake.</a:t>
            </a:r>
            <a:endParaRPr lang="en-US" sz="1500" dirty="0">
              <a:cs typeface="Arial" panose="020B0604020202020204" pitchFamily="34" charset="0"/>
            </a:endParaRPr>
          </a:p>
        </p:txBody>
      </p:sp>
      <p:sp>
        <p:nvSpPr>
          <p:cNvPr id="20" name="TextBox 19">
            <a:extLst>
              <a:ext uri="{FF2B5EF4-FFF2-40B4-BE49-F238E27FC236}">
                <a16:creationId xmlns:a16="http://schemas.microsoft.com/office/drawing/2014/main" id="{6B1A161C-FC3D-7F32-C9C9-6022314617AF}"/>
              </a:ext>
            </a:extLst>
          </p:cNvPr>
          <p:cNvSpPr txBox="1"/>
          <p:nvPr/>
        </p:nvSpPr>
        <p:spPr>
          <a:xfrm>
            <a:off x="3431548" y="4040099"/>
            <a:ext cx="2816852" cy="523220"/>
          </a:xfrm>
          <a:prstGeom prst="rect">
            <a:avLst/>
          </a:prstGeom>
          <a:noFill/>
        </p:spPr>
        <p:txBody>
          <a:bodyPr wrap="square" rtlCol="0">
            <a:spAutoFit/>
          </a:bodyPr>
          <a:lstStyle/>
          <a:p>
            <a:r>
              <a:rPr lang="en-US" sz="1400" i="1" dirty="0"/>
              <a:t>Paleogeographic globes from Chris </a:t>
            </a:r>
            <a:r>
              <a:rPr lang="en-US" sz="1400" i="1" dirty="0" err="1"/>
              <a:t>Scotese</a:t>
            </a:r>
            <a:r>
              <a:rPr lang="en-US" sz="1400" i="1" dirty="0"/>
              <a:t> </a:t>
            </a:r>
            <a:r>
              <a:rPr lang="en-US" sz="1400" i="1" dirty="0" err="1"/>
              <a:t>Paleomap</a:t>
            </a:r>
            <a:r>
              <a:rPr lang="en-US" sz="1400" i="1" dirty="0"/>
              <a:t> Project.</a:t>
            </a:r>
          </a:p>
        </p:txBody>
      </p:sp>
      <p:sp>
        <p:nvSpPr>
          <p:cNvPr id="2" name="Google Shape;91;p13">
            <a:extLst>
              <a:ext uri="{FF2B5EF4-FFF2-40B4-BE49-F238E27FC236}">
                <a16:creationId xmlns:a16="http://schemas.microsoft.com/office/drawing/2014/main" id="{A4C1D6B8-0C4A-4BAE-AB1C-75B1E54A282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1925904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grpSp>
        <p:nvGrpSpPr>
          <p:cNvPr id="97" name="Google Shape;97;p13"/>
          <p:cNvGrpSpPr/>
          <p:nvPr/>
        </p:nvGrpSpPr>
        <p:grpSpPr>
          <a:xfrm>
            <a:off x="1513775" y="1140428"/>
            <a:ext cx="6116449" cy="4269188"/>
            <a:chOff x="10219450" y="12"/>
            <a:chExt cx="9144002" cy="6293577"/>
          </a:xfrm>
        </p:grpSpPr>
        <p:pic>
          <p:nvPicPr>
            <p:cNvPr id="98" name="Google Shape;98;p13"/>
            <p:cNvPicPr preferRelativeResize="0"/>
            <p:nvPr/>
          </p:nvPicPr>
          <p:blipFill>
            <a:blip r:embed="rId3">
              <a:alphaModFix/>
            </a:blip>
            <a:stretch>
              <a:fillRect/>
            </a:stretch>
          </p:blipFill>
          <p:spPr>
            <a:xfrm>
              <a:off x="10219450" y="12"/>
              <a:ext cx="9144002" cy="6293577"/>
            </a:xfrm>
            <a:prstGeom prst="rect">
              <a:avLst/>
            </a:prstGeom>
            <a:noFill/>
            <a:ln>
              <a:noFill/>
            </a:ln>
          </p:spPr>
        </p:pic>
        <p:cxnSp>
          <p:nvCxnSpPr>
            <p:cNvPr id="99" name="Google Shape;99;p13"/>
            <p:cNvCxnSpPr/>
            <p:nvPr/>
          </p:nvCxnSpPr>
          <p:spPr>
            <a:xfrm rot="10800000">
              <a:off x="18313975" y="2275500"/>
              <a:ext cx="548400" cy="447300"/>
            </a:xfrm>
            <a:prstGeom prst="straightConnector1">
              <a:avLst/>
            </a:prstGeom>
            <a:noFill/>
            <a:ln w="9525" cap="flat" cmpd="sng">
              <a:solidFill>
                <a:schemeClr val="dk2"/>
              </a:solidFill>
              <a:prstDash val="solid"/>
              <a:round/>
              <a:headEnd type="none" w="med" len="med"/>
              <a:tailEnd type="triangle" w="med" len="med"/>
            </a:ln>
          </p:spPr>
        </p:cxnSp>
      </p:grpSp>
      <p:sp>
        <p:nvSpPr>
          <p:cNvPr id="101" name="Google Shape;101;p13"/>
          <p:cNvSpPr txBox="1"/>
          <p:nvPr/>
        </p:nvSpPr>
        <p:spPr>
          <a:xfrm>
            <a:off x="368688" y="5409616"/>
            <a:ext cx="8406624" cy="144838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latin typeface="+mn-lt"/>
                <a:ea typeface="Calibri"/>
                <a:cs typeface="Calibri"/>
                <a:sym typeface="Calibri"/>
              </a:rPr>
              <a:t>The updated 2023 USGS map of earthquake risk for the mainland United States. This map shows a simplified probability of an area to get a large or damaging earthquake within the next 50 years. While the east coast has a lower risk of experiencing a large earthquake than the west coast there are still locations with higher risk.  This M 4.8 earthquake occurred in an area of medium risk.</a:t>
            </a:r>
            <a:endParaRPr sz="16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2832237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7">
            <a:extLst>
              <a:ext uri="{FF2B5EF4-FFF2-40B4-BE49-F238E27FC236}">
                <a16:creationId xmlns:a16="http://schemas.microsoft.com/office/drawing/2014/main" id="{B70A57D5-AD92-2029-2418-4E8630E5CBAA}"/>
              </a:ext>
            </a:extLst>
          </p:cNvPr>
          <p:cNvSpPr txBox="1">
            <a:spLocks noChangeArrowheads="1"/>
          </p:cNvSpPr>
          <p:nvPr/>
        </p:nvSpPr>
        <p:spPr bwMode="auto">
          <a:xfrm>
            <a:off x="302832" y="1077849"/>
            <a:ext cx="557371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dirty="0"/>
              <a:t>What stresses might have reactivated the fault that produced the April 5 New Jersey earthquake? Using hundreds of stress measurements across the North American Plate, US Geological Survey geophysicist Mary Lou Zoback and coworkers compiled a map of stress provinces in the coterminous Unites States. The Atlantic Coast and adjacent areas of that map are shown here.  </a:t>
            </a:r>
          </a:p>
          <a:p>
            <a:pPr eaLnBrk="1" hangingPunct="1"/>
            <a:endParaRPr lang="en-US" altLang="en-US" sz="1600" dirty="0"/>
          </a:p>
          <a:p>
            <a:pPr marL="285750" indent="-285750" eaLnBrk="1" hangingPunct="1">
              <a:buFont typeface="Arial" panose="020B0604020202020204" pitchFamily="34" charset="0"/>
              <a:buChar char="•"/>
            </a:pPr>
            <a:r>
              <a:rPr lang="en-US" altLang="en-US" sz="1600" dirty="0"/>
              <a:t>Notice that the direction of compression along the Atlantic Coast region is oriented northwest–southeast.  </a:t>
            </a:r>
          </a:p>
          <a:p>
            <a:pPr marL="285750" indent="-285750" eaLnBrk="1" hangingPunct="1">
              <a:buFont typeface="Arial" panose="020B0604020202020204" pitchFamily="34" charset="0"/>
              <a:buChar char="•"/>
            </a:pPr>
            <a:r>
              <a:rPr lang="en-US" altLang="en-US" sz="1600" dirty="0"/>
              <a:t>Farther west, the direction of compression is northeast - southwest in some areas and east–west in other areas.  </a:t>
            </a:r>
          </a:p>
          <a:p>
            <a:pPr eaLnBrk="1" hangingPunct="1"/>
            <a:endParaRPr lang="en-US" altLang="en-US" sz="1600" dirty="0"/>
          </a:p>
          <a:p>
            <a:pPr eaLnBrk="1" hangingPunct="1"/>
            <a:r>
              <a:rPr lang="en-US" altLang="en-US" sz="1600" dirty="0"/>
              <a:t>The April 5 earthquake (shown by star) occurred near the boundary between areas with northwest–southeast oriented compression and areas with northeast–southwest oriented compression.  </a:t>
            </a:r>
          </a:p>
          <a:p>
            <a:pPr eaLnBrk="1" hangingPunct="1"/>
            <a:endParaRPr lang="en-US" altLang="en-US" sz="1600" dirty="0"/>
          </a:p>
          <a:p>
            <a:pPr eaLnBrk="1" hangingPunct="1"/>
            <a:r>
              <a:rPr lang="en-US" altLang="en-US" sz="1600" dirty="0"/>
              <a:t>Interestingly, the April 5 earthquake was produced by thrust faulting with a northeast–southwest oriented axis of maximum compression. </a:t>
            </a:r>
          </a:p>
        </p:txBody>
      </p:sp>
      <p:pic>
        <p:nvPicPr>
          <p:cNvPr id="6" name="Picture 10" descr="stress">
            <a:extLst>
              <a:ext uri="{FF2B5EF4-FFF2-40B4-BE49-F238E27FC236}">
                <a16:creationId xmlns:a16="http://schemas.microsoft.com/office/drawing/2014/main" id="{4FA69804-0F6B-481C-66CF-570CAF9EDE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76200"/>
            <a:ext cx="3200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EB689F19-F461-3B3E-54F3-A255F6D27E5A}"/>
              </a:ext>
            </a:extLst>
          </p:cNvPr>
          <p:cNvSpPr txBox="1">
            <a:spLocks noChangeArrowheads="1"/>
          </p:cNvSpPr>
          <p:nvPr/>
        </p:nvSpPr>
        <p:spPr bwMode="auto">
          <a:xfrm>
            <a:off x="5867400" y="6059488"/>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dirty="0"/>
              <a:t>M. L. Zoback and M. Zoback, State of Stress in the Coterminous United States, J. </a:t>
            </a:r>
            <a:r>
              <a:rPr lang="en-US" altLang="en-US" sz="1200" dirty="0" err="1"/>
              <a:t>Geophys</a:t>
            </a:r>
            <a:r>
              <a:rPr lang="en-US" altLang="en-US" sz="1200" dirty="0"/>
              <a:t>. Res., v. 85, p. 6113-6156, 1980.</a:t>
            </a:r>
          </a:p>
        </p:txBody>
      </p:sp>
      <p:sp>
        <p:nvSpPr>
          <p:cNvPr id="12" name="5-Point Star 11">
            <a:extLst>
              <a:ext uri="{FF2B5EF4-FFF2-40B4-BE49-F238E27FC236}">
                <a16:creationId xmlns:a16="http://schemas.microsoft.com/office/drawing/2014/main" id="{A50A4ECE-9ADD-6A29-37D3-614910557177}"/>
              </a:ext>
            </a:extLst>
          </p:cNvPr>
          <p:cNvSpPr>
            <a:spLocks noChangeAspect="1"/>
          </p:cNvSpPr>
          <p:nvPr/>
        </p:nvSpPr>
        <p:spPr>
          <a:xfrm>
            <a:off x="7330440" y="2209800"/>
            <a:ext cx="274320" cy="274320"/>
          </a:xfrm>
          <a:prstGeom prst="star5">
            <a:avLst/>
          </a:prstGeom>
          <a:solidFill>
            <a:srgbClr val="FF0000"/>
          </a:solidFill>
          <a:ln w="63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3" name="Google Shape;91;p13">
            <a:extLst>
              <a:ext uri="{FF2B5EF4-FFF2-40B4-BE49-F238E27FC236}">
                <a16:creationId xmlns:a16="http://schemas.microsoft.com/office/drawing/2014/main" id="{DF67716F-8559-C472-0369-C2A3FC35E98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4.8</a:t>
            </a:r>
            <a:r>
              <a:rPr lang="en-US" sz="2400" b="1" dirty="0">
                <a:solidFill>
                  <a:srgbClr val="10478B"/>
                </a:solidFill>
                <a:latin typeface="Arial"/>
                <a:ea typeface="Arial"/>
                <a:cs typeface="Arial"/>
                <a:sym typeface="Arial"/>
              </a:rPr>
              <a:t> </a:t>
            </a:r>
            <a:r>
              <a:rPr lang="en-US" sz="2400" b="1" dirty="0">
                <a:solidFill>
                  <a:srgbClr val="10478B"/>
                </a:solidFill>
              </a:rPr>
              <a:t>NEW JERSEY</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April 5</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14</a:t>
            </a:r>
            <a:r>
              <a:rPr lang="en-US" sz="1800" b="1" dirty="0">
                <a:solidFill>
                  <a:srgbClr val="10478B"/>
                </a:solidFill>
                <a:latin typeface="Arial"/>
                <a:ea typeface="Arial"/>
                <a:cs typeface="Arial"/>
                <a:sym typeface="Arial"/>
              </a:rPr>
              <a:t>:</a:t>
            </a:r>
            <a:r>
              <a:rPr lang="en-US" sz="1800" b="1" dirty="0">
                <a:solidFill>
                  <a:srgbClr val="10478B"/>
                </a:solidFill>
              </a:rPr>
              <a:t>23</a:t>
            </a:r>
            <a:r>
              <a:rPr lang="en-US" sz="1800" b="1" dirty="0">
                <a:solidFill>
                  <a:srgbClr val="10478B"/>
                </a:solidFill>
                <a:latin typeface="Arial"/>
                <a:ea typeface="Arial"/>
                <a:cs typeface="Arial"/>
                <a:sym typeface="Arial"/>
              </a:rPr>
              <a:t>:</a:t>
            </a:r>
            <a:r>
              <a:rPr lang="en-US" sz="1800" b="1" dirty="0">
                <a:solidFill>
                  <a:srgbClr val="10478B"/>
                </a:solidFill>
              </a:rPr>
              <a:t>20</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4092462838"/>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1560</TotalTime>
  <Words>1997</Words>
  <Application>Microsoft Office PowerPoint</Application>
  <PresentationFormat>On-screen Show (4:3)</PresentationFormat>
  <Paragraphs>121</Paragraphs>
  <Slides>15</Slides>
  <Notes>15</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ＭＳ Ｐゴシック</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Bravo</dc:creator>
  <cp:lastModifiedBy>Kate Bravo</cp:lastModifiedBy>
  <cp:revision>24</cp:revision>
  <dcterms:modified xsi:type="dcterms:W3CDTF">2024-04-07T21:17:05Z</dcterms:modified>
</cp:coreProperties>
</file>