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8"/>
  </p:notesMasterIdLst>
  <p:sldIdLst>
    <p:sldId id="443" r:id="rId2"/>
    <p:sldId id="257" r:id="rId3"/>
    <p:sldId id="265" r:id="rId4"/>
    <p:sldId id="445" r:id="rId5"/>
    <p:sldId id="259" r:id="rId6"/>
    <p:sldId id="441" r:id="rId7"/>
    <p:sldId id="261" r:id="rId8"/>
    <p:sldId id="262" r:id="rId9"/>
    <p:sldId id="263" r:id="rId10"/>
    <p:sldId id="267" r:id="rId11"/>
    <p:sldId id="451" r:id="rId12"/>
    <p:sldId id="452" r:id="rId13"/>
    <p:sldId id="266" r:id="rId14"/>
    <p:sldId id="264" r:id="rId15"/>
    <p:sldId id="269" r:id="rId16"/>
    <p:sldId id="270" r:id="rId17"/>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86044" autoAdjust="0"/>
  </p:normalViewPr>
  <p:slideViewPr>
    <p:cSldViewPr snapToGrid="0">
      <p:cViewPr>
        <p:scale>
          <a:sx n="80" d="100"/>
          <a:sy n="80" d="100"/>
        </p:scale>
        <p:origin x="1483"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network.igs.org/"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b="1" dirty="0"/>
              <a:t>For more detail, visit USGS</a:t>
            </a:r>
            <a:r>
              <a:rPr lang="en-US" dirty="0"/>
              <a:t>:  </a:t>
            </a:r>
          </a:p>
          <a:p>
            <a:pPr marL="0" lvl="0" indent="0" algn="l" rtl="0">
              <a:spcBef>
                <a:spcPts val="0"/>
              </a:spcBef>
              <a:spcAft>
                <a:spcPts val="0"/>
              </a:spcAft>
              <a:buNone/>
            </a:pPr>
            <a:r>
              <a:rPr lang="en-US" dirty="0"/>
              <a:t>https://earthquake.usgs.gov/earthquakes/eventpage/us7000m9g4/executive</a:t>
            </a:r>
            <a:endParaRPr dirty="0"/>
          </a:p>
          <a:p>
            <a:pPr marL="0" lvl="0" indent="0" algn="l" rtl="0">
              <a:spcBef>
                <a:spcPts val="0"/>
              </a:spcBef>
              <a:spcAft>
                <a:spcPts val="0"/>
              </a:spcAft>
              <a:buNone/>
            </a:pPr>
            <a:endParaRPr dirty="0"/>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c8ab406f29_0_4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c8ab406f29_0_4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marL="0" lvl="0" indent="0" algn="l" rtl="0">
              <a:spcBef>
                <a:spcPts val="360"/>
              </a:spcBef>
              <a:spcAft>
                <a:spcPts val="0"/>
              </a:spcAft>
              <a:buNone/>
            </a:pPr>
            <a:endParaRPr dirty="0"/>
          </a:p>
        </p:txBody>
      </p:sp>
      <p:sp>
        <p:nvSpPr>
          <p:cNvPr id="230" name="Google Shape;230;g2c8ab406f29_0_4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c9007cc5cf_0_2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2c9007cc5cf_0_2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50" name="Google Shape;250;g2c9007cc5cf_0_2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c8ab406f29_0_5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c8ab406f29_0_5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16" name="Google Shape;216;g2c8ab406f29_0_5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928191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c8ab406f29_0_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c8ab406f29_0_3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22" name="Google Shape;222;g2c8ab406f29_0_3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2c8c1ec7785_7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2c8c1ec7785_7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marL="0" lvl="0" indent="0" algn="l" rtl="0">
              <a:spcBef>
                <a:spcPts val="360"/>
              </a:spcBef>
              <a:spcAft>
                <a:spcPts val="0"/>
              </a:spcAft>
              <a:buNone/>
            </a:pPr>
            <a:endParaRPr dirty="0"/>
          </a:p>
        </p:txBody>
      </p:sp>
      <p:sp>
        <p:nvSpPr>
          <p:cNvPr id="205" name="Google Shape;205;g2c8c1ec7785_7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a:t>Relevant Animation:</a:t>
            </a:r>
            <a:endParaRPr b="1"/>
          </a:p>
          <a:p>
            <a:pPr marL="0" lvl="0" indent="0" algn="l" rtl="0">
              <a:spcBef>
                <a:spcPts val="360"/>
              </a:spcBef>
              <a:spcAft>
                <a:spcPts val="0"/>
              </a:spcAft>
              <a:buNone/>
            </a:pPr>
            <a:r>
              <a:rPr lang="en-US"/>
              <a:t>Where do travel-time curves come from? https://www.iris.edu/hq/inclass/animation/traveltime_curves_how_they_are_created </a:t>
            </a:r>
            <a:endParaRPr/>
          </a:p>
          <a:p>
            <a:pPr marL="0" lvl="0" indent="0" algn="l" rtl="0">
              <a:spcBef>
                <a:spcPts val="360"/>
              </a:spcBef>
              <a:spcAft>
                <a:spcPts val="0"/>
              </a:spcAft>
              <a:buNone/>
            </a:pPr>
            <a:endParaRPr/>
          </a:p>
        </p:txBody>
      </p:sp>
      <p:sp>
        <p:nvSpPr>
          <p:cNvPr id="260" name="Google Shape;260;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bd3eaa297d_0_8: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76" name="Google Shape;276;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c8ab406f29_0_2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2c8ab406f29_0_2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02" name="Google Shape;102;g2c8ab406f29_0_2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c8ab406f29_0_5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c8ab406f29_0_5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16" name="Google Shape;216;g2c8ab406f29_0_5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2c8ab406f29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 name="Google Shape;109;g2c8ab406f29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dirty="0"/>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Relevant animation:  </a:t>
            </a:r>
          </a:p>
          <a:p>
            <a:pPr marL="0" lvl="0" indent="0" algn="l" rtl="0">
              <a:spcBef>
                <a:spcPts val="0"/>
              </a:spcBef>
              <a:spcAft>
                <a:spcPts val="0"/>
              </a:spcAft>
              <a:buNone/>
            </a:pPr>
            <a:r>
              <a:rPr lang="en-US" dirty="0"/>
              <a:t>Earthquake Intensity https://www.iris.edu/hq/inclass/animation/earthquake_intensity </a:t>
            </a:r>
          </a:p>
          <a:p>
            <a:pPr marL="0" lvl="0" indent="0" algn="l" rtl="0">
              <a:spcBef>
                <a:spcPts val="0"/>
              </a:spcBef>
              <a:spcAft>
                <a:spcPts val="0"/>
              </a:spcAft>
              <a:buNone/>
            </a:pPr>
            <a:endParaRPr dirty="0"/>
          </a:p>
        </p:txBody>
      </p:sp>
      <p:sp>
        <p:nvSpPr>
          <p:cNvPr id="110" name="Google Shape;110;g2c8ab406f29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c8c1ec7785_4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c8c1ec7785_4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marL="0" lvl="0" indent="0" algn="l" rtl="0">
              <a:spcBef>
                <a:spcPts val="360"/>
              </a:spcBef>
              <a:spcAft>
                <a:spcPts val="0"/>
              </a:spcAft>
              <a:buNone/>
            </a:pPr>
            <a:endParaRPr dirty="0"/>
          </a:p>
        </p:txBody>
      </p:sp>
      <p:sp>
        <p:nvSpPr>
          <p:cNvPr id="120" name="Google Shape;120;g2c8c1ec7785_4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From US Geological Survey Open-File Report 2010-1083-M</a:t>
            </a:r>
          </a:p>
          <a:p>
            <a:pPr eaLnBrk="1" hangingPunct="1">
              <a:spcBef>
                <a:spcPct val="0"/>
              </a:spcBef>
            </a:pPr>
            <a:r>
              <a:rPr lang="en-US" altLang="en-US" dirty="0">
                <a:ea typeface="ＭＳ Ｐゴシック" panose="020B0600070205080204" pitchFamily="34" charset="-128"/>
              </a:rPr>
              <a:t>Seismicity of the Earth 1900–2012 Philippine Sea Plate and Vicinity</a:t>
            </a:r>
          </a:p>
          <a:p>
            <a:pPr eaLnBrk="1" hangingPunct="1">
              <a:spcBef>
                <a:spcPct val="0"/>
              </a:spcBef>
            </a:pPr>
            <a:r>
              <a:rPr lang="en-US" altLang="en-US" dirty="0">
                <a:ea typeface="ＭＳ Ｐゴシック" panose="020B0600070205080204" pitchFamily="34" charset="-128"/>
              </a:rPr>
              <a:t>Compiled by Gregory M. </a:t>
            </a:r>
            <a:r>
              <a:rPr lang="en-US" altLang="en-US" dirty="0" err="1">
                <a:ea typeface="ＭＳ Ｐゴシック" panose="020B0600070205080204" pitchFamily="34" charset="-128"/>
              </a:rPr>
              <a:t>Smoczyk</a:t>
            </a:r>
            <a:r>
              <a:rPr lang="en-US" altLang="en-US" dirty="0">
                <a:ea typeface="ＭＳ Ｐゴシック" panose="020B0600070205080204" pitchFamily="34" charset="-128"/>
              </a:rPr>
              <a:t>, Gavin P. Hayes, Michael W. Hamburger, Harley M. Benz, Antonio </a:t>
            </a:r>
            <a:r>
              <a:rPr lang="en-US" altLang="en-US" dirty="0" err="1">
                <a:ea typeface="ＭＳ Ｐゴシック" panose="020B0600070205080204" pitchFamily="34" charset="-128"/>
              </a:rPr>
              <a:t>Villaseñor</a:t>
            </a:r>
            <a:r>
              <a:rPr lang="en-US" altLang="en-US" dirty="0">
                <a:ea typeface="ＭＳ Ｐゴシック" panose="020B0600070205080204" pitchFamily="34" charset="-128"/>
              </a:rPr>
              <a:t>, and Kevin P. Furlong</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1985368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c8ab406f29_0_15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7" name="Google Shape;147;g2c8ab406f29_0_15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48" name="Google Shape;148;g2c8ab406f29_0_15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7</a:t>
            </a:fld>
            <a:endParaRPr sz="13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c8c1ec7785_7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c8c1ec7785_7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Station image from IGS (</a:t>
            </a:r>
            <a:r>
              <a:rPr lang="en-US" u="sng">
                <a:solidFill>
                  <a:schemeClr val="hlink"/>
                </a:solidFill>
                <a:hlinkClick r:id="rId3"/>
              </a:rPr>
              <a:t>https://network.igs.org/</a:t>
            </a:r>
            <a:r>
              <a:rPr lang="en-US"/>
              <a:t> station TWTF)</a:t>
            </a:r>
            <a:endParaRPr/>
          </a:p>
        </p:txBody>
      </p:sp>
      <p:sp>
        <p:nvSpPr>
          <p:cNvPr id="162" name="Google Shape;162;g2c8c1ec7785_7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2c8c1ec7785_2_3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2c8c1ec7785_2_3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87" name="Google Shape;187;g2c8c1ec7785_2_3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8.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7.xml"/><Relationship Id="rId7" Type="http://schemas.openxmlformats.org/officeDocument/2006/relationships/image" Target="../media/image31.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mailto:tammy.bravo@earthscop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hyperlink" Target="https://commons.wikimedia.org/w/index.php?curid=116285712"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p13"/>
          <p:cNvSpPr txBox="1"/>
          <p:nvPr/>
        </p:nvSpPr>
        <p:spPr>
          <a:xfrm>
            <a:off x="363726" y="1153058"/>
            <a:ext cx="3821616" cy="530803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solidFill>
                  <a:schemeClr val="dk1"/>
                </a:solidFill>
                <a:latin typeface="Calibri"/>
                <a:ea typeface="Calibri"/>
                <a:cs typeface="Calibri"/>
                <a:sym typeface="Calibri"/>
              </a:rPr>
              <a:t>A 7.4-magnitude earthquake, followed by &gt;55 aftershocks &gt;M4, struck off the east coast of Taiwan on Wednesday morning 18km (11.2 miles) SSW of </a:t>
            </a:r>
            <a:r>
              <a:rPr lang="en-US" sz="1800" dirty="0" err="1">
                <a:solidFill>
                  <a:schemeClr val="dk1"/>
                </a:solidFill>
                <a:latin typeface="Calibri"/>
                <a:ea typeface="Calibri"/>
                <a:cs typeface="Calibri"/>
                <a:sym typeface="Calibri"/>
              </a:rPr>
              <a:t>Haulien</a:t>
            </a:r>
            <a:r>
              <a:rPr lang="en-US" sz="1800" dirty="0">
                <a:solidFill>
                  <a:schemeClr val="dk1"/>
                </a:solidFill>
                <a:latin typeface="Calibri"/>
                <a:ea typeface="Calibri"/>
                <a:cs typeface="Calibri"/>
                <a:sym typeface="Calibri"/>
              </a:rPr>
              <a:t> City, Taiwan at a depth of 34.8 km (21.6 miles).  At least 9 people were killed and more than 900 injured. The earthquake, which damaged buildings and caused landslides, was the largest to hit Taiwan in 25 years and was also felt in parts of China. </a:t>
            </a:r>
          </a:p>
          <a:p>
            <a:pPr marL="0" lvl="0" indent="0" algn="l" rtl="0">
              <a:spcBef>
                <a:spcPts val="0"/>
              </a:spcBef>
              <a:spcAft>
                <a:spcPts val="0"/>
              </a:spcAft>
              <a:buNone/>
            </a:pPr>
            <a:endParaRPr lang="en-US" sz="18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alibri"/>
                <a:ea typeface="Calibri"/>
                <a:cs typeface="Calibri"/>
                <a:sym typeface="Calibri"/>
              </a:rPr>
              <a:t>A tsunami warning was issued for Taiwan, Japan, and the Philippines as a result. A small tsunami washed ashore on southern Japanese islands but caused no damage. The tsunami threat has now passed.</a:t>
            </a:r>
          </a:p>
          <a:p>
            <a:pPr marL="0" lvl="0" indent="0" algn="l" rtl="0">
              <a:spcBef>
                <a:spcPts val="0"/>
              </a:spcBef>
              <a:spcAft>
                <a:spcPts val="0"/>
              </a:spcAft>
              <a:buClr>
                <a:schemeClr val="dk1"/>
              </a:buClr>
              <a:buSzPts val="1100"/>
              <a:buFont typeface="Arial"/>
              <a:buNone/>
            </a:pPr>
            <a:endParaRPr lang="en-US" sz="1800" dirty="0">
              <a:solidFill>
                <a:schemeClr val="dk1"/>
              </a:solidFill>
              <a:latin typeface="Calibri"/>
              <a:ea typeface="Calibri"/>
              <a:cs typeface="Calibri"/>
              <a:sym typeface="Calibri"/>
            </a:endParaRPr>
          </a:p>
          <a:p>
            <a:pPr marL="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2" name="TextBox 1">
            <a:extLst>
              <a:ext uri="{FF2B5EF4-FFF2-40B4-BE49-F238E27FC236}">
                <a16:creationId xmlns:a16="http://schemas.microsoft.com/office/drawing/2014/main" id="{7F8E1CED-FF0C-6CCC-BFB4-E6654E458414}"/>
              </a:ext>
            </a:extLst>
          </p:cNvPr>
          <p:cNvSpPr txBox="1"/>
          <p:nvPr/>
        </p:nvSpPr>
        <p:spPr>
          <a:xfrm>
            <a:off x="6904154" y="165033"/>
            <a:ext cx="2156844" cy="954107"/>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23.819</a:t>
            </a:r>
            <a:r>
              <a:rPr lang="en-US" altLang="en-US" sz="1200" dirty="0">
                <a:latin typeface="Arial" panose="020B0604020202020204" pitchFamily="34" charset="0"/>
              </a:rPr>
              <a:t>°</a:t>
            </a:r>
            <a:r>
              <a:rPr lang="en-US" altLang="en-US" dirty="0">
                <a:latin typeface="Arial" panose="020B0604020202020204" pitchFamily="34" charset="0"/>
              </a:rPr>
              <a:t>N</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121.562</a:t>
            </a:r>
            <a:r>
              <a:rPr lang="en-US" altLang="en-US" sz="1200" dirty="0">
                <a:latin typeface="Arial" panose="020B0604020202020204" pitchFamily="34" charset="0"/>
              </a:rPr>
              <a:t>°</a:t>
            </a:r>
            <a:r>
              <a:rPr lang="en-US" altLang="en-US" sz="1400" dirty="0">
                <a:latin typeface="Arial" panose="020B0604020202020204" pitchFamily="34" charset="0"/>
              </a:rPr>
              <a:t>E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34.8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pic>
        <p:nvPicPr>
          <p:cNvPr id="4" name="Picture 3">
            <a:extLst>
              <a:ext uri="{FF2B5EF4-FFF2-40B4-BE49-F238E27FC236}">
                <a16:creationId xmlns:a16="http://schemas.microsoft.com/office/drawing/2014/main" id="{946705BE-9CBD-8E4A-BED2-29F1FD12284B}"/>
              </a:ext>
            </a:extLst>
          </p:cNvPr>
          <p:cNvPicPr>
            <a:picLocks noChangeAspect="1"/>
          </p:cNvPicPr>
          <p:nvPr/>
        </p:nvPicPr>
        <p:blipFill>
          <a:blip r:embed="rId3"/>
          <a:stretch>
            <a:fillRect/>
          </a:stretch>
        </p:blipFill>
        <p:spPr>
          <a:xfrm>
            <a:off x="5497814" y="3184714"/>
            <a:ext cx="3386958" cy="3165193"/>
          </a:xfrm>
          <a:prstGeom prst="rect">
            <a:avLst/>
          </a:prstGeom>
          <a:ln w="6350">
            <a:solidFill>
              <a:schemeClr val="tx1"/>
            </a:solidFill>
          </a:ln>
        </p:spPr>
      </p:pic>
      <p:cxnSp>
        <p:nvCxnSpPr>
          <p:cNvPr id="8" name="Straight Connector 7">
            <a:extLst>
              <a:ext uri="{FF2B5EF4-FFF2-40B4-BE49-F238E27FC236}">
                <a16:creationId xmlns:a16="http://schemas.microsoft.com/office/drawing/2014/main" id="{B00DBF74-5ADF-CC4D-BA4B-473ECAFA3931}"/>
              </a:ext>
            </a:extLst>
          </p:cNvPr>
          <p:cNvCxnSpPr>
            <a:cxnSpLocks/>
          </p:cNvCxnSpPr>
          <p:nvPr/>
        </p:nvCxnSpPr>
        <p:spPr>
          <a:xfrm>
            <a:off x="4733539" y="3633473"/>
            <a:ext cx="2716476" cy="1292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86E6F7F-A51A-EA4D-A409-4C494D5F42E9}"/>
              </a:ext>
            </a:extLst>
          </p:cNvPr>
          <p:cNvCxnSpPr>
            <a:cxnSpLocks/>
          </p:cNvCxnSpPr>
          <p:nvPr/>
        </p:nvCxnSpPr>
        <p:spPr>
          <a:xfrm>
            <a:off x="6383770" y="3620635"/>
            <a:ext cx="1066245" cy="10161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A6565B09-19DE-0964-3305-53AE34FDC1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3539" y="997561"/>
            <a:ext cx="1650231" cy="262307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0F236766-FDE5-CE4F-B343-3088122DB854}"/>
              </a:ext>
            </a:extLst>
          </p:cNvPr>
          <p:cNvSpPr txBox="1"/>
          <p:nvPr/>
        </p:nvSpPr>
        <p:spPr>
          <a:xfrm>
            <a:off x="6091777" y="6422027"/>
            <a:ext cx="3516923" cy="261610"/>
          </a:xfrm>
          <a:prstGeom prst="rect">
            <a:avLst/>
          </a:prstGeom>
          <a:noFill/>
        </p:spPr>
        <p:txBody>
          <a:bodyPr wrap="square" rtlCol="0">
            <a:spAutoFit/>
          </a:bodyPr>
          <a:lstStyle/>
          <a:p>
            <a:r>
              <a:rPr lang="en-US" sz="1100" dirty="0"/>
              <a:t>Earthquake animation from www.iris.edu/ieb</a:t>
            </a:r>
          </a:p>
        </p:txBody>
      </p:sp>
      <p:pic>
        <p:nvPicPr>
          <p:cNvPr id="2051" name="Picture 3">
            <a:extLst>
              <a:ext uri="{FF2B5EF4-FFF2-40B4-BE49-F238E27FC236}">
                <a16:creationId xmlns:a16="http://schemas.microsoft.com/office/drawing/2014/main" id="{B241D3AA-29EB-52BA-BCA4-4F1BB5D3B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8002" y="1079326"/>
            <a:ext cx="972377" cy="2145202"/>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Google Shape;91;p13">
            <a:extLst>
              <a:ext uri="{FF2B5EF4-FFF2-40B4-BE49-F238E27FC236}">
                <a16:creationId xmlns:a16="http://schemas.microsoft.com/office/drawing/2014/main" id="{DEF4CD38-1B6F-4C87-1BB6-169AB758585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3" name="Google Shape;233;p24"/>
          <p:cNvSpPr txBox="1"/>
          <p:nvPr/>
        </p:nvSpPr>
        <p:spPr>
          <a:xfrm>
            <a:off x="339099" y="1121563"/>
            <a:ext cx="3227457" cy="5170380"/>
          </a:xfrm>
          <a:prstGeom prst="rect">
            <a:avLst/>
          </a:prstGeom>
          <a:noFill/>
          <a:ln>
            <a:noFill/>
          </a:ln>
        </p:spPr>
        <p:txBody>
          <a:bodyPr spcFirstLastPara="1" wrap="square" lIns="91425" tIns="91425" rIns="91425" bIns="91425" anchor="t" anchorCtr="0">
            <a:noAutofit/>
          </a:bodyPr>
          <a:lstStyle/>
          <a:p>
            <a:pPr rtl="0">
              <a:spcBef>
                <a:spcPts val="0"/>
              </a:spcBef>
              <a:spcAft>
                <a:spcPts val="0"/>
              </a:spcAft>
            </a:pPr>
            <a:r>
              <a:rPr lang="en-US" sz="1600" b="0" i="0" u="none" strike="noStrike" dirty="0">
                <a:solidFill>
                  <a:srgbClr val="000000"/>
                </a:solidFill>
                <a:effectLst/>
                <a:latin typeface="Arial" panose="020B0604020202020204" pitchFamily="34" charset="0"/>
              </a:rPr>
              <a:t>Taiwan is at the intersection of two subduction zone plate boundaries between the Eurasian and Philippine Sea plates. </a:t>
            </a:r>
          </a:p>
          <a:p>
            <a:pPr rtl="0">
              <a:spcBef>
                <a:spcPts val="0"/>
              </a:spcBef>
              <a:spcAft>
                <a:spcPts val="0"/>
              </a:spcAft>
            </a:pPr>
            <a:endParaRPr lang="en-US" sz="1600" dirty="0">
              <a:latin typeface="Arial" panose="020B0604020202020204" pitchFamily="34" charset="0"/>
            </a:endParaRPr>
          </a:p>
          <a:p>
            <a:pPr rtl="0">
              <a:spcBef>
                <a:spcPts val="0"/>
              </a:spcBef>
              <a:spcAft>
                <a:spcPts val="0"/>
              </a:spcAft>
            </a:pPr>
            <a:r>
              <a:rPr lang="en-US" sz="1600" b="0" i="0" u="none" strike="noStrike" dirty="0">
                <a:solidFill>
                  <a:srgbClr val="000000"/>
                </a:solidFill>
                <a:effectLst/>
                <a:latin typeface="Arial" panose="020B0604020202020204" pitchFamily="34" charset="0"/>
              </a:rPr>
              <a:t>The upper map shows the 4000 most recent earthquake in th</a:t>
            </a:r>
            <a:r>
              <a:rPr lang="en-US" sz="1600" dirty="0">
                <a:latin typeface="Arial" panose="020B0604020202020204" pitchFamily="34" charset="0"/>
              </a:rPr>
              <a:t>e region, color coded by depth.</a:t>
            </a:r>
            <a:endParaRPr lang="en-US" sz="1600" b="0" i="0" u="none" strike="noStrike" dirty="0">
              <a:solidFill>
                <a:srgbClr val="000000"/>
              </a:solidFill>
              <a:effectLst/>
              <a:latin typeface="Arial" panose="020B0604020202020204" pitchFamily="34" charset="0"/>
            </a:endParaRPr>
          </a:p>
          <a:p>
            <a:pPr rtl="0">
              <a:spcBef>
                <a:spcPts val="0"/>
              </a:spcBef>
              <a:spcAft>
                <a:spcPts val="0"/>
              </a:spcAft>
            </a:pPr>
            <a:endParaRPr lang="en-US" sz="1600" dirty="0">
              <a:latin typeface="Arial" panose="020B0604020202020204" pitchFamily="34" charset="0"/>
            </a:endParaRPr>
          </a:p>
          <a:p>
            <a:pPr rtl="0">
              <a:spcBef>
                <a:spcPts val="0"/>
              </a:spcBef>
              <a:spcAft>
                <a:spcPts val="0"/>
              </a:spcAft>
            </a:pPr>
            <a:r>
              <a:rPr lang="en-US" sz="1600" b="0" i="0" u="none" strike="noStrike" dirty="0">
                <a:solidFill>
                  <a:srgbClr val="000000"/>
                </a:solidFill>
                <a:effectLst/>
                <a:latin typeface="Arial" panose="020B0604020202020204" pitchFamily="34" charset="0"/>
              </a:rPr>
              <a:t>Over the preceding 50 years there have been 12 earthquakes above a magnitude 7, shown in the bottom map, that have occurred along the island of Taiwan.</a:t>
            </a:r>
            <a:endParaRPr lang="en-US" sz="1600" b="0" dirty="0">
              <a:effectLst/>
            </a:endParaRPr>
          </a:p>
          <a:p>
            <a:pPr rtl="0">
              <a:spcBef>
                <a:spcPts val="0"/>
              </a:spcBef>
              <a:spcAft>
                <a:spcPts val="0"/>
              </a:spcAft>
            </a:pPr>
            <a:br>
              <a:rPr lang="en-US" sz="1600" b="0" dirty="0">
                <a:effectLst/>
              </a:rPr>
            </a:br>
            <a:r>
              <a:rPr lang="en-US" sz="1600" b="0" i="0" u="none" strike="noStrike" dirty="0">
                <a:solidFill>
                  <a:srgbClr val="000000"/>
                </a:solidFill>
                <a:effectLst/>
                <a:latin typeface="Arial" panose="020B0604020202020204" pitchFamily="34" charset="0"/>
              </a:rPr>
              <a:t>The largest recorded earthquake in this region occurred in 1920, a M8.2 located east of the April 2, 2024 earthquake. </a:t>
            </a:r>
            <a:endParaRPr lang="en-US" sz="1600" b="0" dirty="0">
              <a:effectLst/>
            </a:endParaRPr>
          </a:p>
          <a:p>
            <a:br>
              <a:rPr lang="en-US" sz="2000" b="0" dirty="0">
                <a:effectLst/>
              </a:rPr>
            </a:br>
            <a:br>
              <a:rPr lang="en-US" sz="2000" b="0" dirty="0">
                <a:effectLst/>
              </a:rPr>
            </a:br>
            <a:endParaRPr sz="1800" dirty="0">
              <a:solidFill>
                <a:schemeClr val="dk1"/>
              </a:solidFill>
              <a:latin typeface="Calibri"/>
              <a:ea typeface="Calibri"/>
              <a:cs typeface="Calibri"/>
              <a:sym typeface="Calibri"/>
            </a:endParaRPr>
          </a:p>
        </p:txBody>
      </p:sp>
      <p:grpSp>
        <p:nvGrpSpPr>
          <p:cNvPr id="234" name="Google Shape;234;p24"/>
          <p:cNvGrpSpPr/>
          <p:nvPr/>
        </p:nvGrpSpPr>
        <p:grpSpPr>
          <a:xfrm>
            <a:off x="4642948" y="3808326"/>
            <a:ext cx="3385685" cy="2900357"/>
            <a:chOff x="4839149" y="3061975"/>
            <a:chExt cx="3993025" cy="3622649"/>
          </a:xfrm>
        </p:grpSpPr>
        <p:pic>
          <p:nvPicPr>
            <p:cNvPr id="235" name="Google Shape;235;p24"/>
            <p:cNvPicPr preferRelativeResize="0"/>
            <p:nvPr/>
          </p:nvPicPr>
          <p:blipFill>
            <a:blip r:embed="rId3">
              <a:alphaModFix/>
            </a:blip>
            <a:stretch>
              <a:fillRect/>
            </a:stretch>
          </p:blipFill>
          <p:spPr>
            <a:xfrm>
              <a:off x="4839149" y="3061975"/>
              <a:ext cx="3993025" cy="3622649"/>
            </a:xfrm>
            <a:prstGeom prst="rect">
              <a:avLst/>
            </a:prstGeom>
            <a:noFill/>
            <a:ln>
              <a:noFill/>
            </a:ln>
          </p:spPr>
        </p:pic>
        <p:sp>
          <p:nvSpPr>
            <p:cNvPr id="236" name="Google Shape;236;p24"/>
            <p:cNvSpPr txBox="1"/>
            <p:nvPr/>
          </p:nvSpPr>
          <p:spPr>
            <a:xfrm>
              <a:off x="7371850" y="5725475"/>
              <a:ext cx="1101000" cy="67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lt1"/>
                  </a:solidFill>
                </a:rPr>
                <a:t>Philippine Sea Plate</a:t>
              </a:r>
              <a:endParaRPr sz="1200">
                <a:solidFill>
                  <a:schemeClr val="lt1"/>
                </a:solidFill>
              </a:endParaRPr>
            </a:p>
          </p:txBody>
        </p:sp>
        <p:sp>
          <p:nvSpPr>
            <p:cNvPr id="237" name="Google Shape;237;p24"/>
            <p:cNvSpPr txBox="1"/>
            <p:nvPr/>
          </p:nvSpPr>
          <p:spPr>
            <a:xfrm>
              <a:off x="5018075" y="3376575"/>
              <a:ext cx="1101000" cy="67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lt1"/>
                  </a:solidFill>
                </a:rPr>
                <a:t>Eurasian</a:t>
              </a:r>
              <a:endParaRPr sz="1200">
                <a:solidFill>
                  <a:schemeClr val="lt1"/>
                </a:solidFill>
              </a:endParaRPr>
            </a:p>
            <a:p>
              <a:pPr marL="0" lvl="0" indent="0" algn="ctr" rtl="0">
                <a:spcBef>
                  <a:spcPts val="0"/>
                </a:spcBef>
                <a:spcAft>
                  <a:spcPts val="0"/>
                </a:spcAft>
                <a:buNone/>
              </a:pPr>
              <a:r>
                <a:rPr lang="en-US" sz="1200">
                  <a:solidFill>
                    <a:schemeClr val="lt1"/>
                  </a:solidFill>
                </a:rPr>
                <a:t>Plate</a:t>
              </a:r>
              <a:endParaRPr sz="1200">
                <a:solidFill>
                  <a:schemeClr val="lt1"/>
                </a:solidFill>
              </a:endParaRPr>
            </a:p>
          </p:txBody>
        </p:sp>
        <p:sp>
          <p:nvSpPr>
            <p:cNvPr id="238" name="Google Shape;238;p24"/>
            <p:cNvSpPr txBox="1"/>
            <p:nvPr/>
          </p:nvSpPr>
          <p:spPr>
            <a:xfrm>
              <a:off x="6904100" y="3135400"/>
              <a:ext cx="1101000" cy="67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lt1"/>
                  </a:solidFill>
                </a:rPr>
                <a:t>EQs &gt;M7</a:t>
              </a:r>
              <a:endParaRPr b="1">
                <a:solidFill>
                  <a:schemeClr val="lt1"/>
                </a:solidFill>
              </a:endParaRPr>
            </a:p>
          </p:txBody>
        </p:sp>
      </p:grpSp>
      <p:pic>
        <p:nvPicPr>
          <p:cNvPr id="5" name="Picture 4" descr="A map of the earth with many colored dots&#10;&#10;Description automatically generated">
            <a:extLst>
              <a:ext uri="{FF2B5EF4-FFF2-40B4-BE49-F238E27FC236}">
                <a16:creationId xmlns:a16="http://schemas.microsoft.com/office/drawing/2014/main" id="{DB6DF1B5-97E2-36A1-B0A8-0113B0864222}"/>
              </a:ext>
            </a:extLst>
          </p:cNvPr>
          <p:cNvPicPr>
            <a:picLocks noChangeAspect="1"/>
          </p:cNvPicPr>
          <p:nvPr/>
        </p:nvPicPr>
        <p:blipFill>
          <a:blip r:embed="rId4"/>
          <a:stretch>
            <a:fillRect/>
          </a:stretch>
        </p:blipFill>
        <p:spPr>
          <a:xfrm>
            <a:off x="3908200" y="980998"/>
            <a:ext cx="4673092" cy="2634733"/>
          </a:xfrm>
          <a:prstGeom prst="rect">
            <a:avLst/>
          </a:prstGeom>
        </p:spPr>
      </p:pic>
      <p:pic>
        <p:nvPicPr>
          <p:cNvPr id="7" name="Picture 6" descr="A close-up of a sign&#10;&#10;Description automatically generated">
            <a:extLst>
              <a:ext uri="{FF2B5EF4-FFF2-40B4-BE49-F238E27FC236}">
                <a16:creationId xmlns:a16="http://schemas.microsoft.com/office/drawing/2014/main" id="{982257E2-961F-D6B4-4F41-0214336FBFF9}"/>
              </a:ext>
            </a:extLst>
          </p:cNvPr>
          <p:cNvPicPr>
            <a:picLocks noChangeAspect="1"/>
          </p:cNvPicPr>
          <p:nvPr/>
        </p:nvPicPr>
        <p:blipFill>
          <a:blip r:embed="rId5"/>
          <a:stretch>
            <a:fillRect/>
          </a:stretch>
        </p:blipFill>
        <p:spPr>
          <a:xfrm>
            <a:off x="8154535" y="5226683"/>
            <a:ext cx="853514" cy="1486029"/>
          </a:xfrm>
          <a:prstGeom prst="rect">
            <a:avLst/>
          </a:prstGeom>
        </p:spPr>
      </p:pic>
      <p:sp>
        <p:nvSpPr>
          <p:cNvPr id="8" name="Google Shape;255;p25">
            <a:extLst>
              <a:ext uri="{FF2B5EF4-FFF2-40B4-BE49-F238E27FC236}">
                <a16:creationId xmlns:a16="http://schemas.microsoft.com/office/drawing/2014/main" id="{72FA0535-1B4A-63D8-8B8C-3DA44EBD9975}"/>
              </a:ext>
            </a:extLst>
          </p:cNvPr>
          <p:cNvSpPr txBox="1"/>
          <p:nvPr/>
        </p:nvSpPr>
        <p:spPr>
          <a:xfrm>
            <a:off x="753154" y="6484538"/>
            <a:ext cx="533614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Arial"/>
              <a:buNone/>
            </a:pPr>
            <a:r>
              <a:rPr lang="en-US" sz="1200" i="1" dirty="0">
                <a:solidFill>
                  <a:schemeClr val="dk1"/>
                </a:solidFill>
              </a:rPr>
              <a:t>Images from the </a:t>
            </a:r>
            <a:r>
              <a:rPr lang="en-US" sz="1200" b="0" i="1" u="none" strike="noStrike" cap="none" dirty="0">
                <a:solidFill>
                  <a:schemeClr val="dk1"/>
                </a:solidFill>
                <a:latin typeface="Arial"/>
                <a:ea typeface="Arial"/>
                <a:cs typeface="Arial"/>
                <a:sym typeface="Arial"/>
              </a:rPr>
              <a:t>Interactive Earthquake Browser (IEB)</a:t>
            </a:r>
            <a:endParaRPr sz="1200" dirty="0"/>
          </a:p>
        </p:txBody>
      </p:sp>
      <p:sp>
        <p:nvSpPr>
          <p:cNvPr id="9" name="Google Shape;91;p13">
            <a:extLst>
              <a:ext uri="{FF2B5EF4-FFF2-40B4-BE49-F238E27FC236}">
                <a16:creationId xmlns:a16="http://schemas.microsoft.com/office/drawing/2014/main" id="{7DBF3DFB-A249-7ACA-08E5-523817A9B5D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7" name="Picture 6">
            <a:extLst>
              <a:ext uri="{FF2B5EF4-FFF2-40B4-BE49-F238E27FC236}">
                <a16:creationId xmlns:a16="http://schemas.microsoft.com/office/drawing/2014/main" id="{27FD09BE-B15E-0746-8149-3C9CF201344E}"/>
              </a:ext>
            </a:extLst>
          </p:cNvPr>
          <p:cNvPicPr>
            <a:picLocks noChangeAspect="1"/>
          </p:cNvPicPr>
          <p:nvPr/>
        </p:nvPicPr>
        <p:blipFill>
          <a:blip r:embed="rId3"/>
          <a:stretch>
            <a:fillRect/>
          </a:stretch>
        </p:blipFill>
        <p:spPr>
          <a:xfrm>
            <a:off x="431293" y="2703679"/>
            <a:ext cx="5868294" cy="3769564"/>
          </a:xfrm>
          <a:prstGeom prst="rect">
            <a:avLst/>
          </a:prstGeom>
          <a:ln>
            <a:solidFill>
              <a:schemeClr val="tx1"/>
            </a:solidFill>
          </a:ln>
        </p:spPr>
      </p:pic>
      <p:pic>
        <p:nvPicPr>
          <p:cNvPr id="254" name="Google Shape;254;p25"/>
          <p:cNvPicPr preferRelativeResize="0"/>
          <p:nvPr/>
        </p:nvPicPr>
        <p:blipFill>
          <a:blip r:embed="rId4">
            <a:alphaModFix/>
          </a:blip>
          <a:stretch>
            <a:fillRect/>
          </a:stretch>
        </p:blipFill>
        <p:spPr>
          <a:xfrm>
            <a:off x="5467242" y="4907937"/>
            <a:ext cx="1227073" cy="1450176"/>
          </a:xfrm>
          <a:prstGeom prst="rect">
            <a:avLst/>
          </a:prstGeom>
          <a:noFill/>
          <a:ln>
            <a:solidFill>
              <a:schemeClr val="tx1"/>
            </a:solidFill>
          </a:ln>
        </p:spPr>
      </p:pic>
      <p:sp>
        <p:nvSpPr>
          <p:cNvPr id="255" name="Google Shape;255;p25"/>
          <p:cNvSpPr txBox="1"/>
          <p:nvPr/>
        </p:nvSpPr>
        <p:spPr>
          <a:xfrm>
            <a:off x="220591" y="6508768"/>
            <a:ext cx="5336147"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Arial"/>
              <a:buNone/>
            </a:pPr>
            <a:r>
              <a:rPr lang="en-US" sz="1200" i="1" dirty="0">
                <a:solidFill>
                  <a:schemeClr val="dk1"/>
                </a:solidFill>
              </a:rPr>
              <a:t>Map data from the </a:t>
            </a:r>
            <a:r>
              <a:rPr lang="en-US" sz="1200" b="0" i="1" u="none" strike="noStrike" cap="none" dirty="0">
                <a:solidFill>
                  <a:schemeClr val="dk1"/>
                </a:solidFill>
                <a:latin typeface="Arial"/>
                <a:ea typeface="Arial"/>
                <a:cs typeface="Arial"/>
                <a:sym typeface="Arial"/>
              </a:rPr>
              <a:t>US Geological Survey (legend rescaled for readability)</a:t>
            </a:r>
            <a:endParaRPr sz="1200" dirty="0"/>
          </a:p>
        </p:txBody>
      </p:sp>
      <p:sp>
        <p:nvSpPr>
          <p:cNvPr id="256" name="Google Shape;256;p25"/>
          <p:cNvSpPr txBox="1"/>
          <p:nvPr/>
        </p:nvSpPr>
        <p:spPr>
          <a:xfrm>
            <a:off x="327721" y="1029265"/>
            <a:ext cx="6730304" cy="9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600" dirty="0">
                <a:solidFill>
                  <a:schemeClr val="dk1"/>
                </a:solidFill>
              </a:rPr>
              <a:t>While nearly all earthquakes in Taiwan occur along the island’s </a:t>
            </a:r>
          </a:p>
          <a:p>
            <a:pPr marL="0" lvl="0" indent="0" algn="l" rtl="0">
              <a:spcBef>
                <a:spcPts val="0"/>
              </a:spcBef>
              <a:spcAft>
                <a:spcPts val="0"/>
              </a:spcAft>
              <a:buClr>
                <a:schemeClr val="dk1"/>
              </a:buClr>
              <a:buSzPts val="1100"/>
              <a:buFont typeface="Arial"/>
              <a:buNone/>
            </a:pPr>
            <a:r>
              <a:rPr lang="en-US" sz="1600" dirty="0">
                <a:solidFill>
                  <a:schemeClr val="dk1"/>
                </a:solidFill>
              </a:rPr>
              <a:t>east coast, the vast majority of the country’s population lives along the west coast. So, for most earthquakes, large population centers experience shaking but not much damage.  However, when a major earthquake does occur in western Taiwan, the impacts can be devastating.</a:t>
            </a:r>
            <a:endParaRPr sz="1600" dirty="0">
              <a:solidFill>
                <a:schemeClr val="dk1"/>
              </a:solidFill>
              <a:latin typeface="Calibri"/>
              <a:ea typeface="Calibri"/>
              <a:cs typeface="Calibri"/>
              <a:sym typeface="Calibri"/>
            </a:endParaRPr>
          </a:p>
        </p:txBody>
      </p:sp>
      <p:pic>
        <p:nvPicPr>
          <p:cNvPr id="3" name="Picture 2" descr="A map of taiwan with different colored areas&#10;&#10;Description automatically generated">
            <a:extLst>
              <a:ext uri="{FF2B5EF4-FFF2-40B4-BE49-F238E27FC236}">
                <a16:creationId xmlns:a16="http://schemas.microsoft.com/office/drawing/2014/main" id="{FE577890-9A99-DFF7-1BB0-FC253C20A3D0}"/>
              </a:ext>
            </a:extLst>
          </p:cNvPr>
          <p:cNvPicPr>
            <a:picLocks noChangeAspect="1"/>
          </p:cNvPicPr>
          <p:nvPr/>
        </p:nvPicPr>
        <p:blipFill>
          <a:blip r:embed="rId5"/>
          <a:stretch>
            <a:fillRect/>
          </a:stretch>
        </p:blipFill>
        <p:spPr>
          <a:xfrm>
            <a:off x="6766125" y="1114158"/>
            <a:ext cx="2154750" cy="3699222"/>
          </a:xfrm>
          <a:prstGeom prst="rect">
            <a:avLst/>
          </a:prstGeom>
        </p:spPr>
      </p:pic>
      <p:pic>
        <p:nvPicPr>
          <p:cNvPr id="5" name="Picture 4" descr="A chart of a speed test&#10;&#10;Description automatically generated with medium confidence">
            <a:extLst>
              <a:ext uri="{FF2B5EF4-FFF2-40B4-BE49-F238E27FC236}">
                <a16:creationId xmlns:a16="http://schemas.microsoft.com/office/drawing/2014/main" id="{1BFEA0F2-3BDA-CD47-0FF4-299A1E94E2E5}"/>
              </a:ext>
            </a:extLst>
          </p:cNvPr>
          <p:cNvPicPr>
            <a:picLocks noChangeAspect="1"/>
          </p:cNvPicPr>
          <p:nvPr/>
        </p:nvPicPr>
        <p:blipFill>
          <a:blip r:embed="rId6"/>
          <a:stretch>
            <a:fillRect/>
          </a:stretch>
        </p:blipFill>
        <p:spPr>
          <a:xfrm>
            <a:off x="7832802" y="5155412"/>
            <a:ext cx="1251595" cy="1624667"/>
          </a:xfrm>
          <a:prstGeom prst="rect">
            <a:avLst/>
          </a:prstGeom>
        </p:spPr>
      </p:pic>
      <p:sp>
        <p:nvSpPr>
          <p:cNvPr id="6" name="TextBox 5">
            <a:extLst>
              <a:ext uri="{FF2B5EF4-FFF2-40B4-BE49-F238E27FC236}">
                <a16:creationId xmlns:a16="http://schemas.microsoft.com/office/drawing/2014/main" id="{088BF3BB-AAC7-0F23-8CC2-BE12721AFC85}"/>
              </a:ext>
            </a:extLst>
          </p:cNvPr>
          <p:cNvSpPr txBox="1"/>
          <p:nvPr/>
        </p:nvSpPr>
        <p:spPr>
          <a:xfrm>
            <a:off x="6674219" y="522015"/>
            <a:ext cx="2410178" cy="523220"/>
          </a:xfrm>
          <a:prstGeom prst="rect">
            <a:avLst/>
          </a:prstGeom>
          <a:noFill/>
        </p:spPr>
        <p:txBody>
          <a:bodyPr wrap="square" rtlCol="0">
            <a:spAutoFit/>
          </a:bodyPr>
          <a:lstStyle/>
          <a:p>
            <a:pPr algn="ctr"/>
            <a:r>
              <a:rPr lang="en-US" b="1" dirty="0">
                <a:solidFill>
                  <a:srgbClr val="222222"/>
                </a:solidFill>
                <a:highlight>
                  <a:srgbClr val="FFFFFF"/>
                </a:highlight>
                <a:latin typeface="Arial" panose="020B0604020202020204" pitchFamily="34" charset="0"/>
              </a:rPr>
              <a:t>Population Density of Taiwan by district (2020</a:t>
            </a:r>
            <a:r>
              <a:rPr lang="en-US" dirty="0">
                <a:solidFill>
                  <a:srgbClr val="222222"/>
                </a:solidFill>
                <a:highlight>
                  <a:srgbClr val="FFFFFF"/>
                </a:highlight>
                <a:latin typeface="Arial" panose="020B0604020202020204" pitchFamily="34" charset="0"/>
              </a:rPr>
              <a:t>)</a:t>
            </a:r>
            <a:endParaRPr lang="en-US" dirty="0"/>
          </a:p>
        </p:txBody>
      </p:sp>
      <p:sp>
        <p:nvSpPr>
          <p:cNvPr id="2" name="TextBox 1">
            <a:extLst>
              <a:ext uri="{FF2B5EF4-FFF2-40B4-BE49-F238E27FC236}">
                <a16:creationId xmlns:a16="http://schemas.microsoft.com/office/drawing/2014/main" id="{1730F38C-0D30-7771-D208-579596A196B5}"/>
              </a:ext>
            </a:extLst>
          </p:cNvPr>
          <p:cNvSpPr txBox="1"/>
          <p:nvPr/>
        </p:nvSpPr>
        <p:spPr>
          <a:xfrm>
            <a:off x="7832802" y="4755302"/>
            <a:ext cx="1050691" cy="400110"/>
          </a:xfrm>
          <a:prstGeom prst="rect">
            <a:avLst/>
          </a:prstGeom>
          <a:noFill/>
        </p:spPr>
        <p:txBody>
          <a:bodyPr wrap="square" rtlCol="0">
            <a:spAutoFit/>
          </a:bodyPr>
          <a:lstStyle/>
          <a:p>
            <a:pPr algn="ctr"/>
            <a:r>
              <a:rPr lang="en-US" sz="1000" b="1" dirty="0"/>
              <a:t>Inhabitants per square km</a:t>
            </a:r>
          </a:p>
        </p:txBody>
      </p:sp>
      <p:sp>
        <p:nvSpPr>
          <p:cNvPr id="4" name="Google Shape;91;p13">
            <a:extLst>
              <a:ext uri="{FF2B5EF4-FFF2-40B4-BE49-F238E27FC236}">
                <a16:creationId xmlns:a16="http://schemas.microsoft.com/office/drawing/2014/main" id="{815B8FEE-BF7B-FF90-3184-ED571D233C5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3" name="Picture 2" descr="A map of the earth with orange dots and black text&#10;&#10;Description automatically generated">
            <a:extLst>
              <a:ext uri="{FF2B5EF4-FFF2-40B4-BE49-F238E27FC236}">
                <a16:creationId xmlns:a16="http://schemas.microsoft.com/office/drawing/2014/main" id="{EBAA9049-90D0-CF11-2817-029AFA9ADB7F}"/>
              </a:ext>
            </a:extLst>
          </p:cNvPr>
          <p:cNvPicPr>
            <a:picLocks noChangeAspect="1"/>
          </p:cNvPicPr>
          <p:nvPr/>
        </p:nvPicPr>
        <p:blipFill>
          <a:blip r:embed="rId3"/>
          <a:stretch>
            <a:fillRect/>
          </a:stretch>
        </p:blipFill>
        <p:spPr>
          <a:xfrm>
            <a:off x="3143947" y="1004835"/>
            <a:ext cx="5583509" cy="5451231"/>
          </a:xfrm>
          <a:prstGeom prst="rect">
            <a:avLst/>
          </a:prstGeom>
        </p:spPr>
      </p:pic>
      <p:sp>
        <p:nvSpPr>
          <p:cNvPr id="4" name="TextBox 3">
            <a:extLst>
              <a:ext uri="{FF2B5EF4-FFF2-40B4-BE49-F238E27FC236}">
                <a16:creationId xmlns:a16="http://schemas.microsoft.com/office/drawing/2014/main" id="{9B9287D7-34AB-E38E-D558-F0E4A448B0D8}"/>
              </a:ext>
            </a:extLst>
          </p:cNvPr>
          <p:cNvSpPr txBox="1"/>
          <p:nvPr/>
        </p:nvSpPr>
        <p:spPr>
          <a:xfrm>
            <a:off x="411982" y="1477108"/>
            <a:ext cx="2481943" cy="4185761"/>
          </a:xfrm>
          <a:prstGeom prst="rect">
            <a:avLst/>
          </a:prstGeom>
          <a:noFill/>
        </p:spPr>
        <p:txBody>
          <a:bodyPr wrap="square" rtlCol="0">
            <a:spAutoFit/>
          </a:bodyPr>
          <a:lstStyle/>
          <a:p>
            <a:r>
              <a:rPr lang="en-US" dirty="0">
                <a:solidFill>
                  <a:schemeClr val="tx1"/>
                </a:solidFill>
              </a:rPr>
              <a:t>The April 1935 M7.1 </a:t>
            </a:r>
            <a:r>
              <a:rPr lang="en-US" dirty="0" err="1">
                <a:solidFill>
                  <a:schemeClr val="tx1"/>
                </a:solidFill>
              </a:rPr>
              <a:t>Shinchiku-Taichū</a:t>
            </a:r>
            <a:r>
              <a:rPr lang="en-US" dirty="0">
                <a:solidFill>
                  <a:schemeClr val="tx1"/>
                </a:solidFill>
              </a:rPr>
              <a:t> earthquake was  the deadliest in Taiwan history, claiming 3,276 lives.</a:t>
            </a:r>
          </a:p>
          <a:p>
            <a:endParaRPr lang="en-US" dirty="0">
              <a:solidFill>
                <a:schemeClr val="tx1"/>
              </a:solidFill>
            </a:endParaRPr>
          </a:p>
          <a:p>
            <a:r>
              <a:rPr lang="en-US" dirty="0">
                <a:solidFill>
                  <a:schemeClr val="tx1"/>
                </a:solidFill>
              </a:rPr>
              <a:t>The second-deadliest earthquake in Taiwan's recorded history, occurred just 25 years ago, on September 21, 1999. The </a:t>
            </a:r>
            <a:br>
              <a:rPr lang="en-US" dirty="0">
                <a:solidFill>
                  <a:schemeClr val="tx1"/>
                </a:solidFill>
              </a:rPr>
            </a:br>
            <a:r>
              <a:rPr lang="en-US" dirty="0">
                <a:solidFill>
                  <a:schemeClr val="tx1"/>
                </a:solidFill>
              </a:rPr>
              <a:t>M 7.7 earthquake occurred in Jiji (Chi-Chi), Nantou County, Taiwan.  There were 2,415 fatalities, 11,305 injured, 100,000 people made homeless, and </a:t>
            </a:r>
            <a:br>
              <a:rPr lang="en-US" dirty="0">
                <a:solidFill>
                  <a:schemeClr val="tx1"/>
                </a:solidFill>
              </a:rPr>
            </a:br>
            <a:r>
              <a:rPr lang="en-US" dirty="0">
                <a:solidFill>
                  <a:schemeClr val="tx1"/>
                </a:solidFill>
              </a:rPr>
              <a:t>$10 billion (US) worth of damage. </a:t>
            </a:r>
          </a:p>
          <a:p>
            <a:endParaRPr lang="en-US" dirty="0">
              <a:solidFill>
                <a:srgbClr val="FF0000"/>
              </a:solidFill>
            </a:endParaRPr>
          </a:p>
        </p:txBody>
      </p:sp>
      <p:cxnSp>
        <p:nvCxnSpPr>
          <p:cNvPr id="6" name="Straight Connector 5">
            <a:extLst>
              <a:ext uri="{FF2B5EF4-FFF2-40B4-BE49-F238E27FC236}">
                <a16:creationId xmlns:a16="http://schemas.microsoft.com/office/drawing/2014/main" id="{2B07918F-0C6B-FE78-1A5F-97BB1E91BA76}"/>
              </a:ext>
            </a:extLst>
          </p:cNvPr>
          <p:cNvCxnSpPr>
            <a:cxnSpLocks/>
          </p:cNvCxnSpPr>
          <p:nvPr/>
        </p:nvCxnSpPr>
        <p:spPr>
          <a:xfrm>
            <a:off x="2790092" y="3810000"/>
            <a:ext cx="2264229" cy="1055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2CC6D36-BFA7-619B-9249-34C8B4AA29F7}"/>
              </a:ext>
            </a:extLst>
          </p:cNvPr>
          <p:cNvCxnSpPr>
            <a:cxnSpLocks/>
          </p:cNvCxnSpPr>
          <p:nvPr/>
        </p:nvCxnSpPr>
        <p:spPr>
          <a:xfrm>
            <a:off x="2801815" y="1977012"/>
            <a:ext cx="2252506" cy="147543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Google Shape;255;p25">
            <a:extLst>
              <a:ext uri="{FF2B5EF4-FFF2-40B4-BE49-F238E27FC236}">
                <a16:creationId xmlns:a16="http://schemas.microsoft.com/office/drawing/2014/main" id="{882F82FF-6193-5AAF-928C-B4B3ABE0FF6A}"/>
              </a:ext>
            </a:extLst>
          </p:cNvPr>
          <p:cNvSpPr txBox="1"/>
          <p:nvPr/>
        </p:nvSpPr>
        <p:spPr>
          <a:xfrm>
            <a:off x="2370939" y="6560421"/>
            <a:ext cx="8752586"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Arial"/>
              <a:buNone/>
            </a:pPr>
            <a:r>
              <a:rPr lang="en-US" sz="1200" i="1" dirty="0">
                <a:solidFill>
                  <a:schemeClr val="dk1"/>
                </a:solidFill>
              </a:rPr>
              <a:t>Image courtesy NOAA, SAMUEL GRANADOS AND JÚLIA LEDUR / THE WASHINGTON POST </a:t>
            </a:r>
            <a:endParaRPr sz="1200" dirty="0"/>
          </a:p>
        </p:txBody>
      </p:sp>
      <p:sp>
        <p:nvSpPr>
          <p:cNvPr id="2" name="Google Shape;91;p13">
            <a:extLst>
              <a:ext uri="{FF2B5EF4-FFF2-40B4-BE49-F238E27FC236}">
                <a16:creationId xmlns:a16="http://schemas.microsoft.com/office/drawing/2014/main" id="{24D8C750-7711-4ACD-2A19-AD92AA58180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664819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 name="Taiwan_M7.4_240402_DRAFT.">
            <a:hlinkClick r:id="" action="ppaction://media"/>
            <a:extLst>
              <a:ext uri="{FF2B5EF4-FFF2-40B4-BE49-F238E27FC236}">
                <a16:creationId xmlns:a16="http://schemas.microsoft.com/office/drawing/2014/main" id="{5E8F4CB6-38F1-9A7D-8C84-FC44FA78B2C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95754" y="2631112"/>
            <a:ext cx="6752492" cy="3601329"/>
          </a:xfrm>
          <a:prstGeom prst="rect">
            <a:avLst/>
          </a:prstGeom>
        </p:spPr>
      </p:pic>
      <p:sp>
        <p:nvSpPr>
          <p:cNvPr id="3" name="TextBox 2">
            <a:extLst>
              <a:ext uri="{FF2B5EF4-FFF2-40B4-BE49-F238E27FC236}">
                <a16:creationId xmlns:a16="http://schemas.microsoft.com/office/drawing/2014/main" id="{51A0E738-96F6-230E-F9B2-A2A747615BDE}"/>
              </a:ext>
            </a:extLst>
          </p:cNvPr>
          <p:cNvSpPr txBox="1"/>
          <p:nvPr/>
        </p:nvSpPr>
        <p:spPr>
          <a:xfrm>
            <a:off x="562707" y="1157947"/>
            <a:ext cx="7707086" cy="1077218"/>
          </a:xfrm>
          <a:prstGeom prst="rect">
            <a:avLst/>
          </a:prstGeom>
          <a:noFill/>
        </p:spPr>
        <p:txBody>
          <a:bodyPr wrap="square" rtlCol="0">
            <a:spAutoFit/>
          </a:bodyPr>
          <a:lstStyle/>
          <a:p>
            <a:r>
              <a:rPr lang="en-US" sz="1600" dirty="0"/>
              <a:t>Within 24 hours of the mainshock, 41 aftershocks occurred, ranging in magnitude from 4.1 to 6.4. The largest aftershock, measuring magnitude 6.4, occurred just 13 minutes after the mainshock. It is anticipated that the aftershocks will persist for many weeks following the earthquake, gradually decreasing in frequency over time.</a:t>
            </a:r>
          </a:p>
        </p:txBody>
      </p:sp>
      <p:sp>
        <p:nvSpPr>
          <p:cNvPr id="4" name="Google Shape;91;p13">
            <a:extLst>
              <a:ext uri="{FF2B5EF4-FFF2-40B4-BE49-F238E27FC236}">
                <a16:creationId xmlns:a16="http://schemas.microsoft.com/office/drawing/2014/main" id="{74EA762E-32ED-0708-CABE-569B10C4A1F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1"/>
          <p:cNvSpPr txBox="1"/>
          <p:nvPr/>
        </p:nvSpPr>
        <p:spPr>
          <a:xfrm>
            <a:off x="361569" y="1001196"/>
            <a:ext cx="4389752" cy="315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600"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sz="1600" dirty="0">
              <a:solidFill>
                <a:schemeClr val="dk1"/>
              </a:solidFill>
            </a:endParaRPr>
          </a:p>
          <a:p>
            <a:pPr marL="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211" name="Google Shape;211;p21"/>
          <p:cNvPicPr preferRelativeResize="0"/>
          <p:nvPr/>
        </p:nvPicPr>
        <p:blipFill>
          <a:blip r:embed="rId5">
            <a:alphaModFix/>
          </a:blip>
          <a:stretch>
            <a:fillRect/>
          </a:stretch>
        </p:blipFill>
        <p:spPr>
          <a:xfrm>
            <a:off x="4575225" y="4379082"/>
            <a:ext cx="4144111" cy="2326519"/>
          </a:xfrm>
          <a:prstGeom prst="rect">
            <a:avLst/>
          </a:prstGeom>
          <a:noFill/>
          <a:ln>
            <a:noFill/>
          </a:ln>
        </p:spPr>
      </p:pic>
      <p:pic>
        <p:nvPicPr>
          <p:cNvPr id="212" name="Google Shape;212;p21"/>
          <p:cNvPicPr preferRelativeResize="0"/>
          <p:nvPr/>
        </p:nvPicPr>
        <p:blipFill>
          <a:blip r:embed="rId6">
            <a:alphaModFix/>
          </a:blip>
          <a:stretch>
            <a:fillRect/>
          </a:stretch>
        </p:blipFill>
        <p:spPr>
          <a:xfrm>
            <a:off x="307675" y="5904225"/>
            <a:ext cx="3909060" cy="977265"/>
          </a:xfrm>
          <a:prstGeom prst="rect">
            <a:avLst/>
          </a:prstGeom>
          <a:noFill/>
          <a:ln>
            <a:noFill/>
          </a:ln>
        </p:spPr>
      </p:pic>
      <p:pic>
        <p:nvPicPr>
          <p:cNvPr id="3" name="Picture 2" descr="A blue and white circle with black text&#10;&#10;Description automatically generated">
            <a:extLst>
              <a:ext uri="{FF2B5EF4-FFF2-40B4-BE49-F238E27FC236}">
                <a16:creationId xmlns:a16="http://schemas.microsoft.com/office/drawing/2014/main" id="{AAE3C836-2E1D-3208-8564-B2D52945B327}"/>
              </a:ext>
            </a:extLst>
          </p:cNvPr>
          <p:cNvPicPr>
            <a:picLocks noChangeAspect="1"/>
          </p:cNvPicPr>
          <p:nvPr/>
        </p:nvPicPr>
        <p:blipFill>
          <a:blip r:embed="rId7"/>
          <a:stretch>
            <a:fillRect/>
          </a:stretch>
        </p:blipFill>
        <p:spPr>
          <a:xfrm>
            <a:off x="819227" y="4096975"/>
            <a:ext cx="1968639" cy="1793649"/>
          </a:xfrm>
          <a:prstGeom prst="rect">
            <a:avLst/>
          </a:prstGeom>
        </p:spPr>
      </p:pic>
      <p:pic>
        <p:nvPicPr>
          <p:cNvPr id="4" name="Focal _ SHORT REVERSE">
            <a:hlinkClick r:id="" action="ppaction://media"/>
            <a:extLst>
              <a:ext uri="{FF2B5EF4-FFF2-40B4-BE49-F238E27FC236}">
                <a16:creationId xmlns:a16="http://schemas.microsoft.com/office/drawing/2014/main" id="{239CC85E-E2B0-6A56-F700-196F27B10B5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721177" y="950956"/>
            <a:ext cx="4305042" cy="3228782"/>
          </a:xfrm>
          <a:prstGeom prst="rect">
            <a:avLst/>
          </a:prstGeom>
        </p:spPr>
      </p:pic>
      <p:sp>
        <p:nvSpPr>
          <p:cNvPr id="2" name="Google Shape;91;p13">
            <a:extLst>
              <a:ext uri="{FF2B5EF4-FFF2-40B4-BE49-F238E27FC236}">
                <a16:creationId xmlns:a16="http://schemas.microsoft.com/office/drawing/2014/main" id="{006AC480-E94D-3132-AEE2-EE8F982107E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26"/>
          <p:cNvPicPr preferRelativeResize="0"/>
          <p:nvPr/>
        </p:nvPicPr>
        <p:blipFill>
          <a:blip r:embed="rId3">
            <a:alphaModFix/>
          </a:blip>
          <a:stretch>
            <a:fillRect/>
          </a:stretch>
        </p:blipFill>
        <p:spPr>
          <a:xfrm>
            <a:off x="907825" y="1230600"/>
            <a:ext cx="7583826" cy="5542526"/>
          </a:xfrm>
          <a:prstGeom prst="rect">
            <a:avLst/>
          </a:prstGeom>
          <a:noFill/>
          <a:ln>
            <a:noFill/>
          </a:ln>
        </p:spPr>
      </p:pic>
      <p:sp>
        <p:nvSpPr>
          <p:cNvPr id="265" name="Google Shape;265;p26"/>
          <p:cNvSpPr txBox="1"/>
          <p:nvPr/>
        </p:nvSpPr>
        <p:spPr>
          <a:xfrm>
            <a:off x="2414550" y="1181650"/>
            <a:ext cx="370800" cy="4101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600" b="1">
                <a:solidFill>
                  <a:schemeClr val="dk1"/>
                </a:solidFill>
              </a:rPr>
              <a:t>P</a:t>
            </a:r>
            <a:endParaRPr sz="1600" b="1">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6" name="Google Shape;266;p26"/>
          <p:cNvSpPr txBox="1"/>
          <p:nvPr/>
        </p:nvSpPr>
        <p:spPr>
          <a:xfrm>
            <a:off x="3245650" y="1181650"/>
            <a:ext cx="561000" cy="4101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b="1">
                <a:solidFill>
                  <a:schemeClr val="dk1"/>
                </a:solidFill>
              </a:rPr>
              <a:t>PP</a:t>
            </a:r>
            <a:endParaRPr sz="1600" b="1">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7" name="Google Shape;267;p26"/>
          <p:cNvSpPr txBox="1"/>
          <p:nvPr/>
        </p:nvSpPr>
        <p:spPr>
          <a:xfrm>
            <a:off x="4011000" y="1181650"/>
            <a:ext cx="561000" cy="4101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b="1">
                <a:solidFill>
                  <a:schemeClr val="dk1"/>
                </a:solidFill>
              </a:rPr>
              <a:t>S</a:t>
            </a:r>
            <a:endParaRPr sz="1600" b="1">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8" name="Google Shape;268;p26"/>
          <p:cNvSpPr txBox="1"/>
          <p:nvPr/>
        </p:nvSpPr>
        <p:spPr>
          <a:xfrm>
            <a:off x="6609650" y="1181650"/>
            <a:ext cx="2287500" cy="4101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600" b="1">
                <a:solidFill>
                  <a:schemeClr val="dk1"/>
                </a:solidFill>
              </a:rPr>
              <a:t>Surface Waves</a:t>
            </a:r>
            <a:endParaRPr sz="1600" b="1">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9" name="Google Shape;269;p26"/>
          <p:cNvSpPr txBox="1"/>
          <p:nvPr/>
        </p:nvSpPr>
        <p:spPr>
          <a:xfrm>
            <a:off x="1911775" y="2678150"/>
            <a:ext cx="5899800" cy="5799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solidFill>
                  <a:schemeClr val="dk1"/>
                </a:solidFill>
              </a:rPr>
              <a:t>Following the earthquake, it took 13 minutes and for the compressional P waves to travel a curved path through the mantle to Bend, Oregon.</a:t>
            </a:r>
            <a:endParaRPr>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70" name="Google Shape;270;p26"/>
          <p:cNvSpPr txBox="1"/>
          <p:nvPr/>
        </p:nvSpPr>
        <p:spPr>
          <a:xfrm>
            <a:off x="2516675" y="3429000"/>
            <a:ext cx="5093700" cy="5799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a:solidFill>
                  <a:schemeClr val="dk1"/>
                </a:solidFill>
              </a:rPr>
              <a:t>PP is a compressional wave that bounced off the surface midway between the earthquake and the recording station.</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71" name="Google Shape;271;p26"/>
          <p:cNvSpPr txBox="1"/>
          <p:nvPr/>
        </p:nvSpPr>
        <p:spPr>
          <a:xfrm>
            <a:off x="1580375" y="4256050"/>
            <a:ext cx="6966300" cy="5799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a:solidFill>
                  <a:schemeClr val="dk1"/>
                </a:solidFill>
              </a:rPr>
              <a:t>S waves are shear waves that follow the same path through the mantle as P waves.  S waves took 23 minutes and 56 seconds to travel from the earthquake to Bend.  </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72" name="Google Shape;272;p26"/>
          <p:cNvSpPr txBox="1"/>
          <p:nvPr/>
        </p:nvSpPr>
        <p:spPr>
          <a:xfrm>
            <a:off x="2647050" y="5174200"/>
            <a:ext cx="5899800" cy="1123800"/>
          </a:xfrm>
          <a:prstGeom prst="rect">
            <a:avLst/>
          </a:prstGeom>
          <a:solidFill>
            <a:schemeClr val="lt1"/>
          </a:solid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a:solidFill>
                  <a:schemeClr val="dk1"/>
                </a:solidFill>
              </a:rPr>
              <a:t>Surface waves traveled the 10,129 km (6,294 miles) along the perimeter of the Earth from the earthquake to the recording station. The surface waves began to arrive in Bend 47 minutes after the earthquake occurred in Taiwan.  </a:t>
            </a:r>
            <a:endParaRPr>
              <a:solidFill>
                <a:schemeClr val="dk1"/>
              </a:solidFill>
            </a:endParaRPr>
          </a:p>
          <a:p>
            <a:pPr marL="0" lvl="0" indent="0" algn="l" rtl="0">
              <a:lnSpc>
                <a:spcPct val="100000"/>
              </a:lnSpc>
              <a:spcBef>
                <a:spcPts val="0"/>
              </a:spcBef>
              <a:spcAft>
                <a:spcPts val="0"/>
              </a:spcAft>
              <a:buNone/>
            </a:pPr>
            <a:r>
              <a:rPr lang="en-US">
                <a:solidFill>
                  <a:schemeClr val="dk1"/>
                </a:solidFill>
              </a:rPr>
              <a:t>  </a:t>
            </a:r>
            <a:endParaRPr>
              <a:solidFill>
                <a:schemeClr val="dk1"/>
              </a:solidFill>
            </a:endParaRPr>
          </a:p>
          <a:p>
            <a:pPr marL="0" lvl="0" indent="0" algn="l" rtl="0">
              <a:lnSpc>
                <a:spcPct val="100000"/>
              </a:lnSpc>
              <a:spcBef>
                <a:spcPts val="0"/>
              </a:spcBef>
              <a:spcAft>
                <a:spcPts val="0"/>
              </a:spcAft>
              <a:buNone/>
            </a:pPr>
            <a:endParaRPr>
              <a:solidFill>
                <a:schemeClr val="dk1"/>
              </a:solidFill>
            </a:endParaRPr>
          </a:p>
          <a:p>
            <a:pPr marL="0" lvl="0" indent="0" algn="l" rtl="0">
              <a:lnSpc>
                <a:spcPct val="100000"/>
              </a:lnSpc>
              <a:spcBef>
                <a:spcPts val="0"/>
              </a:spcBef>
              <a:spcAft>
                <a:spcPts val="0"/>
              </a:spcAft>
              <a:buNone/>
            </a:pPr>
            <a:endParaRPr sz="3200">
              <a:solidFill>
                <a:schemeClr val="dk1"/>
              </a:solidFill>
              <a:latin typeface="Calibri"/>
              <a:ea typeface="Calibri"/>
              <a:cs typeface="Calibri"/>
              <a:sym typeface="Calibri"/>
            </a:endParaRPr>
          </a:p>
        </p:txBody>
      </p:sp>
      <p:sp>
        <p:nvSpPr>
          <p:cNvPr id="264" name="Google Shape;264;p26"/>
          <p:cNvSpPr txBox="1"/>
          <p:nvPr/>
        </p:nvSpPr>
        <p:spPr>
          <a:xfrm>
            <a:off x="1341401" y="678725"/>
            <a:ext cx="7150200" cy="698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solidFill>
                  <a:schemeClr val="dk1"/>
                </a:solidFill>
              </a:rPr>
              <a:t>The record of the earthquake in Bend, Oregon (BNOR) is illustrated below. </a:t>
            </a:r>
            <a:br>
              <a:rPr lang="en-US" dirty="0">
                <a:solidFill>
                  <a:schemeClr val="dk1"/>
                </a:solidFill>
              </a:rPr>
            </a:br>
            <a:r>
              <a:rPr lang="en-US" dirty="0">
                <a:solidFill>
                  <a:schemeClr val="dk1"/>
                </a:solidFill>
              </a:rPr>
              <a:t> Bend is 10,129 km (6,294 miles, 91.3°) from the location of this earthquake.  </a:t>
            </a:r>
            <a:endParaRPr dirty="0">
              <a:solidFill>
                <a:schemeClr val="dk1"/>
              </a:solidFill>
            </a:endParaRPr>
          </a:p>
          <a:p>
            <a:pPr marL="0" lvl="0" indent="0" algn="l" rtl="0">
              <a:spcBef>
                <a:spcPts val="0"/>
              </a:spcBef>
              <a:spcAft>
                <a:spcPts val="0"/>
              </a:spcAft>
              <a:buNone/>
            </a:pPr>
            <a:endParaRPr sz="3200" dirty="0">
              <a:solidFill>
                <a:schemeClr val="dk1"/>
              </a:solidFill>
              <a:latin typeface="Calibri"/>
              <a:ea typeface="Calibri"/>
              <a:cs typeface="Calibri"/>
              <a:sym typeface="Calibri"/>
            </a:endParaRPr>
          </a:p>
        </p:txBody>
      </p:sp>
      <p:sp>
        <p:nvSpPr>
          <p:cNvPr id="2" name="Google Shape;91;p13">
            <a:extLst>
              <a:ext uri="{FF2B5EF4-FFF2-40B4-BE49-F238E27FC236}">
                <a16:creationId xmlns:a16="http://schemas.microsoft.com/office/drawing/2014/main" id="{BEE8AC92-8CDB-625A-0754-6DD6B779D101}"/>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27"/>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79" name="Google Shape;279;p27"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280" name="Google Shape;280;p27"/>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6" name="Google Shape;106;p14"/>
          <p:cNvSpPr txBox="1"/>
          <p:nvPr/>
        </p:nvSpPr>
        <p:spPr>
          <a:xfrm>
            <a:off x="1085223" y="6164025"/>
            <a:ext cx="8555616" cy="53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rPr>
              <a:t>A building in Hualien, eastern Taiwan, is left tilting precariously following a powerful earthquake on April 2, 2024. (The Yomiuri Shimbun)</a:t>
            </a:r>
            <a:endParaRPr sz="1600" dirty="0">
              <a:solidFill>
                <a:schemeClr val="dk1"/>
              </a:solidFill>
            </a:endParaRPr>
          </a:p>
        </p:txBody>
      </p:sp>
      <p:pic>
        <p:nvPicPr>
          <p:cNvPr id="5" name="Picture 4" descr="A building that has been demolished&#10;&#10;Description automatically generated">
            <a:extLst>
              <a:ext uri="{FF2B5EF4-FFF2-40B4-BE49-F238E27FC236}">
                <a16:creationId xmlns:a16="http://schemas.microsoft.com/office/drawing/2014/main" id="{A6BFE31B-6698-3A5E-61B5-3048C7BE956F}"/>
              </a:ext>
            </a:extLst>
          </p:cNvPr>
          <p:cNvPicPr>
            <a:picLocks noChangeAspect="1"/>
          </p:cNvPicPr>
          <p:nvPr/>
        </p:nvPicPr>
        <p:blipFill>
          <a:blip r:embed="rId3"/>
          <a:stretch>
            <a:fillRect/>
          </a:stretch>
        </p:blipFill>
        <p:spPr>
          <a:xfrm>
            <a:off x="1125415" y="914995"/>
            <a:ext cx="7827666" cy="5198787"/>
          </a:xfrm>
          <a:prstGeom prst="rect">
            <a:avLst/>
          </a:prstGeom>
        </p:spPr>
      </p:pic>
      <p:sp>
        <p:nvSpPr>
          <p:cNvPr id="2" name="Google Shape;91;p13">
            <a:extLst>
              <a:ext uri="{FF2B5EF4-FFF2-40B4-BE49-F238E27FC236}">
                <a16:creationId xmlns:a16="http://schemas.microsoft.com/office/drawing/2014/main" id="{ED484163-0CE9-29BD-B36D-3A40C34F8C15}"/>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 name="Google Shape;106;p14">
            <a:extLst>
              <a:ext uri="{FF2B5EF4-FFF2-40B4-BE49-F238E27FC236}">
                <a16:creationId xmlns:a16="http://schemas.microsoft.com/office/drawing/2014/main" id="{1A479BB8-941C-1AD8-5D0A-5046DF5DA323}"/>
              </a:ext>
            </a:extLst>
          </p:cNvPr>
          <p:cNvSpPr txBox="1"/>
          <p:nvPr/>
        </p:nvSpPr>
        <p:spPr>
          <a:xfrm>
            <a:off x="6330462" y="6425981"/>
            <a:ext cx="2964263" cy="42699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Video courtesy X @pirooooon3 </a:t>
            </a:r>
            <a:endParaRPr dirty="0">
              <a:solidFill>
                <a:schemeClr val="dk1"/>
              </a:solidFill>
            </a:endParaRPr>
          </a:p>
        </p:txBody>
      </p:sp>
      <p:sp>
        <p:nvSpPr>
          <p:cNvPr id="3" name="TextBox 2">
            <a:extLst>
              <a:ext uri="{FF2B5EF4-FFF2-40B4-BE49-F238E27FC236}">
                <a16:creationId xmlns:a16="http://schemas.microsoft.com/office/drawing/2014/main" id="{282C585F-A5C0-EA02-F70E-29EF64B19ACC}"/>
              </a:ext>
            </a:extLst>
          </p:cNvPr>
          <p:cNvSpPr txBox="1"/>
          <p:nvPr/>
        </p:nvSpPr>
        <p:spPr>
          <a:xfrm>
            <a:off x="452176" y="1135463"/>
            <a:ext cx="8430566" cy="1077218"/>
          </a:xfrm>
          <a:prstGeom prst="rect">
            <a:avLst/>
          </a:prstGeom>
          <a:noFill/>
        </p:spPr>
        <p:txBody>
          <a:bodyPr wrap="square" rtlCol="0">
            <a:spAutoFit/>
          </a:bodyPr>
          <a:lstStyle/>
          <a:p>
            <a:r>
              <a:rPr lang="en-US" sz="1600" dirty="0"/>
              <a:t>A dashcam camera captured a large landslide coming down a mountain in Taiwan, triggered by the earthquake.  Landslides have cut off access along Hualien’s Provincial Highway No. 8, which leads in and out of </a:t>
            </a:r>
            <a:r>
              <a:rPr lang="en-US" sz="1600" dirty="0" err="1"/>
              <a:t>Taroko</a:t>
            </a:r>
            <a:r>
              <a:rPr lang="en-US" sz="1600" dirty="0"/>
              <a:t> National Park. </a:t>
            </a:r>
          </a:p>
          <a:p>
            <a:endParaRPr lang="en-US" sz="1600" dirty="0"/>
          </a:p>
        </p:txBody>
      </p:sp>
      <p:pic>
        <p:nvPicPr>
          <p:cNvPr id="4" name="Taiwan.mp4">
            <a:hlinkClick r:id="" action="ppaction://media"/>
            <a:extLst>
              <a:ext uri="{FF2B5EF4-FFF2-40B4-BE49-F238E27FC236}">
                <a16:creationId xmlns:a16="http://schemas.microsoft.com/office/drawing/2014/main" id="{7A0D0227-BED3-BE43-996C-4107752FD3B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67391" y="2100100"/>
            <a:ext cx="7115351" cy="4266470"/>
          </a:xfrm>
          <a:prstGeom prst="rect">
            <a:avLst/>
          </a:prstGeom>
        </p:spPr>
      </p:pic>
      <p:sp>
        <p:nvSpPr>
          <p:cNvPr id="5" name="Google Shape;91;p13">
            <a:extLst>
              <a:ext uri="{FF2B5EF4-FFF2-40B4-BE49-F238E27FC236}">
                <a16:creationId xmlns:a16="http://schemas.microsoft.com/office/drawing/2014/main" id="{F63A6BF0-37DE-A84D-1FA4-30578C263CE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5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3" name="Google Shape;113;p15"/>
          <p:cNvSpPr txBox="1"/>
          <p:nvPr/>
        </p:nvSpPr>
        <p:spPr>
          <a:xfrm>
            <a:off x="229629" y="1091180"/>
            <a:ext cx="3648909" cy="557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latin typeface="+mn-lt"/>
                <a:ea typeface="Calibri"/>
                <a:cs typeface="Calibri"/>
                <a:sym typeface="Calibri"/>
              </a:rPr>
              <a:t>The Modified-Mercalli Intensity (MMI) scale is a ten-stage scale, from I to X, that indicates the severity of ground shaking. </a:t>
            </a:r>
          </a:p>
          <a:p>
            <a:pPr marL="0" lvl="0" indent="0" algn="l" rtl="0">
              <a:spcBef>
                <a:spcPts val="0"/>
              </a:spcBef>
              <a:spcAft>
                <a:spcPts val="0"/>
              </a:spcAft>
              <a:buNone/>
            </a:pPr>
            <a:r>
              <a:rPr lang="en-US" sz="1600" dirty="0">
                <a:solidFill>
                  <a:schemeClr val="dk1"/>
                </a:solidFill>
                <a:latin typeface="+mn-lt"/>
                <a:ea typeface="Calibri"/>
                <a:cs typeface="Calibri"/>
                <a:sym typeface="Calibri"/>
              </a:rPr>
              <a:t> </a:t>
            </a:r>
          </a:p>
          <a:p>
            <a:pPr marL="0" lvl="0" indent="0" algn="l" rtl="0">
              <a:spcBef>
                <a:spcPts val="0"/>
              </a:spcBef>
              <a:spcAft>
                <a:spcPts val="0"/>
              </a:spcAft>
              <a:buNone/>
            </a:pPr>
            <a:r>
              <a:rPr lang="en-US" sz="1600" dirty="0">
                <a:solidFill>
                  <a:schemeClr val="dk1"/>
                </a:solidFill>
                <a:latin typeface="+mn-lt"/>
                <a:ea typeface="Calibri"/>
                <a:cs typeface="Calibri"/>
                <a:sym typeface="Calibri"/>
              </a:rPr>
              <a:t>Intensity is based on observed effects and is variable over the area affected by the </a:t>
            </a:r>
            <a:r>
              <a:rPr lang="en-US" sz="1600" dirty="0">
                <a:solidFill>
                  <a:schemeClr val="tx1"/>
                </a:solidFill>
                <a:latin typeface="+mn-lt"/>
                <a:ea typeface="Calibri"/>
                <a:cs typeface="Calibri"/>
                <a:sym typeface="Calibri"/>
              </a:rPr>
              <a:t>earthquake and </a:t>
            </a:r>
            <a:r>
              <a:rPr lang="en-US" sz="1600" dirty="0">
                <a:solidFill>
                  <a:schemeClr val="dk1"/>
                </a:solidFill>
                <a:latin typeface="+mn-lt"/>
                <a:ea typeface="Calibri"/>
                <a:cs typeface="Calibri"/>
                <a:sym typeface="Calibri"/>
              </a:rPr>
              <a:t>is dependent on earthquake size, depth, distance, and local conditions.</a:t>
            </a:r>
            <a:endParaRPr sz="1600" dirty="0">
              <a:solidFill>
                <a:schemeClr val="dk1"/>
              </a:solidFill>
              <a:latin typeface="+mn-lt"/>
              <a:ea typeface="Calibri"/>
              <a:cs typeface="Calibri"/>
              <a:sym typeface="Calibri"/>
            </a:endParaRPr>
          </a:p>
        </p:txBody>
      </p:sp>
      <p:sp>
        <p:nvSpPr>
          <p:cNvPr id="4" name="TextBox 14">
            <a:extLst>
              <a:ext uri="{FF2B5EF4-FFF2-40B4-BE49-F238E27FC236}">
                <a16:creationId xmlns:a16="http://schemas.microsoft.com/office/drawing/2014/main" id="{3BA7BAFA-FE11-E828-F4CD-C1CC40F7AB54}"/>
              </a:ext>
            </a:extLst>
          </p:cNvPr>
          <p:cNvSpPr txBox="1">
            <a:spLocks noChangeArrowheads="1"/>
          </p:cNvSpPr>
          <p:nvPr/>
        </p:nvSpPr>
        <p:spPr bwMode="auto">
          <a:xfrm>
            <a:off x="663575" y="421964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5" name="Picture 9">
            <a:extLst>
              <a:ext uri="{FF2B5EF4-FFF2-40B4-BE49-F238E27FC236}">
                <a16:creationId xmlns:a16="http://schemas.microsoft.com/office/drawing/2014/main" id="{BAFEDAE5-3742-1809-47D1-9AEEAE8EF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613" y="427203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a:extLst>
              <a:ext uri="{FF2B5EF4-FFF2-40B4-BE49-F238E27FC236}">
                <a16:creationId xmlns:a16="http://schemas.microsoft.com/office/drawing/2014/main" id="{DB409EB8-4BBC-BA4E-1202-58F2680216CA}"/>
              </a:ext>
            </a:extLst>
          </p:cNvPr>
          <p:cNvSpPr txBox="1">
            <a:spLocks noChangeArrowheads="1"/>
          </p:cNvSpPr>
          <p:nvPr/>
        </p:nvSpPr>
        <p:spPr bwMode="auto">
          <a:xfrm>
            <a:off x="649288" y="392913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7" name="TextBox 15">
            <a:extLst>
              <a:ext uri="{FF2B5EF4-FFF2-40B4-BE49-F238E27FC236}">
                <a16:creationId xmlns:a16="http://schemas.microsoft.com/office/drawing/2014/main" id="{A54351BC-67A0-E10D-2C28-EE5FC793C342}"/>
              </a:ext>
            </a:extLst>
          </p:cNvPr>
          <p:cNvSpPr txBox="1">
            <a:spLocks noChangeArrowheads="1"/>
          </p:cNvSpPr>
          <p:nvPr/>
        </p:nvSpPr>
        <p:spPr bwMode="auto">
          <a:xfrm>
            <a:off x="4291216" y="6296964"/>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7.4 Earthquake</a:t>
            </a:r>
          </a:p>
        </p:txBody>
      </p:sp>
      <p:pic>
        <p:nvPicPr>
          <p:cNvPr id="12" name="Picture 11">
            <a:extLst>
              <a:ext uri="{FF2B5EF4-FFF2-40B4-BE49-F238E27FC236}">
                <a16:creationId xmlns:a16="http://schemas.microsoft.com/office/drawing/2014/main" id="{4D42A252-3E9C-9747-9B77-7BA4166469DE}"/>
              </a:ext>
            </a:extLst>
          </p:cNvPr>
          <p:cNvPicPr>
            <a:picLocks noChangeAspect="1"/>
          </p:cNvPicPr>
          <p:nvPr/>
        </p:nvPicPr>
        <p:blipFill>
          <a:blip r:embed="rId4"/>
          <a:stretch>
            <a:fillRect/>
          </a:stretch>
        </p:blipFill>
        <p:spPr>
          <a:xfrm>
            <a:off x="3892825" y="1200497"/>
            <a:ext cx="5021546" cy="5044794"/>
          </a:xfrm>
          <a:prstGeom prst="rect">
            <a:avLst/>
          </a:prstGeom>
          <a:ln>
            <a:solidFill>
              <a:schemeClr val="tx1">
                <a:lumMod val="95000"/>
                <a:lumOff val="5000"/>
              </a:schemeClr>
            </a:solidFill>
          </a:ln>
        </p:spPr>
      </p:pic>
      <p:sp>
        <p:nvSpPr>
          <p:cNvPr id="2" name="Google Shape;91;p13">
            <a:extLst>
              <a:ext uri="{FF2B5EF4-FFF2-40B4-BE49-F238E27FC236}">
                <a16:creationId xmlns:a16="http://schemas.microsoft.com/office/drawing/2014/main" id="{D3F67C67-BCD0-7479-619E-0598CACD9388}"/>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3" name="Google Shape;123;p16"/>
          <p:cNvPicPr preferRelativeResize="0"/>
          <p:nvPr/>
        </p:nvPicPr>
        <p:blipFill>
          <a:blip r:embed="rId3">
            <a:alphaModFix/>
          </a:blip>
          <a:stretch>
            <a:fillRect/>
          </a:stretch>
        </p:blipFill>
        <p:spPr>
          <a:xfrm>
            <a:off x="4258133" y="865639"/>
            <a:ext cx="4632961" cy="4632961"/>
          </a:xfrm>
          <a:prstGeom prst="rect">
            <a:avLst/>
          </a:prstGeom>
          <a:noFill/>
          <a:ln>
            <a:noFill/>
          </a:ln>
        </p:spPr>
      </p:pic>
      <p:pic>
        <p:nvPicPr>
          <p:cNvPr id="125" name="Google Shape;125;p16"/>
          <p:cNvPicPr preferRelativeResize="0"/>
          <p:nvPr/>
        </p:nvPicPr>
        <p:blipFill>
          <a:blip r:embed="rId4">
            <a:alphaModFix/>
          </a:blip>
          <a:stretch>
            <a:fillRect/>
          </a:stretch>
        </p:blipFill>
        <p:spPr>
          <a:xfrm>
            <a:off x="3797875" y="5498600"/>
            <a:ext cx="5257800" cy="1291390"/>
          </a:xfrm>
          <a:prstGeom prst="rect">
            <a:avLst/>
          </a:prstGeom>
          <a:noFill/>
          <a:ln>
            <a:noFill/>
          </a:ln>
        </p:spPr>
      </p:pic>
      <p:sp>
        <p:nvSpPr>
          <p:cNvPr id="126" name="Google Shape;126;p16"/>
          <p:cNvSpPr txBox="1"/>
          <p:nvPr/>
        </p:nvSpPr>
        <p:spPr>
          <a:xfrm>
            <a:off x="331425" y="1091175"/>
            <a:ext cx="3627927" cy="150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latin typeface="+mn-lt"/>
                <a:ea typeface="Calibri"/>
                <a:cs typeface="Calibri"/>
                <a:sym typeface="Calibri"/>
              </a:rPr>
              <a:t>The USGS PAGER map shows the population exposed to different Modified Mercalli Intensity (MMI) levels.  The USGS estimates that approximately 153,000 people felt severe shaking from this earthquake.</a:t>
            </a:r>
            <a:endParaRPr sz="1600" dirty="0">
              <a:solidFill>
                <a:schemeClr val="dk1"/>
              </a:solidFill>
              <a:latin typeface="+mn-lt"/>
              <a:ea typeface="Calibri"/>
              <a:cs typeface="Calibri"/>
              <a:sym typeface="Calibri"/>
            </a:endParaRPr>
          </a:p>
        </p:txBody>
      </p:sp>
      <p:sp>
        <p:nvSpPr>
          <p:cNvPr id="2" name="Google Shape;91;p13">
            <a:extLst>
              <a:ext uri="{FF2B5EF4-FFF2-40B4-BE49-F238E27FC236}">
                <a16:creationId xmlns:a16="http://schemas.microsoft.com/office/drawing/2014/main" id="{B41C64DC-1820-7D77-A41A-6E5FEB99D7CA}"/>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5" name="Picture 4" descr="A screenshot of a cell phone&#10;&#10;Description automatically generated">
            <a:extLst>
              <a:ext uri="{FF2B5EF4-FFF2-40B4-BE49-F238E27FC236}">
                <a16:creationId xmlns:a16="http://schemas.microsoft.com/office/drawing/2014/main" id="{4694865B-362B-75F5-52F1-0346624A3290}"/>
              </a:ext>
            </a:extLst>
          </p:cNvPr>
          <p:cNvPicPr>
            <a:picLocks noChangeAspect="1"/>
          </p:cNvPicPr>
          <p:nvPr/>
        </p:nvPicPr>
        <p:blipFill>
          <a:blip r:embed="rId5"/>
          <a:stretch>
            <a:fillRect/>
          </a:stretch>
        </p:blipFill>
        <p:spPr>
          <a:xfrm>
            <a:off x="622502" y="3029776"/>
            <a:ext cx="2781694" cy="37051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a:extLst>
              <a:ext uri="{FF2B5EF4-FFF2-40B4-BE49-F238E27FC236}">
                <a16:creationId xmlns:a16="http://schemas.microsoft.com/office/drawing/2014/main" id="{BBFF0507-26B4-E3F8-837F-1F5786E32BB6}"/>
              </a:ext>
            </a:extLst>
          </p:cNvPr>
          <p:cNvSpPr txBox="1">
            <a:spLocks noChangeArrowheads="1"/>
          </p:cNvSpPr>
          <p:nvPr/>
        </p:nvSpPr>
        <p:spPr bwMode="auto">
          <a:xfrm>
            <a:off x="203752" y="1008914"/>
            <a:ext cx="2237029" cy="584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Tx/>
              <a:buNone/>
            </a:pPr>
            <a:r>
              <a:rPr lang="en-US" altLang="en-US" sz="1400" dirty="0">
                <a:latin typeface="Arial" panose="020B0604020202020204" pitchFamily="34" charset="0"/>
                <a:cs typeface="Arial" panose="020B0604020202020204" pitchFamily="34" charset="0"/>
              </a:rPr>
              <a:t>This map shows regional tectonics along the northwestern margin of the Philippine Sea Plate.  At the Ryukyu Trench, the Philippine Sea Plate subducts beneath the Eurasian Plate producing earthquakes up to 300 km depth.  At the Manila Trench south of Taiwan, oceanic lithosphere of the Eurasian Plate subducts eastward beneath the Philippine Sea Plate.  The island nation of Taiwan is a complex collision zone where the northern portion of the Philippine island arc is overriding the Eurasian continental margin.  3D model on the next slide shows the tectonic complexity of Taiwan.</a:t>
            </a:r>
          </a:p>
        </p:txBody>
      </p:sp>
      <p:sp>
        <p:nvSpPr>
          <p:cNvPr id="3" name="5-Point Star 2">
            <a:extLst>
              <a:ext uri="{FF2B5EF4-FFF2-40B4-BE49-F238E27FC236}">
                <a16:creationId xmlns:a16="http://schemas.microsoft.com/office/drawing/2014/main" id="{915D1B8F-D2F8-C4EF-B3BD-B942CB7D50D1}"/>
              </a:ext>
            </a:extLst>
          </p:cNvPr>
          <p:cNvSpPr>
            <a:spLocks noChangeAspect="1"/>
          </p:cNvSpPr>
          <p:nvPr/>
        </p:nvSpPr>
        <p:spPr>
          <a:xfrm>
            <a:off x="3962400" y="3291840"/>
            <a:ext cx="137160" cy="137160"/>
          </a:xfrm>
          <a:prstGeom prst="star5">
            <a:avLst/>
          </a:pr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5" name="TextBox 15">
            <a:extLst>
              <a:ext uri="{FF2B5EF4-FFF2-40B4-BE49-F238E27FC236}">
                <a16:creationId xmlns:a16="http://schemas.microsoft.com/office/drawing/2014/main" id="{A3121D11-D3AB-65F7-2293-9B696DD0C247}"/>
              </a:ext>
            </a:extLst>
          </p:cNvPr>
          <p:cNvSpPr txBox="1">
            <a:spLocks noChangeArrowheads="1"/>
          </p:cNvSpPr>
          <p:nvPr/>
        </p:nvSpPr>
        <p:spPr bwMode="auto">
          <a:xfrm>
            <a:off x="5548471" y="6553200"/>
            <a:ext cx="344320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US Geological Survey</a:t>
            </a:r>
          </a:p>
        </p:txBody>
      </p:sp>
      <p:pic>
        <p:nvPicPr>
          <p:cNvPr id="6" name="Picture 5">
            <a:extLst>
              <a:ext uri="{FF2B5EF4-FFF2-40B4-BE49-F238E27FC236}">
                <a16:creationId xmlns:a16="http://schemas.microsoft.com/office/drawing/2014/main" id="{6D51A710-C39C-72A9-3F1C-2BB93EA17B3F}"/>
              </a:ext>
            </a:extLst>
          </p:cNvPr>
          <p:cNvPicPr>
            <a:picLocks noChangeAspect="1"/>
          </p:cNvPicPr>
          <p:nvPr/>
        </p:nvPicPr>
        <p:blipFill>
          <a:blip r:embed="rId3"/>
          <a:stretch>
            <a:fillRect/>
          </a:stretch>
        </p:blipFill>
        <p:spPr>
          <a:xfrm>
            <a:off x="2494482" y="822960"/>
            <a:ext cx="6588995" cy="5669280"/>
          </a:xfrm>
          <a:prstGeom prst="rect">
            <a:avLst/>
          </a:prstGeom>
        </p:spPr>
      </p:pic>
      <p:pic>
        <p:nvPicPr>
          <p:cNvPr id="7" name="Picture 6">
            <a:extLst>
              <a:ext uri="{FF2B5EF4-FFF2-40B4-BE49-F238E27FC236}">
                <a16:creationId xmlns:a16="http://schemas.microsoft.com/office/drawing/2014/main" id="{ECBBB233-00D1-6313-89EA-1BC538B81ED6}"/>
              </a:ext>
            </a:extLst>
          </p:cNvPr>
          <p:cNvPicPr>
            <a:picLocks noChangeAspect="1"/>
          </p:cNvPicPr>
          <p:nvPr/>
        </p:nvPicPr>
        <p:blipFill>
          <a:blip r:embed="rId4"/>
          <a:stretch>
            <a:fillRect/>
          </a:stretch>
        </p:blipFill>
        <p:spPr>
          <a:xfrm>
            <a:off x="7406640" y="3234865"/>
            <a:ext cx="1737360" cy="1544320"/>
          </a:xfrm>
          <a:prstGeom prst="rect">
            <a:avLst/>
          </a:prstGeom>
        </p:spPr>
      </p:pic>
      <p:pic>
        <p:nvPicPr>
          <p:cNvPr id="8" name="Picture 7">
            <a:extLst>
              <a:ext uri="{FF2B5EF4-FFF2-40B4-BE49-F238E27FC236}">
                <a16:creationId xmlns:a16="http://schemas.microsoft.com/office/drawing/2014/main" id="{B605E5B7-B028-48BC-7CF7-DCE44C7749F1}"/>
              </a:ext>
            </a:extLst>
          </p:cNvPr>
          <p:cNvPicPr>
            <a:picLocks noChangeAspect="1"/>
          </p:cNvPicPr>
          <p:nvPr/>
        </p:nvPicPr>
        <p:blipFill>
          <a:blip r:embed="rId5"/>
          <a:stretch>
            <a:fillRect/>
          </a:stretch>
        </p:blipFill>
        <p:spPr>
          <a:xfrm>
            <a:off x="2415933" y="3669812"/>
            <a:ext cx="1828800" cy="1695982"/>
          </a:xfrm>
          <a:prstGeom prst="rect">
            <a:avLst/>
          </a:prstGeom>
        </p:spPr>
      </p:pic>
      <p:sp>
        <p:nvSpPr>
          <p:cNvPr id="9" name="Rectangle 8">
            <a:extLst>
              <a:ext uri="{FF2B5EF4-FFF2-40B4-BE49-F238E27FC236}">
                <a16:creationId xmlns:a16="http://schemas.microsoft.com/office/drawing/2014/main" id="{8A654C2C-50C7-50DD-9A45-6032797CB9E1}"/>
              </a:ext>
            </a:extLst>
          </p:cNvPr>
          <p:cNvSpPr/>
          <p:nvPr/>
        </p:nvSpPr>
        <p:spPr>
          <a:xfrm>
            <a:off x="7467600" y="883920"/>
            <a:ext cx="838200" cy="182880"/>
          </a:xfrm>
          <a:prstGeom prst="rect">
            <a:avLst/>
          </a:prstGeom>
          <a:solidFill>
            <a:srgbClr val="FFF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13E791EC-D163-F685-9984-AEF6738C628A}"/>
              </a:ext>
            </a:extLst>
          </p:cNvPr>
          <p:cNvSpPr txBox="1"/>
          <p:nvPr/>
        </p:nvSpPr>
        <p:spPr>
          <a:xfrm>
            <a:off x="2743200" y="3810000"/>
            <a:ext cx="641522" cy="261610"/>
          </a:xfrm>
          <a:prstGeom prst="rect">
            <a:avLst/>
          </a:prstGeom>
          <a:noFill/>
        </p:spPr>
        <p:txBody>
          <a:bodyPr wrap="none" rtlCol="0">
            <a:spAutoFit/>
          </a:bodyPr>
          <a:lstStyle/>
          <a:p>
            <a:r>
              <a:rPr lang="en-US" sz="1050" dirty="0"/>
              <a:t>Taiwan</a:t>
            </a:r>
          </a:p>
        </p:txBody>
      </p:sp>
      <p:sp>
        <p:nvSpPr>
          <p:cNvPr id="12" name="5-Point Star 11">
            <a:extLst>
              <a:ext uri="{FF2B5EF4-FFF2-40B4-BE49-F238E27FC236}">
                <a16:creationId xmlns:a16="http://schemas.microsoft.com/office/drawing/2014/main" id="{16AF7E83-BF60-8470-2496-EDD4951F3485}"/>
              </a:ext>
            </a:extLst>
          </p:cNvPr>
          <p:cNvSpPr>
            <a:spLocks noChangeAspect="1"/>
          </p:cNvSpPr>
          <p:nvPr/>
        </p:nvSpPr>
        <p:spPr>
          <a:xfrm>
            <a:off x="4876802" y="4320995"/>
            <a:ext cx="182880" cy="182880"/>
          </a:xfrm>
          <a:prstGeom prst="star5">
            <a:avLst/>
          </a:prstGeom>
          <a:solidFill>
            <a:srgbClr val="FF0000"/>
          </a:solidFill>
          <a:ln w="63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ndParaRPr>
          </a:p>
        </p:txBody>
      </p:sp>
      <p:sp>
        <p:nvSpPr>
          <p:cNvPr id="13" name="TextBox 12">
            <a:extLst>
              <a:ext uri="{FF2B5EF4-FFF2-40B4-BE49-F238E27FC236}">
                <a16:creationId xmlns:a16="http://schemas.microsoft.com/office/drawing/2014/main" id="{C84D5081-4180-C0ED-1103-DDFD38C9C5C3}"/>
              </a:ext>
            </a:extLst>
          </p:cNvPr>
          <p:cNvSpPr txBox="1"/>
          <p:nvPr/>
        </p:nvSpPr>
        <p:spPr>
          <a:xfrm>
            <a:off x="7747234" y="3417745"/>
            <a:ext cx="1091966" cy="253916"/>
          </a:xfrm>
          <a:prstGeom prst="rect">
            <a:avLst/>
          </a:prstGeom>
          <a:noFill/>
        </p:spPr>
        <p:txBody>
          <a:bodyPr wrap="none" rtlCol="0">
            <a:spAutoFit/>
          </a:bodyPr>
          <a:lstStyle/>
          <a:p>
            <a:r>
              <a:rPr lang="en-US" sz="1050" dirty="0"/>
              <a:t>Ryukyu Trench</a:t>
            </a:r>
          </a:p>
        </p:txBody>
      </p:sp>
      <p:sp>
        <p:nvSpPr>
          <p:cNvPr id="14" name="TextBox 13">
            <a:extLst>
              <a:ext uri="{FF2B5EF4-FFF2-40B4-BE49-F238E27FC236}">
                <a16:creationId xmlns:a16="http://schemas.microsoft.com/office/drawing/2014/main" id="{C92E3753-297F-EBC8-D4BA-C614FDF4B6E4}"/>
              </a:ext>
            </a:extLst>
          </p:cNvPr>
          <p:cNvSpPr txBox="1"/>
          <p:nvPr/>
        </p:nvSpPr>
        <p:spPr>
          <a:xfrm rot="5400000">
            <a:off x="8758019" y="3931909"/>
            <a:ext cx="561372" cy="261610"/>
          </a:xfrm>
          <a:prstGeom prst="rect">
            <a:avLst/>
          </a:prstGeom>
          <a:noFill/>
        </p:spPr>
        <p:txBody>
          <a:bodyPr wrap="none" rtlCol="0">
            <a:spAutoFit/>
          </a:bodyPr>
          <a:lstStyle/>
          <a:p>
            <a:r>
              <a:rPr lang="en-US" sz="1100" dirty="0"/>
              <a:t>Depth</a:t>
            </a:r>
          </a:p>
        </p:txBody>
      </p:sp>
      <p:sp>
        <p:nvSpPr>
          <p:cNvPr id="15" name="TextBox 14">
            <a:extLst>
              <a:ext uri="{FF2B5EF4-FFF2-40B4-BE49-F238E27FC236}">
                <a16:creationId xmlns:a16="http://schemas.microsoft.com/office/drawing/2014/main" id="{FBB8F97E-948D-54DC-A361-5CB1E0F434B8}"/>
              </a:ext>
            </a:extLst>
          </p:cNvPr>
          <p:cNvSpPr txBox="1"/>
          <p:nvPr/>
        </p:nvSpPr>
        <p:spPr>
          <a:xfrm rot="5400000">
            <a:off x="3855709" y="4340881"/>
            <a:ext cx="561372" cy="261610"/>
          </a:xfrm>
          <a:prstGeom prst="rect">
            <a:avLst/>
          </a:prstGeom>
          <a:noFill/>
        </p:spPr>
        <p:txBody>
          <a:bodyPr wrap="none" rtlCol="0">
            <a:spAutoFit/>
          </a:bodyPr>
          <a:lstStyle/>
          <a:p>
            <a:r>
              <a:rPr lang="en-US" sz="1100" dirty="0"/>
              <a:t>Depth</a:t>
            </a:r>
          </a:p>
        </p:txBody>
      </p:sp>
      <p:sp>
        <p:nvSpPr>
          <p:cNvPr id="4" name="Google Shape;91;p13">
            <a:extLst>
              <a:ext uri="{FF2B5EF4-FFF2-40B4-BE49-F238E27FC236}">
                <a16:creationId xmlns:a16="http://schemas.microsoft.com/office/drawing/2014/main" id="{A5F4F26F-F456-5D44-F113-D53A4FCD8DB3}"/>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373519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2" name="Google Shape;152;p18"/>
          <p:cNvSpPr txBox="1"/>
          <p:nvPr/>
        </p:nvSpPr>
        <p:spPr>
          <a:xfrm>
            <a:off x="6453033" y="5873395"/>
            <a:ext cx="2484110"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200"/>
              <a:buFont typeface="Arial"/>
              <a:buNone/>
            </a:pPr>
            <a:r>
              <a:rPr lang="en-US" sz="1200" i="1" dirty="0">
                <a:solidFill>
                  <a:schemeClr val="dk1"/>
                </a:solidFill>
                <a:latin typeface="Arial"/>
                <a:ea typeface="Arial"/>
                <a:cs typeface="Arial"/>
                <a:sym typeface="Arial"/>
              </a:rPr>
              <a:t>Image created by </a:t>
            </a:r>
            <a:r>
              <a:rPr lang="en-US" sz="1200" i="1" dirty="0">
                <a:solidFill>
                  <a:schemeClr val="dk1"/>
                </a:solidFill>
              </a:rPr>
              <a:t>Mike Norton</a:t>
            </a:r>
            <a:br>
              <a:rPr lang="en-US" sz="1200" i="1" dirty="0">
                <a:solidFill>
                  <a:schemeClr val="dk1"/>
                </a:solidFill>
                <a:latin typeface="Arial"/>
                <a:ea typeface="Arial"/>
                <a:cs typeface="Arial"/>
                <a:sym typeface="Arial"/>
              </a:rPr>
            </a:br>
            <a:r>
              <a:rPr lang="en-US" sz="1200" i="1" u="sng"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https://commons.wikimedia.org/w/index.php?curid=116285712</a:t>
            </a:r>
            <a:endParaRPr sz="1200" i="1" dirty="0">
              <a:solidFill>
                <a:schemeClr val="dk1"/>
              </a:solidFill>
              <a:latin typeface="Arial"/>
              <a:ea typeface="Arial"/>
              <a:cs typeface="Arial"/>
              <a:sym typeface="Arial"/>
            </a:endParaRPr>
          </a:p>
        </p:txBody>
      </p:sp>
      <p:pic>
        <p:nvPicPr>
          <p:cNvPr id="153" name="Google Shape;153;p18" descr="A diagram of a sea surface&#10;&#10;Description automatically generated"/>
          <p:cNvPicPr preferRelativeResize="0"/>
          <p:nvPr/>
        </p:nvPicPr>
        <p:blipFill rotWithShape="1">
          <a:blip r:embed="rId4">
            <a:alphaModFix/>
          </a:blip>
          <a:srcRect/>
          <a:stretch/>
        </p:blipFill>
        <p:spPr>
          <a:xfrm>
            <a:off x="2480469" y="1008914"/>
            <a:ext cx="6652418" cy="4763052"/>
          </a:xfrm>
          <a:prstGeom prst="rect">
            <a:avLst/>
          </a:prstGeom>
          <a:noFill/>
          <a:ln>
            <a:noFill/>
          </a:ln>
        </p:spPr>
      </p:pic>
      <p:sp>
        <p:nvSpPr>
          <p:cNvPr id="154" name="Google Shape;154;p18"/>
          <p:cNvSpPr/>
          <p:nvPr/>
        </p:nvSpPr>
        <p:spPr>
          <a:xfrm>
            <a:off x="6253204" y="2590800"/>
            <a:ext cx="183000" cy="183000"/>
          </a:xfrm>
          <a:prstGeom prst="star5">
            <a:avLst>
              <a:gd name="adj" fmla="val 19098"/>
              <a:gd name="hf" fmla="val 105146"/>
              <a:gd name="vf" fmla="val 110557"/>
            </a:avLst>
          </a:prstGeom>
          <a:solidFill>
            <a:srgbClr val="FF0000"/>
          </a:solidFill>
          <a:ln w="9525" cap="flat" cmpd="sng">
            <a:solidFill>
              <a:srgbClr val="FFFF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0000"/>
              </a:solidFill>
              <a:latin typeface="Arial"/>
              <a:ea typeface="Arial"/>
              <a:cs typeface="Arial"/>
              <a:sym typeface="Arial"/>
            </a:endParaRPr>
          </a:p>
        </p:txBody>
      </p:sp>
      <p:sp>
        <p:nvSpPr>
          <p:cNvPr id="155" name="Google Shape;155;p18"/>
          <p:cNvSpPr txBox="1"/>
          <p:nvPr/>
        </p:nvSpPr>
        <p:spPr>
          <a:xfrm rot="4885851">
            <a:off x="5046023" y="3487402"/>
            <a:ext cx="930184" cy="523345"/>
          </a:xfrm>
          <a:prstGeom prst="rect">
            <a:avLst/>
          </a:prstGeom>
          <a:solidFill>
            <a:srgbClr val="4980B9"/>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400">
              <a:solidFill>
                <a:srgbClr val="FFFF00"/>
              </a:solidFill>
              <a:latin typeface="Arial"/>
              <a:ea typeface="Arial"/>
              <a:cs typeface="Arial"/>
              <a:sym typeface="Arial"/>
            </a:endParaRPr>
          </a:p>
          <a:p>
            <a:pPr marL="0" marR="0" lvl="0" indent="0" algn="l" rtl="0">
              <a:spcBef>
                <a:spcPts val="0"/>
              </a:spcBef>
              <a:spcAft>
                <a:spcPts val="0"/>
              </a:spcAft>
              <a:buNone/>
            </a:pPr>
            <a:r>
              <a:rPr lang="en-US" sz="1400">
                <a:solidFill>
                  <a:srgbClr val="FFFF00"/>
                </a:solidFill>
                <a:latin typeface="Arial"/>
                <a:ea typeface="Arial"/>
                <a:cs typeface="Arial"/>
                <a:sym typeface="Arial"/>
              </a:rPr>
              <a:t>80 mm/yr</a:t>
            </a:r>
            <a:endParaRPr sz="1400">
              <a:solidFill>
                <a:srgbClr val="FFFF00"/>
              </a:solidFill>
              <a:latin typeface="Arial"/>
              <a:ea typeface="Arial"/>
              <a:cs typeface="Arial"/>
              <a:sym typeface="Arial"/>
            </a:endParaRPr>
          </a:p>
        </p:txBody>
      </p:sp>
      <p:cxnSp>
        <p:nvCxnSpPr>
          <p:cNvPr id="156" name="Google Shape;156;p18"/>
          <p:cNvCxnSpPr/>
          <p:nvPr/>
        </p:nvCxnSpPr>
        <p:spPr>
          <a:xfrm rot="10800000">
            <a:off x="5562629" y="3377215"/>
            <a:ext cx="90300" cy="598800"/>
          </a:xfrm>
          <a:prstGeom prst="straightConnector1">
            <a:avLst/>
          </a:prstGeom>
          <a:noFill/>
          <a:ln w="50800" cap="flat" cmpd="sng">
            <a:solidFill>
              <a:srgbClr val="FFFF00"/>
            </a:solidFill>
            <a:prstDash val="solid"/>
            <a:round/>
            <a:headEnd type="none" w="sm" len="sm"/>
            <a:tailEnd type="stealth" w="med" len="med"/>
          </a:ln>
        </p:spPr>
      </p:cxnSp>
      <p:sp>
        <p:nvSpPr>
          <p:cNvPr id="157" name="Google Shape;157;p18"/>
          <p:cNvSpPr txBox="1"/>
          <p:nvPr/>
        </p:nvSpPr>
        <p:spPr>
          <a:xfrm rot="-524250">
            <a:off x="5688554" y="2594527"/>
            <a:ext cx="452248" cy="2540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b="1">
                <a:solidFill>
                  <a:srgbClr val="FFFF00"/>
                </a:solidFill>
                <a:latin typeface="Arial"/>
                <a:ea typeface="Arial"/>
                <a:cs typeface="Arial"/>
                <a:sym typeface="Arial"/>
              </a:rPr>
              <a:t>LVF</a:t>
            </a:r>
            <a:endParaRPr/>
          </a:p>
        </p:txBody>
      </p:sp>
      <p:sp>
        <p:nvSpPr>
          <p:cNvPr id="158" name="Google Shape;158;p18"/>
          <p:cNvSpPr txBox="1"/>
          <p:nvPr/>
        </p:nvSpPr>
        <p:spPr>
          <a:xfrm>
            <a:off x="228600" y="1929267"/>
            <a:ext cx="2251869" cy="3108503"/>
          </a:xfrm>
          <a:prstGeom prst="rect">
            <a:avLst/>
          </a:prstGeom>
          <a:noFill/>
          <a:ln>
            <a:noFill/>
          </a:ln>
        </p:spPr>
        <p:txBody>
          <a:bodyPr spcFirstLastPara="1" wrap="square" lIns="91425" tIns="45700" rIns="91425" bIns="45700" anchor="t" anchorCtr="0">
            <a:spAutoFit/>
          </a:bodyPr>
          <a:lstStyle/>
          <a:p>
            <a:r>
              <a:rPr lang="en-US" dirty="0">
                <a:solidFill>
                  <a:schemeClr val="dk1"/>
                </a:solidFill>
                <a:latin typeface="Arial"/>
                <a:ea typeface="Arial"/>
                <a:cs typeface="Arial"/>
                <a:sym typeface="Arial"/>
              </a:rPr>
              <a:t>The yellow arrow shows the 80 mm/</a:t>
            </a:r>
            <a:r>
              <a:rPr lang="en-US" dirty="0" err="1">
                <a:solidFill>
                  <a:schemeClr val="dk1"/>
                </a:solidFill>
                <a:latin typeface="Arial"/>
                <a:ea typeface="Arial"/>
                <a:cs typeface="Arial"/>
                <a:sym typeface="Arial"/>
              </a:rPr>
              <a:t>yr</a:t>
            </a:r>
            <a:r>
              <a:rPr lang="en-US" dirty="0">
                <a:solidFill>
                  <a:schemeClr val="dk1"/>
                </a:solidFill>
                <a:latin typeface="Arial"/>
                <a:ea typeface="Arial"/>
                <a:cs typeface="Arial"/>
                <a:sym typeface="Arial"/>
              </a:rPr>
              <a:t> motion of the Philippine Sea Plate toward the Eurasian Plate.  The red star is the epicenter of the April 2, 2024 earthquake.  </a:t>
            </a:r>
          </a:p>
          <a:p>
            <a:endParaRPr lang="en-US" dirty="0">
              <a:solidFill>
                <a:schemeClr val="dk1"/>
              </a:solidFill>
            </a:endParaRPr>
          </a:p>
          <a:p>
            <a:r>
              <a:rPr lang="en-US" dirty="0">
                <a:solidFill>
                  <a:schemeClr val="dk1"/>
                </a:solidFill>
                <a:latin typeface="Arial"/>
                <a:ea typeface="Arial"/>
                <a:cs typeface="Arial"/>
                <a:sym typeface="Arial"/>
              </a:rPr>
              <a:t>At the Manila Trench south of Taiwan and beneath Taiwan itself, the Eurasian </a:t>
            </a:r>
            <a:r>
              <a:rPr lang="en-US" dirty="0">
                <a:solidFill>
                  <a:schemeClr val="dk1"/>
                </a:solidFill>
              </a:rPr>
              <a:t>Plate subducts eastward beneath the </a:t>
            </a:r>
            <a:endParaRPr dirty="0">
              <a:solidFill>
                <a:schemeClr val="dk1"/>
              </a:solidFill>
            </a:endParaRPr>
          </a:p>
          <a:p>
            <a:pPr marL="0" lvl="0" indent="0" algn="l" rtl="0">
              <a:spcBef>
                <a:spcPts val="0"/>
              </a:spcBef>
              <a:spcAft>
                <a:spcPts val="0"/>
              </a:spcAft>
              <a:buNone/>
            </a:pPr>
            <a:r>
              <a:rPr lang="en-US" dirty="0">
                <a:solidFill>
                  <a:schemeClr val="dk1"/>
                </a:solidFill>
              </a:rPr>
              <a:t>Philippine Sea Plate.  </a:t>
            </a:r>
            <a:endParaRPr sz="1400" dirty="0">
              <a:solidFill>
                <a:schemeClr val="dk1"/>
              </a:solidFill>
              <a:latin typeface="Arial"/>
              <a:ea typeface="Arial"/>
              <a:cs typeface="Arial"/>
              <a:sym typeface="Arial"/>
            </a:endParaRPr>
          </a:p>
        </p:txBody>
      </p:sp>
      <p:sp>
        <p:nvSpPr>
          <p:cNvPr id="151" name="Google Shape;151;p18"/>
          <p:cNvSpPr txBox="1"/>
          <p:nvPr/>
        </p:nvSpPr>
        <p:spPr>
          <a:xfrm>
            <a:off x="228600" y="1066800"/>
            <a:ext cx="4343400"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400"/>
              <a:buFont typeface="Arial"/>
              <a:buNone/>
            </a:pPr>
            <a:r>
              <a:rPr lang="en-US" dirty="0">
                <a:solidFill>
                  <a:schemeClr val="dk1"/>
                </a:solidFill>
                <a:latin typeface="Arial"/>
                <a:ea typeface="Arial"/>
                <a:cs typeface="Arial"/>
                <a:sym typeface="Arial"/>
              </a:rPr>
              <a:t>This block model shows the intersection, at Taiwan, of two subduction zone plate boundaries between the Eurasian and Philippine Sea plates.  </a:t>
            </a:r>
          </a:p>
          <a:p>
            <a:pPr marL="0" marR="0" lvl="0" indent="0" algn="l" rtl="0">
              <a:lnSpc>
                <a:spcPct val="100000"/>
              </a:lnSpc>
              <a:spcBef>
                <a:spcPts val="0"/>
              </a:spcBef>
              <a:spcAft>
                <a:spcPts val="0"/>
              </a:spcAft>
              <a:buClr>
                <a:schemeClr val="dk1"/>
              </a:buClr>
              <a:buSzPts val="1400"/>
              <a:buFont typeface="Arial"/>
              <a:buNone/>
            </a:pPr>
            <a:endParaRPr lang="en-US" dirty="0">
              <a:solidFill>
                <a:schemeClr val="dk1"/>
              </a:solidFill>
            </a:endParaRPr>
          </a:p>
        </p:txBody>
      </p:sp>
      <p:sp>
        <p:nvSpPr>
          <p:cNvPr id="2" name="TextBox 1">
            <a:extLst>
              <a:ext uri="{FF2B5EF4-FFF2-40B4-BE49-F238E27FC236}">
                <a16:creationId xmlns:a16="http://schemas.microsoft.com/office/drawing/2014/main" id="{731B9174-4759-C360-907F-96A65E4CDE4E}"/>
              </a:ext>
            </a:extLst>
          </p:cNvPr>
          <p:cNvSpPr txBox="1"/>
          <p:nvPr/>
        </p:nvSpPr>
        <p:spPr>
          <a:xfrm>
            <a:off x="228600" y="5100018"/>
            <a:ext cx="4983983" cy="1600438"/>
          </a:xfrm>
          <a:prstGeom prst="rect">
            <a:avLst/>
          </a:prstGeom>
          <a:noFill/>
        </p:spPr>
        <p:txBody>
          <a:bodyPr wrap="square" rtlCol="0">
            <a:spAutoFit/>
          </a:bodyPr>
          <a:lstStyle/>
          <a:p>
            <a:r>
              <a:rPr lang="en-US" dirty="0">
                <a:solidFill>
                  <a:schemeClr val="dk1"/>
                </a:solidFill>
              </a:rPr>
              <a:t>Several NE–SW oriented thrust </a:t>
            </a:r>
            <a:r>
              <a:rPr lang="en-US" sz="1400" dirty="0">
                <a:solidFill>
                  <a:schemeClr val="dk1"/>
                </a:solidFill>
                <a:latin typeface="Arial"/>
                <a:ea typeface="Arial"/>
                <a:cs typeface="Arial"/>
                <a:sym typeface="Arial"/>
              </a:rPr>
              <a:t>(reverse) faults cut lengthwise across Taiwan.  One of these is the Longitudinal Valley Fault (LVF) that dips toward the southeast.  The focal mechanism of the April 2, 2024 earthquake has one NE–SW nodal plane dipping about 60°to the southeast.  This matches the subsurface geometry of the Longitudinal Valley Fault  making it a likely source of the April 2 earthquake.</a:t>
            </a:r>
            <a:endParaRPr lang="en-US" dirty="0"/>
          </a:p>
        </p:txBody>
      </p:sp>
      <p:sp>
        <p:nvSpPr>
          <p:cNvPr id="3" name="Google Shape;91;p13">
            <a:extLst>
              <a:ext uri="{FF2B5EF4-FFF2-40B4-BE49-F238E27FC236}">
                <a16:creationId xmlns:a16="http://schemas.microsoft.com/office/drawing/2014/main" id="{47983917-AEE6-A1EA-991F-138AD8E7203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19"/>
          <p:cNvPicPr preferRelativeResize="0"/>
          <p:nvPr/>
        </p:nvPicPr>
        <p:blipFill rotWithShape="1">
          <a:blip r:embed="rId3">
            <a:alphaModFix/>
          </a:blip>
          <a:srcRect b="5713"/>
          <a:stretch/>
        </p:blipFill>
        <p:spPr>
          <a:xfrm>
            <a:off x="3919925" y="2902525"/>
            <a:ext cx="4032926" cy="3565949"/>
          </a:xfrm>
          <a:prstGeom prst="rect">
            <a:avLst/>
          </a:prstGeom>
          <a:noFill/>
          <a:ln>
            <a:noFill/>
          </a:ln>
        </p:spPr>
      </p:pic>
      <p:sp>
        <p:nvSpPr>
          <p:cNvPr id="166" name="Google Shape;166;p19"/>
          <p:cNvSpPr txBox="1"/>
          <p:nvPr/>
        </p:nvSpPr>
        <p:spPr>
          <a:xfrm>
            <a:off x="4049425" y="5836625"/>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endParaRPr sz="1100" b="1">
              <a:solidFill>
                <a:srgbClr val="0000FF"/>
              </a:solidFill>
              <a:latin typeface="Calibri"/>
              <a:ea typeface="Calibri"/>
              <a:cs typeface="Calibri"/>
              <a:sym typeface="Calibri"/>
            </a:endParaRPr>
          </a:p>
        </p:txBody>
      </p:sp>
      <p:cxnSp>
        <p:nvCxnSpPr>
          <p:cNvPr id="167" name="Google Shape;167;p19"/>
          <p:cNvCxnSpPr/>
          <p:nvPr/>
        </p:nvCxnSpPr>
        <p:spPr>
          <a:xfrm rot="10800000">
            <a:off x="4201825" y="6367238"/>
            <a:ext cx="693300" cy="0"/>
          </a:xfrm>
          <a:prstGeom prst="straightConnector1">
            <a:avLst/>
          </a:prstGeom>
          <a:noFill/>
          <a:ln w="19050" cap="flat" cmpd="sng">
            <a:solidFill>
              <a:srgbClr val="0000FF"/>
            </a:solidFill>
            <a:prstDash val="solid"/>
            <a:round/>
            <a:headEnd type="none" w="med" len="med"/>
            <a:tailEnd type="stealth" w="med" len="med"/>
          </a:ln>
        </p:spPr>
      </p:cxnSp>
      <p:sp>
        <p:nvSpPr>
          <p:cNvPr id="168" name="Google Shape;168;p19"/>
          <p:cNvSpPr txBox="1"/>
          <p:nvPr/>
        </p:nvSpPr>
        <p:spPr>
          <a:xfrm>
            <a:off x="351749" y="1189350"/>
            <a:ext cx="3529553" cy="549378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rgbClr val="000000"/>
                </a:solidFill>
              </a:rPr>
              <a:t>One of the ways we know the rates of plate motion is from GPS observations.</a:t>
            </a: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GPS stations receive signals from satellites and use the time offset between when the signal leaves the satellite and when it arrives at the station to determine distance. If a station receives signals from 4 or more stations, it is able to determine its location (6 or more satellites is much better).</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This is the same way GPS works in phones and other devices but the high-precision stations can determine location within millimeters (&lt;¼ inch) rather than 5-10 meters (15-30 feet).</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Over time, changing locations allow scientists to determine station movement from plate tectonics, which are shown as vectors (arrows).</a:t>
            </a:r>
            <a:endParaRPr sz="1500" dirty="0">
              <a:solidFill>
                <a:srgbClr val="000000"/>
              </a:solidFill>
            </a:endParaRPr>
          </a:p>
        </p:txBody>
      </p:sp>
      <p:pic>
        <p:nvPicPr>
          <p:cNvPr id="169" name="Google Shape;169;p19"/>
          <p:cNvPicPr preferRelativeResize="0"/>
          <p:nvPr/>
        </p:nvPicPr>
        <p:blipFill>
          <a:blip r:embed="rId4">
            <a:alphaModFix/>
          </a:blip>
          <a:stretch>
            <a:fillRect/>
          </a:stretch>
        </p:blipFill>
        <p:spPr>
          <a:xfrm>
            <a:off x="7332351" y="1830250"/>
            <a:ext cx="1340724" cy="1787625"/>
          </a:xfrm>
          <a:prstGeom prst="rect">
            <a:avLst/>
          </a:prstGeom>
          <a:noFill/>
          <a:ln w="9525" cap="flat" cmpd="sng">
            <a:solidFill>
              <a:schemeClr val="tx1"/>
            </a:solidFill>
            <a:prstDash val="solid"/>
            <a:round/>
            <a:headEnd type="none" w="sm" len="sm"/>
            <a:tailEnd type="none" w="sm" len="sm"/>
          </a:ln>
        </p:spPr>
      </p:pic>
      <p:pic>
        <p:nvPicPr>
          <p:cNvPr id="170" name="Google Shape;170;p19"/>
          <p:cNvPicPr preferRelativeResize="0"/>
          <p:nvPr/>
        </p:nvPicPr>
        <p:blipFill>
          <a:blip r:embed="rId5">
            <a:alphaModFix/>
          </a:blip>
          <a:stretch>
            <a:fillRect/>
          </a:stretch>
        </p:blipFill>
        <p:spPr>
          <a:xfrm rot="-1426527">
            <a:off x="8405379" y="428563"/>
            <a:ext cx="492312" cy="493995"/>
          </a:xfrm>
          <a:prstGeom prst="rect">
            <a:avLst/>
          </a:prstGeom>
          <a:noFill/>
          <a:ln>
            <a:noFill/>
          </a:ln>
        </p:spPr>
      </p:pic>
      <p:pic>
        <p:nvPicPr>
          <p:cNvPr id="171" name="Google Shape;171;p19"/>
          <p:cNvPicPr preferRelativeResize="0"/>
          <p:nvPr/>
        </p:nvPicPr>
        <p:blipFill>
          <a:blip r:embed="rId5">
            <a:alphaModFix/>
          </a:blip>
          <a:stretch>
            <a:fillRect/>
          </a:stretch>
        </p:blipFill>
        <p:spPr>
          <a:xfrm rot="-4872204">
            <a:off x="6198631" y="650587"/>
            <a:ext cx="492309" cy="493997"/>
          </a:xfrm>
          <a:prstGeom prst="rect">
            <a:avLst/>
          </a:prstGeom>
          <a:noFill/>
          <a:ln>
            <a:noFill/>
          </a:ln>
        </p:spPr>
      </p:pic>
      <p:pic>
        <p:nvPicPr>
          <p:cNvPr id="172" name="Google Shape;172;p19"/>
          <p:cNvPicPr preferRelativeResize="0"/>
          <p:nvPr/>
        </p:nvPicPr>
        <p:blipFill>
          <a:blip r:embed="rId5">
            <a:alphaModFix/>
          </a:blip>
          <a:stretch>
            <a:fillRect/>
          </a:stretch>
        </p:blipFill>
        <p:spPr>
          <a:xfrm rot="-4360699">
            <a:off x="6882328" y="19663"/>
            <a:ext cx="492313" cy="493996"/>
          </a:xfrm>
          <a:prstGeom prst="rect">
            <a:avLst/>
          </a:prstGeom>
          <a:noFill/>
          <a:ln>
            <a:noFill/>
          </a:ln>
        </p:spPr>
      </p:pic>
      <p:pic>
        <p:nvPicPr>
          <p:cNvPr id="173" name="Google Shape;173;p19"/>
          <p:cNvPicPr preferRelativeResize="0"/>
          <p:nvPr/>
        </p:nvPicPr>
        <p:blipFill>
          <a:blip r:embed="rId5">
            <a:alphaModFix/>
          </a:blip>
          <a:stretch>
            <a:fillRect/>
          </a:stretch>
        </p:blipFill>
        <p:spPr>
          <a:xfrm rot="-3016839">
            <a:off x="7651080" y="725939"/>
            <a:ext cx="492310" cy="493995"/>
          </a:xfrm>
          <a:prstGeom prst="rect">
            <a:avLst/>
          </a:prstGeom>
          <a:noFill/>
          <a:ln>
            <a:noFill/>
          </a:ln>
        </p:spPr>
      </p:pic>
      <p:cxnSp>
        <p:nvCxnSpPr>
          <p:cNvPr id="174" name="Google Shape;174;p19"/>
          <p:cNvCxnSpPr/>
          <p:nvPr/>
        </p:nvCxnSpPr>
        <p:spPr>
          <a:xfrm>
            <a:off x="6663775" y="1167975"/>
            <a:ext cx="1211700" cy="864300"/>
          </a:xfrm>
          <a:prstGeom prst="straightConnector1">
            <a:avLst/>
          </a:prstGeom>
          <a:noFill/>
          <a:ln w="19050" cap="flat" cmpd="sng">
            <a:solidFill>
              <a:srgbClr val="1F497D"/>
            </a:solidFill>
            <a:prstDash val="dot"/>
            <a:round/>
            <a:headEnd type="none" w="med" len="med"/>
            <a:tailEnd type="none" w="med" len="med"/>
          </a:ln>
        </p:spPr>
      </p:cxnSp>
      <p:cxnSp>
        <p:nvCxnSpPr>
          <p:cNvPr id="175" name="Google Shape;175;p19"/>
          <p:cNvCxnSpPr/>
          <p:nvPr/>
        </p:nvCxnSpPr>
        <p:spPr>
          <a:xfrm>
            <a:off x="7291388" y="575200"/>
            <a:ext cx="633600" cy="1443000"/>
          </a:xfrm>
          <a:prstGeom prst="straightConnector1">
            <a:avLst/>
          </a:prstGeom>
          <a:noFill/>
          <a:ln w="19050" cap="flat" cmpd="sng">
            <a:solidFill>
              <a:srgbClr val="1F497D"/>
            </a:solidFill>
            <a:prstDash val="dot"/>
            <a:round/>
            <a:headEnd type="none" w="med" len="med"/>
            <a:tailEnd type="none" w="med" len="med"/>
          </a:ln>
        </p:spPr>
      </p:cxnSp>
      <p:cxnSp>
        <p:nvCxnSpPr>
          <p:cNvPr id="176" name="Google Shape;176;p19"/>
          <p:cNvCxnSpPr/>
          <p:nvPr/>
        </p:nvCxnSpPr>
        <p:spPr>
          <a:xfrm>
            <a:off x="7925000" y="1320100"/>
            <a:ext cx="35400" cy="662700"/>
          </a:xfrm>
          <a:prstGeom prst="straightConnector1">
            <a:avLst/>
          </a:prstGeom>
          <a:noFill/>
          <a:ln w="19050" cap="flat" cmpd="sng">
            <a:solidFill>
              <a:srgbClr val="1F497D"/>
            </a:solidFill>
            <a:prstDash val="dot"/>
            <a:round/>
            <a:headEnd type="none" w="med" len="med"/>
            <a:tailEnd type="none" w="med" len="med"/>
          </a:ln>
        </p:spPr>
      </p:cxnSp>
      <p:cxnSp>
        <p:nvCxnSpPr>
          <p:cNvPr id="177" name="Google Shape;177;p19"/>
          <p:cNvCxnSpPr/>
          <p:nvPr/>
        </p:nvCxnSpPr>
        <p:spPr>
          <a:xfrm flipH="1">
            <a:off x="8045325" y="1000825"/>
            <a:ext cx="492600" cy="981900"/>
          </a:xfrm>
          <a:prstGeom prst="straightConnector1">
            <a:avLst/>
          </a:prstGeom>
          <a:noFill/>
          <a:ln w="19050" cap="flat" cmpd="sng">
            <a:solidFill>
              <a:srgbClr val="1F497D"/>
            </a:solidFill>
            <a:prstDash val="dot"/>
            <a:round/>
            <a:headEnd type="none" w="med" len="med"/>
            <a:tailEnd type="none" w="med" len="med"/>
          </a:ln>
        </p:spPr>
      </p:cxnSp>
      <p:cxnSp>
        <p:nvCxnSpPr>
          <p:cNvPr id="178" name="Google Shape;178;p19"/>
          <p:cNvCxnSpPr/>
          <p:nvPr/>
        </p:nvCxnSpPr>
        <p:spPr>
          <a:xfrm rot="10800000" flipH="1">
            <a:off x="6089738" y="3622538"/>
            <a:ext cx="1257000" cy="254400"/>
          </a:xfrm>
          <a:prstGeom prst="straightConnector1">
            <a:avLst/>
          </a:prstGeom>
          <a:noFill/>
          <a:ln w="9525" cap="flat" cmpd="sng">
            <a:solidFill>
              <a:schemeClr val="tx1"/>
            </a:solidFill>
            <a:prstDash val="solid"/>
            <a:round/>
            <a:headEnd type="none" w="med" len="med"/>
            <a:tailEnd type="none" w="med" len="med"/>
          </a:ln>
        </p:spPr>
      </p:cxnSp>
      <p:cxnSp>
        <p:nvCxnSpPr>
          <p:cNvPr id="179" name="Google Shape;179;p19"/>
          <p:cNvCxnSpPr/>
          <p:nvPr/>
        </p:nvCxnSpPr>
        <p:spPr>
          <a:xfrm rot="10800000" flipH="1">
            <a:off x="6089750" y="1834850"/>
            <a:ext cx="1241400" cy="2022000"/>
          </a:xfrm>
          <a:prstGeom prst="straightConnector1">
            <a:avLst/>
          </a:prstGeom>
          <a:noFill/>
          <a:ln w="9525" cap="flat" cmpd="sng">
            <a:solidFill>
              <a:schemeClr val="tx1"/>
            </a:solidFill>
            <a:prstDash val="solid"/>
            <a:round/>
            <a:headEnd type="none" w="med" len="med"/>
            <a:tailEnd type="none" w="med" len="med"/>
          </a:ln>
        </p:spPr>
      </p:cxnSp>
      <p:sp>
        <p:nvSpPr>
          <p:cNvPr id="180" name="Google Shape;180;p19"/>
          <p:cNvSpPr/>
          <p:nvPr/>
        </p:nvSpPr>
        <p:spPr>
          <a:xfrm rot="-4695092">
            <a:off x="5645873" y="4113902"/>
            <a:ext cx="176804" cy="447039"/>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FFFF00"/>
              </a:highlight>
              <a:latin typeface="Calibri"/>
              <a:ea typeface="Calibri"/>
              <a:cs typeface="Calibri"/>
              <a:sym typeface="Calibri"/>
            </a:endParaRPr>
          </a:p>
        </p:txBody>
      </p:sp>
      <p:sp>
        <p:nvSpPr>
          <p:cNvPr id="181" name="Google Shape;181;p19"/>
          <p:cNvSpPr/>
          <p:nvPr/>
        </p:nvSpPr>
        <p:spPr>
          <a:xfrm rot="-3101032">
            <a:off x="5285861" y="3412384"/>
            <a:ext cx="218710" cy="2662267"/>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82" name="Google Shape;182;p19"/>
          <p:cNvSpPr txBox="1"/>
          <p:nvPr/>
        </p:nvSpPr>
        <p:spPr>
          <a:xfrm>
            <a:off x="4962350" y="3794550"/>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slower movement</a:t>
            </a:r>
            <a:endParaRPr sz="1100" b="1">
              <a:solidFill>
                <a:srgbClr val="FFFF00"/>
              </a:solidFill>
              <a:latin typeface="Calibri"/>
              <a:ea typeface="Calibri"/>
              <a:cs typeface="Calibri"/>
              <a:sym typeface="Calibri"/>
            </a:endParaRPr>
          </a:p>
        </p:txBody>
      </p:sp>
      <p:sp>
        <p:nvSpPr>
          <p:cNvPr id="183" name="Google Shape;183;p19"/>
          <p:cNvSpPr txBox="1"/>
          <p:nvPr/>
        </p:nvSpPr>
        <p:spPr>
          <a:xfrm>
            <a:off x="4152475" y="4278325"/>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faster movement</a:t>
            </a:r>
            <a:endParaRPr sz="1100" b="1">
              <a:solidFill>
                <a:srgbClr val="FFFF00"/>
              </a:solidFill>
              <a:latin typeface="Calibri"/>
              <a:ea typeface="Calibri"/>
              <a:cs typeface="Calibri"/>
              <a:sym typeface="Calibri"/>
            </a:endParaRPr>
          </a:p>
        </p:txBody>
      </p:sp>
      <p:sp>
        <p:nvSpPr>
          <p:cNvPr id="2" name="Google Shape;91;p13">
            <a:extLst>
              <a:ext uri="{FF2B5EF4-FFF2-40B4-BE49-F238E27FC236}">
                <a16:creationId xmlns:a16="http://schemas.microsoft.com/office/drawing/2014/main" id="{39424C72-A32D-EC2B-441C-F68ED6E55ED0}"/>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90" name="Google Shape;190;p20"/>
          <p:cNvPicPr preferRelativeResize="0"/>
          <p:nvPr/>
        </p:nvPicPr>
        <p:blipFill rotWithShape="1">
          <a:blip r:embed="rId3">
            <a:alphaModFix/>
          </a:blip>
          <a:srcRect b="5419"/>
          <a:stretch/>
        </p:blipFill>
        <p:spPr>
          <a:xfrm>
            <a:off x="3170675" y="2734775"/>
            <a:ext cx="5809678" cy="3950524"/>
          </a:xfrm>
          <a:prstGeom prst="rect">
            <a:avLst/>
          </a:prstGeom>
          <a:noFill/>
          <a:ln>
            <a:noFill/>
          </a:ln>
        </p:spPr>
      </p:pic>
      <p:sp>
        <p:nvSpPr>
          <p:cNvPr id="191" name="Google Shape;191;p20"/>
          <p:cNvSpPr txBox="1"/>
          <p:nvPr/>
        </p:nvSpPr>
        <p:spPr>
          <a:xfrm>
            <a:off x="351750" y="1189350"/>
            <a:ext cx="2747700" cy="510906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t>Taiwan has many GPS stations that record the long-term motion from plate tectonics.</a:t>
            </a:r>
            <a:endParaRPr sz="1600" dirty="0">
              <a:solidFill>
                <a:srgbClr val="000000"/>
              </a:solidFill>
            </a:endParaRPr>
          </a:p>
          <a:p>
            <a:pPr marL="0" lvl="0" indent="0" algn="l" rtl="0">
              <a:spcBef>
                <a:spcPts val="0"/>
              </a:spcBef>
              <a:spcAft>
                <a:spcPts val="0"/>
              </a:spcAft>
              <a:buNone/>
            </a:pPr>
            <a:endParaRPr sz="1600" dirty="0">
              <a:solidFill>
                <a:srgbClr val="000000"/>
              </a:solidFill>
            </a:endParaRPr>
          </a:p>
          <a:p>
            <a:pPr marL="0" lvl="0" indent="0" algn="l" rtl="0">
              <a:spcBef>
                <a:spcPts val="0"/>
              </a:spcBef>
              <a:spcAft>
                <a:spcPts val="0"/>
              </a:spcAft>
              <a:buNone/>
            </a:pPr>
            <a:r>
              <a:rPr lang="en-US" sz="1600" dirty="0">
                <a:solidFill>
                  <a:schemeClr val="dk1"/>
                </a:solidFill>
              </a:rPr>
              <a:t>Compared to mainland Asia, </a:t>
            </a:r>
            <a:r>
              <a:rPr lang="en-US" sz="1600" dirty="0"/>
              <a:t>some stations are moving as much as 8 cm/</a:t>
            </a:r>
            <a:r>
              <a:rPr lang="en-US" sz="1600" dirty="0" err="1"/>
              <a:t>yr</a:t>
            </a:r>
            <a:r>
              <a:rPr lang="en-US" sz="1600" dirty="0"/>
              <a:t> (~3 inch/</a:t>
            </a:r>
            <a:r>
              <a:rPr lang="en-US" sz="1600" dirty="0" err="1"/>
              <a:t>yr</a:t>
            </a:r>
            <a:r>
              <a:rPr lang="en-US" sz="1600" dirty="0"/>
              <a:t>) towards the northwest as the Philippine Sea Plate pushes into Taiwan. </a:t>
            </a:r>
            <a:endParaRPr sz="1600" dirty="0">
              <a:solidFill>
                <a:srgbClr val="000000"/>
              </a:solidFill>
            </a:endParaRPr>
          </a:p>
          <a:p>
            <a:pPr marL="0" lvl="0" indent="0" algn="l" rtl="0">
              <a:spcBef>
                <a:spcPts val="0"/>
              </a:spcBef>
              <a:spcAft>
                <a:spcPts val="0"/>
              </a:spcAft>
              <a:buNone/>
            </a:pPr>
            <a:endParaRPr sz="1600" dirty="0">
              <a:solidFill>
                <a:srgbClr val="000000"/>
              </a:solidFill>
            </a:endParaRPr>
          </a:p>
          <a:p>
            <a:pPr marL="0" lvl="0" indent="0" algn="l" rtl="0">
              <a:spcBef>
                <a:spcPts val="0"/>
              </a:spcBef>
              <a:spcAft>
                <a:spcPts val="0"/>
              </a:spcAft>
              <a:buNone/>
            </a:pPr>
            <a:r>
              <a:rPr lang="en-US" sz="1600" dirty="0">
                <a:solidFill>
                  <a:srgbClr val="000000"/>
                </a:solidFill>
              </a:rPr>
              <a:t>Over decades and centuries this compression accumulates </a:t>
            </a:r>
            <a:r>
              <a:rPr lang="en-US" sz="1600" dirty="0"/>
              <a:t>and is occasionally released in earthquakes such as the magnitude 7.4 quake on April 2, 2024.</a:t>
            </a:r>
            <a:endParaRPr sz="1600" dirty="0">
              <a:solidFill>
                <a:srgbClr val="000000"/>
              </a:solidFill>
            </a:endParaRPr>
          </a:p>
        </p:txBody>
      </p:sp>
      <p:sp>
        <p:nvSpPr>
          <p:cNvPr id="192" name="Google Shape;192;p20"/>
          <p:cNvSpPr txBox="1"/>
          <p:nvPr/>
        </p:nvSpPr>
        <p:spPr>
          <a:xfrm>
            <a:off x="4494800" y="5991125"/>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endParaRPr sz="1100" b="1">
              <a:solidFill>
                <a:srgbClr val="0000FF"/>
              </a:solidFill>
              <a:latin typeface="Calibri"/>
              <a:ea typeface="Calibri"/>
              <a:cs typeface="Calibri"/>
              <a:sym typeface="Calibri"/>
            </a:endParaRPr>
          </a:p>
        </p:txBody>
      </p:sp>
      <p:cxnSp>
        <p:nvCxnSpPr>
          <p:cNvPr id="193" name="Google Shape;193;p20"/>
          <p:cNvCxnSpPr/>
          <p:nvPr/>
        </p:nvCxnSpPr>
        <p:spPr>
          <a:xfrm rot="10800000">
            <a:off x="4600000" y="6549125"/>
            <a:ext cx="732300" cy="1800"/>
          </a:xfrm>
          <a:prstGeom prst="straightConnector1">
            <a:avLst/>
          </a:prstGeom>
          <a:noFill/>
          <a:ln w="19050" cap="flat" cmpd="sng">
            <a:solidFill>
              <a:srgbClr val="0000FF"/>
            </a:solidFill>
            <a:prstDash val="solid"/>
            <a:round/>
            <a:headEnd type="none" w="med" len="med"/>
            <a:tailEnd type="stealth" w="med" len="med"/>
          </a:ln>
        </p:spPr>
      </p:cxnSp>
      <p:pic>
        <p:nvPicPr>
          <p:cNvPr id="194" name="Google Shape;194;p20"/>
          <p:cNvPicPr preferRelativeResize="0"/>
          <p:nvPr/>
        </p:nvPicPr>
        <p:blipFill>
          <a:blip r:embed="rId4">
            <a:alphaModFix/>
          </a:blip>
          <a:stretch>
            <a:fillRect/>
          </a:stretch>
        </p:blipFill>
        <p:spPr>
          <a:xfrm>
            <a:off x="7588376" y="635850"/>
            <a:ext cx="1340724" cy="1787625"/>
          </a:xfrm>
          <a:prstGeom prst="rect">
            <a:avLst/>
          </a:prstGeom>
          <a:noFill/>
          <a:ln w="9525" cap="flat" cmpd="sng">
            <a:solidFill>
              <a:schemeClr val="tx1"/>
            </a:solidFill>
            <a:prstDash val="solid"/>
            <a:round/>
            <a:headEnd type="none" w="sm" len="sm"/>
            <a:tailEnd type="none" w="sm" len="sm"/>
          </a:ln>
        </p:spPr>
      </p:pic>
      <p:cxnSp>
        <p:nvCxnSpPr>
          <p:cNvPr id="195" name="Google Shape;195;p20"/>
          <p:cNvCxnSpPr/>
          <p:nvPr/>
        </p:nvCxnSpPr>
        <p:spPr>
          <a:xfrm rot="10800000" flipH="1">
            <a:off x="6297313" y="2421688"/>
            <a:ext cx="1298400" cy="1312800"/>
          </a:xfrm>
          <a:prstGeom prst="straightConnector1">
            <a:avLst/>
          </a:prstGeom>
          <a:noFill/>
          <a:ln w="9525" cap="flat" cmpd="sng">
            <a:solidFill>
              <a:schemeClr val="tx1"/>
            </a:solidFill>
            <a:prstDash val="solid"/>
            <a:round/>
            <a:headEnd type="none" w="med" len="med"/>
            <a:tailEnd type="none" w="med" len="med"/>
          </a:ln>
        </p:spPr>
      </p:cxnSp>
      <p:cxnSp>
        <p:nvCxnSpPr>
          <p:cNvPr id="196" name="Google Shape;196;p20"/>
          <p:cNvCxnSpPr/>
          <p:nvPr/>
        </p:nvCxnSpPr>
        <p:spPr>
          <a:xfrm rot="10800000" flipH="1">
            <a:off x="6297325" y="645700"/>
            <a:ext cx="1298400" cy="3068700"/>
          </a:xfrm>
          <a:prstGeom prst="straightConnector1">
            <a:avLst/>
          </a:prstGeom>
          <a:noFill/>
          <a:ln w="9525" cap="flat" cmpd="sng">
            <a:solidFill>
              <a:schemeClr val="tx1"/>
            </a:solidFill>
            <a:prstDash val="solid"/>
            <a:round/>
            <a:headEnd type="none" w="med" len="med"/>
            <a:tailEnd type="none" w="med" len="med"/>
          </a:ln>
        </p:spPr>
      </p:cxnSp>
      <p:sp>
        <p:nvSpPr>
          <p:cNvPr id="197" name="Google Shape;197;p20"/>
          <p:cNvSpPr txBox="1"/>
          <p:nvPr/>
        </p:nvSpPr>
        <p:spPr>
          <a:xfrm rot="-816805">
            <a:off x="6921713" y="3072147"/>
            <a:ext cx="1715598" cy="3540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FFFF00"/>
                </a:solidFill>
                <a:latin typeface="Calibri"/>
                <a:ea typeface="Calibri"/>
                <a:cs typeface="Calibri"/>
                <a:sym typeface="Calibri"/>
              </a:rPr>
              <a:t>Divergent plate boundary</a:t>
            </a:r>
            <a:endParaRPr sz="1100" b="1">
              <a:solidFill>
                <a:srgbClr val="FFFF00"/>
              </a:solidFill>
              <a:latin typeface="Calibri"/>
              <a:ea typeface="Calibri"/>
              <a:cs typeface="Calibri"/>
              <a:sym typeface="Calibri"/>
            </a:endParaRPr>
          </a:p>
        </p:txBody>
      </p:sp>
      <p:sp>
        <p:nvSpPr>
          <p:cNvPr id="198" name="Google Shape;198;p20"/>
          <p:cNvSpPr txBox="1"/>
          <p:nvPr/>
        </p:nvSpPr>
        <p:spPr>
          <a:xfrm rot="-2319682">
            <a:off x="3115680" y="5855577"/>
            <a:ext cx="1715819" cy="35387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FFFF00"/>
                </a:solidFill>
                <a:latin typeface="Calibri"/>
                <a:ea typeface="Calibri"/>
                <a:cs typeface="Calibri"/>
                <a:sym typeface="Calibri"/>
              </a:rPr>
              <a:t>Divergent plate boundary</a:t>
            </a:r>
            <a:endParaRPr sz="1100" b="1">
              <a:solidFill>
                <a:srgbClr val="FFFF00"/>
              </a:solidFill>
              <a:latin typeface="Calibri"/>
              <a:ea typeface="Calibri"/>
              <a:cs typeface="Calibri"/>
              <a:sym typeface="Calibri"/>
            </a:endParaRPr>
          </a:p>
        </p:txBody>
      </p:sp>
      <p:sp>
        <p:nvSpPr>
          <p:cNvPr id="199" name="Google Shape;199;p20"/>
          <p:cNvSpPr txBox="1"/>
          <p:nvPr/>
        </p:nvSpPr>
        <p:spPr>
          <a:xfrm rot="-3060874">
            <a:off x="5813108" y="4978561"/>
            <a:ext cx="1830167" cy="35411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chemeClr val="lt1"/>
                </a:solidFill>
                <a:latin typeface="Calibri"/>
                <a:ea typeface="Calibri"/>
                <a:cs typeface="Calibri"/>
                <a:sym typeface="Calibri"/>
              </a:rPr>
              <a:t>Convergent plate boundary</a:t>
            </a:r>
            <a:endParaRPr sz="1100" b="1">
              <a:solidFill>
                <a:schemeClr val="lt1"/>
              </a:solidFill>
              <a:latin typeface="Calibri"/>
              <a:ea typeface="Calibri"/>
              <a:cs typeface="Calibri"/>
              <a:sym typeface="Calibri"/>
            </a:endParaRPr>
          </a:p>
        </p:txBody>
      </p:sp>
      <p:sp>
        <p:nvSpPr>
          <p:cNvPr id="200" name="Google Shape;200;p20"/>
          <p:cNvSpPr txBox="1"/>
          <p:nvPr/>
        </p:nvSpPr>
        <p:spPr>
          <a:xfrm rot="1857">
            <a:off x="7666725" y="5978525"/>
            <a:ext cx="11106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b="1">
                <a:solidFill>
                  <a:srgbClr val="3C78D8"/>
                </a:solidFill>
                <a:latin typeface="Calibri"/>
                <a:ea typeface="Calibri"/>
                <a:cs typeface="Calibri"/>
                <a:sym typeface="Calibri"/>
              </a:rPr>
              <a:t>Philippine Plate motion</a:t>
            </a:r>
            <a:endParaRPr sz="1300" b="1">
              <a:solidFill>
                <a:srgbClr val="3C78D8"/>
              </a:solidFill>
              <a:latin typeface="Calibri"/>
              <a:ea typeface="Calibri"/>
              <a:cs typeface="Calibri"/>
              <a:sym typeface="Calibri"/>
            </a:endParaRPr>
          </a:p>
        </p:txBody>
      </p:sp>
      <p:sp>
        <p:nvSpPr>
          <p:cNvPr id="201" name="Google Shape;201;p20"/>
          <p:cNvSpPr/>
          <p:nvPr/>
        </p:nvSpPr>
        <p:spPr>
          <a:xfrm>
            <a:off x="6417650" y="4278450"/>
            <a:ext cx="139800" cy="132600"/>
          </a:xfrm>
          <a:prstGeom prst="star5">
            <a:avLst>
              <a:gd name="adj" fmla="val 19098"/>
              <a:gd name="hf" fmla="val 105146"/>
              <a:gd name="vf" fmla="val 110557"/>
            </a:avLst>
          </a:prstGeom>
          <a:solidFill>
            <a:srgbClr val="FF9900"/>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 name="Google Shape;91;p13">
            <a:extLst>
              <a:ext uri="{FF2B5EF4-FFF2-40B4-BE49-F238E27FC236}">
                <a16:creationId xmlns:a16="http://schemas.microsoft.com/office/drawing/2014/main" id="{81036C5C-D717-0AF3-6A71-2195699E0EB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a:t>
            </a:r>
            <a:r>
              <a:rPr lang="en-US" sz="2400" b="1" dirty="0">
                <a:solidFill>
                  <a:srgbClr val="10478B"/>
                </a:solidFill>
              </a:rPr>
              <a:t>TAIWAN</a:t>
            </a:r>
            <a:br>
              <a:rPr lang="en-US" sz="4300" b="1" dirty="0">
                <a:solidFill>
                  <a:srgbClr val="10478B"/>
                </a:solidFill>
                <a:latin typeface="Arial"/>
                <a:ea typeface="Arial"/>
                <a:cs typeface="Arial"/>
                <a:sym typeface="Arial"/>
              </a:rPr>
            </a:br>
            <a:r>
              <a:rPr lang="en-US" sz="1800" b="1" dirty="0">
                <a:solidFill>
                  <a:srgbClr val="10478B"/>
                </a:solidFill>
              </a:rPr>
              <a:t>Tues</a:t>
            </a:r>
            <a:r>
              <a:rPr lang="en-US" sz="1800" b="1" dirty="0">
                <a:solidFill>
                  <a:srgbClr val="10478B"/>
                </a:solidFill>
                <a:latin typeface="Arial"/>
                <a:ea typeface="Arial"/>
                <a:cs typeface="Arial"/>
                <a:sym typeface="Arial"/>
              </a:rPr>
              <a:t>day, </a:t>
            </a:r>
            <a:r>
              <a:rPr lang="en-US" sz="1800" b="1" dirty="0">
                <a:solidFill>
                  <a:srgbClr val="10478B"/>
                </a:solidFill>
              </a:rPr>
              <a:t>April</a:t>
            </a:r>
            <a:r>
              <a:rPr lang="en-US" sz="1800" b="1" dirty="0">
                <a:solidFill>
                  <a:srgbClr val="10478B"/>
                </a:solidFill>
                <a:latin typeface="Arial"/>
                <a:ea typeface="Arial"/>
                <a:cs typeface="Arial"/>
                <a:sym typeface="Arial"/>
              </a:rPr>
              <a:t> 2, </a:t>
            </a:r>
            <a:r>
              <a:rPr lang="en-US" sz="1800" b="1" dirty="0">
                <a:solidFill>
                  <a:srgbClr val="10478B"/>
                </a:solidFill>
              </a:rPr>
              <a:t>2024</a:t>
            </a:r>
            <a:r>
              <a:rPr lang="en-US" sz="1800" b="1" dirty="0">
                <a:solidFill>
                  <a:srgbClr val="10478B"/>
                </a:solidFill>
                <a:latin typeface="Arial"/>
                <a:ea typeface="Arial"/>
                <a:cs typeface="Arial"/>
                <a:sym typeface="Arial"/>
              </a:rPr>
              <a:t> at 2</a:t>
            </a:r>
            <a:r>
              <a:rPr lang="en-US" sz="1800" b="1" dirty="0">
                <a:solidFill>
                  <a:srgbClr val="10478B"/>
                </a:solidFill>
              </a:rPr>
              <a:t>3</a:t>
            </a:r>
            <a:r>
              <a:rPr lang="en-US" sz="1800" b="1" dirty="0">
                <a:solidFill>
                  <a:srgbClr val="10478B"/>
                </a:solidFill>
                <a:latin typeface="Arial"/>
                <a:ea typeface="Arial"/>
                <a:cs typeface="Arial"/>
                <a:sym typeface="Arial"/>
              </a:rPr>
              <a:t>:</a:t>
            </a:r>
            <a:r>
              <a:rPr lang="en-US" sz="1800" b="1" dirty="0">
                <a:solidFill>
                  <a:srgbClr val="10478B"/>
                </a:solidFill>
              </a:rPr>
              <a:t>58</a:t>
            </a:r>
            <a:r>
              <a:rPr lang="en-US" sz="1800" b="1" dirty="0">
                <a:solidFill>
                  <a:srgbClr val="10478B"/>
                </a:solidFill>
                <a:latin typeface="Arial"/>
                <a:ea typeface="Arial"/>
                <a:cs typeface="Arial"/>
                <a:sym typeface="Arial"/>
              </a:rPr>
              <a:t>:</a:t>
            </a:r>
            <a:r>
              <a:rPr lang="en-US" sz="1800" b="1" dirty="0">
                <a:solidFill>
                  <a:srgbClr val="10478B"/>
                </a:solidFill>
              </a:rPr>
              <a:t>11</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TotalTime>
  <Words>2026</Words>
  <Application>Microsoft Office PowerPoint</Application>
  <PresentationFormat>On-screen Show (4:3)</PresentationFormat>
  <Paragraphs>158</Paragraphs>
  <Slides>16</Slides>
  <Notes>16</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 Bravo</dc:creator>
  <cp:lastModifiedBy>Kate Bravo</cp:lastModifiedBy>
  <cp:revision>16</cp:revision>
  <dcterms:modified xsi:type="dcterms:W3CDTF">2024-04-04T23:21:42Z</dcterms:modified>
</cp:coreProperties>
</file>