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468" r:id="rId2"/>
    <p:sldId id="473" r:id="rId3"/>
    <p:sldId id="453" r:id="rId4"/>
    <p:sldId id="853" r:id="rId5"/>
    <p:sldId id="851" r:id="rId6"/>
    <p:sldId id="475" r:id="rId7"/>
    <p:sldId id="412" r:id="rId8"/>
    <p:sldId id="852" r:id="rId9"/>
    <p:sldId id="449"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659" autoAdjust="0"/>
    <p:restoredTop sz="91636" autoAdjust="0"/>
  </p:normalViewPr>
  <p:slideViewPr>
    <p:cSldViewPr>
      <p:cViewPr>
        <p:scale>
          <a:sx n="110" d="100"/>
          <a:sy n="110" d="100"/>
        </p:scale>
        <p:origin x="77" y="-11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12/2/2023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https://earthquake.usgs.gov/earthquakes/eventpage/us7000lff4/executive</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2693556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278917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4125747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256184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  </a:t>
            </a:r>
            <a:r>
              <a:rPr lang="en-US" altLang="en-US" sz="1000" dirty="0">
                <a:latin typeface="Arial" panose="020B0604020202020204" pitchFamily="34" charset="0"/>
              </a:rPr>
              <a:t>Understanding focal mechanisms http://www.iris.edu/hq/programs/education_and_outreach/animations/25</a:t>
            </a:r>
          </a:p>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a:p>
        </p:txBody>
      </p:sp>
    </p:spTree>
    <p:extLst>
      <p:ext uri="{BB962C8B-B14F-4D97-AF65-F5344CB8AC3E}">
        <p14:creationId xmlns:p14="http://schemas.microsoft.com/office/powerpoint/2010/main" val="3032785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9EAA595-68BC-42C3-B9AF-EA5532B49F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08BD5513-E656-4C9D-99FF-2FA3DBC85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dirty="0">
                <a:solidFill>
                  <a:srgbClr val="393996"/>
                </a:solidFill>
                <a:ea typeface="ＭＳ Ｐゴシック" panose="020B0600070205080204" pitchFamily="34" charset="-128"/>
              </a:rPr>
              <a:t>Relevant Animations:</a:t>
            </a:r>
          </a:p>
          <a:p>
            <a:r>
              <a:rPr lang="en-US" altLang="en-US" sz="1400" dirty="0">
                <a:ea typeface="ＭＳ Ｐゴシック" panose="020B0600070205080204" pitchFamily="34" charset="-128"/>
              </a:rPr>
              <a:t>Travel-time Curves: How they are created https://</a:t>
            </a:r>
            <a:r>
              <a:rPr lang="en-US" altLang="en-US" sz="1400" dirty="0" err="1">
                <a:ea typeface="ＭＳ Ｐゴシック" panose="020B0600070205080204" pitchFamily="34" charset="-128"/>
              </a:rPr>
              <a:t>www.iris.edu</a:t>
            </a:r>
            <a:r>
              <a:rPr lang="en-US" altLang="en-US" sz="1400" dirty="0">
                <a:ea typeface="ＭＳ Ｐゴシック" panose="020B0600070205080204" pitchFamily="34" charset="-128"/>
              </a:rPr>
              <a:t>/</a:t>
            </a:r>
            <a:r>
              <a:rPr lang="en-US" altLang="en-US" sz="1400" dirty="0" err="1">
                <a:ea typeface="ＭＳ Ｐゴシック" panose="020B0600070205080204" pitchFamily="34" charset="-128"/>
              </a:rPr>
              <a:t>hq</a:t>
            </a:r>
            <a:r>
              <a:rPr lang="en-US" altLang="en-US" sz="1400" dirty="0">
                <a:ea typeface="ＭＳ Ｐゴシック" panose="020B0600070205080204" pitchFamily="34" charset="-128"/>
              </a:rPr>
              <a:t>/</a:t>
            </a:r>
            <a:r>
              <a:rPr lang="en-US" altLang="en-US" sz="1400" dirty="0" err="1">
                <a:ea typeface="ＭＳ Ｐゴシック" panose="020B0600070205080204" pitchFamily="34" charset="-128"/>
              </a:rPr>
              <a:t>inclass</a:t>
            </a:r>
            <a:r>
              <a:rPr lang="en-US" altLang="en-US" sz="1400" dirty="0">
                <a:ea typeface="ＭＳ Ｐゴシック" panose="020B0600070205080204" pitchFamily="34" charset="-128"/>
              </a:rPr>
              <a:t>/animation/</a:t>
            </a:r>
            <a:r>
              <a:rPr lang="en-US" altLang="en-US" sz="1400" dirty="0" err="1">
                <a:ea typeface="ＭＳ Ｐゴシック" panose="020B0600070205080204" pitchFamily="34" charset="-128"/>
              </a:rPr>
              <a:t>traveltime_curves_how_they_are_created</a:t>
            </a:r>
            <a:r>
              <a:rPr lang="en-US" altLang="en-US" sz="1400" dirty="0">
                <a:ea typeface="ＭＳ Ｐゴシック" panose="020B0600070205080204" pitchFamily="34" charset="-128"/>
              </a:rPr>
              <a:t> </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534611E-5DD4-4661-9725-51A554CA90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5D962C6-5F8A-406B-8FBE-8E130AAB6206}"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9</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12/2/2023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12/2/2023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12/2/2023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12/2/2023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12/2/2023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12/2/2023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12/2/2023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12/2/2023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12/2/2023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12/2/2023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12/2/2023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12/2/2023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2.jp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4.jpg"/><Relationship Id="rId4" Type="http://schemas.openxmlformats.org/officeDocument/2006/relationships/image" Target="../media/image13.jpg"/><Relationship Id="rId9" Type="http://schemas.openxmlformats.org/officeDocument/2006/relationships/image" Target="../media/image16.tif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1.xml"/><Relationship Id="rId7" Type="http://schemas.openxmlformats.org/officeDocument/2006/relationships/image" Target="../media/image2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9.png"/><Relationship Id="rId5" Type="http://schemas.openxmlformats.org/officeDocument/2006/relationships/image" Target="../media/image2.png"/><Relationship Id="rId4" Type="http://schemas.openxmlformats.org/officeDocument/2006/relationships/notesSlide" Target="../notesSlides/notesSlide7.xml"/><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map of philippines with cities&#10;&#10;Description automatically generated">
            <a:extLst>
              <a:ext uri="{FF2B5EF4-FFF2-40B4-BE49-F238E27FC236}">
                <a16:creationId xmlns:a16="http://schemas.microsoft.com/office/drawing/2014/main" id="{1509B042-9EC1-8265-28E3-7B1CBDCCD2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2743200"/>
            <a:ext cx="2850127" cy="4038950"/>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8" name="TextBox 7">
            <a:extLst>
              <a:ext uri="{FF2B5EF4-FFF2-40B4-BE49-F238E27FC236}">
                <a16:creationId xmlns:a16="http://schemas.microsoft.com/office/drawing/2014/main" id="{E7B3DFA9-0855-E1F0-023C-0FE17FA8FA31}"/>
              </a:ext>
            </a:extLst>
          </p:cNvPr>
          <p:cNvSpPr txBox="1"/>
          <p:nvPr/>
        </p:nvSpPr>
        <p:spPr>
          <a:xfrm>
            <a:off x="6936866" y="279026"/>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8.527°N </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126.449°E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t>32.8</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sp>
        <p:nvSpPr>
          <p:cNvPr id="3" name="TextBox 9">
            <a:extLst>
              <a:ext uri="{FF2B5EF4-FFF2-40B4-BE49-F238E27FC236}">
                <a16:creationId xmlns:a16="http://schemas.microsoft.com/office/drawing/2014/main" id="{43FB7D58-8A52-8EA0-C33B-58FDA3D0FB18}"/>
              </a:ext>
            </a:extLst>
          </p:cNvPr>
          <p:cNvSpPr txBox="1">
            <a:spLocks noChangeArrowheads="1"/>
          </p:cNvSpPr>
          <p:nvPr/>
        </p:nvSpPr>
        <p:spPr bwMode="auto">
          <a:xfrm>
            <a:off x="304798" y="1107847"/>
            <a:ext cx="559622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magnitude 7.6 earthquake occurred Saturday off the coast of the southern Philippines island of Mindanao. The earthquake occurred at 10:37 p.m. at a depth of 32 kilometers (20 miles). There are no immediate reports of damage or casualties. The area has experienced over 30 aftershocks, the largest measuring magnitude 6.9.</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Pacific Tsunami Warning Center said based on the magnitude and location, hazardous tsunami waves are possible for coasts located within 1000 km (621 miles) of the earthquake epicenter, including the southern Philippines and parts of Indonesia, Palau and Malaysia.</a:t>
            </a:r>
          </a:p>
        </p:txBody>
      </p:sp>
      <p:pic>
        <p:nvPicPr>
          <p:cNvPr id="13" name="Picture 12" descr="A picture containing aircraft, dome&#10;&#10;Description automatically generated">
            <a:extLst>
              <a:ext uri="{FF2B5EF4-FFF2-40B4-BE49-F238E27FC236}">
                <a16:creationId xmlns:a16="http://schemas.microsoft.com/office/drawing/2014/main" id="{2A898A20-B2CE-D89A-4271-01E0C80116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8433" y="1018661"/>
            <a:ext cx="1631702" cy="1631702"/>
          </a:xfrm>
          <a:prstGeom prst="rect">
            <a:avLst/>
          </a:prstGeom>
        </p:spPr>
      </p:pic>
      <p:sp>
        <p:nvSpPr>
          <p:cNvPr id="2" name="5-Point Star 18">
            <a:extLst>
              <a:ext uri="{FF2B5EF4-FFF2-40B4-BE49-F238E27FC236}">
                <a16:creationId xmlns:a16="http://schemas.microsoft.com/office/drawing/2014/main" id="{505026DA-9471-AC32-82C0-C40E3D15097F}"/>
              </a:ext>
            </a:extLst>
          </p:cNvPr>
          <p:cNvSpPr>
            <a:spLocks noChangeAspect="1"/>
          </p:cNvSpPr>
          <p:nvPr/>
        </p:nvSpPr>
        <p:spPr>
          <a:xfrm>
            <a:off x="8397240" y="5779476"/>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pic>
        <p:nvPicPr>
          <p:cNvPr id="7" name="Picture 6">
            <a:extLst>
              <a:ext uri="{FF2B5EF4-FFF2-40B4-BE49-F238E27FC236}">
                <a16:creationId xmlns:a16="http://schemas.microsoft.com/office/drawing/2014/main" id="{2D28A633-5536-9D2B-9F9E-BA48BA2F2507}"/>
              </a:ext>
            </a:extLst>
          </p:cNvPr>
          <p:cNvPicPr>
            <a:picLocks noChangeAspect="1"/>
          </p:cNvPicPr>
          <p:nvPr/>
        </p:nvPicPr>
        <p:blipFill>
          <a:blip r:embed="rId6"/>
          <a:stretch>
            <a:fillRect/>
          </a:stretch>
        </p:blipFill>
        <p:spPr>
          <a:xfrm>
            <a:off x="785614" y="4219131"/>
            <a:ext cx="2640958" cy="2568382"/>
          </a:xfrm>
          <a:prstGeom prst="rect">
            <a:avLst/>
          </a:prstGeom>
        </p:spPr>
      </p:pic>
      <p:sp>
        <p:nvSpPr>
          <p:cNvPr id="18" name="TextBox 17">
            <a:extLst>
              <a:ext uri="{FF2B5EF4-FFF2-40B4-BE49-F238E27FC236}">
                <a16:creationId xmlns:a16="http://schemas.microsoft.com/office/drawing/2014/main" id="{6AD137BD-F9A9-E13F-D733-0699644357E8}"/>
              </a:ext>
            </a:extLst>
          </p:cNvPr>
          <p:cNvSpPr txBox="1"/>
          <p:nvPr/>
        </p:nvSpPr>
        <p:spPr>
          <a:xfrm>
            <a:off x="2589851" y="4664478"/>
            <a:ext cx="2438400" cy="276999"/>
          </a:xfrm>
          <a:prstGeom prst="rect">
            <a:avLst/>
          </a:prstGeom>
          <a:noFill/>
        </p:spPr>
        <p:txBody>
          <a:bodyPr wrap="square" rtlCol="0">
            <a:spAutoFit/>
          </a:bodyPr>
          <a:lstStyle/>
          <a:p>
            <a:r>
              <a:rPr lang="en-US" sz="1200" b="1" dirty="0">
                <a:solidFill>
                  <a:srgbClr val="FF0000"/>
                </a:solidFill>
              </a:rPr>
              <a:t>M 7.6 </a:t>
            </a:r>
          </a:p>
        </p:txBody>
      </p:sp>
      <p:cxnSp>
        <p:nvCxnSpPr>
          <p:cNvPr id="20" name="Straight Arrow Connector 19">
            <a:extLst>
              <a:ext uri="{FF2B5EF4-FFF2-40B4-BE49-F238E27FC236}">
                <a16:creationId xmlns:a16="http://schemas.microsoft.com/office/drawing/2014/main" id="{FC811D38-6126-4065-7241-1F71400FCC79}"/>
              </a:ext>
            </a:extLst>
          </p:cNvPr>
          <p:cNvCxnSpPr/>
          <p:nvPr/>
        </p:nvCxnSpPr>
        <p:spPr>
          <a:xfrm flipH="1">
            <a:off x="2523175" y="4867274"/>
            <a:ext cx="152400" cy="4572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90BF43C-54B4-1A04-0D95-50739E5F4E2F}"/>
              </a:ext>
            </a:extLst>
          </p:cNvPr>
          <p:cNvSpPr txBox="1"/>
          <p:nvPr/>
        </p:nvSpPr>
        <p:spPr>
          <a:xfrm>
            <a:off x="2743200" y="5611653"/>
            <a:ext cx="2438400" cy="276999"/>
          </a:xfrm>
          <a:prstGeom prst="rect">
            <a:avLst/>
          </a:prstGeom>
          <a:noFill/>
        </p:spPr>
        <p:txBody>
          <a:bodyPr wrap="square" rtlCol="0">
            <a:spAutoFit/>
          </a:bodyPr>
          <a:lstStyle/>
          <a:p>
            <a:r>
              <a:rPr lang="en-US" sz="1200" b="1" dirty="0">
                <a:solidFill>
                  <a:srgbClr val="FF0000"/>
                </a:solidFill>
              </a:rPr>
              <a:t>Aftershocks</a:t>
            </a:r>
          </a:p>
        </p:txBody>
      </p:sp>
      <p:pic>
        <p:nvPicPr>
          <p:cNvPr id="22" name="Picture 28">
            <a:extLst>
              <a:ext uri="{FF2B5EF4-FFF2-40B4-BE49-F238E27FC236}">
                <a16:creationId xmlns:a16="http://schemas.microsoft.com/office/drawing/2014/main" id="{B48B4C5F-2E92-1FC7-D767-CCECFD4DADAC}"/>
              </a:ext>
            </a:extLst>
          </p:cNvPr>
          <p:cNvPicPr>
            <a:picLocks noChangeAspect="1"/>
          </p:cNvPicPr>
          <p:nvPr/>
        </p:nvPicPr>
        <p:blipFill>
          <a:blip r:embed="rId7">
            <a:extLst>
              <a:ext uri="{28A0092B-C50C-407E-A947-70E740481C1C}">
                <a14:useLocalDpi xmlns:a14="http://schemas.microsoft.com/office/drawing/2010/main" val="0"/>
              </a:ext>
            </a:extLst>
          </a:blip>
          <a:srcRect l="2750" t="2988" r="68832" b="20885"/>
          <a:stretch>
            <a:fillRect/>
          </a:stretch>
        </p:blipFill>
        <p:spPr bwMode="auto">
          <a:xfrm>
            <a:off x="592446" y="4662181"/>
            <a:ext cx="375035" cy="2121947"/>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578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362450" y="641296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7.6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grpSp>
        <p:nvGrpSpPr>
          <p:cNvPr id="11" name="Group 10">
            <a:extLst>
              <a:ext uri="{FF2B5EF4-FFF2-40B4-BE49-F238E27FC236}">
                <a16:creationId xmlns:a16="http://schemas.microsoft.com/office/drawing/2014/main" id="{0266ACCC-FA22-2431-5B98-A33A22AC4DAD}"/>
              </a:ext>
            </a:extLst>
          </p:cNvPr>
          <p:cNvGrpSpPr/>
          <p:nvPr/>
        </p:nvGrpSpPr>
        <p:grpSpPr>
          <a:xfrm>
            <a:off x="568965" y="3801490"/>
            <a:ext cx="2541587" cy="2732088"/>
            <a:chOff x="568965" y="3801490"/>
            <a:chExt cx="2541587" cy="2732088"/>
          </a:xfrm>
        </p:grpSpPr>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49927" y="409200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65" y="414439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35640" y="380149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grpSp>
      <p:pic>
        <p:nvPicPr>
          <p:cNvPr id="12" name="Picture 11" descr="A map of the world&#10;&#10;Description automatically generated">
            <a:extLst>
              <a:ext uri="{FF2B5EF4-FFF2-40B4-BE49-F238E27FC236}">
                <a16:creationId xmlns:a16="http://schemas.microsoft.com/office/drawing/2014/main" id="{A3B608DA-7BFD-3903-AF34-331DAA46C9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1" y="798127"/>
            <a:ext cx="5644902" cy="5614835"/>
          </a:xfrm>
          <a:prstGeom prst="rect">
            <a:avLst/>
          </a:prstGeom>
        </p:spPr>
      </p:pic>
      <p:sp>
        <p:nvSpPr>
          <p:cNvPr id="13" name="Title 1">
            <a:extLst>
              <a:ext uri="{FF2B5EF4-FFF2-40B4-BE49-F238E27FC236}">
                <a16:creationId xmlns:a16="http://schemas.microsoft.com/office/drawing/2014/main" id="{F0ED9B38-0401-BAEA-C757-B5495AD783D1}"/>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8" name="5-Point Star 18">
            <a:extLst>
              <a:ext uri="{FF2B5EF4-FFF2-40B4-BE49-F238E27FC236}">
                <a16:creationId xmlns:a16="http://schemas.microsoft.com/office/drawing/2014/main" id="{829A3B75-FBBD-59A2-CBAD-1D8B42464B63}"/>
              </a:ext>
            </a:extLst>
          </p:cNvPr>
          <p:cNvSpPr>
            <a:spLocks noChangeAspect="1"/>
          </p:cNvSpPr>
          <p:nvPr/>
        </p:nvSpPr>
        <p:spPr>
          <a:xfrm>
            <a:off x="6096000" y="3538026"/>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799" y="1066800"/>
            <a:ext cx="399594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The USGS estimates that 1.2 million people felt very strong shaking from this earthquake.</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57988"/>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7" name="Picture 6" descr="A map of a continent with a map of the world&#10;&#10;Description automatically generated with medium confidence">
            <a:extLst>
              <a:ext uri="{FF2B5EF4-FFF2-40B4-BE49-F238E27FC236}">
                <a16:creationId xmlns:a16="http://schemas.microsoft.com/office/drawing/2014/main" id="{BC5ED784-C0D3-4227-A8CD-D463157C46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741" y="761999"/>
            <a:ext cx="4668650" cy="464378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5F6E2A5C-F0DB-ADE5-6598-B9CA3C2CB8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463" y="2493353"/>
            <a:ext cx="3144937" cy="4364647"/>
          </a:xfrm>
          <a:prstGeom prst="rect">
            <a:avLst/>
          </a:prstGeom>
        </p:spPr>
      </p:pic>
      <p:sp>
        <p:nvSpPr>
          <p:cNvPr id="13" name="Title 1">
            <a:extLst>
              <a:ext uri="{FF2B5EF4-FFF2-40B4-BE49-F238E27FC236}">
                <a16:creationId xmlns:a16="http://schemas.microsoft.com/office/drawing/2014/main" id="{8C007EC1-96E9-A6A3-23F2-17CB2022CCA9}"/>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6" name="5-Point Star 18">
            <a:extLst>
              <a:ext uri="{FF2B5EF4-FFF2-40B4-BE49-F238E27FC236}">
                <a16:creationId xmlns:a16="http://schemas.microsoft.com/office/drawing/2014/main" id="{1FD995A3-1DE1-BD31-D6B6-582A5610A920}"/>
              </a:ext>
            </a:extLst>
          </p:cNvPr>
          <p:cNvSpPr>
            <a:spLocks noChangeAspect="1"/>
          </p:cNvSpPr>
          <p:nvPr/>
        </p:nvSpPr>
        <p:spPr>
          <a:xfrm>
            <a:off x="6557454" y="3019943"/>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Tree>
    <p:extLst>
      <p:ext uri="{BB962C8B-B14F-4D97-AF65-F5344CB8AC3E}">
        <p14:creationId xmlns:p14="http://schemas.microsoft.com/office/powerpoint/2010/main" val="90950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4E8F5E8B-F041-44BE-ACDB-F5BD45D0E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CC15B068-BE95-6C41-7052-69A2B8A8188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Title 1">
            <a:extLst>
              <a:ext uri="{FF2B5EF4-FFF2-40B4-BE49-F238E27FC236}">
                <a16:creationId xmlns:a16="http://schemas.microsoft.com/office/drawing/2014/main" id="{50CBFA85-5166-C2BC-BEFC-6A4DAF89ED98}"/>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10" name="TextBox 14">
            <a:extLst>
              <a:ext uri="{FF2B5EF4-FFF2-40B4-BE49-F238E27FC236}">
                <a16:creationId xmlns:a16="http://schemas.microsoft.com/office/drawing/2014/main" id="{C7B7AF74-2584-A1E8-AA58-74DBE06CD097}"/>
              </a:ext>
            </a:extLst>
          </p:cNvPr>
          <p:cNvSpPr txBox="1">
            <a:spLocks noChangeArrowheads="1"/>
          </p:cNvSpPr>
          <p:nvPr/>
        </p:nvSpPr>
        <p:spPr bwMode="auto">
          <a:xfrm>
            <a:off x="406401" y="1165206"/>
            <a:ext cx="8280399" cy="11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600" dirty="0">
                <a:latin typeface="Arial" panose="020B0604020202020204" pitchFamily="34" charset="0"/>
              </a:rPr>
              <a:t>Along its western margin, the Philippine Sea Plate converges with and subducts beneath the Sunda Plate, the southeastern promontory of the Eurasian Plate.  The Philippines Archipelago has oceanic plates subducting beneath both its east and west sides.  These islands contain active volcanoes (red triangles), as well as high earthquake activity.</a:t>
            </a:r>
            <a:endParaRPr lang="en-US" altLang="en-US" sz="1600" dirty="0">
              <a:latin typeface="Arial" panose="020B0604020202020204" pitchFamily="34" charset="0"/>
              <a:cs typeface="Arial" panose="020B0604020202020204" pitchFamily="34" charset="0"/>
            </a:endParaRPr>
          </a:p>
        </p:txBody>
      </p:sp>
      <p:sp>
        <p:nvSpPr>
          <p:cNvPr id="11" name="TextBox 14">
            <a:extLst>
              <a:ext uri="{FF2B5EF4-FFF2-40B4-BE49-F238E27FC236}">
                <a16:creationId xmlns:a16="http://schemas.microsoft.com/office/drawing/2014/main" id="{59E8281C-1FC2-BD57-32E9-B393EB55507D}"/>
              </a:ext>
            </a:extLst>
          </p:cNvPr>
          <p:cNvSpPr txBox="1">
            <a:spLocks noChangeArrowheads="1"/>
          </p:cNvSpPr>
          <p:nvPr/>
        </p:nvSpPr>
        <p:spPr bwMode="auto">
          <a:xfrm>
            <a:off x="854075" y="6300788"/>
            <a:ext cx="7756525" cy="34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400" dirty="0">
                <a:latin typeface="Arial" panose="020B0604020202020204" pitchFamily="34" charset="0"/>
              </a:rPr>
              <a:t>       Simplified tectonic boundaries		               Magnitude 6–8 earthquakes 2000-2023</a:t>
            </a:r>
            <a:endParaRPr lang="en-US" altLang="en-US" sz="1400" dirty="0">
              <a:latin typeface="Arial" panose="020B0604020202020204" pitchFamily="34" charset="0"/>
              <a:cs typeface="Arial" panose="020B0604020202020204" pitchFamily="34" charset="0"/>
            </a:endParaRPr>
          </a:p>
        </p:txBody>
      </p:sp>
      <p:pic>
        <p:nvPicPr>
          <p:cNvPr id="12" name="Picture 5" descr="PhilippinesTectonics.jpg">
            <a:extLst>
              <a:ext uri="{FF2B5EF4-FFF2-40B4-BE49-F238E27FC236}">
                <a16:creationId xmlns:a16="http://schemas.microsoft.com/office/drawing/2014/main" id="{E05FA59B-146E-EFE3-5E5A-BB38BEAEDD9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0437" y="2439988"/>
            <a:ext cx="3048013" cy="389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tar: 5 Points 12">
            <a:extLst>
              <a:ext uri="{FF2B5EF4-FFF2-40B4-BE49-F238E27FC236}">
                <a16:creationId xmlns:a16="http://schemas.microsoft.com/office/drawing/2014/main" id="{9B78B4A7-5DDB-8982-AD33-4A624ACB1522}"/>
              </a:ext>
            </a:extLst>
          </p:cNvPr>
          <p:cNvSpPr/>
          <p:nvPr/>
        </p:nvSpPr>
        <p:spPr>
          <a:xfrm>
            <a:off x="2252704" y="4795675"/>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TextBox 11">
            <a:extLst>
              <a:ext uri="{FF2B5EF4-FFF2-40B4-BE49-F238E27FC236}">
                <a16:creationId xmlns:a16="http://schemas.microsoft.com/office/drawing/2014/main" id="{CA6DE2BD-4E26-F9A3-036E-2B2BA285F6D2}"/>
              </a:ext>
            </a:extLst>
          </p:cNvPr>
          <p:cNvSpPr txBox="1">
            <a:spLocks noChangeArrowheads="1"/>
          </p:cNvSpPr>
          <p:nvPr/>
        </p:nvSpPr>
        <p:spPr bwMode="auto">
          <a:xfrm>
            <a:off x="2415990" y="4569783"/>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7.6</a:t>
            </a:r>
          </a:p>
        </p:txBody>
      </p:sp>
      <p:cxnSp>
        <p:nvCxnSpPr>
          <p:cNvPr id="15" name="Straight Arrow Connector 14">
            <a:extLst>
              <a:ext uri="{FF2B5EF4-FFF2-40B4-BE49-F238E27FC236}">
                <a16:creationId xmlns:a16="http://schemas.microsoft.com/office/drawing/2014/main" id="{5BCFD9B1-040F-338F-0378-458E11E76ECF}"/>
              </a:ext>
            </a:extLst>
          </p:cNvPr>
          <p:cNvCxnSpPr>
            <a:cxnSpLocks/>
          </p:cNvCxnSpPr>
          <p:nvPr/>
        </p:nvCxnSpPr>
        <p:spPr bwMode="auto">
          <a:xfrm flipH="1">
            <a:off x="2346030" y="4769515"/>
            <a:ext cx="295622" cy="36017"/>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1" name="Picture 20">
            <a:extLst>
              <a:ext uri="{FF2B5EF4-FFF2-40B4-BE49-F238E27FC236}">
                <a16:creationId xmlns:a16="http://schemas.microsoft.com/office/drawing/2014/main" id="{F54A57C4-3C3C-43B6-B8A9-5A2C0C8294FB}"/>
              </a:ext>
            </a:extLst>
          </p:cNvPr>
          <p:cNvPicPr>
            <a:picLocks noChangeAspect="1"/>
          </p:cNvPicPr>
          <p:nvPr/>
        </p:nvPicPr>
        <p:blipFill>
          <a:blip r:embed="rId5"/>
          <a:stretch>
            <a:fillRect/>
          </a:stretch>
        </p:blipFill>
        <p:spPr>
          <a:xfrm>
            <a:off x="5517766" y="2424147"/>
            <a:ext cx="2665797" cy="3893532"/>
          </a:xfrm>
          <a:prstGeom prst="rect">
            <a:avLst/>
          </a:prstGeom>
        </p:spPr>
      </p:pic>
      <p:sp>
        <p:nvSpPr>
          <p:cNvPr id="22" name="TextBox 14">
            <a:extLst>
              <a:ext uri="{FF2B5EF4-FFF2-40B4-BE49-F238E27FC236}">
                <a16:creationId xmlns:a16="http://schemas.microsoft.com/office/drawing/2014/main" id="{17B9F459-075A-5B2D-D6C1-3D673913C1B5}"/>
              </a:ext>
            </a:extLst>
          </p:cNvPr>
          <p:cNvSpPr txBox="1">
            <a:spLocks noChangeArrowheads="1"/>
          </p:cNvSpPr>
          <p:nvPr/>
        </p:nvSpPr>
        <p:spPr bwMode="auto">
          <a:xfrm>
            <a:off x="5487286" y="4796464"/>
            <a:ext cx="754218"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err="1">
                <a:solidFill>
                  <a:schemeClr val="bg1"/>
                </a:solidFill>
                <a:latin typeface="Arial" panose="020B0604020202020204" pitchFamily="34" charset="0"/>
              </a:rPr>
              <a:t>Sunda</a:t>
            </a:r>
            <a:r>
              <a:rPr lang="en-US" altLang="en-US" sz="800" dirty="0">
                <a:solidFill>
                  <a:schemeClr val="bg1"/>
                </a:solidFill>
                <a:latin typeface="Arial" panose="020B0604020202020204" pitchFamily="34" charset="0"/>
              </a:rPr>
              <a:t> Plate</a:t>
            </a:r>
          </a:p>
        </p:txBody>
      </p:sp>
      <p:sp>
        <p:nvSpPr>
          <p:cNvPr id="23" name="TextBox 16">
            <a:extLst>
              <a:ext uri="{FF2B5EF4-FFF2-40B4-BE49-F238E27FC236}">
                <a16:creationId xmlns:a16="http://schemas.microsoft.com/office/drawing/2014/main" id="{33C9552D-FE3D-E86C-8B23-26CA4D68CBEA}"/>
              </a:ext>
            </a:extLst>
          </p:cNvPr>
          <p:cNvSpPr txBox="1">
            <a:spLocks noChangeArrowheads="1"/>
          </p:cNvSpPr>
          <p:nvPr/>
        </p:nvSpPr>
        <p:spPr bwMode="auto">
          <a:xfrm>
            <a:off x="1232257" y="4730299"/>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err="1">
                <a:solidFill>
                  <a:schemeClr val="bg1"/>
                </a:solidFill>
                <a:latin typeface="Arial" panose="020B0604020202020204" pitchFamily="34" charset="0"/>
              </a:rPr>
              <a:t>Sunda</a:t>
            </a:r>
            <a:r>
              <a:rPr lang="en-US" altLang="en-US" sz="800" dirty="0">
                <a:solidFill>
                  <a:schemeClr val="bg1"/>
                </a:solidFill>
                <a:latin typeface="Arial" panose="020B0604020202020204" pitchFamily="34" charset="0"/>
              </a:rPr>
              <a:t> Plate</a:t>
            </a:r>
          </a:p>
        </p:txBody>
      </p:sp>
      <p:sp>
        <p:nvSpPr>
          <p:cNvPr id="24" name="TextBox 5">
            <a:extLst>
              <a:ext uri="{FF2B5EF4-FFF2-40B4-BE49-F238E27FC236}">
                <a16:creationId xmlns:a16="http://schemas.microsoft.com/office/drawing/2014/main" id="{1E639346-B592-1E47-4C69-A541953DEFF5}"/>
              </a:ext>
            </a:extLst>
          </p:cNvPr>
          <p:cNvSpPr txBox="1">
            <a:spLocks noChangeArrowheads="1"/>
          </p:cNvSpPr>
          <p:nvPr/>
        </p:nvSpPr>
        <p:spPr bwMode="auto">
          <a:xfrm>
            <a:off x="6400800" y="3969795"/>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a:solidFill>
                  <a:schemeClr val="bg1"/>
                </a:solidFill>
                <a:latin typeface="Arial" panose="020B0604020202020204" pitchFamily="34" charset="0"/>
              </a:rPr>
              <a:t>Philippine Sea Plate</a:t>
            </a:r>
          </a:p>
        </p:txBody>
      </p:sp>
      <p:sp>
        <p:nvSpPr>
          <p:cNvPr id="25" name="TextBox 15">
            <a:extLst>
              <a:ext uri="{FF2B5EF4-FFF2-40B4-BE49-F238E27FC236}">
                <a16:creationId xmlns:a16="http://schemas.microsoft.com/office/drawing/2014/main" id="{54E37ED2-FEF0-A52B-5644-E7D18A4D38BB}"/>
              </a:ext>
            </a:extLst>
          </p:cNvPr>
          <p:cNvSpPr txBox="1">
            <a:spLocks noChangeArrowheads="1"/>
          </p:cNvSpPr>
          <p:nvPr/>
        </p:nvSpPr>
        <p:spPr bwMode="auto">
          <a:xfrm>
            <a:off x="2083363" y="4103139"/>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a:solidFill>
                  <a:schemeClr val="bg1"/>
                </a:solidFill>
                <a:latin typeface="Arial" panose="020B0604020202020204" pitchFamily="34" charset="0"/>
              </a:rPr>
              <a:t>Philippine Sea Plate</a:t>
            </a:r>
          </a:p>
        </p:txBody>
      </p:sp>
    </p:spTree>
    <p:extLst>
      <p:ext uri="{BB962C8B-B14F-4D97-AF65-F5344CB8AC3E}">
        <p14:creationId xmlns:p14="http://schemas.microsoft.com/office/powerpoint/2010/main" val="290575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descr="A diagram of a plate formation&#10;&#10;Description automatically generated">
            <a:extLst>
              <a:ext uri="{FF2B5EF4-FFF2-40B4-BE49-F238E27FC236}">
                <a16:creationId xmlns:a16="http://schemas.microsoft.com/office/drawing/2014/main" id="{4F0BAD8E-263C-954D-83DD-71F0BC123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568" y="4746287"/>
            <a:ext cx="3226817" cy="1967279"/>
          </a:xfrm>
          <a:prstGeom prst="rect">
            <a:avLst/>
          </a:prstGeom>
          <a:ln w="9525">
            <a:solidFill>
              <a:schemeClr val="tx1"/>
            </a:solidFill>
          </a:ln>
        </p:spPr>
      </p:pic>
      <p:pic>
        <p:nvPicPr>
          <p:cNvPr id="6" name="Picture 5" descr="A map of the philippines&#10;&#10;Description automatically generated">
            <a:extLst>
              <a:ext uri="{FF2B5EF4-FFF2-40B4-BE49-F238E27FC236}">
                <a16:creationId xmlns:a16="http://schemas.microsoft.com/office/drawing/2014/main" id="{D6955DD6-EFE5-CD45-AB7C-27AD40EC4A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3990" y="1154201"/>
            <a:ext cx="2301239" cy="4001599"/>
          </a:xfrm>
          <a:prstGeom prst="rect">
            <a:avLst/>
          </a:prstGeom>
        </p:spPr>
      </p:pic>
      <p:pic>
        <p:nvPicPr>
          <p:cNvPr id="19" name="Picture 18" descr="A map of the philippines&#10;&#10;Description automatically generated">
            <a:extLst>
              <a:ext uri="{FF2B5EF4-FFF2-40B4-BE49-F238E27FC236}">
                <a16:creationId xmlns:a16="http://schemas.microsoft.com/office/drawing/2014/main" id="{4252C10E-C3A6-5F4B-B972-2809337333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5304" y="1143000"/>
            <a:ext cx="2278696" cy="3962400"/>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extBox 14">
            <a:extLst>
              <a:ext uri="{FF2B5EF4-FFF2-40B4-BE49-F238E27FC236}">
                <a16:creationId xmlns:a16="http://schemas.microsoft.com/office/drawing/2014/main" id="{04E937F5-A876-F3E6-D9CD-6974201783E4}"/>
              </a:ext>
            </a:extLst>
          </p:cNvPr>
          <p:cNvSpPr txBox="1">
            <a:spLocks noChangeArrowheads="1"/>
          </p:cNvSpPr>
          <p:nvPr/>
        </p:nvSpPr>
        <p:spPr bwMode="auto">
          <a:xfrm>
            <a:off x="195910" y="1142423"/>
            <a:ext cx="3866519" cy="351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spcAft>
                <a:spcPts val="1200"/>
              </a:spcAft>
              <a:buNone/>
            </a:pPr>
            <a:r>
              <a:rPr lang="en-US" altLang="en-US" sz="1600" dirty="0">
                <a:solidFill>
                  <a:srgbClr val="000000"/>
                </a:solidFill>
                <a:latin typeface="Arial" panose="020B0604020202020204" pitchFamily="34" charset="0"/>
              </a:rPr>
              <a:t>The Philippines is an earthquake-prone region as revealed in maps of increasing magnitude. </a:t>
            </a:r>
          </a:p>
          <a:p>
            <a:pPr>
              <a:lnSpc>
                <a:spcPts val="2000"/>
              </a:lnSpc>
              <a:spcBef>
                <a:spcPct val="0"/>
              </a:spcBef>
              <a:spcAft>
                <a:spcPts val="1200"/>
              </a:spcAft>
              <a:buNone/>
            </a:pPr>
            <a:r>
              <a:rPr lang="en-US" altLang="en-US" sz="1600" b="1" dirty="0">
                <a:solidFill>
                  <a:srgbClr val="000000"/>
                </a:solidFill>
                <a:latin typeface="Arial" panose="020B0604020202020204" pitchFamily="34" charset="0"/>
              </a:rPr>
              <a:t>Map A </a:t>
            </a:r>
            <a:r>
              <a:rPr lang="en-US" altLang="en-US" sz="1600" dirty="0">
                <a:solidFill>
                  <a:srgbClr val="000000"/>
                </a:solidFill>
                <a:latin typeface="Arial" panose="020B0604020202020204" pitchFamily="34" charset="0"/>
              </a:rPr>
              <a:t>shows 1 year of earthquakes greater than M4. </a:t>
            </a:r>
          </a:p>
          <a:p>
            <a:pPr>
              <a:lnSpc>
                <a:spcPts val="2000"/>
              </a:lnSpc>
              <a:spcBef>
                <a:spcPct val="0"/>
              </a:spcBef>
              <a:spcAft>
                <a:spcPts val="1200"/>
              </a:spcAft>
              <a:buNone/>
            </a:pPr>
            <a:r>
              <a:rPr lang="en-US" altLang="en-US" sz="1600" b="1" dirty="0">
                <a:solidFill>
                  <a:srgbClr val="000000"/>
                </a:solidFill>
                <a:latin typeface="Arial" panose="020B0604020202020204" pitchFamily="34" charset="0"/>
              </a:rPr>
              <a:t>Map B </a:t>
            </a:r>
            <a:r>
              <a:rPr lang="en-US" altLang="en-US" sz="1600" dirty="0">
                <a:solidFill>
                  <a:srgbClr val="000000"/>
                </a:solidFill>
                <a:latin typeface="Arial" panose="020B0604020202020204" pitchFamily="34" charset="0"/>
              </a:rPr>
              <a:t>shows 20 years of earthquakes greater than M5. </a:t>
            </a:r>
          </a:p>
          <a:p>
            <a:pPr>
              <a:lnSpc>
                <a:spcPts val="2000"/>
              </a:lnSpc>
              <a:spcBef>
                <a:spcPct val="0"/>
              </a:spcBef>
              <a:spcAft>
                <a:spcPts val="1200"/>
              </a:spcAft>
              <a:buNone/>
            </a:pPr>
            <a:r>
              <a:rPr lang="en-US" altLang="en-US" sz="1600" b="1" dirty="0">
                <a:solidFill>
                  <a:srgbClr val="000000"/>
                </a:solidFill>
                <a:latin typeface="Arial" panose="020B0604020202020204" pitchFamily="34" charset="0"/>
              </a:rPr>
              <a:t>Map C </a:t>
            </a:r>
            <a:r>
              <a:rPr lang="en-US" altLang="en-US" sz="1600" dirty="0">
                <a:solidFill>
                  <a:srgbClr val="000000"/>
                </a:solidFill>
                <a:latin typeface="Arial" panose="020B0604020202020204" pitchFamily="34" charset="0"/>
              </a:rPr>
              <a:t>shows 20 years of earthquakes greater than M7.</a:t>
            </a:r>
          </a:p>
          <a:p>
            <a:pPr>
              <a:lnSpc>
                <a:spcPts val="2000"/>
              </a:lnSpc>
              <a:spcBef>
                <a:spcPct val="0"/>
              </a:spcBef>
              <a:spcAft>
                <a:spcPts val="1200"/>
              </a:spcAft>
              <a:buNone/>
            </a:pPr>
            <a:r>
              <a:rPr lang="en-US" altLang="en-US" sz="1600" dirty="0">
                <a:solidFill>
                  <a:srgbClr val="000000"/>
                </a:solidFill>
                <a:latin typeface="Arial" panose="020B0604020202020204" pitchFamily="34" charset="0"/>
              </a:rPr>
              <a:t>The red star indicates the location of the M7.6 that occurred today. </a:t>
            </a:r>
            <a:endParaRPr lang="en-US" altLang="en-US" sz="1800" dirty="0">
              <a:solidFill>
                <a:srgbClr val="000000"/>
              </a:solidFill>
              <a:latin typeface="Arial" panose="020B0604020202020204" pitchFamily="34" charset="0"/>
            </a:endParaRPr>
          </a:p>
        </p:txBody>
      </p:sp>
      <p:sp>
        <p:nvSpPr>
          <p:cNvPr id="14" name="TextBox 16">
            <a:extLst>
              <a:ext uri="{FF2B5EF4-FFF2-40B4-BE49-F238E27FC236}">
                <a16:creationId xmlns:a16="http://schemas.microsoft.com/office/drawing/2014/main" id="{57F1827E-633B-5629-4850-D530B9D9962E}"/>
              </a:ext>
            </a:extLst>
          </p:cNvPr>
          <p:cNvSpPr txBox="1">
            <a:spLocks noChangeArrowheads="1"/>
          </p:cNvSpPr>
          <p:nvPr/>
        </p:nvSpPr>
        <p:spPr bwMode="auto">
          <a:xfrm>
            <a:off x="3426807" y="6615065"/>
            <a:ext cx="52324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n-US" altLang="en-US" sz="1200" i="1" dirty="0">
                <a:solidFill>
                  <a:srgbClr val="000000"/>
                </a:solidFill>
                <a:latin typeface="Arial" panose="020B0604020202020204" pitchFamily="34" charset="0"/>
              </a:rPr>
              <a:t>Maps created with the Interactive Earthquake Browser</a:t>
            </a:r>
          </a:p>
        </p:txBody>
      </p:sp>
      <p:pic>
        <p:nvPicPr>
          <p:cNvPr id="15" name="Picture 2">
            <a:extLst>
              <a:ext uri="{FF2B5EF4-FFF2-40B4-BE49-F238E27FC236}">
                <a16:creationId xmlns:a16="http://schemas.microsoft.com/office/drawing/2014/main" id="{EF8B3E7E-988E-90DA-861A-E97B439DA911}"/>
              </a:ext>
            </a:extLst>
          </p:cNvPr>
          <p:cNvPicPr>
            <a:picLocks noChangeAspect="1"/>
          </p:cNvPicPr>
          <p:nvPr/>
        </p:nvPicPr>
        <p:blipFill>
          <a:blip r:embed="rId7">
            <a:extLst>
              <a:ext uri="{28A0092B-C50C-407E-A947-70E740481C1C}">
                <a14:useLocalDpi xmlns:a14="http://schemas.microsoft.com/office/drawing/2010/main" val="0"/>
              </a:ext>
            </a:extLst>
          </a:blip>
          <a:srcRect r="1421" b="14381"/>
          <a:stretch>
            <a:fillRect/>
          </a:stretch>
        </p:blipFill>
        <p:spPr bwMode="auto">
          <a:xfrm>
            <a:off x="2428842" y="6286866"/>
            <a:ext cx="801687"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Star: 5 Points 24">
            <a:extLst>
              <a:ext uri="{FF2B5EF4-FFF2-40B4-BE49-F238E27FC236}">
                <a16:creationId xmlns:a16="http://schemas.microsoft.com/office/drawing/2014/main" id="{8DB2C4B7-0C97-87F5-13C1-7703DDFA0B22}"/>
              </a:ext>
            </a:extLst>
          </p:cNvPr>
          <p:cNvSpPr/>
          <p:nvPr/>
        </p:nvSpPr>
        <p:spPr>
          <a:xfrm>
            <a:off x="5966810" y="3281551"/>
            <a:ext cx="152400" cy="17374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BE59CBEC-20F8-4280-5A2E-11AB3391D773}"/>
              </a:ext>
            </a:extLst>
          </p:cNvPr>
          <p:cNvSpPr/>
          <p:nvPr/>
        </p:nvSpPr>
        <p:spPr>
          <a:xfrm>
            <a:off x="5410200" y="3257550"/>
            <a:ext cx="1133044" cy="341692"/>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3A9501B8-359B-5A53-0D68-F6E0FCFD566D}"/>
              </a:ext>
            </a:extLst>
          </p:cNvPr>
          <p:cNvCxnSpPr>
            <a:cxnSpLocks/>
          </p:cNvCxnSpPr>
          <p:nvPr/>
        </p:nvCxnSpPr>
        <p:spPr>
          <a:xfrm flipH="1">
            <a:off x="235904" y="3257550"/>
            <a:ext cx="5181270" cy="1488737"/>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E744427-B235-FB04-45FC-BE905C920967}"/>
              </a:ext>
            </a:extLst>
          </p:cNvPr>
          <p:cNvCxnSpPr>
            <a:cxnSpLocks/>
          </p:cNvCxnSpPr>
          <p:nvPr/>
        </p:nvCxnSpPr>
        <p:spPr>
          <a:xfrm flipH="1">
            <a:off x="3455385" y="3581400"/>
            <a:ext cx="3087860" cy="1171046"/>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pic>
        <p:nvPicPr>
          <p:cNvPr id="11" name="Picture 28">
            <a:extLst>
              <a:ext uri="{FF2B5EF4-FFF2-40B4-BE49-F238E27FC236}">
                <a16:creationId xmlns:a16="http://schemas.microsoft.com/office/drawing/2014/main" id="{E31AD05A-70A0-FF2A-7AAD-3D25B298090B}"/>
              </a:ext>
            </a:extLst>
          </p:cNvPr>
          <p:cNvPicPr>
            <a:picLocks noChangeAspect="1"/>
          </p:cNvPicPr>
          <p:nvPr/>
        </p:nvPicPr>
        <p:blipFill>
          <a:blip r:embed="rId8">
            <a:extLst>
              <a:ext uri="{28A0092B-C50C-407E-A947-70E740481C1C}">
                <a14:useLocalDpi xmlns:a14="http://schemas.microsoft.com/office/drawing/2010/main" val="0"/>
              </a:ext>
            </a:extLst>
          </a:blip>
          <a:srcRect l="2750" t="2988" r="68832" b="20885"/>
          <a:stretch>
            <a:fillRect/>
          </a:stretch>
        </p:blipFill>
        <p:spPr bwMode="auto">
          <a:xfrm>
            <a:off x="4120130" y="4591619"/>
            <a:ext cx="375035" cy="2121947"/>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80E7AD05-8720-1249-BE7E-FF8D847D2CAF}"/>
              </a:ext>
            </a:extLst>
          </p:cNvPr>
          <p:cNvSpPr txBox="1"/>
          <p:nvPr/>
        </p:nvSpPr>
        <p:spPr>
          <a:xfrm>
            <a:off x="4272505" y="870977"/>
            <a:ext cx="2509295" cy="276999"/>
          </a:xfrm>
          <a:prstGeom prst="rect">
            <a:avLst/>
          </a:prstGeom>
          <a:noFill/>
        </p:spPr>
        <p:txBody>
          <a:bodyPr wrap="square" rtlCol="0">
            <a:spAutoFit/>
          </a:bodyPr>
          <a:lstStyle/>
          <a:p>
            <a:r>
              <a:rPr lang="en-US" sz="1200" b="1" dirty="0"/>
              <a:t>Map A</a:t>
            </a:r>
            <a:r>
              <a:rPr lang="en-US" sz="1200" dirty="0"/>
              <a:t>: 1,080 &gt;M4 in 1 year</a:t>
            </a:r>
          </a:p>
        </p:txBody>
      </p:sp>
      <p:sp>
        <p:nvSpPr>
          <p:cNvPr id="32" name="TextBox 31">
            <a:extLst>
              <a:ext uri="{FF2B5EF4-FFF2-40B4-BE49-F238E27FC236}">
                <a16:creationId xmlns:a16="http://schemas.microsoft.com/office/drawing/2014/main" id="{B574F3EC-37FE-B249-B1AC-4030C1695E72}"/>
              </a:ext>
            </a:extLst>
          </p:cNvPr>
          <p:cNvSpPr txBox="1"/>
          <p:nvPr/>
        </p:nvSpPr>
        <p:spPr>
          <a:xfrm>
            <a:off x="6781800" y="870977"/>
            <a:ext cx="2509294" cy="276999"/>
          </a:xfrm>
          <a:prstGeom prst="rect">
            <a:avLst/>
          </a:prstGeom>
          <a:noFill/>
        </p:spPr>
        <p:txBody>
          <a:bodyPr wrap="square" rtlCol="0">
            <a:spAutoFit/>
          </a:bodyPr>
          <a:lstStyle/>
          <a:p>
            <a:r>
              <a:rPr lang="en-US" sz="1200" b="1" dirty="0"/>
              <a:t>Map B</a:t>
            </a:r>
            <a:r>
              <a:rPr lang="en-US" sz="1200" dirty="0"/>
              <a:t>: 2,620 &gt;M5 in 20 years</a:t>
            </a:r>
          </a:p>
        </p:txBody>
      </p:sp>
      <p:sp>
        <p:nvSpPr>
          <p:cNvPr id="33" name="Star: 5 Points 24">
            <a:extLst>
              <a:ext uri="{FF2B5EF4-FFF2-40B4-BE49-F238E27FC236}">
                <a16:creationId xmlns:a16="http://schemas.microsoft.com/office/drawing/2014/main" id="{3001C9CF-B2A2-9649-B2CA-E965E0DAA693}"/>
              </a:ext>
            </a:extLst>
          </p:cNvPr>
          <p:cNvSpPr/>
          <p:nvPr/>
        </p:nvSpPr>
        <p:spPr>
          <a:xfrm>
            <a:off x="8440632" y="3281551"/>
            <a:ext cx="152400" cy="17374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FA339B23-1076-5441-8484-1ADC29C0F5BE}"/>
              </a:ext>
            </a:extLst>
          </p:cNvPr>
          <p:cNvSpPr txBox="1"/>
          <p:nvPr/>
        </p:nvSpPr>
        <p:spPr>
          <a:xfrm>
            <a:off x="7188201" y="5485310"/>
            <a:ext cx="1803400" cy="646331"/>
          </a:xfrm>
          <a:prstGeom prst="rect">
            <a:avLst/>
          </a:prstGeom>
          <a:noFill/>
        </p:spPr>
        <p:txBody>
          <a:bodyPr wrap="square" rtlCol="0">
            <a:spAutoFit/>
          </a:bodyPr>
          <a:lstStyle/>
          <a:p>
            <a:r>
              <a:rPr lang="en-US" sz="1200" b="1" dirty="0"/>
              <a:t>Map C</a:t>
            </a:r>
            <a:r>
              <a:rPr lang="en-US" sz="1200" dirty="0"/>
              <a:t>: </a:t>
            </a:r>
          </a:p>
          <a:p>
            <a:r>
              <a:rPr lang="en-US" sz="1200" dirty="0"/>
              <a:t>19 earthquakes &gt;M7</a:t>
            </a:r>
          </a:p>
          <a:p>
            <a:r>
              <a:rPr lang="en-US" sz="1200" dirty="0"/>
              <a:t>in 20 years</a:t>
            </a:r>
          </a:p>
        </p:txBody>
      </p:sp>
      <p:pic>
        <p:nvPicPr>
          <p:cNvPr id="34" name="Picture 33">
            <a:extLst>
              <a:ext uri="{FF2B5EF4-FFF2-40B4-BE49-F238E27FC236}">
                <a16:creationId xmlns:a16="http://schemas.microsoft.com/office/drawing/2014/main" id="{6097F1E4-552C-A34A-8B19-9FDE4AAC486B}"/>
              </a:ext>
            </a:extLst>
          </p:cNvPr>
          <p:cNvPicPr>
            <a:picLocks noChangeAspect="1"/>
          </p:cNvPicPr>
          <p:nvPr/>
        </p:nvPicPr>
        <p:blipFill>
          <a:blip r:embed="rId9"/>
          <a:stretch>
            <a:fillRect/>
          </a:stretch>
        </p:blipFill>
        <p:spPr>
          <a:xfrm>
            <a:off x="6264457" y="4980469"/>
            <a:ext cx="922734" cy="1531685"/>
          </a:xfrm>
          <a:prstGeom prst="rect">
            <a:avLst/>
          </a:prstGeom>
          <a:ln w="9525">
            <a:solidFill>
              <a:schemeClr val="tx1"/>
            </a:solidFill>
          </a:ln>
          <a:effectLst>
            <a:outerShdw blurRad="50800" dist="38100" dir="2700000" algn="tl" rotWithShape="0">
              <a:prstClr val="black">
                <a:alpha val="40000"/>
              </a:prstClr>
            </a:outerShdw>
          </a:effectLst>
        </p:spPr>
      </p:pic>
      <p:sp>
        <p:nvSpPr>
          <p:cNvPr id="38" name="Star: 5 Points 24">
            <a:extLst>
              <a:ext uri="{FF2B5EF4-FFF2-40B4-BE49-F238E27FC236}">
                <a16:creationId xmlns:a16="http://schemas.microsoft.com/office/drawing/2014/main" id="{71B5F7E6-ECE3-7B40-BB4C-455D017ECFDE}"/>
              </a:ext>
            </a:extLst>
          </p:cNvPr>
          <p:cNvSpPr/>
          <p:nvPr/>
        </p:nvSpPr>
        <p:spPr>
          <a:xfrm>
            <a:off x="6812248" y="5485310"/>
            <a:ext cx="76200" cy="66142"/>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420BCF-EFDF-B801-BBCA-3FE45971D5C6}"/>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226845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4E8F5E8B-F041-44BE-ACDB-F5BD45D0E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CC15B068-BE95-6C41-7052-69A2B8A8188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14">
            <a:extLst>
              <a:ext uri="{FF2B5EF4-FFF2-40B4-BE49-F238E27FC236}">
                <a16:creationId xmlns:a16="http://schemas.microsoft.com/office/drawing/2014/main" id="{6C78BB77-4338-4640-3A36-F2F40B89E2CD}"/>
              </a:ext>
            </a:extLst>
          </p:cNvPr>
          <p:cNvSpPr txBox="1">
            <a:spLocks noChangeArrowheads="1"/>
          </p:cNvSpPr>
          <p:nvPr/>
        </p:nvSpPr>
        <p:spPr bwMode="auto">
          <a:xfrm>
            <a:off x="233866" y="1211470"/>
            <a:ext cx="2661734" cy="4948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FontTx/>
              <a:buNone/>
            </a:pPr>
            <a:r>
              <a:rPr lang="en-US" altLang="en-US" sz="1600" dirty="0">
                <a:latin typeface="Arial" panose="020B0604020202020204" pitchFamily="34" charset="0"/>
                <a:cs typeface="Arial" panose="020B0604020202020204" pitchFamily="34" charset="0"/>
              </a:rPr>
              <a:t>This earthquake is shown by the red star in this map of historical earthquakes (1900-2016).  </a:t>
            </a:r>
          </a:p>
          <a:p>
            <a:pPr>
              <a:lnSpc>
                <a:spcPts val="2000"/>
              </a:lnSpc>
              <a:spcBef>
                <a:spcPct val="0"/>
              </a:spcBef>
              <a:buFontTx/>
              <a:buNone/>
            </a:pPr>
            <a:endParaRPr lang="en-US" altLang="en-US" sz="1600" dirty="0">
              <a:latin typeface="Arial" panose="020B0604020202020204" pitchFamily="34" charset="0"/>
              <a:cs typeface="Arial" panose="020B0604020202020204" pitchFamily="34" charset="0"/>
            </a:endParaRPr>
          </a:p>
          <a:p>
            <a:pPr>
              <a:lnSpc>
                <a:spcPts val="2000"/>
              </a:lnSpc>
              <a:spcBef>
                <a:spcPct val="0"/>
              </a:spcBef>
              <a:buFontTx/>
              <a:buNone/>
            </a:pPr>
            <a:r>
              <a:rPr lang="en-US" altLang="en-US" sz="1600" dirty="0">
                <a:latin typeface="Arial" panose="020B0604020202020204" pitchFamily="34" charset="0"/>
                <a:cs typeface="Arial" panose="020B0604020202020204" pitchFamily="34" charset="0"/>
              </a:rPr>
              <a:t>In the region of this earthquake, the Philippine Sea Plate moves west-northwest with respect to the Sunda Plate at a rate of ~10 cm/yr.  </a:t>
            </a:r>
          </a:p>
          <a:p>
            <a:pPr>
              <a:lnSpc>
                <a:spcPts val="2000"/>
              </a:lnSpc>
              <a:spcBef>
                <a:spcPct val="0"/>
              </a:spcBef>
              <a:buFontTx/>
              <a:buNone/>
            </a:pPr>
            <a:endParaRPr lang="en-US" altLang="en-US" sz="1600" dirty="0">
              <a:latin typeface="Arial" panose="020B0604020202020204" pitchFamily="34" charset="0"/>
              <a:cs typeface="Arial" panose="020B0604020202020204" pitchFamily="34" charset="0"/>
            </a:endParaRPr>
          </a:p>
          <a:p>
            <a:pPr>
              <a:lnSpc>
                <a:spcPts val="2000"/>
              </a:lnSpc>
              <a:spcBef>
                <a:spcPct val="0"/>
              </a:spcBef>
              <a:buNone/>
            </a:pPr>
            <a:r>
              <a:rPr lang="en-US" altLang="en-US" sz="1600" dirty="0">
                <a:latin typeface="Arial" panose="020B0604020202020204" pitchFamily="34" charset="0"/>
                <a:cs typeface="Arial" panose="020B0604020202020204" pitchFamily="34" charset="0"/>
              </a:rPr>
              <a:t>Given the epicentral location, thrust-faulting mechanism (next slide) and 32 km depth, we can conclude that this earthquake occurred on the subduction zone plate</a:t>
            </a:r>
          </a:p>
        </p:txBody>
      </p:sp>
      <p:grpSp>
        <p:nvGrpSpPr>
          <p:cNvPr id="14" name="Group 13">
            <a:extLst>
              <a:ext uri="{FF2B5EF4-FFF2-40B4-BE49-F238E27FC236}">
                <a16:creationId xmlns:a16="http://schemas.microsoft.com/office/drawing/2014/main" id="{519BA3AD-84FD-387F-131A-C6C8206BBA83}"/>
              </a:ext>
            </a:extLst>
          </p:cNvPr>
          <p:cNvGrpSpPr/>
          <p:nvPr/>
        </p:nvGrpSpPr>
        <p:grpSpPr>
          <a:xfrm>
            <a:off x="2819400" y="1048059"/>
            <a:ext cx="5795294" cy="4819341"/>
            <a:chOff x="3124200" y="1096323"/>
            <a:chExt cx="5795294" cy="4819341"/>
          </a:xfrm>
        </p:grpSpPr>
        <p:pic>
          <p:nvPicPr>
            <p:cNvPr id="11" name="Picture 10" descr="A map of the philippines&#10;&#10;Description automatically generated">
              <a:extLst>
                <a:ext uri="{FF2B5EF4-FFF2-40B4-BE49-F238E27FC236}">
                  <a16:creationId xmlns:a16="http://schemas.microsoft.com/office/drawing/2014/main" id="{77FF1E34-6064-BFB6-42C8-C0AF791050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0400" y="1096323"/>
              <a:ext cx="5719094" cy="4483610"/>
            </a:xfrm>
            <a:prstGeom prst="rect">
              <a:avLst/>
            </a:prstGeom>
          </p:spPr>
        </p:pic>
        <p:sp>
          <p:nvSpPr>
            <p:cNvPr id="6" name="5-Point Star 18">
              <a:extLst>
                <a:ext uri="{FF2B5EF4-FFF2-40B4-BE49-F238E27FC236}">
                  <a16:creationId xmlns:a16="http://schemas.microsoft.com/office/drawing/2014/main" id="{062542C5-91F5-D200-9B2E-5BCCEDCAAEF5}"/>
                </a:ext>
              </a:extLst>
            </p:cNvPr>
            <p:cNvSpPr>
              <a:spLocks noChangeAspect="1"/>
            </p:cNvSpPr>
            <p:nvPr/>
          </p:nvSpPr>
          <p:spPr>
            <a:xfrm>
              <a:off x="5738010" y="314325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7" name="TextBox 15">
              <a:extLst>
                <a:ext uri="{FF2B5EF4-FFF2-40B4-BE49-F238E27FC236}">
                  <a16:creationId xmlns:a16="http://schemas.microsoft.com/office/drawing/2014/main" id="{5F0E70C8-9163-628B-74CB-F3DBED197321}"/>
                </a:ext>
              </a:extLst>
            </p:cNvPr>
            <p:cNvSpPr txBox="1">
              <a:spLocks noChangeArrowheads="1"/>
            </p:cNvSpPr>
            <p:nvPr/>
          </p:nvSpPr>
          <p:spPr bwMode="auto">
            <a:xfrm>
              <a:off x="3124200" y="5607689"/>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US Geological Survey</a:t>
              </a:r>
            </a:p>
          </p:txBody>
        </p:sp>
      </p:grpSp>
      <p:sp>
        <p:nvSpPr>
          <p:cNvPr id="9" name="Title 1">
            <a:extLst>
              <a:ext uri="{FF2B5EF4-FFF2-40B4-BE49-F238E27FC236}">
                <a16:creationId xmlns:a16="http://schemas.microsoft.com/office/drawing/2014/main" id="{7452FFF0-962F-5E01-BDF7-A83368BA458A}"/>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3" name="Picture 12" descr="A screenshot of a graph&#10;&#10;Description automatically generated">
            <a:extLst>
              <a:ext uri="{FF2B5EF4-FFF2-40B4-BE49-F238E27FC236}">
                <a16:creationId xmlns:a16="http://schemas.microsoft.com/office/drawing/2014/main" id="{82633310-B956-C581-A907-CCE32D2963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4813" y="3228336"/>
            <a:ext cx="1619456" cy="2606312"/>
          </a:xfrm>
          <a:prstGeom prst="rect">
            <a:avLst/>
          </a:prstGeom>
        </p:spPr>
      </p:pic>
      <p:sp>
        <p:nvSpPr>
          <p:cNvPr id="5" name="TextBox 4">
            <a:extLst>
              <a:ext uri="{FF2B5EF4-FFF2-40B4-BE49-F238E27FC236}">
                <a16:creationId xmlns:a16="http://schemas.microsoft.com/office/drawing/2014/main" id="{A2FCA795-9197-61E6-2521-A974E12DAE3B}"/>
              </a:ext>
            </a:extLst>
          </p:cNvPr>
          <p:cNvSpPr txBox="1"/>
          <p:nvPr/>
        </p:nvSpPr>
        <p:spPr>
          <a:xfrm>
            <a:off x="233865" y="6015080"/>
            <a:ext cx="8380829" cy="584775"/>
          </a:xfrm>
          <a:prstGeom prst="rect">
            <a:avLst/>
          </a:prstGeom>
          <a:noFill/>
        </p:spPr>
        <p:txBody>
          <a:bodyPr wrap="square" rtlCol="0">
            <a:spAutoFit/>
          </a:bodyPr>
          <a:lstStyle/>
          <a:p>
            <a:r>
              <a:rPr lang="en-US" altLang="en-US" sz="1600" dirty="0">
                <a:latin typeface="Arial" panose="020B0604020202020204" pitchFamily="34" charset="0"/>
                <a:cs typeface="Arial" panose="020B0604020202020204" pitchFamily="34" charset="0"/>
              </a:rPr>
              <a:t>boundary where the Philippine Sea Plate subducts beneath the Philippine Islands located on the eastern side of the Sunda Plate.</a:t>
            </a:r>
            <a:endParaRPr lang="en-US" dirty="0"/>
          </a:p>
        </p:txBody>
      </p:sp>
    </p:spTree>
    <p:extLst>
      <p:ext uri="{BB962C8B-B14F-4D97-AF65-F5344CB8AC3E}">
        <p14:creationId xmlns:p14="http://schemas.microsoft.com/office/powerpoint/2010/main" val="3679383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8401BCD7-4061-73F8-3E22-725DA0E0E1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4256CE60-778B-55DA-458C-B5AAD445629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7">
            <a:extLst>
              <a:ext uri="{FF2B5EF4-FFF2-40B4-BE49-F238E27FC236}">
                <a16:creationId xmlns:a16="http://schemas.microsoft.com/office/drawing/2014/main" id="{9D464362-E2D1-1849-424A-C2091BA26BF6}"/>
              </a:ext>
            </a:extLst>
          </p:cNvPr>
          <p:cNvSpPr txBox="1">
            <a:spLocks noChangeArrowheads="1"/>
          </p:cNvSpPr>
          <p:nvPr/>
        </p:nvSpPr>
        <p:spPr bwMode="auto">
          <a:xfrm>
            <a:off x="404813" y="1104900"/>
            <a:ext cx="431958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7" name="TextBox 8">
            <a:extLst>
              <a:ext uri="{FF2B5EF4-FFF2-40B4-BE49-F238E27FC236}">
                <a16:creationId xmlns:a16="http://schemas.microsoft.com/office/drawing/2014/main" id="{D4C61B17-14F2-5C43-435B-464DA7D35702}"/>
              </a:ext>
            </a:extLst>
          </p:cNvPr>
          <p:cNvSpPr txBox="1">
            <a:spLocks noChangeArrowheads="1"/>
          </p:cNvSpPr>
          <p:nvPr/>
        </p:nvSpPr>
        <p:spPr bwMode="auto">
          <a:xfrm>
            <a:off x="195851" y="6068489"/>
            <a:ext cx="43195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 </a:t>
            </a:r>
          </a:p>
        </p:txBody>
      </p:sp>
      <p:sp>
        <p:nvSpPr>
          <p:cNvPr id="8" name="TextBox 11">
            <a:extLst>
              <a:ext uri="{FF2B5EF4-FFF2-40B4-BE49-F238E27FC236}">
                <a16:creationId xmlns:a16="http://schemas.microsoft.com/office/drawing/2014/main" id="{5856E992-7F6D-4ED6-E6F4-652E4712E2A0}"/>
              </a:ext>
            </a:extLst>
          </p:cNvPr>
          <p:cNvSpPr txBox="1">
            <a:spLocks noChangeArrowheads="1"/>
          </p:cNvSpPr>
          <p:nvPr/>
        </p:nvSpPr>
        <p:spPr bwMode="auto">
          <a:xfrm>
            <a:off x="587375" y="5743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grpSp>
        <p:nvGrpSpPr>
          <p:cNvPr id="9" name="Group 8">
            <a:extLst>
              <a:ext uri="{FF2B5EF4-FFF2-40B4-BE49-F238E27FC236}">
                <a16:creationId xmlns:a16="http://schemas.microsoft.com/office/drawing/2014/main" id="{1377D3B0-2FF1-C5BA-EDDB-C4ED072C8B13}"/>
              </a:ext>
            </a:extLst>
          </p:cNvPr>
          <p:cNvGrpSpPr/>
          <p:nvPr/>
        </p:nvGrpSpPr>
        <p:grpSpPr>
          <a:xfrm>
            <a:off x="3962400" y="4316412"/>
            <a:ext cx="4338638" cy="2430730"/>
            <a:chOff x="3810000" y="4278312"/>
            <a:chExt cx="4338638" cy="2430730"/>
          </a:xfrm>
        </p:grpSpPr>
        <p:pic>
          <p:nvPicPr>
            <p:cNvPr id="10" name="Picture 4">
              <a:extLst>
                <a:ext uri="{FF2B5EF4-FFF2-40B4-BE49-F238E27FC236}">
                  <a16:creationId xmlns:a16="http://schemas.microsoft.com/office/drawing/2014/main" id="{B61687B6-7E7F-F6D0-C753-885813E71E9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Text&#10;&#10;Description automatically generated">
              <a:extLst>
                <a:ext uri="{FF2B5EF4-FFF2-40B4-BE49-F238E27FC236}">
                  <a16:creationId xmlns:a16="http://schemas.microsoft.com/office/drawing/2014/main" id="{24E30D03-B677-1605-1557-4C4AA0B35B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sp>
        <p:nvSpPr>
          <p:cNvPr id="13" name="Title 1">
            <a:extLst>
              <a:ext uri="{FF2B5EF4-FFF2-40B4-BE49-F238E27FC236}">
                <a16:creationId xmlns:a16="http://schemas.microsoft.com/office/drawing/2014/main" id="{5E0B2521-BF1E-83E7-6EFA-056EFFC70550}"/>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9" name="Picture 18" descr="A blue circle with white lines and black text&#10;&#10;Description automatically generated">
            <a:extLst>
              <a:ext uri="{FF2B5EF4-FFF2-40B4-BE49-F238E27FC236}">
                <a16:creationId xmlns:a16="http://schemas.microsoft.com/office/drawing/2014/main" id="{F9F0FA34-9A63-321D-A348-E796096367F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6800" y="3808433"/>
            <a:ext cx="1921176" cy="1871569"/>
          </a:xfrm>
          <a:prstGeom prst="rect">
            <a:avLst/>
          </a:prstGeom>
        </p:spPr>
      </p:pic>
      <p:pic>
        <p:nvPicPr>
          <p:cNvPr id="6" name="Focal _ SHORT REVERSE">
            <a:hlinkClick r:id="" action="ppaction://media"/>
            <a:extLst>
              <a:ext uri="{FF2B5EF4-FFF2-40B4-BE49-F238E27FC236}">
                <a16:creationId xmlns:a16="http://schemas.microsoft.com/office/drawing/2014/main" id="{2A5403F7-A7DF-DF2A-FB38-8F1C75CE997F}"/>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028696" y="926632"/>
            <a:ext cx="3881439" cy="2911080"/>
          </a:xfrm>
          <a:prstGeom prst="rect">
            <a:avLst/>
          </a:prstGeom>
        </p:spPr>
      </p:pic>
    </p:spTree>
    <p:extLst>
      <p:ext uri="{BB962C8B-B14F-4D97-AF65-F5344CB8AC3E}">
        <p14:creationId xmlns:p14="http://schemas.microsoft.com/office/powerpoint/2010/main" val="191777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7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D3D-9C32-C470-9B65-3BA728689A5F}"/>
              </a:ext>
            </a:extLst>
          </p:cNvPr>
          <p:cNvPicPr>
            <a:picLocks noChangeAspect="1"/>
          </p:cNvPicPr>
          <p:nvPr/>
        </p:nvPicPr>
        <p:blipFill>
          <a:blip r:embed="rId3"/>
          <a:stretch>
            <a:fillRect/>
          </a:stretch>
        </p:blipFill>
        <p:spPr>
          <a:xfrm>
            <a:off x="902811" y="1223790"/>
            <a:ext cx="7899399" cy="5582429"/>
          </a:xfrm>
          <a:prstGeom prst="rect">
            <a:avLst/>
          </a:prstGeom>
        </p:spPr>
      </p:pic>
      <p:sp>
        <p:nvSpPr>
          <p:cNvPr id="14340" name="TextBox 7">
            <a:extLst>
              <a:ext uri="{FF2B5EF4-FFF2-40B4-BE49-F238E27FC236}">
                <a16:creationId xmlns:a16="http://schemas.microsoft.com/office/drawing/2014/main" id="{86260AFD-1FD2-4D2F-AE87-C09DAE32542E}"/>
              </a:ext>
            </a:extLst>
          </p:cNvPr>
          <p:cNvSpPr txBox="1">
            <a:spLocks noChangeArrowheads="1"/>
          </p:cNvSpPr>
          <p:nvPr/>
        </p:nvSpPr>
        <p:spPr bwMode="auto">
          <a:xfrm>
            <a:off x="1748393" y="852668"/>
            <a:ext cx="6869589"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this earthquake in Bend, Oregon (BNOR) is illustrated below.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Bend is 11,048 km (6864 miles, 99.6°) from the location of this earthquake.  </a:t>
            </a:r>
          </a:p>
        </p:txBody>
      </p:sp>
      <p:sp>
        <p:nvSpPr>
          <p:cNvPr id="12" name="TextBox 11">
            <a:extLst>
              <a:ext uri="{FF2B5EF4-FFF2-40B4-BE49-F238E27FC236}">
                <a16:creationId xmlns:a16="http://schemas.microsoft.com/office/drawing/2014/main" id="{7D1A216D-7AAB-4BE4-B217-18907E926EFA}"/>
              </a:ext>
            </a:extLst>
          </p:cNvPr>
          <p:cNvSpPr txBox="1"/>
          <p:nvPr/>
        </p:nvSpPr>
        <p:spPr>
          <a:xfrm>
            <a:off x="6557446" y="1298142"/>
            <a:ext cx="2152650" cy="338138"/>
          </a:xfrm>
          <a:prstGeom prst="rect">
            <a:avLst/>
          </a:prstGeom>
          <a:solidFill>
            <a:schemeClr val="bg1"/>
          </a:solidFill>
        </p:spPr>
        <p:txBody>
          <a:bodyPr>
            <a:spAutoFit/>
          </a:bodyPr>
          <a:lstStyle/>
          <a:p>
            <a:pPr eaLnBrk="1" hangingPunct="1">
              <a:defRPr/>
            </a:pPr>
            <a:r>
              <a:rPr lang="en-US" sz="1600" b="1" spc="200" dirty="0">
                <a:latin typeface="Arial" charset="0"/>
                <a:ea typeface="MS PGothic" charset="-128"/>
              </a:rPr>
              <a:t>Surface Waves</a:t>
            </a:r>
          </a:p>
        </p:txBody>
      </p:sp>
      <p:sp>
        <p:nvSpPr>
          <p:cNvPr id="14343" name="TextBox 4">
            <a:extLst>
              <a:ext uri="{FF2B5EF4-FFF2-40B4-BE49-F238E27FC236}">
                <a16:creationId xmlns:a16="http://schemas.microsoft.com/office/drawing/2014/main" id="{F97E1D04-94D0-43E4-B55C-F61FC4CD6F05}"/>
              </a:ext>
            </a:extLst>
          </p:cNvPr>
          <p:cNvSpPr txBox="1">
            <a:spLocks noChangeArrowheads="1"/>
          </p:cNvSpPr>
          <p:nvPr/>
        </p:nvSpPr>
        <p:spPr bwMode="auto">
          <a:xfrm>
            <a:off x="3160177" y="1490250"/>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14350" name="TextBox 4">
            <a:extLst>
              <a:ext uri="{FF2B5EF4-FFF2-40B4-BE49-F238E27FC236}">
                <a16:creationId xmlns:a16="http://schemas.microsoft.com/office/drawing/2014/main" id="{2C04D7BB-65B9-41C9-BF23-24649503CC8C}"/>
              </a:ext>
            </a:extLst>
          </p:cNvPr>
          <p:cNvSpPr txBox="1">
            <a:spLocks noChangeArrowheads="1"/>
          </p:cNvSpPr>
          <p:nvPr/>
        </p:nvSpPr>
        <p:spPr bwMode="auto">
          <a:xfrm>
            <a:off x="3992582" y="1635867"/>
            <a:ext cx="320675"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a:t>
            </a:r>
          </a:p>
        </p:txBody>
      </p:sp>
      <p:pic>
        <p:nvPicPr>
          <p:cNvPr id="2" name="Picture 1" descr="A picture containing candelabrum, fan, grate&#10;&#10;Description automatically generated">
            <a:extLst>
              <a:ext uri="{FF2B5EF4-FFF2-40B4-BE49-F238E27FC236}">
                <a16:creationId xmlns:a16="http://schemas.microsoft.com/office/drawing/2014/main" id="{E713C9A3-455E-0590-11B0-B75B5DA2B8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733631F-D025-37FC-CD8F-BD8CB760ED0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DAFEF3F5-4B91-01FB-19D4-D0DC07BBF436}"/>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7.6 PHILIPPINES</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December 2, 2023 at 14:37:03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9" name="TextBox 4">
            <a:extLst>
              <a:ext uri="{FF2B5EF4-FFF2-40B4-BE49-F238E27FC236}">
                <a16:creationId xmlns:a16="http://schemas.microsoft.com/office/drawing/2014/main" id="{6D920313-E7F9-CFE0-5EC7-1388E53C7C9A}"/>
              </a:ext>
            </a:extLst>
          </p:cNvPr>
          <p:cNvSpPr txBox="1">
            <a:spLocks noChangeArrowheads="1"/>
          </p:cNvSpPr>
          <p:nvPr/>
        </p:nvSpPr>
        <p:spPr bwMode="auto">
          <a:xfrm>
            <a:off x="2722325" y="1639934"/>
            <a:ext cx="320675" cy="33855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a:t>
            </a:r>
          </a:p>
        </p:txBody>
      </p:sp>
      <p:sp>
        <p:nvSpPr>
          <p:cNvPr id="6" name="TextBox 5">
            <a:extLst>
              <a:ext uri="{FF2B5EF4-FFF2-40B4-BE49-F238E27FC236}">
                <a16:creationId xmlns:a16="http://schemas.microsoft.com/office/drawing/2014/main" id="{426EF029-67D0-2F94-9B8D-439EE550E9DC}"/>
              </a:ext>
            </a:extLst>
          </p:cNvPr>
          <p:cNvSpPr txBox="1">
            <a:spLocks noChangeArrowheads="1"/>
          </p:cNvSpPr>
          <p:nvPr/>
        </p:nvSpPr>
        <p:spPr bwMode="auto">
          <a:xfrm>
            <a:off x="1868487" y="3072818"/>
            <a:ext cx="6629400" cy="25237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With high noise level caused by an ongoing strong winter storm, it can be difficult to identify arrivals on a seismogram of a magnitude 7.6 earthquake at this distance.  The seismic waves producing clear arrivals above noise level are:</a:t>
            </a:r>
          </a:p>
          <a:p>
            <a:pPr eaLnBrk="1" hangingPunct="1">
              <a:spcBef>
                <a:spcPct val="0"/>
              </a:spcBef>
              <a:buFontTx/>
              <a:buNone/>
            </a:pPr>
            <a:endParaRPr lang="en-US" altLang="en-US" sz="1400" dirty="0">
              <a:latin typeface="Arial" panose="020B0604020202020204" pitchFamily="34" charset="0"/>
              <a:cs typeface="Arial" panose="020B0604020202020204" pitchFamily="34" charset="0"/>
            </a:endParaRPr>
          </a:p>
          <a:p>
            <a:pPr eaLnBrk="1" hangingPunct="1">
              <a:spcBef>
                <a:spcPct val="0"/>
              </a:spcBef>
              <a:buFontTx/>
              <a:buNone/>
            </a:pPr>
            <a:r>
              <a:rPr lang="en-US" altLang="en-US" sz="1400" dirty="0">
                <a:latin typeface="Arial" panose="020B0604020202020204" pitchFamily="34" charset="0"/>
                <a:cs typeface="Arial" panose="020B0604020202020204" pitchFamily="34" charset="0"/>
              </a:rPr>
              <a:t>P, a compressional wave that traveled </a:t>
            </a:r>
            <a:r>
              <a:rPr lang="en-US" altLang="en-US" sz="1400" dirty="0">
                <a:latin typeface="Arial" panose="020B0604020202020204" pitchFamily="34" charset="0"/>
              </a:rPr>
              <a:t>a curved path through the mantle from the earthquake to the seismometer in Bend, Oregon.</a:t>
            </a:r>
            <a:endParaRPr lang="en-US" altLang="en-US" sz="14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900" dirty="0">
              <a:latin typeface="Arial" panose="020B0604020202020204" pitchFamily="34" charset="0"/>
              <a:cs typeface="Arial" panose="020B0604020202020204" pitchFamily="34" charset="0"/>
            </a:endParaRPr>
          </a:p>
          <a:p>
            <a:pPr eaLnBrk="1" hangingPunct="1">
              <a:spcBef>
                <a:spcPct val="0"/>
              </a:spcBef>
              <a:buFontTx/>
              <a:buNone/>
            </a:pPr>
            <a:r>
              <a:rPr lang="en-US" altLang="en-US" sz="1400" dirty="0">
                <a:latin typeface="Arial" panose="020B0604020202020204" pitchFamily="34" charset="0"/>
                <a:cs typeface="Arial" panose="020B0604020202020204" pitchFamily="34" charset="0"/>
              </a:rPr>
              <a:t>PP, a compressional wave that bounced off the Earth</a:t>
            </a:r>
            <a:r>
              <a:rPr lang="ja-JP" altLang="en-US" sz="140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seismometer. </a:t>
            </a:r>
          </a:p>
          <a:p>
            <a:pPr eaLnBrk="1" hangingPunct="1">
              <a:spcBef>
                <a:spcPct val="0"/>
              </a:spcBef>
              <a:buFontTx/>
              <a:buNone/>
            </a:pPr>
            <a:endParaRPr lang="en-US" altLang="en-US" sz="900" dirty="0">
              <a:latin typeface="Arial" panose="020B0604020202020204" pitchFamily="34" charset="0"/>
              <a:cs typeface="Arial" panose="020B0604020202020204" pitchFamily="34" charset="0"/>
            </a:endParaRPr>
          </a:p>
          <a:p>
            <a:pPr eaLnBrk="1" hangingPunct="1">
              <a:spcBef>
                <a:spcPct val="0"/>
              </a:spcBef>
              <a:buFontTx/>
              <a:buNone/>
            </a:pPr>
            <a:r>
              <a:rPr lang="en-US" altLang="en-US" sz="1400" dirty="0">
                <a:latin typeface="Arial" panose="020B0604020202020204" pitchFamily="34" charset="0"/>
                <a:cs typeface="Arial" panose="020B0604020202020204" pitchFamily="34" charset="0"/>
              </a:rPr>
              <a:t>Surface waves that traveled the </a:t>
            </a:r>
            <a:r>
              <a:rPr lang="en-US" altLang="en-US" sz="1400" dirty="0">
                <a:solidFill>
                  <a:srgbClr val="000000"/>
                </a:solidFill>
                <a:latin typeface="Arial" panose="020B0604020202020204" pitchFamily="34" charset="0"/>
              </a:rPr>
              <a:t>11,048 km (6864 miles) </a:t>
            </a:r>
            <a:r>
              <a:rPr lang="en-US" altLang="en-US" sz="1400" dirty="0">
                <a:latin typeface="Arial" panose="020B0604020202020204" pitchFamily="34" charset="0"/>
                <a:cs typeface="Arial" panose="020B0604020202020204" pitchFamily="34" charset="0"/>
              </a:rPr>
              <a:t>around the perimeter of Earth from the epicenter to the seismometer in Bend, Oregon.</a:t>
            </a:r>
          </a:p>
        </p:txBody>
      </p:sp>
      <p:sp>
        <p:nvSpPr>
          <p:cNvPr id="7" name="TextBox 6">
            <a:extLst>
              <a:ext uri="{FF2B5EF4-FFF2-40B4-BE49-F238E27FC236}">
                <a16:creationId xmlns:a16="http://schemas.microsoft.com/office/drawing/2014/main" id="{191370EC-7219-9D07-2285-F4021CE65ED8}"/>
              </a:ext>
            </a:extLst>
          </p:cNvPr>
          <p:cNvSpPr txBox="1"/>
          <p:nvPr/>
        </p:nvSpPr>
        <p:spPr>
          <a:xfrm>
            <a:off x="6116859" y="5717323"/>
            <a:ext cx="2685351" cy="646331"/>
          </a:xfrm>
          <a:prstGeom prst="rect">
            <a:avLst/>
          </a:prstGeom>
          <a:solidFill>
            <a:schemeClr val="bg1"/>
          </a:solidFill>
        </p:spPr>
        <p:txBody>
          <a:bodyPr wrap="none" rtlCol="0">
            <a:spAutoFit/>
          </a:bodyPr>
          <a:lstStyle/>
          <a:p>
            <a:r>
              <a:rPr lang="en-US" dirty="0"/>
              <a:t>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14576239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12394</TotalTime>
  <Words>1277</Words>
  <Application>Microsoft Office PowerPoint</Application>
  <PresentationFormat>On-screen Show (4:3)</PresentationFormat>
  <Paragraphs>111</Paragraphs>
  <Slides>9</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Kate Bravo</cp:lastModifiedBy>
  <cp:revision>921</cp:revision>
  <dcterms:created xsi:type="dcterms:W3CDTF">2009-05-31T20:07:40Z</dcterms:created>
  <dcterms:modified xsi:type="dcterms:W3CDTF">2023-12-02T20:29:26Z</dcterms:modified>
</cp:coreProperties>
</file>