
<file path=[Content_Types].xml><?xml version="1.0" encoding="utf-8"?>
<Types xmlns="http://schemas.openxmlformats.org/package/2006/content-types">
  <Default Extension="jpeg" ContentType="image/jpeg"/>
  <Default Extension="jpg" ContentType="image/jpeg"/>
  <Default Extension="mov" ContentType="video/quicktime"/>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468" r:id="rId2"/>
    <p:sldId id="452" r:id="rId3"/>
    <p:sldId id="453" r:id="rId4"/>
    <p:sldId id="388" r:id="rId5"/>
    <p:sldId id="389" r:id="rId6"/>
    <p:sldId id="378" r:id="rId7"/>
    <p:sldId id="412" r:id="rId8"/>
    <p:sldId id="469" r:id="rId9"/>
    <p:sldId id="377" r:id="rId10"/>
    <p:sldId id="471" r:id="rId11"/>
    <p:sldId id="449"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659" autoAdjust="0"/>
    <p:restoredTop sz="91394" autoAdjust="0"/>
  </p:normalViewPr>
  <p:slideViewPr>
    <p:cSldViewPr>
      <p:cViewPr varScale="1">
        <p:scale>
          <a:sx n="81" d="100"/>
          <a:sy n="81" d="100"/>
        </p:scale>
        <p:origin x="917"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11/10/2023</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https://earthquake.usgs.gov/earthquakes/eventpage/us7000l9h4/executive</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a:t>
            </a:fld>
            <a:endParaRPr lang="en-US" altLang="en-US" sz="1300"/>
          </a:p>
        </p:txBody>
      </p:sp>
    </p:spTree>
    <p:extLst>
      <p:ext uri="{BB962C8B-B14F-4D97-AF65-F5344CB8AC3E}">
        <p14:creationId xmlns:p14="http://schemas.microsoft.com/office/powerpoint/2010/main" val="2693556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ea typeface="ＭＳ Ｐゴシック" panose="020B0600070205080204" pitchFamily="34" charset="-128"/>
              </a:rPr>
              <a:t>Relevant animation: </a:t>
            </a:r>
          </a:p>
          <a:p>
            <a:r>
              <a:rPr lang="en-US" altLang="en-US" dirty="0">
                <a:ea typeface="ＭＳ Ｐゴシック" panose="020B0600070205080204" pitchFamily="34" charset="-128"/>
              </a:rPr>
              <a:t>Seismic Shadow Zone: Basic Introduction, How do P &amp; S waves give evidence for a liquid outer core?</a:t>
            </a:r>
          </a:p>
          <a:p>
            <a:r>
              <a:rPr lang="en-US" altLang="en-US" dirty="0">
                <a:ea typeface="ＭＳ Ｐゴシック" panose="020B0600070205080204" pitchFamily="34" charset="-128"/>
              </a:rPr>
              <a:t>https://www.iris.edu/hq/inclass/animation/seismic_shadow_zone_basic_introduction </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10</a:t>
            </a:fld>
            <a:endParaRPr lang="en-US" altLang="en-US" sz="1300"/>
          </a:p>
        </p:txBody>
      </p:sp>
    </p:spTree>
    <p:extLst>
      <p:ext uri="{BB962C8B-B14F-4D97-AF65-F5344CB8AC3E}">
        <p14:creationId xmlns:p14="http://schemas.microsoft.com/office/powerpoint/2010/main" val="16636965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11</a:t>
            </a:fld>
            <a:endParaRPr lang="en-US" altLang="en-US" sz="1300"/>
          </a:p>
        </p:txBody>
      </p:sp>
    </p:spTree>
    <p:extLst>
      <p:ext uri="{BB962C8B-B14F-4D97-AF65-F5344CB8AC3E}">
        <p14:creationId xmlns:p14="http://schemas.microsoft.com/office/powerpoint/2010/main" val="367620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ea typeface="ＭＳ Ｐゴシック" panose="020B0600070205080204" pitchFamily="34" charset="-128"/>
            </a:endParaRPr>
          </a:p>
          <a:p>
            <a:r>
              <a:rPr lang="en-US" altLang="en-US" b="1" dirty="0">
                <a:solidFill>
                  <a:srgbClr val="393996"/>
                </a:solidFill>
              </a:rPr>
              <a:t>Relevant Animations: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Intensity:</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https://www.iris.edu/hq/inclass/animation/517</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https://www.iris.edu/hq/inclass/animation/648</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https://www.iris.edu/hq/inclass/animation/761</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3</a:t>
            </a:fld>
            <a:endParaRPr lang="en-US" altLang="en-US" sz="1300"/>
          </a:p>
        </p:txBody>
      </p:sp>
    </p:spTree>
    <p:extLst>
      <p:ext uri="{BB962C8B-B14F-4D97-AF65-F5344CB8AC3E}">
        <p14:creationId xmlns:p14="http://schemas.microsoft.com/office/powerpoint/2010/main" val="3383954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D0AD1675-F9EC-5C43-BE7F-FE98F22B26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7AE84F30-EAEC-D540-8757-62B9D5C419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5" name="Slide Number Placeholder 3">
            <a:extLst>
              <a:ext uri="{FF2B5EF4-FFF2-40B4-BE49-F238E27FC236}">
                <a16:creationId xmlns:a16="http://schemas.microsoft.com/office/drawing/2014/main" id="{59B0E596-C8FD-234C-AAEC-BEEFE13514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5AC0E44-17FE-2C47-8279-B615BDB5ADB5}" type="slidenum">
              <a:rPr lang="en-US" altLang="en-US" sz="1300" smtClean="0"/>
              <a:pPr>
                <a:spcBef>
                  <a:spcPct val="0"/>
                </a:spcBef>
              </a:pPr>
              <a:t>4</a:t>
            </a:fld>
            <a:endParaRPr lang="en-US" altLang="en-US" sz="1300"/>
          </a:p>
        </p:txBody>
      </p:sp>
    </p:spTree>
    <p:extLst>
      <p:ext uri="{BB962C8B-B14F-4D97-AF65-F5344CB8AC3E}">
        <p14:creationId xmlns:p14="http://schemas.microsoft.com/office/powerpoint/2010/main" val="3386401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D0AD1675-F9EC-5C43-BE7F-FE98F22B26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7AE84F30-EAEC-D540-8757-62B9D5C419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5" name="Slide Number Placeholder 3">
            <a:extLst>
              <a:ext uri="{FF2B5EF4-FFF2-40B4-BE49-F238E27FC236}">
                <a16:creationId xmlns:a16="http://schemas.microsoft.com/office/drawing/2014/main" id="{59B0E596-C8FD-234C-AAEC-BEEFE13514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5AC0E44-17FE-2C47-8279-B615BDB5ADB5}"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2119705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9EAA595-68BC-42C3-B9AF-EA5532B49F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08BD5513-E656-4C9D-99FF-2FA3DBC85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400" b="1" dirty="0"/>
              <a:t>Explore the seismicity further:  </a:t>
            </a:r>
            <a:r>
              <a:rPr lang="en-US" altLang="en-US" sz="1400" dirty="0"/>
              <a:t>Image from IRIS Earthquake Browser (www.iris.edu/ieb)</a:t>
            </a:r>
          </a:p>
          <a:p>
            <a:endParaRPr lang="en-US" altLang="en-US" sz="1400" dirty="0">
              <a:ea typeface="ＭＳ Ｐゴシック" panose="020B0600070205080204" pitchFamily="34" charset="-128"/>
            </a:endParaRP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534611E-5DD4-4661-9725-51A554CA909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5D962C6-5F8A-406B-8FBE-8E130AAB6206}" type="slidenum">
              <a:rPr lang="en-US" altLang="en-US" smtClean="0">
                <a:solidFill>
                  <a:srgbClr val="000000"/>
                </a:solidFill>
                <a:latin typeface="Calibri" panose="020F0502020204030204" pitchFamily="34" charset="0"/>
              </a:rPr>
              <a:pPr/>
              <a:t>6</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033259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latin typeface="Arial" panose="020B0604020202020204" pitchFamily="34" charset="0"/>
              </a:rPr>
              <a:t>Relevant Animation:  </a:t>
            </a:r>
            <a:r>
              <a:rPr lang="en-US" altLang="en-US" sz="1000" dirty="0">
                <a:latin typeface="Arial" panose="020B0604020202020204" pitchFamily="34" charset="0"/>
              </a:rPr>
              <a:t>Understanding focal mechanisms http://www.iris.edu/hq/programs/education_and_outreach/animations/25</a:t>
            </a:r>
          </a:p>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a:p>
        </p:txBody>
      </p:sp>
    </p:spTree>
    <p:extLst>
      <p:ext uri="{BB962C8B-B14F-4D97-AF65-F5344CB8AC3E}">
        <p14:creationId xmlns:p14="http://schemas.microsoft.com/office/powerpoint/2010/main" val="3032785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8</a:t>
            </a:fld>
            <a:endParaRPr lang="en-US" altLang="en-US" sz="1300"/>
          </a:p>
        </p:txBody>
      </p:sp>
    </p:spTree>
    <p:extLst>
      <p:ext uri="{BB962C8B-B14F-4D97-AF65-F5344CB8AC3E}">
        <p14:creationId xmlns:p14="http://schemas.microsoft.com/office/powerpoint/2010/main" val="4045040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9EAA595-68BC-42C3-B9AF-EA5532B49F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08BD5513-E656-4C9D-99FF-2FA3DBC85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b="1" dirty="0">
                <a:solidFill>
                  <a:srgbClr val="393996"/>
                </a:solidFill>
                <a:ea typeface="ＭＳ Ｐゴシック" panose="020B0600070205080204" pitchFamily="34" charset="-128"/>
              </a:rPr>
              <a:t>Relevant Animations:</a:t>
            </a:r>
          </a:p>
          <a:p>
            <a:r>
              <a:rPr lang="en-US" altLang="en-US" sz="1400" dirty="0">
                <a:ea typeface="ＭＳ Ｐゴシック" panose="020B0600070205080204" pitchFamily="34" charset="-128"/>
              </a:rPr>
              <a:t>Travel-time Curves: How they are created https://</a:t>
            </a:r>
            <a:r>
              <a:rPr lang="en-US" altLang="en-US" sz="1400" dirty="0" err="1">
                <a:ea typeface="ＭＳ Ｐゴシック" panose="020B0600070205080204" pitchFamily="34" charset="-128"/>
              </a:rPr>
              <a:t>www.iris.edu</a:t>
            </a:r>
            <a:r>
              <a:rPr lang="en-US" altLang="en-US" sz="1400" dirty="0">
                <a:ea typeface="ＭＳ Ｐゴシック" panose="020B0600070205080204" pitchFamily="34" charset="-128"/>
              </a:rPr>
              <a:t>/</a:t>
            </a:r>
            <a:r>
              <a:rPr lang="en-US" altLang="en-US" sz="1400" dirty="0" err="1">
                <a:ea typeface="ＭＳ Ｐゴシック" panose="020B0600070205080204" pitchFamily="34" charset="-128"/>
              </a:rPr>
              <a:t>hq</a:t>
            </a:r>
            <a:r>
              <a:rPr lang="en-US" altLang="en-US" sz="1400" dirty="0">
                <a:ea typeface="ＭＳ Ｐゴシック" panose="020B0600070205080204" pitchFamily="34" charset="-128"/>
              </a:rPr>
              <a:t>/</a:t>
            </a:r>
            <a:r>
              <a:rPr lang="en-US" altLang="en-US" sz="1400" dirty="0" err="1">
                <a:ea typeface="ＭＳ Ｐゴシック" panose="020B0600070205080204" pitchFamily="34" charset="-128"/>
              </a:rPr>
              <a:t>inclass</a:t>
            </a:r>
            <a:r>
              <a:rPr lang="en-US" altLang="en-US" sz="1400" dirty="0">
                <a:ea typeface="ＭＳ Ｐゴシック" panose="020B0600070205080204" pitchFamily="34" charset="-128"/>
              </a:rPr>
              <a:t>/animation/</a:t>
            </a:r>
            <a:r>
              <a:rPr lang="en-US" altLang="en-US" sz="1400" dirty="0" err="1">
                <a:ea typeface="ＭＳ Ｐゴシック" panose="020B0600070205080204" pitchFamily="34" charset="-128"/>
              </a:rPr>
              <a:t>traveltime_curves_how_they_are_created</a:t>
            </a:r>
            <a:r>
              <a:rPr lang="en-US" altLang="en-US" sz="1400" dirty="0">
                <a:ea typeface="ＭＳ Ｐゴシック" panose="020B0600070205080204" pitchFamily="34" charset="-128"/>
              </a:rPr>
              <a:t> </a:t>
            </a:r>
          </a:p>
          <a:p>
            <a:r>
              <a:rPr lang="en-US" altLang="en-US" dirty="0">
                <a:ea typeface="ＭＳ Ｐゴシック" panose="020B0600070205080204" pitchFamily="34" charset="-128"/>
              </a:rPr>
              <a:t>Seismic Shadow Zone: Basic Introduction https://</a:t>
            </a:r>
            <a:r>
              <a:rPr lang="en-US" altLang="en-US" dirty="0" err="1">
                <a:ea typeface="ＭＳ Ｐゴシック" panose="020B0600070205080204" pitchFamily="34" charset="-128"/>
              </a:rPr>
              <a:t>www.iris.edu</a:t>
            </a:r>
            <a:r>
              <a:rPr lang="en-US" altLang="en-US" dirty="0">
                <a:ea typeface="ＭＳ Ｐゴシック" panose="020B0600070205080204" pitchFamily="34" charset="-128"/>
              </a:rPr>
              <a:t>/</a:t>
            </a:r>
            <a:r>
              <a:rPr lang="en-US" altLang="en-US" dirty="0" err="1">
                <a:ea typeface="ＭＳ Ｐゴシック" panose="020B0600070205080204" pitchFamily="34" charset="-128"/>
              </a:rPr>
              <a:t>hq</a:t>
            </a:r>
            <a:r>
              <a:rPr lang="en-US" altLang="en-US" dirty="0">
                <a:ea typeface="ＭＳ Ｐゴシック" panose="020B0600070205080204" pitchFamily="34" charset="-128"/>
              </a:rPr>
              <a:t>/</a:t>
            </a:r>
            <a:r>
              <a:rPr lang="en-US" altLang="en-US" dirty="0" err="1">
                <a:ea typeface="ＭＳ Ｐゴシック" panose="020B0600070205080204" pitchFamily="34" charset="-128"/>
              </a:rPr>
              <a:t>inclass</a:t>
            </a:r>
            <a:r>
              <a:rPr lang="en-US" altLang="en-US" dirty="0">
                <a:ea typeface="ＭＳ Ｐゴシック" panose="020B0600070205080204" pitchFamily="34" charset="-128"/>
              </a:rPr>
              <a:t>/animation/</a:t>
            </a:r>
            <a:r>
              <a:rPr lang="en-US" altLang="en-US" dirty="0" err="1">
                <a:ea typeface="ＭＳ Ｐゴシック" panose="020B0600070205080204" pitchFamily="34" charset="-128"/>
              </a:rPr>
              <a:t>seismic_shadow_zone_basic_introduction</a:t>
            </a:r>
            <a:r>
              <a:rPr lang="en-US" altLang="en-US" dirty="0">
                <a:ea typeface="ＭＳ Ｐゴシック" panose="020B0600070205080204" pitchFamily="34" charset="-128"/>
              </a:rPr>
              <a:t> </a:t>
            </a:r>
          </a:p>
          <a:p>
            <a:endParaRPr lang="en-US" altLang="en-US" sz="1400" dirty="0">
              <a:ea typeface="ＭＳ Ｐゴシック" panose="020B0600070205080204" pitchFamily="34" charset="-128"/>
            </a:endParaRP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534611E-5DD4-4661-9725-51A554CA909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5D962C6-5F8A-406B-8FBE-8E130AAB6206}" type="slidenum">
              <a:rPr lang="en-US" altLang="en-US" smtClean="0">
                <a:solidFill>
                  <a:srgbClr val="000000"/>
                </a:solidFill>
                <a:latin typeface="Calibri" panose="020F0502020204030204" pitchFamily="34" charset="0"/>
              </a:rPr>
              <a:pPr/>
              <a:t>9</a:t>
            </a:fld>
            <a:endParaRPr lang="en-US" altLang="en-US">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11/10/2023</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11/10/2023</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11/10/2023</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11/10/2023</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11/10/2023</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11/10/2023</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11/10/2023</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11/10/2023</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11/10/2023</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11/10/2023</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11/10/2023</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11/10/2023</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ov"/><Relationship Id="rId1" Type="http://schemas.microsoft.com/office/2007/relationships/media" Target="../media/media3.mov"/><Relationship Id="rId6" Type="http://schemas.openxmlformats.org/officeDocument/2006/relationships/image" Target="../media/image17.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hyperlink" Target="mailto:tammy.bravo@earthscope.org" TargetMode="Externa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xml"/><Relationship Id="rId7" Type="http://schemas.openxmlformats.org/officeDocument/2006/relationships/image" Target="../media/image12.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1.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hyperlink" Target="https://tinyurl.com/Banda-earthquake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BANDA SEA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November 8, 2023 at 04:53:51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2" name="TextBox 14">
            <a:extLst>
              <a:ext uri="{FF2B5EF4-FFF2-40B4-BE49-F238E27FC236}">
                <a16:creationId xmlns:a16="http://schemas.microsoft.com/office/drawing/2014/main" id="{80D9FEEB-5091-8064-366E-86D78E90A437}"/>
              </a:ext>
            </a:extLst>
          </p:cNvPr>
          <p:cNvSpPr txBox="1">
            <a:spLocks noChangeArrowheads="1"/>
          </p:cNvSpPr>
          <p:nvPr/>
        </p:nvSpPr>
        <p:spPr bwMode="auto">
          <a:xfrm>
            <a:off x="381001" y="1132582"/>
            <a:ext cx="8763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n-US" altLang="en-US" sz="1600" dirty="0">
                <a:latin typeface="Arial" panose="020B0604020202020204" pitchFamily="34" charset="0"/>
              </a:rPr>
              <a:t>A magnitude 7.1 earthquake has occurred in Indonesia's Banda Sea region. The shallow M 7.1 earthquake was preceded approximately 1 minute earlier by an M 6.7 earthquake, referred to as a foreshock, with a similar mechanism and location. There were no immediate reports of damage or casualties, and no tsunami warnings were issued.</a:t>
            </a:r>
          </a:p>
        </p:txBody>
      </p:sp>
      <p:sp>
        <p:nvSpPr>
          <p:cNvPr id="8" name="TextBox 7">
            <a:extLst>
              <a:ext uri="{FF2B5EF4-FFF2-40B4-BE49-F238E27FC236}">
                <a16:creationId xmlns:a16="http://schemas.microsoft.com/office/drawing/2014/main" id="{E7B3DFA9-0855-E1F0-023C-0FE17FA8FA31}"/>
              </a:ext>
            </a:extLst>
          </p:cNvPr>
          <p:cNvSpPr txBox="1"/>
          <p:nvPr/>
        </p:nvSpPr>
        <p:spPr>
          <a:xfrm>
            <a:off x="6936866" y="279026"/>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400" dirty="0"/>
              <a:t>6.456°S </a:t>
            </a:r>
            <a:r>
              <a:rPr lang="en-US" altLang="en-US" sz="1400" dirty="0">
                <a:latin typeface="Arial" panose="020B0604020202020204" pitchFamily="34" charset="0"/>
              </a:rPr>
              <a:t>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400" dirty="0"/>
              <a:t>129.513°E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t>10</a:t>
            </a:r>
            <a:r>
              <a:rPr lang="en-US" sz="1400" dirty="0">
                <a:latin typeface="Arial" charset="0"/>
                <a:ea typeface="ＭＳ Ｐゴシック" pitchFamily="-109" charset="-128"/>
                <a:cs typeface="Arial" pitchFamily="34" charset="0"/>
              </a:rPr>
              <a:t> km</a:t>
            </a:r>
          </a:p>
          <a:p>
            <a:pPr eaLnBrk="1" hangingPunct="1">
              <a:defRPr/>
            </a:pPr>
            <a:endParaRPr lang="en-US" dirty="0">
              <a:latin typeface="Arial" charset="0"/>
              <a:ea typeface="ＭＳ Ｐゴシック" pitchFamily="-109" charset="-128"/>
            </a:endParaRPr>
          </a:p>
        </p:txBody>
      </p:sp>
      <p:sp>
        <p:nvSpPr>
          <p:cNvPr id="12" name="TextBox 11">
            <a:extLst>
              <a:ext uri="{FF2B5EF4-FFF2-40B4-BE49-F238E27FC236}">
                <a16:creationId xmlns:a16="http://schemas.microsoft.com/office/drawing/2014/main" id="{E6AB06D4-DE1C-9E2A-0EF1-934311133670}"/>
              </a:ext>
            </a:extLst>
          </p:cNvPr>
          <p:cNvSpPr txBox="1"/>
          <p:nvPr/>
        </p:nvSpPr>
        <p:spPr>
          <a:xfrm>
            <a:off x="380401" y="2308886"/>
            <a:ext cx="2591399" cy="2308324"/>
          </a:xfrm>
          <a:prstGeom prst="rect">
            <a:avLst/>
          </a:prstGeom>
          <a:noFill/>
        </p:spPr>
        <p:txBody>
          <a:bodyPr wrap="square" rtlCol="0">
            <a:spAutoFit/>
          </a:bodyPr>
          <a:lstStyle/>
          <a:p>
            <a:r>
              <a:rPr lang="en-US" sz="1600" dirty="0"/>
              <a:t>The epicenters of both earthquakes were at sea, located 255 km (158 miles) from the Tanimbar Islands in Indonesia's Maluku province. The islands are about 420 km (261 miles) off Australia's Northern Territory.</a:t>
            </a:r>
          </a:p>
        </p:txBody>
      </p:sp>
      <p:grpSp>
        <p:nvGrpSpPr>
          <p:cNvPr id="23" name="Group 22">
            <a:extLst>
              <a:ext uri="{FF2B5EF4-FFF2-40B4-BE49-F238E27FC236}">
                <a16:creationId xmlns:a16="http://schemas.microsoft.com/office/drawing/2014/main" id="{D820E958-5449-3210-3136-C6916096A062}"/>
              </a:ext>
            </a:extLst>
          </p:cNvPr>
          <p:cNvGrpSpPr/>
          <p:nvPr/>
        </p:nvGrpSpPr>
        <p:grpSpPr>
          <a:xfrm>
            <a:off x="2983410" y="2328402"/>
            <a:ext cx="6027056" cy="4333459"/>
            <a:chOff x="2860614" y="2308886"/>
            <a:chExt cx="6207186" cy="4462973"/>
          </a:xfrm>
        </p:grpSpPr>
        <p:pic>
          <p:nvPicPr>
            <p:cNvPr id="11" name="Picture 10" descr="A map of the world&#10;&#10;Description automatically generated">
              <a:extLst>
                <a:ext uri="{FF2B5EF4-FFF2-40B4-BE49-F238E27FC236}">
                  <a16:creationId xmlns:a16="http://schemas.microsoft.com/office/drawing/2014/main" id="{C8D3B70E-96AC-642A-12B5-C8B08CEEFF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0614" y="2308886"/>
              <a:ext cx="6207186" cy="4462973"/>
            </a:xfrm>
            <a:prstGeom prst="rect">
              <a:avLst/>
            </a:prstGeom>
          </p:spPr>
        </p:pic>
        <p:sp>
          <p:nvSpPr>
            <p:cNvPr id="14" name="5-Point Star 10">
              <a:extLst>
                <a:ext uri="{FF2B5EF4-FFF2-40B4-BE49-F238E27FC236}">
                  <a16:creationId xmlns:a16="http://schemas.microsoft.com/office/drawing/2014/main" id="{CFFF0CB6-928E-0C99-0197-A4436733B7C6}"/>
                </a:ext>
              </a:extLst>
            </p:cNvPr>
            <p:cNvSpPr/>
            <p:nvPr/>
          </p:nvSpPr>
          <p:spPr>
            <a:xfrm>
              <a:off x="7648575" y="5695950"/>
              <a:ext cx="300632" cy="300632"/>
            </a:xfrm>
            <a:prstGeom prst="star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2" name="Picture 21" descr="A map of the world&#10;&#10;Description automatically generated">
            <a:extLst>
              <a:ext uri="{FF2B5EF4-FFF2-40B4-BE49-F238E27FC236}">
                <a16:creationId xmlns:a16="http://schemas.microsoft.com/office/drawing/2014/main" id="{CDFB6812-03C1-D8A1-C506-B04F37BBCE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786" y="4675561"/>
            <a:ext cx="2602928" cy="1905000"/>
          </a:xfrm>
          <a:prstGeom prst="rect">
            <a:avLst/>
          </a:prstGeom>
        </p:spPr>
      </p:pic>
    </p:spTree>
    <p:extLst>
      <p:ext uri="{BB962C8B-B14F-4D97-AF65-F5344CB8AC3E}">
        <p14:creationId xmlns:p14="http://schemas.microsoft.com/office/powerpoint/2010/main" val="2891578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Rectangle 10">
            <a:extLst>
              <a:ext uri="{FF2B5EF4-FFF2-40B4-BE49-F238E27FC236}">
                <a16:creationId xmlns:a16="http://schemas.microsoft.com/office/drawing/2014/main" id="{849E2116-A26A-7672-61F9-F1010FA14216}"/>
              </a:ext>
            </a:extLst>
          </p:cNvPr>
          <p:cNvSpPr>
            <a:spLocks noChangeArrowheads="1"/>
          </p:cNvSpPr>
          <p:nvPr/>
        </p:nvSpPr>
        <p:spPr bwMode="auto">
          <a:xfrm>
            <a:off x="514350" y="1212850"/>
            <a:ext cx="2667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dirty="0">
                <a:latin typeface="Arial" panose="020B0604020202020204" pitchFamily="34" charset="0"/>
              </a:rPr>
              <a:t>Animation explaining the seismic shadow zone. </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Epicentral distance is the angle formed by the intersection of the line from the earthquake to Earth's center with the line from the observing point to the Earth's center.</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S waves are observed up to a distance of 104°from an earthquake, but direct S waves are not recorded beyond this distance. </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P waves also have a shadow zone between 104° and 140°.</a:t>
            </a:r>
          </a:p>
        </p:txBody>
      </p:sp>
      <p:pic>
        <p:nvPicPr>
          <p:cNvPr id="9" name="1.ShadowZones_640_med">
            <a:hlinkClick r:id="" action="ppaction://media"/>
            <a:extLst>
              <a:ext uri="{FF2B5EF4-FFF2-40B4-BE49-F238E27FC236}">
                <a16:creationId xmlns:a16="http://schemas.microsoft.com/office/drawing/2014/main" id="{95E3481B-B766-6287-01DD-F1440311B03C}"/>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505200" y="1295400"/>
            <a:ext cx="4876800" cy="3657600"/>
          </a:xfrm>
          <a:prstGeom prst="rect">
            <a:avLst/>
          </a:prstGeom>
        </p:spPr>
      </p:pic>
      <p:sp>
        <p:nvSpPr>
          <p:cNvPr id="3" name="Title 1">
            <a:extLst>
              <a:ext uri="{FF2B5EF4-FFF2-40B4-BE49-F238E27FC236}">
                <a16:creationId xmlns:a16="http://schemas.microsoft.com/office/drawing/2014/main" id="{612206A5-0329-1CF6-DF41-CF1EDDD780C4}"/>
              </a:ext>
            </a:extLst>
          </p:cNvPr>
          <p:cNvSpPr txBox="1">
            <a:spLocks/>
          </p:cNvSpPr>
          <p:nvPr/>
        </p:nvSpPr>
        <p:spPr>
          <a:xfrm>
            <a:off x="1244600"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BANDA SEA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November 8, 2023 at 04:53:51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800855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80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 name="Picture 1">
            <a:extLst>
              <a:ext uri="{FF2B5EF4-FFF2-40B4-BE49-F238E27FC236}">
                <a16:creationId xmlns:a16="http://schemas.microsoft.com/office/drawing/2014/main" id="{4A312A01-6791-A2BD-4DAD-2CF1A422D0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F849BB-0B57-E0CD-D0CD-F71BCCFCAFC6}"/>
              </a:ext>
            </a:extLst>
          </p:cNvPr>
          <p:cNvSpPr txBox="1"/>
          <p:nvPr/>
        </p:nvSpPr>
        <p:spPr>
          <a:xfrm>
            <a:off x="132340" y="6248400"/>
            <a:ext cx="9022791" cy="800219"/>
          </a:xfrm>
          <a:prstGeom prst="rect">
            <a:avLst/>
          </a:prstGeom>
          <a:noFill/>
        </p:spPr>
        <p:txBody>
          <a:bodyPr wrap="none" rtlCol="0">
            <a:spAutoFit/>
          </a:bodyPr>
          <a:lstStyle/>
          <a:p>
            <a:pPr algn="ctr"/>
            <a:r>
              <a:rPr lang="en-US" sz="1400" dirty="0"/>
              <a:t>These resources have been developed as part of the SAGE facility operated by the </a:t>
            </a:r>
            <a:r>
              <a:rPr lang="en-US" sz="1400" dirty="0" err="1"/>
              <a:t>EarthScope</a:t>
            </a:r>
            <a:r>
              <a:rPr lang="en-US" sz="1400" dirty="0"/>
              <a:t> Consortium</a:t>
            </a:r>
          </a:p>
          <a:p>
            <a:pPr algn="ctr"/>
            <a:r>
              <a:rPr lang="en-US" sz="1400" dirty="0"/>
              <a:t> via support from the National Science Foundation. </a:t>
            </a:r>
          </a:p>
          <a:p>
            <a:endParaRPr lang="en-US" dirty="0"/>
          </a:p>
        </p:txBody>
      </p:sp>
      <p:pic>
        <p:nvPicPr>
          <p:cNvPr id="7" name="Picture 6" descr="Graphical user interface&#10;&#10;Description automatically generated with medium confidence">
            <a:extLst>
              <a:ext uri="{FF2B5EF4-FFF2-40B4-BE49-F238E27FC236}">
                <a16:creationId xmlns:a16="http://schemas.microsoft.com/office/drawing/2014/main" id="{670C5F3C-E2EE-CDBC-B58F-617EBAC66E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
        <p:nvSpPr>
          <p:cNvPr id="5" name="TextBox 9">
            <a:extLst>
              <a:ext uri="{FF2B5EF4-FFF2-40B4-BE49-F238E27FC236}">
                <a16:creationId xmlns:a16="http://schemas.microsoft.com/office/drawing/2014/main" id="{EBF98247-C378-74FA-6434-66D0823862DC}"/>
              </a:ext>
            </a:extLst>
          </p:cNvPr>
          <p:cNvSpPr txBox="1">
            <a:spLocks noChangeArrowheads="1"/>
          </p:cNvSpPr>
          <p:nvPr/>
        </p:nvSpPr>
        <p:spPr bwMode="auto">
          <a:xfrm>
            <a:off x="642144" y="398943"/>
            <a:ext cx="78597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73583"/>
                </a:solidFill>
                <a:latin typeface="Arial" panose="020B0604020202020204" pitchFamily="34" charset="0"/>
              </a:rPr>
              <a:t>Teachable Moments are a service of</a:t>
            </a:r>
            <a:endParaRPr lang="en-US" altLang="en-US" sz="1800" dirty="0">
              <a:solidFill>
                <a:srgbClr val="373583"/>
              </a:solidFill>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a:t>
            </a:r>
            <a:r>
              <a:rPr lang="en-US" altLang="en-US" sz="1800" dirty="0" err="1">
                <a:latin typeface="Arial" panose="020B0604020202020204" pitchFamily="34" charset="0"/>
              </a:rPr>
              <a:t>EarthScope</a:t>
            </a:r>
            <a:r>
              <a:rPr lang="en-US" altLang="en-US" sz="1800" dirty="0">
                <a:latin typeface="Arial" panose="020B0604020202020204" pitchFamily="34" charset="0"/>
              </a:rPr>
              <a:t> Consortium</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5"/>
              </a:rPr>
              <a:t>tammy.bravo@earthscope.org</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send a blank email to earthquakes+subscribe@earthscope.org</a:t>
            </a:r>
          </a:p>
        </p:txBody>
      </p:sp>
    </p:spTree>
    <p:extLst>
      <p:ext uri="{BB962C8B-B14F-4D97-AF65-F5344CB8AC3E}">
        <p14:creationId xmlns:p14="http://schemas.microsoft.com/office/powerpoint/2010/main" val="1457623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15">
            <a:extLst>
              <a:ext uri="{FF2B5EF4-FFF2-40B4-BE49-F238E27FC236}">
                <a16:creationId xmlns:a16="http://schemas.microsoft.com/office/drawing/2014/main" id="{48EEA964-5523-147F-98AF-2A49A31748C8}"/>
              </a:ext>
            </a:extLst>
          </p:cNvPr>
          <p:cNvSpPr txBox="1">
            <a:spLocks noChangeArrowheads="1"/>
          </p:cNvSpPr>
          <p:nvPr/>
        </p:nvSpPr>
        <p:spPr bwMode="auto">
          <a:xfrm>
            <a:off x="4362450" y="641296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7.1 Earthquake</a:t>
            </a:r>
          </a:p>
        </p:txBody>
      </p:sp>
      <p:sp>
        <p:nvSpPr>
          <p:cNvPr id="5" name="TextBox 15">
            <a:extLst>
              <a:ext uri="{FF2B5EF4-FFF2-40B4-BE49-F238E27FC236}">
                <a16:creationId xmlns:a16="http://schemas.microsoft.com/office/drawing/2014/main" id="{36FD6E03-1FCC-3506-506E-89D157D8248B}"/>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grpSp>
        <p:nvGrpSpPr>
          <p:cNvPr id="11" name="Group 10">
            <a:extLst>
              <a:ext uri="{FF2B5EF4-FFF2-40B4-BE49-F238E27FC236}">
                <a16:creationId xmlns:a16="http://schemas.microsoft.com/office/drawing/2014/main" id="{0266ACCC-FA22-2431-5B98-A33A22AC4DAD}"/>
              </a:ext>
            </a:extLst>
          </p:cNvPr>
          <p:cNvGrpSpPr/>
          <p:nvPr/>
        </p:nvGrpSpPr>
        <p:grpSpPr>
          <a:xfrm>
            <a:off x="568965" y="3801490"/>
            <a:ext cx="2541587" cy="2732088"/>
            <a:chOff x="568965" y="3801490"/>
            <a:chExt cx="2541587" cy="2732088"/>
          </a:xfrm>
        </p:grpSpPr>
        <p:sp>
          <p:nvSpPr>
            <p:cNvPr id="2" name="TextBox 14">
              <a:extLst>
                <a:ext uri="{FF2B5EF4-FFF2-40B4-BE49-F238E27FC236}">
                  <a16:creationId xmlns:a16="http://schemas.microsoft.com/office/drawing/2014/main" id="{6236CF01-9B27-8CE8-ACE7-F39E1AC02354}"/>
                </a:ext>
              </a:extLst>
            </p:cNvPr>
            <p:cNvSpPr txBox="1">
              <a:spLocks noChangeArrowheads="1"/>
            </p:cNvSpPr>
            <p:nvPr/>
          </p:nvSpPr>
          <p:spPr bwMode="auto">
            <a:xfrm>
              <a:off x="649927" y="409200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pic>
          <p:nvPicPr>
            <p:cNvPr id="6" name="Picture 9">
              <a:extLst>
                <a:ext uri="{FF2B5EF4-FFF2-40B4-BE49-F238E27FC236}">
                  <a16:creationId xmlns:a16="http://schemas.microsoft.com/office/drawing/2014/main" id="{F050F41C-F6B8-EE4B-6209-5E938E59D3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965" y="414439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a:extLst>
                <a:ext uri="{FF2B5EF4-FFF2-40B4-BE49-F238E27FC236}">
                  <a16:creationId xmlns:a16="http://schemas.microsoft.com/office/drawing/2014/main" id="{2D3A0E85-3CC5-7B7A-04C6-BC8B6167308B}"/>
                </a:ext>
              </a:extLst>
            </p:cNvPr>
            <p:cNvSpPr txBox="1">
              <a:spLocks noChangeArrowheads="1"/>
            </p:cNvSpPr>
            <p:nvPr/>
          </p:nvSpPr>
          <p:spPr bwMode="auto">
            <a:xfrm>
              <a:off x="635640" y="380149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grpSp>
      <p:sp>
        <p:nvSpPr>
          <p:cNvPr id="9" name="Title 1">
            <a:extLst>
              <a:ext uri="{FF2B5EF4-FFF2-40B4-BE49-F238E27FC236}">
                <a16:creationId xmlns:a16="http://schemas.microsoft.com/office/drawing/2014/main" id="{6A2444D2-8AF3-2B8D-F39C-DCD35045CDC9}"/>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BANDA SEA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November 8, 2023 at 04:53:51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14" name="Picture 13" descr="A map of the earth with a yellow star&#10;&#10;Description automatically generated">
            <a:extLst>
              <a:ext uri="{FF2B5EF4-FFF2-40B4-BE49-F238E27FC236}">
                <a16:creationId xmlns:a16="http://schemas.microsoft.com/office/drawing/2014/main" id="{EB9FC16A-7E6C-64A6-D58C-14409EC4EE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9500" y="963196"/>
            <a:ext cx="5363923" cy="540729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8">
            <a:extLst>
              <a:ext uri="{FF2B5EF4-FFF2-40B4-BE49-F238E27FC236}">
                <a16:creationId xmlns:a16="http://schemas.microsoft.com/office/drawing/2014/main" id="{9B4D2D18-9B21-F3F5-53E0-56EF54CA5AE5}"/>
              </a:ext>
            </a:extLst>
          </p:cNvPr>
          <p:cNvSpPr txBox="1">
            <a:spLocks noChangeArrowheads="1"/>
          </p:cNvSpPr>
          <p:nvPr/>
        </p:nvSpPr>
        <p:spPr bwMode="auto">
          <a:xfrm>
            <a:off x="304799" y="1066800"/>
            <a:ext cx="386140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The USGS estimates that 92,000 people felt light shaking from this M 7.1 earthquake.</a:t>
            </a:r>
          </a:p>
        </p:txBody>
      </p:sp>
      <p:sp>
        <p:nvSpPr>
          <p:cNvPr id="3" name="TextBox 15">
            <a:extLst>
              <a:ext uri="{FF2B5EF4-FFF2-40B4-BE49-F238E27FC236}">
                <a16:creationId xmlns:a16="http://schemas.microsoft.com/office/drawing/2014/main" id="{7CA95531-AC0D-6F71-EE73-5E0230E55364}"/>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5" name="TextBox 20">
            <a:extLst>
              <a:ext uri="{FF2B5EF4-FFF2-40B4-BE49-F238E27FC236}">
                <a16:creationId xmlns:a16="http://schemas.microsoft.com/office/drawing/2014/main" id="{1FADAE66-E7E2-EAF7-4941-67EE3C3D4F79}"/>
              </a:ext>
            </a:extLst>
          </p:cNvPr>
          <p:cNvSpPr txBox="1">
            <a:spLocks noChangeArrowheads="1"/>
          </p:cNvSpPr>
          <p:nvPr/>
        </p:nvSpPr>
        <p:spPr bwMode="auto">
          <a:xfrm>
            <a:off x="3332843" y="5457988"/>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8" name="Picture 7" descr="A screenshot of a computer&#10;&#10;Description automatically generated">
            <a:extLst>
              <a:ext uri="{FF2B5EF4-FFF2-40B4-BE49-F238E27FC236}">
                <a16:creationId xmlns:a16="http://schemas.microsoft.com/office/drawing/2014/main" id="{ABC7D1DF-39F5-456C-B055-F7BF7270D0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451" y="2475717"/>
            <a:ext cx="3000465" cy="4368677"/>
          </a:xfrm>
          <a:prstGeom prst="rect">
            <a:avLst/>
          </a:prstGeom>
        </p:spPr>
      </p:pic>
      <p:pic>
        <p:nvPicPr>
          <p:cNvPr id="12" name="Picture 11" descr="A map with a circle and a star&#10;&#10;Description automatically generated">
            <a:extLst>
              <a:ext uri="{FF2B5EF4-FFF2-40B4-BE49-F238E27FC236}">
                <a16:creationId xmlns:a16="http://schemas.microsoft.com/office/drawing/2014/main" id="{198C6402-D33A-A0F8-48E3-E2712C6A4D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7389" y="767246"/>
            <a:ext cx="4703948" cy="4678927"/>
          </a:xfrm>
          <a:prstGeom prst="rect">
            <a:avLst/>
          </a:prstGeom>
        </p:spPr>
      </p:pic>
      <p:sp>
        <p:nvSpPr>
          <p:cNvPr id="14" name="Title 1">
            <a:extLst>
              <a:ext uri="{FF2B5EF4-FFF2-40B4-BE49-F238E27FC236}">
                <a16:creationId xmlns:a16="http://schemas.microsoft.com/office/drawing/2014/main" id="{369B7B2B-C38D-15B9-2158-D0C5369A5235}"/>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BANDA SEA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November 8, 2023 at 04:53:51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90950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Box 14">
            <a:extLst>
              <a:ext uri="{FF2B5EF4-FFF2-40B4-BE49-F238E27FC236}">
                <a16:creationId xmlns:a16="http://schemas.microsoft.com/office/drawing/2014/main" id="{AF5F2FE9-46CB-5245-9D5C-271DD69978F8}"/>
              </a:ext>
            </a:extLst>
          </p:cNvPr>
          <p:cNvSpPr txBox="1">
            <a:spLocks noChangeArrowheads="1"/>
          </p:cNvSpPr>
          <p:nvPr/>
        </p:nvSpPr>
        <p:spPr bwMode="auto">
          <a:xfrm>
            <a:off x="914400" y="5889474"/>
            <a:ext cx="8001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latin typeface="Arial" panose="020B0604020202020204" pitchFamily="34" charset="0"/>
              </a:rPr>
              <a:t>The </a:t>
            </a:r>
            <a:r>
              <a:rPr lang="en-US" altLang="en-US" sz="1400" dirty="0" err="1">
                <a:latin typeface="Arial" panose="020B0604020202020204" pitchFamily="34" charset="0"/>
              </a:rPr>
              <a:t>Sunda</a:t>
            </a:r>
            <a:r>
              <a:rPr lang="en-US" altLang="en-US" sz="1400" dirty="0">
                <a:latin typeface="Arial" panose="020B0604020202020204" pitchFamily="34" charset="0"/>
              </a:rPr>
              <a:t> – Java Trench and Timor Trench are the convergent plate boundary where the Australia Plate subducts beneath the </a:t>
            </a:r>
            <a:r>
              <a:rPr lang="en-US" altLang="en-US" sz="1400" dirty="0" err="1">
                <a:latin typeface="Arial" panose="020B0604020202020204" pitchFamily="34" charset="0"/>
              </a:rPr>
              <a:t>Sunda</a:t>
            </a:r>
            <a:r>
              <a:rPr lang="en-US" altLang="en-US" sz="1400" dirty="0">
                <a:latin typeface="Arial" panose="020B0604020202020204" pitchFamily="34" charset="0"/>
              </a:rPr>
              <a:t> Plate (southeastern promontory on the Eurasian Plate).  The tectonics and seismicity of the region within the yellow rectangle are shown on the next slide.</a:t>
            </a:r>
          </a:p>
        </p:txBody>
      </p:sp>
      <p:pic>
        <p:nvPicPr>
          <p:cNvPr id="22532" name="Picture 1">
            <a:extLst>
              <a:ext uri="{FF2B5EF4-FFF2-40B4-BE49-F238E27FC236}">
                <a16:creationId xmlns:a16="http://schemas.microsoft.com/office/drawing/2014/main" id="{5F0317CA-1614-6342-9538-2D4FA273DF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38603" y="1078022"/>
            <a:ext cx="6980237" cy="4773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95F43F63-FFA6-3F4D-9C93-2B52D5A8D485}"/>
              </a:ext>
            </a:extLst>
          </p:cNvPr>
          <p:cNvSpPr/>
          <p:nvPr/>
        </p:nvSpPr>
        <p:spPr>
          <a:xfrm>
            <a:off x="1676400" y="3464698"/>
            <a:ext cx="1371600" cy="650102"/>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00"/>
              </a:solidFill>
            </a:endParaRPr>
          </a:p>
        </p:txBody>
      </p:sp>
      <p:sp>
        <p:nvSpPr>
          <p:cNvPr id="22540" name="TextBox 15">
            <a:extLst>
              <a:ext uri="{FF2B5EF4-FFF2-40B4-BE49-F238E27FC236}">
                <a16:creationId xmlns:a16="http://schemas.microsoft.com/office/drawing/2014/main" id="{455140D3-EC7B-424C-8003-C76045789E84}"/>
              </a:ext>
            </a:extLst>
          </p:cNvPr>
          <p:cNvSpPr txBox="1">
            <a:spLocks noChangeArrowheads="1"/>
          </p:cNvSpPr>
          <p:nvPr/>
        </p:nvSpPr>
        <p:spPr bwMode="auto">
          <a:xfrm>
            <a:off x="4694712" y="5511804"/>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highlight>
                  <a:srgbClr val="C0C0C0"/>
                </a:highlight>
                <a:latin typeface="Arial" panose="020B0604020202020204" pitchFamily="34" charset="0"/>
              </a:rPr>
              <a:t>Image courtesy of the US Geological Survey</a:t>
            </a:r>
          </a:p>
        </p:txBody>
      </p:sp>
      <p:pic>
        <p:nvPicPr>
          <p:cNvPr id="2" name="Picture 1" descr="A picture containing candelabrum, fan, grate&#10;&#10;Description automatically generated">
            <a:extLst>
              <a:ext uri="{FF2B5EF4-FFF2-40B4-BE49-F238E27FC236}">
                <a16:creationId xmlns:a16="http://schemas.microsoft.com/office/drawing/2014/main" id="{4E8F5E8B-F041-44BE-ACDB-F5BD45D0E5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CC15B068-BE95-6C41-7052-69A2B8A8188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itle 1">
            <a:extLst>
              <a:ext uri="{FF2B5EF4-FFF2-40B4-BE49-F238E27FC236}">
                <a16:creationId xmlns:a16="http://schemas.microsoft.com/office/drawing/2014/main" id="{D55AC2E1-EC3A-98D5-290A-519F4897BEAB}"/>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BANDA SEA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November 8, 2023 at 04:53:51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743782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A52D793-81B1-069E-6D9A-121B5DB746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2491" y="705073"/>
            <a:ext cx="7772400" cy="5029200"/>
          </a:xfrm>
          <a:prstGeom prst="rect">
            <a:avLst/>
          </a:prstGeom>
        </p:spPr>
      </p:pic>
      <p:sp>
        <p:nvSpPr>
          <p:cNvPr id="22531" name="TextBox 14">
            <a:extLst>
              <a:ext uri="{FF2B5EF4-FFF2-40B4-BE49-F238E27FC236}">
                <a16:creationId xmlns:a16="http://schemas.microsoft.com/office/drawing/2014/main" id="{AF5F2FE9-46CB-5245-9D5C-271DD69978F8}"/>
              </a:ext>
            </a:extLst>
          </p:cNvPr>
          <p:cNvSpPr txBox="1">
            <a:spLocks noChangeArrowheads="1"/>
          </p:cNvSpPr>
          <p:nvPr/>
        </p:nvSpPr>
        <p:spPr bwMode="auto">
          <a:xfrm>
            <a:off x="533400" y="5688449"/>
            <a:ext cx="837076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latin typeface="Arial" panose="020B0604020202020204" pitchFamily="34" charset="0"/>
              </a:rPr>
              <a:t>Earthquake history from 1900 to 2016 and rates of subduction are shown on the map above.  In this region, convergence between the Australia, Pacific, and Sunda plates has produced subduction zones in some areas and distributed belts of earthquakes in other areas.  The red star indicates the epicenter of the November 8, 2023 earthquake.  Just east of the epicenter, the Australia Plate subducts into the Timor Trench at a rate of 77 mm/yr. </a:t>
            </a:r>
          </a:p>
        </p:txBody>
      </p:sp>
      <p:pic>
        <p:nvPicPr>
          <p:cNvPr id="2" name="Picture 1" descr="A picture containing candelabrum, fan, grate&#10;&#10;Description automatically generated">
            <a:extLst>
              <a:ext uri="{FF2B5EF4-FFF2-40B4-BE49-F238E27FC236}">
                <a16:creationId xmlns:a16="http://schemas.microsoft.com/office/drawing/2014/main" id="{CBFD3BB9-28C5-4FA9-8603-8A864813E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9" name="Rectangle 8">
            <a:extLst>
              <a:ext uri="{FF2B5EF4-FFF2-40B4-BE49-F238E27FC236}">
                <a16:creationId xmlns:a16="http://schemas.microsoft.com/office/drawing/2014/main" id="{10B71C13-F6F9-6412-735A-B3110B1FE222}"/>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5-Point Star 10">
            <a:extLst>
              <a:ext uri="{FF2B5EF4-FFF2-40B4-BE49-F238E27FC236}">
                <a16:creationId xmlns:a16="http://schemas.microsoft.com/office/drawing/2014/main" id="{2EA3E787-3AC9-804D-9ACE-10614E54A5AC}"/>
              </a:ext>
            </a:extLst>
          </p:cNvPr>
          <p:cNvSpPr/>
          <p:nvPr/>
        </p:nvSpPr>
        <p:spPr>
          <a:xfrm>
            <a:off x="2789831" y="2929978"/>
            <a:ext cx="342454" cy="342454"/>
          </a:xfrm>
          <a:prstGeom prst="star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AEAB465-EA49-7F07-8AD6-AA39F48F2E32}"/>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BANDA SEA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November 8, 2023 at 04:53:51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75035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E713C9A3-455E-0590-11B0-B75B5DA2B8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8733631F-D025-37FC-CD8F-BD8CB760ED0D}"/>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Banda_M7-1_231108">
            <a:hlinkClick r:id="" action="ppaction://media"/>
            <a:extLst>
              <a:ext uri="{FF2B5EF4-FFF2-40B4-BE49-F238E27FC236}">
                <a16:creationId xmlns:a16="http://schemas.microsoft.com/office/drawing/2014/main" id="{BEC0452F-9E1D-B63C-568A-8F783E8D019C}"/>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44321" y="2209800"/>
            <a:ext cx="8142479" cy="4329829"/>
          </a:xfrm>
          <a:prstGeom prst="rect">
            <a:avLst/>
          </a:prstGeom>
        </p:spPr>
      </p:pic>
      <p:sp>
        <p:nvSpPr>
          <p:cNvPr id="6" name="TextBox 9">
            <a:extLst>
              <a:ext uri="{FF2B5EF4-FFF2-40B4-BE49-F238E27FC236}">
                <a16:creationId xmlns:a16="http://schemas.microsoft.com/office/drawing/2014/main" id="{5C6B502A-AB7B-B9B0-8FF8-C837260F04D6}"/>
              </a:ext>
            </a:extLst>
          </p:cNvPr>
          <p:cNvSpPr txBox="1">
            <a:spLocks noChangeArrowheads="1"/>
          </p:cNvSpPr>
          <p:nvPr/>
        </p:nvSpPr>
        <p:spPr bwMode="auto">
          <a:xfrm>
            <a:off x="447675" y="1078154"/>
            <a:ext cx="869632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Twenty years of r</a:t>
            </a:r>
            <a:r>
              <a:rPr lang="en-US" altLang="en-US" sz="1600" dirty="0">
                <a:latin typeface="Arial" panose="020B0604020202020204" pitchFamily="34" charset="0"/>
                <a:ea typeface="ＭＳ Ｐゴシック" panose="020B0600070205080204" pitchFamily="34" charset="-128"/>
              </a:rPr>
              <a:t>egional seismicity greater than magnitude 5 are animated, shown color coded by depth. Notice that earthquakes are shallow on the south edge of the map area.  As the oceanic portion of the Australia Plate subducts towards the north beneath the Sunda Plate, earthquakes within the Australia Plate increase in depth from south to north. </a:t>
            </a:r>
          </a:p>
        </p:txBody>
      </p:sp>
      <p:sp>
        <p:nvSpPr>
          <p:cNvPr id="8" name="Title 1">
            <a:extLst>
              <a:ext uri="{FF2B5EF4-FFF2-40B4-BE49-F238E27FC236}">
                <a16:creationId xmlns:a16="http://schemas.microsoft.com/office/drawing/2014/main" id="{357FD340-8108-1A09-47AC-D3CF59A93B4A}"/>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BANDA SEA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November 8, 2023 at 04:53:51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494918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0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7">
            <a:extLst>
              <a:ext uri="{FF2B5EF4-FFF2-40B4-BE49-F238E27FC236}">
                <a16:creationId xmlns:a16="http://schemas.microsoft.com/office/drawing/2014/main" id="{34F43125-E5A1-A541-8A87-D4A7CC3C9D43}"/>
              </a:ext>
            </a:extLst>
          </p:cNvPr>
          <p:cNvSpPr txBox="1">
            <a:spLocks noChangeArrowheads="1"/>
          </p:cNvSpPr>
          <p:nvPr/>
        </p:nvSpPr>
        <p:spPr bwMode="auto">
          <a:xfrm>
            <a:off x="3736976" y="5390482"/>
            <a:ext cx="5407024" cy="146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200"/>
              </a:lnSpc>
              <a:spcBef>
                <a:spcPct val="0"/>
              </a:spcBef>
              <a:buNone/>
            </a:pPr>
            <a:r>
              <a:rPr lang="en-US" altLang="en-US" sz="1200" dirty="0">
                <a:latin typeface="Arial" panose="020B0604020202020204" pitchFamily="34" charset="0"/>
              </a:rPr>
              <a:t>Shaded areas show quadrants of the focal sphere in which the P-wave first-motions are away from the source, and unshaded areas show quadrants in which the P-wave first-motions are toward the source. The letters represent the axis of maximum compressional strain (P) and the axis of maximum extensional strain (T) resulting from the earthquake.</a:t>
            </a:r>
          </a:p>
        </p:txBody>
      </p:sp>
      <p:pic>
        <p:nvPicPr>
          <p:cNvPr id="2" name="Picture 1" descr="A picture containing candelabrum, fan, grate&#10;&#10;Description automatically generated">
            <a:extLst>
              <a:ext uri="{FF2B5EF4-FFF2-40B4-BE49-F238E27FC236}">
                <a16:creationId xmlns:a16="http://schemas.microsoft.com/office/drawing/2014/main" id="{8401BCD7-4061-73F8-3E22-725DA0E0E1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4256CE60-778B-55DA-458C-B5AAD445629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732D54F1-EFE8-BB1B-3908-1EDA6D14030D}"/>
              </a:ext>
            </a:extLst>
          </p:cNvPr>
          <p:cNvSpPr txBox="1"/>
          <p:nvPr/>
        </p:nvSpPr>
        <p:spPr>
          <a:xfrm>
            <a:off x="402312" y="1108150"/>
            <a:ext cx="4093488" cy="2325508"/>
          </a:xfrm>
          <a:prstGeom prst="rect">
            <a:avLst/>
          </a:prstGeom>
          <a:noFill/>
        </p:spPr>
        <p:txBody>
          <a:bodyPr wrap="square" rtlCol="0">
            <a:spAutoFit/>
          </a:bodyPr>
          <a:lstStyle/>
          <a:p>
            <a:pPr eaLnBrk="1" hangingPunct="1">
              <a:lnSpc>
                <a:spcPts val="2200"/>
              </a:lnSpc>
              <a:spcBef>
                <a:spcPct val="0"/>
              </a:spcBef>
              <a:buFontTx/>
              <a:buNone/>
            </a:pPr>
            <a:r>
              <a:rPr lang="en-US" altLang="en-US" sz="1600" dirty="0"/>
              <a:t>T</a:t>
            </a:r>
            <a:r>
              <a:rPr lang="en-US" altLang="en-US" sz="1600" dirty="0">
                <a:latin typeface="Arial" panose="020B0604020202020204" pitchFamily="34" charset="0"/>
              </a:rPr>
              <a:t>he location, depth and focal mechanism indicate this </a:t>
            </a:r>
            <a:r>
              <a:rPr lang="en-US" sz="1600" b="0" i="0" dirty="0">
                <a:solidFill>
                  <a:srgbClr val="1B1B1B"/>
                </a:solidFill>
                <a:effectLst/>
                <a:latin typeface="Source Sans Pro Web"/>
              </a:rPr>
              <a:t>earthquake in the Banda Sea occurred as a result of strike-slip faulting.</a:t>
            </a:r>
          </a:p>
          <a:p>
            <a:pPr eaLnBrk="1" hangingPunct="1">
              <a:lnSpc>
                <a:spcPts val="2200"/>
              </a:lnSpc>
              <a:spcBef>
                <a:spcPct val="0"/>
              </a:spcBef>
              <a:buFontTx/>
              <a:buNone/>
            </a:pPr>
            <a:endParaRPr lang="en-US" altLang="en-US" sz="1600" dirty="0">
              <a:solidFill>
                <a:srgbClr val="1B1B1B"/>
              </a:solidFill>
              <a:latin typeface="Source Sans Pro Web"/>
            </a:endParaRPr>
          </a:p>
          <a:p>
            <a:pPr eaLnBrk="1" hangingPunct="1">
              <a:lnSpc>
                <a:spcPts val="2200"/>
              </a:lnSpc>
              <a:spcBef>
                <a:spcPct val="0"/>
              </a:spcBef>
              <a:buFontTx/>
              <a:buNone/>
            </a:pPr>
            <a:r>
              <a:rPr lang="en-US" altLang="en-US" sz="1600" dirty="0"/>
              <a:t>This focal mechanism solution indicates that rupture occurred on either a left-lateral northeast-striking fault or a right-lateral southeast-striking fault.</a:t>
            </a: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373736" y="6351580"/>
            <a:ext cx="3534681" cy="33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200"/>
              </a:lnSpc>
              <a:spcBef>
                <a:spcPct val="0"/>
              </a:spcBef>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14" name="Picture 13">
            <a:extLst>
              <a:ext uri="{FF2B5EF4-FFF2-40B4-BE49-F238E27FC236}">
                <a16:creationId xmlns:a16="http://schemas.microsoft.com/office/drawing/2014/main" id="{F6C75DF2-EBC9-5DA4-4848-57B733FB95BE}"/>
              </a:ext>
            </a:extLst>
          </p:cNvPr>
          <p:cNvPicPr>
            <a:picLocks noChangeAspect="1"/>
          </p:cNvPicPr>
          <p:nvPr/>
        </p:nvPicPr>
        <p:blipFill>
          <a:blip r:embed="rId6"/>
          <a:stretch>
            <a:fillRect/>
          </a:stretch>
        </p:blipFill>
        <p:spPr>
          <a:xfrm>
            <a:off x="4114800" y="3222891"/>
            <a:ext cx="4884659" cy="2178477"/>
          </a:xfrm>
          <a:prstGeom prst="rect">
            <a:avLst/>
          </a:prstGeom>
        </p:spPr>
      </p:pic>
      <p:pic>
        <p:nvPicPr>
          <p:cNvPr id="15" name="Focal _SHORT STRIKE-SLIP">
            <a:hlinkClick r:id="" action="ppaction://media"/>
            <a:extLst>
              <a:ext uri="{FF2B5EF4-FFF2-40B4-BE49-F238E27FC236}">
                <a16:creationId xmlns:a16="http://schemas.microsoft.com/office/drawing/2014/main" id="{2B8496AB-F272-1F20-62F9-9FE838323F4E}"/>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555117" y="561641"/>
            <a:ext cx="3352800" cy="2514600"/>
          </a:xfrm>
          <a:prstGeom prst="rect">
            <a:avLst/>
          </a:prstGeom>
        </p:spPr>
      </p:pic>
      <p:sp>
        <p:nvSpPr>
          <p:cNvPr id="16" name="Title 1">
            <a:extLst>
              <a:ext uri="{FF2B5EF4-FFF2-40B4-BE49-F238E27FC236}">
                <a16:creationId xmlns:a16="http://schemas.microsoft.com/office/drawing/2014/main" id="{93C7C101-EB2C-0C51-0E21-72D84AB845B0}"/>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BANDA SEA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November 8, 2023 at 04:53:51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18" name="Picture 17" descr="A blue and white circle with black letters&#10;&#10;Description automatically generated">
            <a:extLst>
              <a:ext uri="{FF2B5EF4-FFF2-40B4-BE49-F238E27FC236}">
                <a16:creationId xmlns:a16="http://schemas.microsoft.com/office/drawing/2014/main" id="{21B879CD-5888-44F8-BD81-169CB81C319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0224" y="3482693"/>
            <a:ext cx="2766771" cy="2819851"/>
          </a:xfrm>
          <a:prstGeom prst="rect">
            <a:avLst/>
          </a:prstGeom>
        </p:spPr>
      </p:pic>
    </p:spTree>
    <p:extLst>
      <p:ext uri="{BB962C8B-B14F-4D97-AF65-F5344CB8AC3E}">
        <p14:creationId xmlns:p14="http://schemas.microsoft.com/office/powerpoint/2010/main" val="191777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2775"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5"/>
                </p:tgtEl>
              </p:cMediaNode>
            </p:video>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8">
            <a:extLst>
              <a:ext uri="{FF2B5EF4-FFF2-40B4-BE49-F238E27FC236}">
                <a16:creationId xmlns:a16="http://schemas.microsoft.com/office/drawing/2014/main" id="{9B4D2D18-9B21-F3F5-53E0-56EF54CA5AE5}"/>
              </a:ext>
            </a:extLst>
          </p:cNvPr>
          <p:cNvSpPr txBox="1">
            <a:spLocks noChangeArrowheads="1"/>
          </p:cNvSpPr>
          <p:nvPr/>
        </p:nvSpPr>
        <p:spPr bwMode="auto">
          <a:xfrm>
            <a:off x="457200" y="1196876"/>
            <a:ext cx="8529134"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shallow M 7.1 earthquake was preceded approximately 1 minute earlier by an M 6.7 foreshock, and thus far 16 aftershocks ranging from M 4.4 – M 6.7.</a:t>
            </a:r>
          </a:p>
          <a:p>
            <a:pPr eaLnBrk="1" hangingPunct="1">
              <a:spcBef>
                <a:spcPct val="0"/>
              </a:spcBef>
              <a:buFontTx/>
              <a:buNone/>
            </a:pPr>
            <a:endParaRPr lang="en-US" altLang="en-US" sz="1600" dirty="0">
              <a:latin typeface="Arial" panose="020B0604020202020204" pitchFamily="34" charset="0"/>
            </a:endParaRPr>
          </a:p>
          <a:p>
            <a:pPr marL="285750" indent="-285750" eaLnBrk="1" hangingPunct="1">
              <a:spcBef>
                <a:spcPct val="0"/>
              </a:spcBef>
            </a:pPr>
            <a:r>
              <a:rPr lang="en-US" altLang="en-US" sz="1600" dirty="0">
                <a:latin typeface="Arial" panose="020B0604020202020204" pitchFamily="34" charset="0"/>
              </a:rPr>
              <a:t>Animate the aftershocks at </a:t>
            </a:r>
            <a:r>
              <a:rPr lang="en-US" altLang="en-US" sz="1600" dirty="0">
                <a:latin typeface="Arial" panose="020B0604020202020204" pitchFamily="34" charset="0"/>
                <a:hlinkClick r:id="rId4"/>
              </a:rPr>
              <a:t>https://tinyurl.com/Banda-earthquakes</a:t>
            </a: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endParaRPr lang="en-US" altLang="en-US" sz="1600" dirty="0">
              <a:latin typeface="Arial" panose="020B0604020202020204" pitchFamily="34" charset="0"/>
            </a:endParaRPr>
          </a:p>
          <a:p>
            <a:pPr marL="285750" indent="-285750" eaLnBrk="1" hangingPunct="1">
              <a:spcBef>
                <a:spcPct val="0"/>
              </a:spcBef>
            </a:pPr>
            <a:r>
              <a:rPr lang="en-US" altLang="en-US" sz="1600" dirty="0">
                <a:latin typeface="Arial" panose="020B0604020202020204" pitchFamily="34" charset="0"/>
              </a:rPr>
              <a:t>Notice the SW – NE alignment of the aftershocks. The pattern of aftershocks can help confirm characteristics of the area that slipped during the main shock. This distribution indicates that of the two potential interpretations of the focal mechanism, this earthquake was likely produced by left-lateral strike-slip faulting on a NE – SW oriented fault plane.</a:t>
            </a:r>
          </a:p>
        </p:txBody>
      </p:sp>
      <p:sp>
        <p:nvSpPr>
          <p:cNvPr id="9" name="Title 1">
            <a:extLst>
              <a:ext uri="{FF2B5EF4-FFF2-40B4-BE49-F238E27FC236}">
                <a16:creationId xmlns:a16="http://schemas.microsoft.com/office/drawing/2014/main" id="{965D9C4E-81C4-05C6-DCC1-BFEC2F487E78}"/>
              </a:ext>
            </a:extLst>
          </p:cNvPr>
          <p:cNvSpPr txBox="1">
            <a:spLocks/>
          </p:cNvSpPr>
          <p:nvPr/>
        </p:nvSpPr>
        <p:spPr>
          <a:xfrm>
            <a:off x="1244600"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BANDA SEA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November 8, 2023 at 04:53:51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12" name="Picture 11" descr="A map of the world&#10;&#10;Description automatically generated">
            <a:extLst>
              <a:ext uri="{FF2B5EF4-FFF2-40B4-BE49-F238E27FC236}">
                <a16:creationId xmlns:a16="http://schemas.microsoft.com/office/drawing/2014/main" id="{4E7B1EB5-D3F0-DFA9-F5CB-06C340F560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1110" y="2340428"/>
            <a:ext cx="6441780" cy="3163854"/>
          </a:xfrm>
          <a:prstGeom prst="rect">
            <a:avLst/>
          </a:prstGeom>
        </p:spPr>
      </p:pic>
      <p:cxnSp>
        <p:nvCxnSpPr>
          <p:cNvPr id="14" name="Straight Arrow Connector 13">
            <a:extLst>
              <a:ext uri="{FF2B5EF4-FFF2-40B4-BE49-F238E27FC236}">
                <a16:creationId xmlns:a16="http://schemas.microsoft.com/office/drawing/2014/main" id="{7E3B25BB-CC4C-0B4E-DD49-A46374287EF8}"/>
              </a:ext>
            </a:extLst>
          </p:cNvPr>
          <p:cNvCxnSpPr/>
          <p:nvPr/>
        </p:nvCxnSpPr>
        <p:spPr>
          <a:xfrm flipV="1">
            <a:off x="5814648" y="4437186"/>
            <a:ext cx="685800" cy="2286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3657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13F27C3-6629-9049-4CDE-D9264CD7C25C}"/>
              </a:ext>
            </a:extLst>
          </p:cNvPr>
          <p:cNvPicPr>
            <a:picLocks noChangeAspect="1"/>
          </p:cNvPicPr>
          <p:nvPr/>
        </p:nvPicPr>
        <p:blipFill>
          <a:blip r:embed="rId3"/>
          <a:stretch>
            <a:fillRect/>
          </a:stretch>
        </p:blipFill>
        <p:spPr>
          <a:xfrm>
            <a:off x="1339928" y="1142999"/>
            <a:ext cx="7533241" cy="5611813"/>
          </a:xfrm>
          <a:prstGeom prst="rect">
            <a:avLst/>
          </a:prstGeom>
        </p:spPr>
      </p:pic>
      <p:sp>
        <p:nvSpPr>
          <p:cNvPr id="14340" name="TextBox 7">
            <a:extLst>
              <a:ext uri="{FF2B5EF4-FFF2-40B4-BE49-F238E27FC236}">
                <a16:creationId xmlns:a16="http://schemas.microsoft.com/office/drawing/2014/main" id="{86260AFD-1FD2-4D2F-AE87-C09DAE32542E}"/>
              </a:ext>
            </a:extLst>
          </p:cNvPr>
          <p:cNvSpPr txBox="1">
            <a:spLocks noChangeArrowheads="1"/>
          </p:cNvSpPr>
          <p:nvPr/>
        </p:nvSpPr>
        <p:spPr bwMode="auto">
          <a:xfrm>
            <a:off x="1281113" y="685800"/>
            <a:ext cx="7862887"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November 8, 2023 earthquake in Bend, Oregon (BNOR) is illustrated below.  Bend is 12,032 km (7,477 miles, 108.4°) from the location of this earthquake.  </a:t>
            </a:r>
          </a:p>
        </p:txBody>
      </p:sp>
      <p:sp>
        <p:nvSpPr>
          <p:cNvPr id="14341" name="TextBox 4">
            <a:extLst>
              <a:ext uri="{FF2B5EF4-FFF2-40B4-BE49-F238E27FC236}">
                <a16:creationId xmlns:a16="http://schemas.microsoft.com/office/drawing/2014/main" id="{611FB63D-9B2D-4205-AD28-43E8A4C12417}"/>
              </a:ext>
            </a:extLst>
          </p:cNvPr>
          <p:cNvSpPr txBox="1">
            <a:spLocks noChangeArrowheads="1"/>
          </p:cNvSpPr>
          <p:nvPr/>
        </p:nvSpPr>
        <p:spPr bwMode="auto">
          <a:xfrm>
            <a:off x="2109787" y="1193801"/>
            <a:ext cx="12747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Diffracted P wave</a:t>
            </a:r>
          </a:p>
        </p:txBody>
      </p:sp>
      <p:sp>
        <p:nvSpPr>
          <p:cNvPr id="12" name="TextBox 11">
            <a:extLst>
              <a:ext uri="{FF2B5EF4-FFF2-40B4-BE49-F238E27FC236}">
                <a16:creationId xmlns:a16="http://schemas.microsoft.com/office/drawing/2014/main" id="{7D1A216D-7AAB-4BE4-B217-18907E926EFA}"/>
              </a:ext>
            </a:extLst>
          </p:cNvPr>
          <p:cNvSpPr txBox="1"/>
          <p:nvPr/>
        </p:nvSpPr>
        <p:spPr>
          <a:xfrm>
            <a:off x="6891969" y="1209675"/>
            <a:ext cx="2152650" cy="338138"/>
          </a:xfrm>
          <a:prstGeom prst="rect">
            <a:avLst/>
          </a:prstGeom>
          <a:solidFill>
            <a:schemeClr val="bg1"/>
          </a:solidFill>
        </p:spPr>
        <p:txBody>
          <a:bodyPr>
            <a:spAutoFit/>
          </a:bodyPr>
          <a:lstStyle/>
          <a:p>
            <a:pPr eaLnBrk="1" hangingPunct="1">
              <a:defRPr/>
            </a:pPr>
            <a:r>
              <a:rPr lang="en-US" sz="1600" b="1" spc="200" dirty="0">
                <a:latin typeface="Arial" charset="0"/>
                <a:ea typeface="MS PGothic" charset="-128"/>
              </a:rPr>
              <a:t>Surface Waves</a:t>
            </a:r>
          </a:p>
        </p:txBody>
      </p:sp>
      <p:sp>
        <p:nvSpPr>
          <p:cNvPr id="14343" name="TextBox 4">
            <a:extLst>
              <a:ext uri="{FF2B5EF4-FFF2-40B4-BE49-F238E27FC236}">
                <a16:creationId xmlns:a16="http://schemas.microsoft.com/office/drawing/2014/main" id="{F97E1D04-94D0-43E4-B55C-F61FC4CD6F05}"/>
              </a:ext>
            </a:extLst>
          </p:cNvPr>
          <p:cNvSpPr txBox="1">
            <a:spLocks noChangeArrowheads="1"/>
          </p:cNvSpPr>
          <p:nvPr/>
        </p:nvSpPr>
        <p:spPr bwMode="auto">
          <a:xfrm>
            <a:off x="3527048" y="1133275"/>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PP</a:t>
            </a:r>
          </a:p>
        </p:txBody>
      </p:sp>
      <p:sp>
        <p:nvSpPr>
          <p:cNvPr id="14344" name="TextBox 5">
            <a:extLst>
              <a:ext uri="{FF2B5EF4-FFF2-40B4-BE49-F238E27FC236}">
                <a16:creationId xmlns:a16="http://schemas.microsoft.com/office/drawing/2014/main" id="{AFA3193C-B57C-4726-B525-519820C10B79}"/>
              </a:ext>
            </a:extLst>
          </p:cNvPr>
          <p:cNvSpPr txBox="1">
            <a:spLocks noChangeArrowheads="1"/>
          </p:cNvSpPr>
          <p:nvPr/>
        </p:nvSpPr>
        <p:spPr bwMode="auto">
          <a:xfrm>
            <a:off x="2131744" y="2624792"/>
            <a:ext cx="6555056"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A prominent arrival on this seismogram is PP, a compressional wave that bounced off the Earth</a:t>
            </a:r>
            <a:r>
              <a:rPr lang="ja-JP" altLang="en-US" sz="1400">
                <a:latin typeface="Arial" panose="020B0604020202020204" pitchFamily="34" charset="0"/>
                <a:cs typeface="Arial" panose="020B0604020202020204" pitchFamily="34" charset="0"/>
              </a:rPr>
              <a:t>’</a:t>
            </a:r>
            <a:r>
              <a:rPr lang="en-US" altLang="ja-JP" sz="1400" dirty="0">
                <a:latin typeface="Arial" panose="020B0604020202020204" pitchFamily="34" charset="0"/>
                <a:cs typeface="Arial" panose="020B0604020202020204" pitchFamily="34" charset="0"/>
              </a:rPr>
              <a:t>s surface halfway between the earthquake and the station.  Notice that there is no S wave arrival because of the S-wave shadow zone.</a:t>
            </a:r>
            <a:endParaRPr lang="en-US" altLang="en-US" sz="1400" dirty="0">
              <a:latin typeface="Arial" panose="020B0604020202020204" pitchFamily="34" charset="0"/>
              <a:cs typeface="Arial" panose="020B0604020202020204" pitchFamily="34" charset="0"/>
            </a:endParaRPr>
          </a:p>
        </p:txBody>
      </p:sp>
      <p:cxnSp>
        <p:nvCxnSpPr>
          <p:cNvPr id="17" name="Straight Arrow Connector 16">
            <a:extLst>
              <a:ext uri="{FF2B5EF4-FFF2-40B4-BE49-F238E27FC236}">
                <a16:creationId xmlns:a16="http://schemas.microsoft.com/office/drawing/2014/main" id="{DBB86C07-412C-4E6B-AE81-70DFE6FB38E8}"/>
              </a:ext>
            </a:extLst>
          </p:cNvPr>
          <p:cNvCxnSpPr>
            <a:cxnSpLocks/>
          </p:cNvCxnSpPr>
          <p:nvPr/>
        </p:nvCxnSpPr>
        <p:spPr>
          <a:xfrm>
            <a:off x="2819400" y="1552574"/>
            <a:ext cx="407788" cy="8618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346" name="Picture 2">
            <a:extLst>
              <a:ext uri="{FF2B5EF4-FFF2-40B4-BE49-F238E27FC236}">
                <a16:creationId xmlns:a16="http://schemas.microsoft.com/office/drawing/2014/main" id="{5369C2B6-6C98-4B8C-B02E-33F8E9AED91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57913" y="3810000"/>
            <a:ext cx="2717800" cy="25368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4347" name="TextBox 5">
            <a:extLst>
              <a:ext uri="{FF2B5EF4-FFF2-40B4-BE49-F238E27FC236}">
                <a16:creationId xmlns:a16="http://schemas.microsoft.com/office/drawing/2014/main" id="{EEABBF95-BF92-49AC-AD76-0215CA108808}"/>
              </a:ext>
            </a:extLst>
          </p:cNvPr>
          <p:cNvSpPr txBox="1">
            <a:spLocks noChangeArrowheads="1"/>
          </p:cNvSpPr>
          <p:nvPr/>
        </p:nvSpPr>
        <p:spPr bwMode="auto">
          <a:xfrm>
            <a:off x="5946775" y="3486150"/>
            <a:ext cx="3141663"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first arrival is a diffracted P wave.</a:t>
            </a:r>
          </a:p>
        </p:txBody>
      </p:sp>
      <p:sp>
        <p:nvSpPr>
          <p:cNvPr id="14348" name="TextBox 6">
            <a:extLst>
              <a:ext uri="{FF2B5EF4-FFF2-40B4-BE49-F238E27FC236}">
                <a16:creationId xmlns:a16="http://schemas.microsoft.com/office/drawing/2014/main" id="{9EF2E897-2FEB-4A65-9D23-BD424064AA10}"/>
              </a:ext>
            </a:extLst>
          </p:cNvPr>
          <p:cNvSpPr txBox="1">
            <a:spLocks noChangeArrowheads="1"/>
          </p:cNvSpPr>
          <p:nvPr/>
        </p:nvSpPr>
        <p:spPr bwMode="auto">
          <a:xfrm>
            <a:off x="2168525" y="3790950"/>
            <a:ext cx="3529013" cy="2247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Direct P and S waves cannot travel to stations more than epicentral distance </a:t>
            </a:r>
            <a:r>
              <a:rPr lang="en-US" altLang="en-US" sz="1400" dirty="0" err="1">
                <a:latin typeface="Arial" panose="020B0604020202020204" pitchFamily="34" charset="0"/>
              </a:rPr>
              <a:t>Δ</a:t>
            </a:r>
            <a:r>
              <a:rPr lang="en-US" altLang="en-US" sz="1400" dirty="0">
                <a:latin typeface="Arial" panose="020B0604020202020204" pitchFamily="34" charset="0"/>
              </a:rPr>
              <a:t> &gt; 104°because of the large decrease in wave velocities across the boundary between the mantle and the liquid outer core.  There is a "shadow zone" for direct P waves in the range 104°&lt; Δ &lt; 140°. The S-wave shadow zone exists for Δ &gt; 104°because the liquid outer core blocks S waves that cannot travel through liquids.</a:t>
            </a:r>
          </a:p>
        </p:txBody>
      </p:sp>
      <p:sp>
        <p:nvSpPr>
          <p:cNvPr id="14350" name="TextBox 4">
            <a:extLst>
              <a:ext uri="{FF2B5EF4-FFF2-40B4-BE49-F238E27FC236}">
                <a16:creationId xmlns:a16="http://schemas.microsoft.com/office/drawing/2014/main" id="{2C04D7BB-65B9-41C9-BF23-24649503CC8C}"/>
              </a:ext>
            </a:extLst>
          </p:cNvPr>
          <p:cNvSpPr txBox="1">
            <a:spLocks noChangeArrowheads="1"/>
          </p:cNvSpPr>
          <p:nvPr/>
        </p:nvSpPr>
        <p:spPr bwMode="auto">
          <a:xfrm>
            <a:off x="4138612" y="2214563"/>
            <a:ext cx="320675"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S</a:t>
            </a:r>
          </a:p>
        </p:txBody>
      </p:sp>
      <p:pic>
        <p:nvPicPr>
          <p:cNvPr id="2" name="Picture 1" descr="A picture containing candelabrum, fan, grate&#10;&#10;Description automatically generated">
            <a:extLst>
              <a:ext uri="{FF2B5EF4-FFF2-40B4-BE49-F238E27FC236}">
                <a16:creationId xmlns:a16="http://schemas.microsoft.com/office/drawing/2014/main" id="{E713C9A3-455E-0590-11B0-B75B5DA2B8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8733631F-D025-37FC-CD8F-BD8CB760ED0D}"/>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itle 1">
            <a:extLst>
              <a:ext uri="{FF2B5EF4-FFF2-40B4-BE49-F238E27FC236}">
                <a16:creationId xmlns:a16="http://schemas.microsoft.com/office/drawing/2014/main" id="{F6D6ED3A-6B4F-9511-A29B-1E2CCB09A6EF}"/>
              </a:ext>
            </a:extLst>
          </p:cNvPr>
          <p:cNvSpPr txBox="1">
            <a:spLocks/>
          </p:cNvSpPr>
          <p:nvPr/>
        </p:nvSpPr>
        <p:spPr>
          <a:xfrm>
            <a:off x="1244600"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7.1 BANDA SEA</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Wednesday, November 8, 2023 at 04:53:51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12139</TotalTime>
  <Words>1488</Words>
  <Application>Microsoft Office PowerPoint</Application>
  <PresentationFormat>On-screen Show (4:3)</PresentationFormat>
  <Paragraphs>116</Paragraphs>
  <Slides>11</Slides>
  <Notes>11</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Source Sans Pro Web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Kate Bravo</cp:lastModifiedBy>
  <cp:revision>901</cp:revision>
  <dcterms:created xsi:type="dcterms:W3CDTF">2009-05-31T20:07:40Z</dcterms:created>
  <dcterms:modified xsi:type="dcterms:W3CDTF">2023-11-10T21:22:36Z</dcterms:modified>
</cp:coreProperties>
</file>