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468" r:id="rId2"/>
    <p:sldId id="476" r:id="rId3"/>
    <p:sldId id="474" r:id="rId4"/>
    <p:sldId id="475" r:id="rId5"/>
    <p:sldId id="452" r:id="rId6"/>
    <p:sldId id="453" r:id="rId7"/>
    <p:sldId id="473" r:id="rId8"/>
    <p:sldId id="471" r:id="rId9"/>
    <p:sldId id="366" r:id="rId10"/>
    <p:sldId id="370" r:id="rId11"/>
    <p:sldId id="412" r:id="rId12"/>
    <p:sldId id="462" r:id="rId13"/>
    <p:sldId id="461" r:id="rId14"/>
    <p:sldId id="449" r:id="rId15"/>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659" autoAdjust="0"/>
    <p:restoredTop sz="90476" autoAdjust="0"/>
  </p:normalViewPr>
  <p:slideViewPr>
    <p:cSldViewPr>
      <p:cViewPr varScale="1">
        <p:scale>
          <a:sx n="80" d="100"/>
          <a:sy n="80" d="100"/>
        </p:scale>
        <p:origin x="941"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10/15/2023</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https://earthquake.usgs.gov/earthquakes/eventpage/us6000lfn5/executive</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a:t>
            </a:fld>
            <a:endParaRPr lang="en-US" altLang="en-US" sz="1300"/>
          </a:p>
        </p:txBody>
      </p:sp>
    </p:spTree>
    <p:extLst>
      <p:ext uri="{BB962C8B-B14F-4D97-AF65-F5344CB8AC3E}">
        <p14:creationId xmlns:p14="http://schemas.microsoft.com/office/powerpoint/2010/main" val="2693556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9E4EA5A-BC0F-1E57-5A20-D6DEB3DFD0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F22CBA95-D460-17E4-4631-39C6121997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576D8C9C-CA10-D823-24D3-30AE2BA51C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7AA493D-76AD-5649-AB41-E49F4663E5DC}" type="slidenum">
              <a:rPr lang="en-US" altLang="en-US">
                <a:solidFill>
                  <a:srgbClr val="000000"/>
                </a:solidFill>
                <a:latin typeface="Calibri" panose="020F0502020204030204" pitchFamily="34" charset="0"/>
                <a:cs typeface="Arial" panose="020B0604020202020204" pitchFamily="34" charset="0"/>
              </a:rPr>
              <a:pPr/>
              <a:t>10</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960744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latin typeface="Arial" panose="020B0604020202020204" pitchFamily="34" charset="0"/>
              </a:rPr>
              <a:t>Relevant Animation:  </a:t>
            </a:r>
            <a:r>
              <a:rPr lang="en-US" altLang="en-US" sz="1000" dirty="0">
                <a:latin typeface="Arial" panose="020B0604020202020204" pitchFamily="34" charset="0"/>
              </a:rPr>
              <a:t>Understanding focal mechanisms http://www.iris.edu/hq/programs/education_and_outreach/animations/25</a:t>
            </a:r>
          </a:p>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11</a:t>
            </a:fld>
            <a:endParaRPr lang="en-US" altLang="en-US"/>
          </a:p>
        </p:txBody>
      </p:sp>
    </p:spTree>
    <p:extLst>
      <p:ext uri="{BB962C8B-B14F-4D97-AF65-F5344CB8AC3E}">
        <p14:creationId xmlns:p14="http://schemas.microsoft.com/office/powerpoint/2010/main" val="3032785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12</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  </a:t>
            </a:r>
            <a:r>
              <a:rPr lang="en-US" altLang="en-US" i="0" dirty="0"/>
              <a:t>Earthquake Foreshock – Mainshock - Aftershock: </a:t>
            </a:r>
            <a:r>
              <a:rPr lang="en-US" dirty="0">
                <a:hlinkClick r:id="rId3"/>
              </a:rPr>
              <a:t>https://www.iris.edu/hq/inclass/animation/earthquake_foreshockmainshockaftershock</a:t>
            </a:r>
            <a:r>
              <a:rPr lang="en-US" dirty="0"/>
              <a:t> </a:t>
            </a:r>
            <a:endParaRPr lang="en-US" altLang="en-US" dirty="0"/>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13</a:t>
            </a:fld>
            <a:endParaRPr lang="en-US" altLang="en-US" sz="1300"/>
          </a:p>
        </p:txBody>
      </p:sp>
    </p:spTree>
    <p:extLst>
      <p:ext uri="{BB962C8B-B14F-4D97-AF65-F5344CB8AC3E}">
        <p14:creationId xmlns:p14="http://schemas.microsoft.com/office/powerpoint/2010/main" val="478690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14</a:t>
            </a:fld>
            <a:endParaRPr lang="en-US" altLang="en-US" sz="1300"/>
          </a:p>
        </p:txBody>
      </p:sp>
    </p:spTree>
    <p:extLst>
      <p:ext uri="{BB962C8B-B14F-4D97-AF65-F5344CB8AC3E}">
        <p14:creationId xmlns:p14="http://schemas.microsoft.com/office/powerpoint/2010/main" val="367620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extLst>
      <p:ext uri="{BB962C8B-B14F-4D97-AF65-F5344CB8AC3E}">
        <p14:creationId xmlns:p14="http://schemas.microsoft.com/office/powerpoint/2010/main" val="2171399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3</a:t>
            </a:fld>
            <a:endParaRPr lang="en-US" altLang="en-US" sz="1300"/>
          </a:p>
        </p:txBody>
      </p:sp>
    </p:spTree>
    <p:extLst>
      <p:ext uri="{BB962C8B-B14F-4D97-AF65-F5344CB8AC3E}">
        <p14:creationId xmlns:p14="http://schemas.microsoft.com/office/powerpoint/2010/main" val="1661135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t>Explore the seismicity:  </a:t>
            </a:r>
            <a:r>
              <a:rPr lang="en-US" altLang="en-US" dirty="0"/>
              <a:t>www.iris.edu/ieb</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4</a:t>
            </a:fld>
            <a:endParaRPr lang="en-US" altLang="en-US" sz="1300"/>
          </a:p>
        </p:txBody>
      </p:sp>
    </p:spTree>
    <p:extLst>
      <p:ext uri="{BB962C8B-B14F-4D97-AF65-F5344CB8AC3E}">
        <p14:creationId xmlns:p14="http://schemas.microsoft.com/office/powerpoint/2010/main" val="1711388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ea typeface="ＭＳ Ｐゴシック" panose="020B0600070205080204" pitchFamily="34" charset="-128"/>
            </a:endParaRPr>
          </a:p>
          <a:p>
            <a:r>
              <a:rPr lang="en-US" altLang="en-US" b="1" dirty="0">
                <a:solidFill>
                  <a:srgbClr val="393996"/>
                </a:solidFill>
              </a:rPr>
              <a:t>Relevant Animations: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Intensity:</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https://www.iris.edu/hq/inclass/animation/517</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https://www.iris.edu/hq/inclass/animation/648</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https://www.iris.edu/hq/inclass/animation/761</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5</a:t>
            </a:fld>
            <a:endParaRPr lang="en-US" alt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6</a:t>
            </a:fld>
            <a:endParaRPr lang="en-US" altLang="en-US" sz="1300"/>
          </a:p>
        </p:txBody>
      </p:sp>
    </p:spTree>
    <p:extLst>
      <p:ext uri="{BB962C8B-B14F-4D97-AF65-F5344CB8AC3E}">
        <p14:creationId xmlns:p14="http://schemas.microsoft.com/office/powerpoint/2010/main" val="3383954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9E4EA5A-BC0F-1E57-5A20-D6DEB3DFD0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F22CBA95-D460-17E4-4631-39C6121997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576D8C9C-CA10-D823-24D3-30AE2BA51C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7AA493D-76AD-5649-AB41-E49F4663E5DC}" type="slidenum">
              <a:rPr lang="en-US" altLang="en-US">
                <a:solidFill>
                  <a:srgbClr val="000000"/>
                </a:solidFill>
                <a:latin typeface="Calibri" panose="020F0502020204030204" pitchFamily="34" charset="0"/>
                <a:cs typeface="Arial" panose="020B0604020202020204" pitchFamily="34" charset="0"/>
              </a:rPr>
              <a:pPr/>
              <a:t>7</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64522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8</a:t>
            </a:fld>
            <a:endParaRPr lang="en-US" altLang="en-US" sz="1300"/>
          </a:p>
        </p:txBody>
      </p:sp>
    </p:spTree>
    <p:extLst>
      <p:ext uri="{BB962C8B-B14F-4D97-AF65-F5344CB8AC3E}">
        <p14:creationId xmlns:p14="http://schemas.microsoft.com/office/powerpoint/2010/main" val="145690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9E4EA5A-BC0F-1E57-5A20-D6DEB3DFD0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F22CBA95-D460-17E4-4631-39C6121997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576D8C9C-CA10-D823-24D3-30AE2BA51C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7AA493D-76AD-5649-AB41-E49F4663E5DC}" type="slidenum">
              <a:rPr lang="en-US" altLang="en-US">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26152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10/15/2023</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10/15/2023</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10/15/2023</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10/15/2023</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10/15/2023</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10/15/2023</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10/15/2023</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10/15/2023</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10/15/2023</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10/15/2023</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10/15/2023</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10/15/2023</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1.xml"/><Relationship Id="rId7" Type="http://schemas.openxmlformats.org/officeDocument/2006/relationships/image" Target="../media/image1.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11.xml"/><Relationship Id="rId9"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3.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2.jpeg"/><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hyperlink" Target="mailto:tammy.bravo@earthscope.org" TargetMode="Externa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jpeg"/><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2" name="TextBox 14">
            <a:extLst>
              <a:ext uri="{FF2B5EF4-FFF2-40B4-BE49-F238E27FC236}">
                <a16:creationId xmlns:a16="http://schemas.microsoft.com/office/drawing/2014/main" id="{80D9FEEB-5091-8064-366E-86D78E90A437}"/>
              </a:ext>
            </a:extLst>
          </p:cNvPr>
          <p:cNvSpPr txBox="1">
            <a:spLocks noChangeArrowheads="1"/>
          </p:cNvSpPr>
          <p:nvPr/>
        </p:nvSpPr>
        <p:spPr bwMode="auto">
          <a:xfrm>
            <a:off x="209550" y="1076325"/>
            <a:ext cx="4874537" cy="5558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n-US" altLang="en-US" sz="1600" dirty="0">
                <a:latin typeface="Arial" panose="020B0604020202020204" pitchFamily="34" charset="0"/>
              </a:rPr>
              <a:t>A fourth magnitude 6.3 earthquake has struck western Afghanistan. This is the latest in a sequence of 27 earthquakes that have occurred since October 7, 2023. </a:t>
            </a:r>
          </a:p>
          <a:p>
            <a:pPr>
              <a:buNone/>
            </a:pPr>
            <a:endParaRPr lang="en-US" altLang="en-US" sz="1600" dirty="0">
              <a:latin typeface="Arial" panose="020B0604020202020204" pitchFamily="34" charset="0"/>
            </a:endParaRPr>
          </a:p>
          <a:p>
            <a:pPr>
              <a:buNone/>
            </a:pPr>
            <a:r>
              <a:rPr lang="en-US" altLang="en-US" sz="1600" dirty="0">
                <a:latin typeface="Arial" panose="020B0604020202020204" pitchFamily="34" charset="0"/>
              </a:rPr>
              <a:t>Each of these large earthquakes have caused strong ground shaking throughout the smaller towns that surround the epicenters, which are clustered in a small area in the Herat Valley.  Shaking has caused horrific building damage and collapse, and considerable loss of life. Damage was exacerbated by the repeated earthquakes, which likely caused already weakened structures to collapse.</a:t>
            </a:r>
          </a:p>
          <a:p>
            <a:pPr>
              <a:buNone/>
            </a:pPr>
            <a:endParaRPr lang="en-US" altLang="en-US" sz="1600" dirty="0">
              <a:latin typeface="Arial" panose="020B0604020202020204" pitchFamily="34" charset="0"/>
            </a:endParaRPr>
          </a:p>
          <a:p>
            <a:pPr>
              <a:buNone/>
            </a:pPr>
            <a:r>
              <a:rPr lang="en-US" altLang="en-US" sz="1600" dirty="0">
                <a:latin typeface="Arial" panose="020B0604020202020204" pitchFamily="34" charset="0"/>
              </a:rPr>
              <a:t>As the aftershocks continue, many people have evacuated buildings due to the shaking, which may have reduced the impact of these later earthquakes.</a:t>
            </a:r>
          </a:p>
          <a:p>
            <a:pPr>
              <a:buNone/>
            </a:pPr>
            <a:endParaRPr lang="en-US" altLang="en-US" sz="1600" dirty="0">
              <a:latin typeface="Arial" panose="020B0604020202020204" pitchFamily="34" charset="0"/>
            </a:endParaRPr>
          </a:p>
          <a:p>
            <a:pPr>
              <a:buNone/>
            </a:pPr>
            <a:r>
              <a:rPr lang="en-US" altLang="en-US" sz="1600" dirty="0">
                <a:latin typeface="Arial" panose="020B0604020202020204" pitchFamily="34" charset="0"/>
              </a:rPr>
              <a:t>This M 6.3 was about 30 kilometers (19 miles) outside Herat, the provincial capital, at a depth of 6.3 kilometers (3.9 miles). </a:t>
            </a:r>
          </a:p>
        </p:txBody>
      </p:sp>
      <p:sp>
        <p:nvSpPr>
          <p:cNvPr id="8" name="TextBox 7">
            <a:extLst>
              <a:ext uri="{FF2B5EF4-FFF2-40B4-BE49-F238E27FC236}">
                <a16:creationId xmlns:a16="http://schemas.microsoft.com/office/drawing/2014/main" id="{E7B3DFA9-0855-E1F0-023C-0FE17FA8FA31}"/>
              </a:ext>
            </a:extLst>
          </p:cNvPr>
          <p:cNvSpPr txBox="1"/>
          <p:nvPr/>
        </p:nvSpPr>
        <p:spPr>
          <a:xfrm>
            <a:off x="6936866" y="279026"/>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400" dirty="0"/>
              <a:t>34.609°N </a:t>
            </a:r>
            <a:r>
              <a:rPr lang="en-US" altLang="en-US" sz="1400" dirty="0">
                <a:latin typeface="Arial" panose="020B0604020202020204" pitchFamily="34" charset="0"/>
              </a:rPr>
              <a:t> </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400" dirty="0"/>
              <a:t>62.112°E</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t>6.3</a:t>
            </a:r>
            <a:r>
              <a:rPr lang="en-US" sz="1400" dirty="0">
                <a:latin typeface="Arial" charset="0"/>
                <a:ea typeface="ＭＳ Ｐゴシック" pitchFamily="-109" charset="-128"/>
                <a:cs typeface="Arial" pitchFamily="34" charset="0"/>
              </a:rPr>
              <a:t> km</a:t>
            </a:r>
          </a:p>
          <a:p>
            <a:pPr eaLnBrk="1" hangingPunct="1">
              <a:defRPr/>
            </a:pPr>
            <a:endParaRPr lang="en-US" dirty="0">
              <a:latin typeface="Arial" charset="0"/>
              <a:ea typeface="ＭＳ Ｐゴシック" pitchFamily="-109" charset="-128"/>
            </a:endParaRPr>
          </a:p>
        </p:txBody>
      </p:sp>
      <p:grpSp>
        <p:nvGrpSpPr>
          <p:cNvPr id="13" name="Group 12">
            <a:extLst>
              <a:ext uri="{FF2B5EF4-FFF2-40B4-BE49-F238E27FC236}">
                <a16:creationId xmlns:a16="http://schemas.microsoft.com/office/drawing/2014/main" id="{9BEB5669-A749-7AE0-CD7C-34CF2C71D9E6}"/>
              </a:ext>
            </a:extLst>
          </p:cNvPr>
          <p:cNvGrpSpPr/>
          <p:nvPr/>
        </p:nvGrpSpPr>
        <p:grpSpPr>
          <a:xfrm>
            <a:off x="5180012" y="3360936"/>
            <a:ext cx="3735388" cy="3268464"/>
            <a:chOff x="5311076" y="980999"/>
            <a:chExt cx="3763256" cy="3292849"/>
          </a:xfrm>
        </p:grpSpPr>
        <p:pic>
          <p:nvPicPr>
            <p:cNvPr id="6" name="Picture 5" descr="A map of a city&#10;&#10;Description automatically generated">
              <a:extLst>
                <a:ext uri="{FF2B5EF4-FFF2-40B4-BE49-F238E27FC236}">
                  <a16:creationId xmlns:a16="http://schemas.microsoft.com/office/drawing/2014/main" id="{66F49EA6-AF97-69CE-3538-7B2F4B3E78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1076" y="980999"/>
              <a:ext cx="3763256" cy="3292849"/>
            </a:xfrm>
            <a:prstGeom prst="rect">
              <a:avLst/>
            </a:prstGeom>
          </p:spPr>
        </p:pic>
        <p:sp>
          <p:nvSpPr>
            <p:cNvPr id="7" name="5-Point Star 21">
              <a:extLst>
                <a:ext uri="{FF2B5EF4-FFF2-40B4-BE49-F238E27FC236}">
                  <a16:creationId xmlns:a16="http://schemas.microsoft.com/office/drawing/2014/main" id="{55AF4259-892C-4803-85A5-448BEFFB2496}"/>
                </a:ext>
              </a:extLst>
            </p:cNvPr>
            <p:cNvSpPr/>
            <p:nvPr/>
          </p:nvSpPr>
          <p:spPr bwMode="auto">
            <a:xfrm>
              <a:off x="6443844" y="1927083"/>
              <a:ext cx="333367" cy="336989"/>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grpSp>
      <p:pic>
        <p:nvPicPr>
          <p:cNvPr id="3" name="Picture 2">
            <a:extLst>
              <a:ext uri="{FF2B5EF4-FFF2-40B4-BE49-F238E27FC236}">
                <a16:creationId xmlns:a16="http://schemas.microsoft.com/office/drawing/2014/main" id="{09F28EBD-BA83-8046-CBC7-6FF72C1ED69A}"/>
              </a:ext>
            </a:extLst>
          </p:cNvPr>
          <p:cNvPicPr>
            <a:picLocks noChangeAspect="1"/>
          </p:cNvPicPr>
          <p:nvPr/>
        </p:nvPicPr>
        <p:blipFill>
          <a:blip r:embed="rId5"/>
          <a:stretch>
            <a:fillRect/>
          </a:stretch>
        </p:blipFill>
        <p:spPr>
          <a:xfrm>
            <a:off x="5084087" y="813459"/>
            <a:ext cx="2440610" cy="2434666"/>
          </a:xfrm>
          <a:prstGeom prst="rect">
            <a:avLst/>
          </a:prstGeom>
        </p:spPr>
      </p:pic>
    </p:spTree>
    <p:extLst>
      <p:ext uri="{BB962C8B-B14F-4D97-AF65-F5344CB8AC3E}">
        <p14:creationId xmlns:p14="http://schemas.microsoft.com/office/powerpoint/2010/main" val="2891578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D94B5DA9-4B83-5026-DD5D-2D58A8D55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0A488ADF-0D77-CA40-841A-59CA199B913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0033FA08-DBC1-EE6F-D3F2-46434F48189E}"/>
              </a:ext>
            </a:extLst>
          </p:cNvPr>
          <p:cNvSpPr txBox="1"/>
          <p:nvPr/>
        </p:nvSpPr>
        <p:spPr>
          <a:xfrm>
            <a:off x="460629" y="4994540"/>
            <a:ext cx="8605336" cy="1815882"/>
          </a:xfrm>
          <a:prstGeom prst="rect">
            <a:avLst/>
          </a:prstGeom>
          <a:noFill/>
        </p:spPr>
        <p:txBody>
          <a:bodyPr wrap="square" rtlCol="0">
            <a:spAutoFit/>
          </a:bodyPr>
          <a:lstStyle/>
          <a:p>
            <a:r>
              <a:rPr lang="en-US" sz="1400" dirty="0"/>
              <a:t>A generalized seismic-hazard map of Afghanistan is shown on the left with hot colors indicating highest hazard and cooler colors indicating lower hazard. A map of damaging historic earthquakes is shown on the right. Eastern and particularly northeastern Afghanistan are the regions of highest seismic hazard and most frequent occurrence of damaging historic earthquakes. These earthquakes, shown by the red star, occurred in western Afghanistan where seismic hazard is thought to be lower and damaging earthquakes have occurred less often. These observations demonstrate that infrequent but shallow strong (6.0 </a:t>
            </a:r>
            <a:r>
              <a:rPr lang="en-US" sz="1400" u="sng" dirty="0"/>
              <a:t>&lt;</a:t>
            </a:r>
            <a:r>
              <a:rPr lang="en-US" sz="1400" dirty="0"/>
              <a:t> M </a:t>
            </a:r>
            <a:r>
              <a:rPr lang="en-US" sz="1400" u="sng" dirty="0"/>
              <a:t>&lt;</a:t>
            </a:r>
            <a:r>
              <a:rPr lang="en-US" sz="1400" dirty="0"/>
              <a:t> 7.0) earthquakes in areas of structures vulnerable to earthquake ground shaking can result in considerable damage, injuries, and fatalities.</a:t>
            </a:r>
          </a:p>
        </p:txBody>
      </p:sp>
      <p:pic>
        <p:nvPicPr>
          <p:cNvPr id="4" name="Picture 3">
            <a:extLst>
              <a:ext uri="{FF2B5EF4-FFF2-40B4-BE49-F238E27FC236}">
                <a16:creationId xmlns:a16="http://schemas.microsoft.com/office/drawing/2014/main" id="{BEC62088-AD1E-FF8A-8300-564C69CEAB2F}"/>
              </a:ext>
            </a:extLst>
          </p:cNvPr>
          <p:cNvPicPr>
            <a:picLocks noChangeAspect="1"/>
          </p:cNvPicPr>
          <p:nvPr/>
        </p:nvPicPr>
        <p:blipFill>
          <a:blip r:embed="rId4"/>
          <a:stretch>
            <a:fillRect/>
          </a:stretch>
        </p:blipFill>
        <p:spPr>
          <a:xfrm>
            <a:off x="4572000" y="914400"/>
            <a:ext cx="4572000" cy="3505200"/>
          </a:xfrm>
          <a:prstGeom prst="rect">
            <a:avLst/>
          </a:prstGeom>
        </p:spPr>
      </p:pic>
      <p:sp>
        <p:nvSpPr>
          <p:cNvPr id="10" name="5-Point Star 9">
            <a:extLst>
              <a:ext uri="{FF2B5EF4-FFF2-40B4-BE49-F238E27FC236}">
                <a16:creationId xmlns:a16="http://schemas.microsoft.com/office/drawing/2014/main" id="{C4B9DB20-986F-5A39-BBF3-81669064430E}"/>
              </a:ext>
            </a:extLst>
          </p:cNvPr>
          <p:cNvSpPr>
            <a:spLocks noChangeAspect="1"/>
          </p:cNvSpPr>
          <p:nvPr/>
        </p:nvSpPr>
        <p:spPr bwMode="auto">
          <a:xfrm>
            <a:off x="5057265" y="2321314"/>
            <a:ext cx="271371" cy="27432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1" name="TextBox 99">
            <a:extLst>
              <a:ext uri="{FF2B5EF4-FFF2-40B4-BE49-F238E27FC236}">
                <a16:creationId xmlns:a16="http://schemas.microsoft.com/office/drawing/2014/main" id="{451EED93-2804-7A73-C485-EC2F6D16E698}"/>
              </a:ext>
            </a:extLst>
          </p:cNvPr>
          <p:cNvSpPr txBox="1">
            <a:spLocks noChangeArrowheads="1"/>
          </p:cNvSpPr>
          <p:nvPr/>
        </p:nvSpPr>
        <p:spPr bwMode="auto">
          <a:xfrm>
            <a:off x="5152431" y="2184225"/>
            <a:ext cx="11735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b="1" dirty="0">
                <a:solidFill>
                  <a:srgbClr val="FF0000"/>
                </a:solidFill>
                <a:latin typeface="Arial" panose="020B0604020202020204" pitchFamily="34" charset="0"/>
              </a:rPr>
              <a:t>Earthquakes</a:t>
            </a:r>
          </a:p>
        </p:txBody>
      </p:sp>
      <p:sp>
        <p:nvSpPr>
          <p:cNvPr id="12" name="TextBox 11">
            <a:extLst>
              <a:ext uri="{FF2B5EF4-FFF2-40B4-BE49-F238E27FC236}">
                <a16:creationId xmlns:a16="http://schemas.microsoft.com/office/drawing/2014/main" id="{07AEB788-3CF0-46B5-5CFC-731FF1EAE3D2}"/>
              </a:ext>
            </a:extLst>
          </p:cNvPr>
          <p:cNvSpPr txBox="1"/>
          <p:nvPr/>
        </p:nvSpPr>
        <p:spPr>
          <a:xfrm>
            <a:off x="4678624" y="1084505"/>
            <a:ext cx="312906" cy="369332"/>
          </a:xfrm>
          <a:prstGeom prst="rect">
            <a:avLst/>
          </a:prstGeom>
          <a:solidFill>
            <a:schemeClr val="bg1"/>
          </a:solidFill>
        </p:spPr>
        <p:txBody>
          <a:bodyPr wrap="none" rtlCol="0">
            <a:spAutoFit/>
          </a:bodyPr>
          <a:lstStyle/>
          <a:p>
            <a:r>
              <a:rPr lang="en-US" dirty="0"/>
              <a:t>  </a:t>
            </a:r>
          </a:p>
        </p:txBody>
      </p:sp>
      <p:sp>
        <p:nvSpPr>
          <p:cNvPr id="13" name="TextBox 12">
            <a:extLst>
              <a:ext uri="{FF2B5EF4-FFF2-40B4-BE49-F238E27FC236}">
                <a16:creationId xmlns:a16="http://schemas.microsoft.com/office/drawing/2014/main" id="{D6708BA9-F35F-3879-BEA5-5471AB5D6F55}"/>
              </a:ext>
            </a:extLst>
          </p:cNvPr>
          <p:cNvSpPr txBox="1"/>
          <p:nvPr/>
        </p:nvSpPr>
        <p:spPr>
          <a:xfrm>
            <a:off x="184389" y="4709511"/>
            <a:ext cx="2754280" cy="246221"/>
          </a:xfrm>
          <a:prstGeom prst="rect">
            <a:avLst/>
          </a:prstGeom>
          <a:solidFill>
            <a:schemeClr val="bg1"/>
          </a:solidFill>
        </p:spPr>
        <p:txBody>
          <a:bodyPr wrap="none" rtlCol="0">
            <a:spAutoFit/>
          </a:bodyPr>
          <a:lstStyle/>
          <a:p>
            <a:r>
              <a:rPr lang="en-US" sz="1000" dirty="0"/>
              <a:t>US Geological Survey Fact Sheet 2007–3027</a:t>
            </a:r>
          </a:p>
        </p:txBody>
      </p:sp>
      <p:sp>
        <p:nvSpPr>
          <p:cNvPr id="14" name="TextBox 13">
            <a:extLst>
              <a:ext uri="{FF2B5EF4-FFF2-40B4-BE49-F238E27FC236}">
                <a16:creationId xmlns:a16="http://schemas.microsoft.com/office/drawing/2014/main" id="{2E2B48DC-7423-D59B-1292-D2C548F2862C}"/>
              </a:ext>
            </a:extLst>
          </p:cNvPr>
          <p:cNvSpPr txBox="1"/>
          <p:nvPr/>
        </p:nvSpPr>
        <p:spPr>
          <a:xfrm>
            <a:off x="4915470" y="4380411"/>
            <a:ext cx="4150495" cy="246221"/>
          </a:xfrm>
          <a:prstGeom prst="rect">
            <a:avLst/>
          </a:prstGeom>
          <a:solidFill>
            <a:schemeClr val="bg1"/>
          </a:solidFill>
        </p:spPr>
        <p:txBody>
          <a:bodyPr wrap="none" rtlCol="0">
            <a:spAutoFit/>
          </a:bodyPr>
          <a:lstStyle/>
          <a:p>
            <a:r>
              <a:rPr lang="en-US" sz="1000" dirty="0"/>
              <a:t>From: Z. </a:t>
            </a:r>
            <a:r>
              <a:rPr lang="en-US" sz="1000" dirty="0" err="1"/>
              <a:t>Shnizai</a:t>
            </a:r>
            <a:r>
              <a:rPr lang="en-US" sz="1000" dirty="0"/>
              <a:t>, Journal of Seismology, v. 24, p. 1131–1157, 2020</a:t>
            </a:r>
          </a:p>
        </p:txBody>
      </p:sp>
      <p:grpSp>
        <p:nvGrpSpPr>
          <p:cNvPr id="20" name="Group 19">
            <a:extLst>
              <a:ext uri="{FF2B5EF4-FFF2-40B4-BE49-F238E27FC236}">
                <a16:creationId xmlns:a16="http://schemas.microsoft.com/office/drawing/2014/main" id="{289DF509-B343-EF63-F87A-F7D5514C95A9}"/>
              </a:ext>
            </a:extLst>
          </p:cNvPr>
          <p:cNvGrpSpPr/>
          <p:nvPr/>
        </p:nvGrpSpPr>
        <p:grpSpPr>
          <a:xfrm>
            <a:off x="224339" y="1030053"/>
            <a:ext cx="4414335" cy="3679458"/>
            <a:chOff x="224339" y="1030053"/>
            <a:chExt cx="4414335" cy="3679458"/>
          </a:xfrm>
        </p:grpSpPr>
        <p:pic>
          <p:nvPicPr>
            <p:cNvPr id="8" name="Picture 7">
              <a:extLst>
                <a:ext uri="{FF2B5EF4-FFF2-40B4-BE49-F238E27FC236}">
                  <a16:creationId xmlns:a16="http://schemas.microsoft.com/office/drawing/2014/main" id="{041EA337-80AC-6E8E-34A2-2C5FB52C075D}"/>
                </a:ext>
              </a:extLst>
            </p:cNvPr>
            <p:cNvPicPr>
              <a:picLocks noChangeAspect="1"/>
            </p:cNvPicPr>
            <p:nvPr/>
          </p:nvPicPr>
          <p:blipFill rotWithShape="1">
            <a:blip r:embed="rId5"/>
            <a:srcRect l="1782" r="1666"/>
            <a:stretch/>
          </p:blipFill>
          <p:spPr>
            <a:xfrm>
              <a:off x="224339" y="1030053"/>
              <a:ext cx="4414335" cy="3679458"/>
            </a:xfrm>
            <a:prstGeom prst="rect">
              <a:avLst/>
            </a:prstGeom>
          </p:spPr>
        </p:pic>
        <p:sp>
          <p:nvSpPr>
            <p:cNvPr id="15" name="TextBox 14">
              <a:extLst>
                <a:ext uri="{FF2B5EF4-FFF2-40B4-BE49-F238E27FC236}">
                  <a16:creationId xmlns:a16="http://schemas.microsoft.com/office/drawing/2014/main" id="{AB2282AC-B19A-5771-438C-1AEA3F209184}"/>
                </a:ext>
              </a:extLst>
            </p:cNvPr>
            <p:cNvSpPr txBox="1"/>
            <p:nvPr/>
          </p:nvSpPr>
          <p:spPr>
            <a:xfrm>
              <a:off x="887211" y="1294149"/>
              <a:ext cx="1173585" cy="276999"/>
            </a:xfrm>
            <a:prstGeom prst="rect">
              <a:avLst/>
            </a:prstGeom>
            <a:noFill/>
          </p:spPr>
          <p:txBody>
            <a:bodyPr wrap="square" rtlCol="0">
              <a:spAutoFit/>
            </a:bodyPr>
            <a:lstStyle/>
            <a:p>
              <a:r>
                <a:rPr lang="en-US" sz="1200" b="1" dirty="0">
                  <a:solidFill>
                    <a:srgbClr val="FF0000"/>
                  </a:solidFill>
                </a:rPr>
                <a:t>Earthquakes</a:t>
              </a:r>
            </a:p>
          </p:txBody>
        </p:sp>
        <p:cxnSp>
          <p:nvCxnSpPr>
            <p:cNvPr id="16" name="Straight Arrow Connector 15">
              <a:extLst>
                <a:ext uri="{FF2B5EF4-FFF2-40B4-BE49-F238E27FC236}">
                  <a16:creationId xmlns:a16="http://schemas.microsoft.com/office/drawing/2014/main" id="{EB69CE3B-078E-0C0B-8584-E526C3AF7589}"/>
                </a:ext>
              </a:extLst>
            </p:cNvPr>
            <p:cNvCxnSpPr>
              <a:cxnSpLocks/>
              <a:stCxn id="15" idx="1"/>
            </p:cNvCxnSpPr>
            <p:nvPr/>
          </p:nvCxnSpPr>
          <p:spPr>
            <a:xfrm>
              <a:off x="887211" y="1432649"/>
              <a:ext cx="146617" cy="10285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F91E4AEE-4E2A-A25A-038C-43B0FE90152C}"/>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405322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5">
            <a:extLst>
              <a:ext uri="{FF2B5EF4-FFF2-40B4-BE49-F238E27FC236}">
                <a16:creationId xmlns:a16="http://schemas.microsoft.com/office/drawing/2014/main" id="{BD8CC6E8-DD7E-568F-F802-2A3E0F286722}"/>
              </a:ext>
            </a:extLst>
          </p:cNvPr>
          <p:cNvGrpSpPr>
            <a:grpSpLocks/>
          </p:cNvGrpSpPr>
          <p:nvPr/>
        </p:nvGrpSpPr>
        <p:grpSpPr bwMode="auto">
          <a:xfrm>
            <a:off x="4239801" y="3198144"/>
            <a:ext cx="4187825" cy="2192338"/>
            <a:chOff x="3905250" y="4329705"/>
            <a:chExt cx="4800600" cy="2514443"/>
          </a:xfrm>
        </p:grpSpPr>
        <p:pic>
          <p:nvPicPr>
            <p:cNvPr id="9" name="Picture 2">
              <a:extLst>
                <a:ext uri="{FF2B5EF4-FFF2-40B4-BE49-F238E27FC236}">
                  <a16:creationId xmlns:a16="http://schemas.microsoft.com/office/drawing/2014/main" id="{DC8D0329-4A44-21CA-C843-0FD25245071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57650" y="4329705"/>
              <a:ext cx="4518025"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a:extLst>
                <a:ext uri="{FF2B5EF4-FFF2-40B4-BE49-F238E27FC236}">
                  <a16:creationId xmlns:a16="http://schemas.microsoft.com/office/drawing/2014/main" id="{A3E7897F-1825-E36B-5B64-5759D2557D03}"/>
                </a:ext>
              </a:extLst>
            </p:cNvPr>
            <p:cNvPicPr>
              <a:picLocks noChangeAspect="1"/>
            </p:cNvPicPr>
            <p:nvPr/>
          </p:nvPicPr>
          <p:blipFill>
            <a:blip r:embed="rId6">
              <a:extLst>
                <a:ext uri="{28A0092B-C50C-407E-A947-70E740481C1C}">
                  <a14:useLocalDpi xmlns:a14="http://schemas.microsoft.com/office/drawing/2010/main" val="0"/>
                </a:ext>
              </a:extLst>
            </a:blip>
            <a:srcRect t="73102"/>
            <a:stretch>
              <a:fillRect/>
            </a:stretch>
          </p:blipFill>
          <p:spPr bwMode="auto">
            <a:xfrm>
              <a:off x="3905250" y="6218673"/>
              <a:ext cx="48006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TextBox 7">
            <a:extLst>
              <a:ext uri="{FF2B5EF4-FFF2-40B4-BE49-F238E27FC236}">
                <a16:creationId xmlns:a16="http://schemas.microsoft.com/office/drawing/2014/main" id="{34F43125-E5A1-A541-8A87-D4A7CC3C9D43}"/>
              </a:ext>
            </a:extLst>
          </p:cNvPr>
          <p:cNvSpPr txBox="1">
            <a:spLocks noChangeArrowheads="1"/>
          </p:cNvSpPr>
          <p:nvPr/>
        </p:nvSpPr>
        <p:spPr bwMode="auto">
          <a:xfrm>
            <a:off x="3736976" y="5390482"/>
            <a:ext cx="5407024" cy="146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200"/>
              </a:lnSpc>
              <a:spcBef>
                <a:spcPct val="0"/>
              </a:spcBef>
              <a:buNone/>
            </a:pPr>
            <a:r>
              <a:rPr lang="en-US" altLang="en-US" sz="1200" dirty="0">
                <a:latin typeface="Arial" panose="020B0604020202020204" pitchFamily="34" charset="0"/>
              </a:rPr>
              <a:t>Shaded areas show quadrants of the focal sphere in which the P-wave first-motions are away from the source, and unshaded areas show quadrants in which the P-wave first-motions are toward the source. The letters represent the axis of maximum compressional strain (P) and the axis of maximum extensional strain (T) resulting from the earthquake.</a:t>
            </a:r>
          </a:p>
        </p:txBody>
      </p:sp>
      <p:pic>
        <p:nvPicPr>
          <p:cNvPr id="2" name="Picture 1" descr="A picture containing candelabrum, fan, grate&#10;&#10;Description automatically generated">
            <a:extLst>
              <a:ext uri="{FF2B5EF4-FFF2-40B4-BE49-F238E27FC236}">
                <a16:creationId xmlns:a16="http://schemas.microsoft.com/office/drawing/2014/main" id="{8401BCD7-4061-73F8-3E22-725DA0E0E19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4256CE60-778B-55DA-458C-B5AAD4456293}"/>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732D54F1-EFE8-BB1B-3908-1EDA6D14030D}"/>
              </a:ext>
            </a:extLst>
          </p:cNvPr>
          <p:cNvSpPr txBox="1"/>
          <p:nvPr/>
        </p:nvSpPr>
        <p:spPr>
          <a:xfrm>
            <a:off x="402312" y="1108150"/>
            <a:ext cx="4093488" cy="2325508"/>
          </a:xfrm>
          <a:prstGeom prst="rect">
            <a:avLst/>
          </a:prstGeom>
          <a:noFill/>
        </p:spPr>
        <p:txBody>
          <a:bodyPr wrap="square" rtlCol="0">
            <a:spAutoFit/>
          </a:bodyPr>
          <a:lstStyle/>
          <a:p>
            <a:pPr eaLnBrk="1" hangingPunct="1">
              <a:lnSpc>
                <a:spcPts val="2200"/>
              </a:lnSpc>
              <a:spcBef>
                <a:spcPct val="0"/>
              </a:spcBef>
              <a:buFontTx/>
              <a:buNone/>
            </a:pPr>
            <a:r>
              <a:rPr lang="en-US" altLang="en-US" sz="1600" dirty="0"/>
              <a:t>The focal mechanism of this earthquake is consistent with the previous earthquakes in this sequence. T</a:t>
            </a:r>
            <a:r>
              <a:rPr lang="en-US" altLang="en-US" sz="1600" dirty="0">
                <a:latin typeface="Arial" panose="020B0604020202020204" pitchFamily="34" charset="0"/>
              </a:rPr>
              <a:t>he location, depth and focal mechanism indicate rupture occurred as the result of thrust faulting at shallow depths near the far western terminus of the Hindu Kush mountain range. </a:t>
            </a:r>
          </a:p>
          <a:p>
            <a:pPr eaLnBrk="1" hangingPunct="1">
              <a:lnSpc>
                <a:spcPts val="2200"/>
              </a:lnSpc>
              <a:spcBef>
                <a:spcPct val="0"/>
              </a:spcBef>
              <a:buFontTx/>
              <a:buNone/>
            </a:pPr>
            <a:endParaRPr lang="en-US" altLang="en-US" sz="1600" dirty="0"/>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373736" y="6351580"/>
            <a:ext cx="3534681" cy="33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200"/>
              </a:lnSpc>
              <a:spcBef>
                <a:spcPct val="0"/>
              </a:spcBef>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10" name="Focal _ SHORT REVERSE">
            <a:hlinkClick r:id="" action="ppaction://media"/>
            <a:extLst>
              <a:ext uri="{FF2B5EF4-FFF2-40B4-BE49-F238E27FC236}">
                <a16:creationId xmlns:a16="http://schemas.microsoft.com/office/drawing/2014/main" id="{5FC2A640-78CB-5693-01C7-86EFE0E2C944}"/>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048654" y="876687"/>
            <a:ext cx="2915054" cy="2186291"/>
          </a:xfrm>
          <a:prstGeom prst="rect">
            <a:avLst/>
          </a:prstGeom>
        </p:spPr>
      </p:pic>
      <p:pic>
        <p:nvPicPr>
          <p:cNvPr id="13" name="Picture 12" descr="A blue oval with black text&#10;&#10;Description automatically generated">
            <a:extLst>
              <a:ext uri="{FF2B5EF4-FFF2-40B4-BE49-F238E27FC236}">
                <a16:creationId xmlns:a16="http://schemas.microsoft.com/office/drawing/2014/main" id="{543C9544-B38C-9FE5-716D-DEC42708713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6762" y="3570129"/>
            <a:ext cx="2895851" cy="2674852"/>
          </a:xfrm>
          <a:prstGeom prst="rect">
            <a:avLst/>
          </a:prstGeom>
        </p:spPr>
      </p:pic>
      <p:sp>
        <p:nvSpPr>
          <p:cNvPr id="5" name="Title 1">
            <a:extLst>
              <a:ext uri="{FF2B5EF4-FFF2-40B4-BE49-F238E27FC236}">
                <a16:creationId xmlns:a16="http://schemas.microsoft.com/office/drawing/2014/main" id="{EEADA161-C169-C9AD-D7E5-FFC567A4C6E5}"/>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91777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76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TextBox 7">
            <a:extLst>
              <a:ext uri="{FF2B5EF4-FFF2-40B4-BE49-F238E27FC236}">
                <a16:creationId xmlns:a16="http://schemas.microsoft.com/office/drawing/2014/main" id="{3F3B63F3-16FD-E740-A25C-2EDEC8126B0D}"/>
              </a:ext>
            </a:extLst>
          </p:cNvPr>
          <p:cNvSpPr txBox="1">
            <a:spLocks noChangeArrowheads="1"/>
          </p:cNvSpPr>
          <p:nvPr/>
        </p:nvSpPr>
        <p:spPr bwMode="auto">
          <a:xfrm>
            <a:off x="635991" y="1046143"/>
            <a:ext cx="7898409" cy="738664"/>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recording of this earthquake is seen below on the </a:t>
            </a:r>
            <a:r>
              <a:rPr lang="en-US" altLang="en-US" sz="1400" dirty="0" err="1">
                <a:solidFill>
                  <a:srgbClr val="000000"/>
                </a:solidFill>
                <a:latin typeface="Arial" panose="020B0604020202020204" pitchFamily="34" charset="0"/>
              </a:rPr>
              <a:t>helicorder</a:t>
            </a:r>
            <a:r>
              <a:rPr lang="en-US" altLang="en-US" sz="1400" dirty="0">
                <a:solidFill>
                  <a:srgbClr val="000000"/>
                </a:solidFill>
                <a:latin typeface="Arial" panose="020B0604020202020204" pitchFamily="34" charset="0"/>
              </a:rPr>
              <a:t> screen from </a:t>
            </a:r>
            <a:r>
              <a:rPr lang="en-US" altLang="en-US" sz="1400" dirty="0" err="1">
                <a:solidFill>
                  <a:srgbClr val="000000"/>
                </a:solidFill>
                <a:latin typeface="Arial" panose="020B0604020202020204" pitchFamily="34" charset="0"/>
              </a:rPr>
              <a:t>jAmaSeis</a:t>
            </a:r>
            <a:r>
              <a:rPr lang="en-US" altLang="en-US" sz="1400" dirty="0">
                <a:solidFill>
                  <a:srgbClr val="000000"/>
                </a:solidFill>
                <a:latin typeface="Arial" panose="020B0604020202020204" pitchFamily="34" charset="0"/>
              </a:rPr>
              <a:t> in Kabul, Afghanistan (KBL).  Kabul is 633 km (393 miles, 5.71°) from the location of this earthquake.  </a:t>
            </a:r>
          </a:p>
          <a:p>
            <a:pPr eaLnBrk="1" hangingPunct="1">
              <a:spcBef>
                <a:spcPct val="0"/>
              </a:spcBef>
              <a:buFontTx/>
              <a:buNone/>
            </a:pPr>
            <a:r>
              <a:rPr lang="en-US" altLang="en-US" sz="1400" dirty="0">
                <a:solidFill>
                  <a:srgbClr val="000000"/>
                </a:solidFill>
                <a:latin typeface="Arial" panose="020B0604020202020204" pitchFamily="34" charset="0"/>
              </a:rPr>
              <a:t>Aftershocks and two additional regional earthquakes that occurred on October 15 are also labeled.</a:t>
            </a:r>
          </a:p>
        </p:txBody>
      </p:sp>
      <p:grpSp>
        <p:nvGrpSpPr>
          <p:cNvPr id="36" name="Group 35">
            <a:extLst>
              <a:ext uri="{FF2B5EF4-FFF2-40B4-BE49-F238E27FC236}">
                <a16:creationId xmlns:a16="http://schemas.microsoft.com/office/drawing/2014/main" id="{A7247BCA-5B93-14F4-AD7F-514C8B62D3BD}"/>
              </a:ext>
            </a:extLst>
          </p:cNvPr>
          <p:cNvGrpSpPr/>
          <p:nvPr/>
        </p:nvGrpSpPr>
        <p:grpSpPr>
          <a:xfrm>
            <a:off x="274000" y="1753936"/>
            <a:ext cx="8793800" cy="4951664"/>
            <a:chOff x="274000" y="2286000"/>
            <a:chExt cx="8793800" cy="4501513"/>
          </a:xfrm>
        </p:grpSpPr>
        <p:pic>
          <p:nvPicPr>
            <p:cNvPr id="6" name="Picture 5">
              <a:extLst>
                <a:ext uri="{FF2B5EF4-FFF2-40B4-BE49-F238E27FC236}">
                  <a16:creationId xmlns:a16="http://schemas.microsoft.com/office/drawing/2014/main" id="{AF45D8F6-D02A-71BA-DA5F-281839F8352F}"/>
                </a:ext>
              </a:extLst>
            </p:cNvPr>
            <p:cNvPicPr>
              <a:picLocks noChangeAspect="1"/>
            </p:cNvPicPr>
            <p:nvPr/>
          </p:nvPicPr>
          <p:blipFill>
            <a:blip r:embed="rId4"/>
            <a:stretch>
              <a:fillRect/>
            </a:stretch>
          </p:blipFill>
          <p:spPr>
            <a:xfrm>
              <a:off x="274000" y="2491375"/>
              <a:ext cx="8793800" cy="4296138"/>
            </a:xfrm>
            <a:prstGeom prst="rect">
              <a:avLst/>
            </a:prstGeom>
          </p:spPr>
        </p:pic>
        <p:cxnSp>
          <p:nvCxnSpPr>
            <p:cNvPr id="8" name="Straight Arrow Connector 7">
              <a:extLst>
                <a:ext uri="{FF2B5EF4-FFF2-40B4-BE49-F238E27FC236}">
                  <a16:creationId xmlns:a16="http://schemas.microsoft.com/office/drawing/2014/main" id="{13382879-8384-CFE2-4257-65352BA0C795}"/>
                </a:ext>
              </a:extLst>
            </p:cNvPr>
            <p:cNvCxnSpPr/>
            <p:nvPr/>
          </p:nvCxnSpPr>
          <p:spPr>
            <a:xfrm>
              <a:off x="5181600" y="2895600"/>
              <a:ext cx="533400" cy="1524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19D0DAC-4ED3-0B60-A9E4-937B7BB7EBFA}"/>
                </a:ext>
              </a:extLst>
            </p:cNvPr>
            <p:cNvSpPr txBox="1"/>
            <p:nvPr/>
          </p:nvSpPr>
          <p:spPr>
            <a:xfrm>
              <a:off x="4419600" y="2710934"/>
              <a:ext cx="914400" cy="369332"/>
            </a:xfrm>
            <a:prstGeom prst="rect">
              <a:avLst/>
            </a:prstGeom>
            <a:noFill/>
          </p:spPr>
          <p:txBody>
            <a:bodyPr wrap="square" rtlCol="0">
              <a:spAutoFit/>
            </a:bodyPr>
            <a:lstStyle/>
            <a:p>
              <a:r>
                <a:rPr lang="en-US" dirty="0">
                  <a:solidFill>
                    <a:srgbClr val="FF0000"/>
                  </a:solidFill>
                </a:rPr>
                <a:t>M 6.3</a:t>
              </a:r>
            </a:p>
          </p:txBody>
        </p:sp>
        <p:cxnSp>
          <p:nvCxnSpPr>
            <p:cNvPr id="13" name="Straight Arrow Connector 12">
              <a:extLst>
                <a:ext uri="{FF2B5EF4-FFF2-40B4-BE49-F238E27FC236}">
                  <a16:creationId xmlns:a16="http://schemas.microsoft.com/office/drawing/2014/main" id="{D72ACCB3-C653-DBFA-E556-789908BF5695}"/>
                </a:ext>
              </a:extLst>
            </p:cNvPr>
            <p:cNvCxnSpPr>
              <a:cxnSpLocks/>
            </p:cNvCxnSpPr>
            <p:nvPr/>
          </p:nvCxnSpPr>
          <p:spPr>
            <a:xfrm>
              <a:off x="8229600" y="2491375"/>
              <a:ext cx="457200" cy="29575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DA98DE4-4A4D-4E77-3534-C8F24C5BECA9}"/>
                </a:ext>
              </a:extLst>
            </p:cNvPr>
            <p:cNvSpPr txBox="1"/>
            <p:nvPr/>
          </p:nvSpPr>
          <p:spPr>
            <a:xfrm>
              <a:off x="7725455" y="2286000"/>
              <a:ext cx="914400" cy="276999"/>
            </a:xfrm>
            <a:prstGeom prst="rect">
              <a:avLst/>
            </a:prstGeom>
            <a:noFill/>
          </p:spPr>
          <p:txBody>
            <a:bodyPr wrap="square" rtlCol="0">
              <a:spAutoFit/>
            </a:bodyPr>
            <a:lstStyle/>
            <a:p>
              <a:r>
                <a:rPr lang="en-US" sz="1200" dirty="0">
                  <a:solidFill>
                    <a:srgbClr val="FF0000"/>
                  </a:solidFill>
                </a:rPr>
                <a:t>M 5.4</a:t>
              </a:r>
            </a:p>
          </p:txBody>
        </p:sp>
        <p:sp>
          <p:nvSpPr>
            <p:cNvPr id="17" name="TextBox 16">
              <a:extLst>
                <a:ext uri="{FF2B5EF4-FFF2-40B4-BE49-F238E27FC236}">
                  <a16:creationId xmlns:a16="http://schemas.microsoft.com/office/drawing/2014/main" id="{044D4E2D-BE40-CFCC-A570-F107540E2DCD}"/>
                </a:ext>
              </a:extLst>
            </p:cNvPr>
            <p:cNvSpPr txBox="1"/>
            <p:nvPr/>
          </p:nvSpPr>
          <p:spPr>
            <a:xfrm>
              <a:off x="506680" y="3804674"/>
              <a:ext cx="2346800" cy="276999"/>
            </a:xfrm>
            <a:prstGeom prst="rect">
              <a:avLst/>
            </a:prstGeom>
            <a:noFill/>
          </p:spPr>
          <p:txBody>
            <a:bodyPr wrap="square" rtlCol="0">
              <a:spAutoFit/>
            </a:bodyPr>
            <a:lstStyle/>
            <a:p>
              <a:r>
                <a:rPr lang="en-US" sz="1200" dirty="0">
                  <a:solidFill>
                    <a:srgbClr val="0070C0"/>
                  </a:solidFill>
                </a:rPr>
                <a:t>M 4.1 Eastern Afghanistan</a:t>
              </a:r>
            </a:p>
          </p:txBody>
        </p:sp>
        <p:cxnSp>
          <p:nvCxnSpPr>
            <p:cNvPr id="18" name="Straight Arrow Connector 17">
              <a:extLst>
                <a:ext uri="{FF2B5EF4-FFF2-40B4-BE49-F238E27FC236}">
                  <a16:creationId xmlns:a16="http://schemas.microsoft.com/office/drawing/2014/main" id="{9CA495D9-6C49-A098-5A6D-D18700B91903}"/>
                </a:ext>
              </a:extLst>
            </p:cNvPr>
            <p:cNvCxnSpPr>
              <a:cxnSpLocks/>
            </p:cNvCxnSpPr>
            <p:nvPr/>
          </p:nvCxnSpPr>
          <p:spPr>
            <a:xfrm flipV="1">
              <a:off x="1441759" y="3758439"/>
              <a:ext cx="634721" cy="114716"/>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E729F464-F3AA-5BE1-8DC2-843D2B141511}"/>
                </a:ext>
              </a:extLst>
            </p:cNvPr>
            <p:cNvSpPr txBox="1"/>
            <p:nvPr/>
          </p:nvSpPr>
          <p:spPr>
            <a:xfrm>
              <a:off x="5425600" y="4120981"/>
              <a:ext cx="914400" cy="276999"/>
            </a:xfrm>
            <a:prstGeom prst="rect">
              <a:avLst/>
            </a:prstGeom>
            <a:noFill/>
          </p:spPr>
          <p:txBody>
            <a:bodyPr wrap="square" rtlCol="0">
              <a:spAutoFit/>
            </a:bodyPr>
            <a:lstStyle/>
            <a:p>
              <a:r>
                <a:rPr lang="en-US" sz="1200" dirty="0">
                  <a:solidFill>
                    <a:srgbClr val="FF0000"/>
                  </a:solidFill>
                </a:rPr>
                <a:t>M 4.2</a:t>
              </a:r>
            </a:p>
          </p:txBody>
        </p:sp>
        <p:cxnSp>
          <p:nvCxnSpPr>
            <p:cNvPr id="27" name="Straight Arrow Connector 26">
              <a:extLst>
                <a:ext uri="{FF2B5EF4-FFF2-40B4-BE49-F238E27FC236}">
                  <a16:creationId xmlns:a16="http://schemas.microsoft.com/office/drawing/2014/main" id="{F06DE2D6-6307-FC23-D1BE-E513A7B26EBA}"/>
                </a:ext>
              </a:extLst>
            </p:cNvPr>
            <p:cNvCxnSpPr>
              <a:cxnSpLocks/>
            </p:cNvCxnSpPr>
            <p:nvPr/>
          </p:nvCxnSpPr>
          <p:spPr>
            <a:xfrm flipV="1">
              <a:off x="5943600" y="3873155"/>
              <a:ext cx="533400" cy="38632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9D97F8A3-02B1-2268-680A-32DB2613C3C6}"/>
                </a:ext>
              </a:extLst>
            </p:cNvPr>
            <p:cNvSpPr txBox="1"/>
            <p:nvPr/>
          </p:nvSpPr>
          <p:spPr>
            <a:xfrm>
              <a:off x="1272916" y="4375734"/>
              <a:ext cx="914400" cy="276999"/>
            </a:xfrm>
            <a:prstGeom prst="rect">
              <a:avLst/>
            </a:prstGeom>
            <a:noFill/>
          </p:spPr>
          <p:txBody>
            <a:bodyPr wrap="square" rtlCol="0">
              <a:spAutoFit/>
            </a:bodyPr>
            <a:lstStyle/>
            <a:p>
              <a:r>
                <a:rPr lang="en-US" sz="1200" dirty="0">
                  <a:solidFill>
                    <a:srgbClr val="FF0000"/>
                  </a:solidFill>
                </a:rPr>
                <a:t>M 4.3</a:t>
              </a:r>
            </a:p>
          </p:txBody>
        </p:sp>
        <p:cxnSp>
          <p:nvCxnSpPr>
            <p:cNvPr id="29" name="Straight Arrow Connector 28">
              <a:extLst>
                <a:ext uri="{FF2B5EF4-FFF2-40B4-BE49-F238E27FC236}">
                  <a16:creationId xmlns:a16="http://schemas.microsoft.com/office/drawing/2014/main" id="{1476C69A-D6FA-E0AF-FE77-B08433CC34F5}"/>
                </a:ext>
              </a:extLst>
            </p:cNvPr>
            <p:cNvCxnSpPr>
              <a:cxnSpLocks/>
            </p:cNvCxnSpPr>
            <p:nvPr/>
          </p:nvCxnSpPr>
          <p:spPr>
            <a:xfrm flipV="1">
              <a:off x="1790916" y="4127908"/>
              <a:ext cx="533400" cy="38632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13979578-459F-4EC7-5229-E981AB2905B9}"/>
                </a:ext>
              </a:extLst>
            </p:cNvPr>
            <p:cNvSpPr txBox="1"/>
            <p:nvPr/>
          </p:nvSpPr>
          <p:spPr>
            <a:xfrm>
              <a:off x="527359" y="5137629"/>
              <a:ext cx="914400" cy="276999"/>
            </a:xfrm>
            <a:prstGeom prst="rect">
              <a:avLst/>
            </a:prstGeom>
            <a:noFill/>
          </p:spPr>
          <p:txBody>
            <a:bodyPr wrap="square" rtlCol="0">
              <a:spAutoFit/>
            </a:bodyPr>
            <a:lstStyle/>
            <a:p>
              <a:r>
                <a:rPr lang="en-US" sz="1200" dirty="0">
                  <a:solidFill>
                    <a:srgbClr val="FF0000"/>
                  </a:solidFill>
                </a:rPr>
                <a:t>M 4.4</a:t>
              </a:r>
            </a:p>
          </p:txBody>
        </p:sp>
        <p:cxnSp>
          <p:nvCxnSpPr>
            <p:cNvPr id="31" name="Straight Arrow Connector 30">
              <a:extLst>
                <a:ext uri="{FF2B5EF4-FFF2-40B4-BE49-F238E27FC236}">
                  <a16:creationId xmlns:a16="http://schemas.microsoft.com/office/drawing/2014/main" id="{93207D14-DC8A-8BC3-838B-94ABCD3D1144}"/>
                </a:ext>
              </a:extLst>
            </p:cNvPr>
            <p:cNvCxnSpPr>
              <a:cxnSpLocks/>
            </p:cNvCxnSpPr>
            <p:nvPr/>
          </p:nvCxnSpPr>
          <p:spPr>
            <a:xfrm flipV="1">
              <a:off x="822800" y="4771268"/>
              <a:ext cx="533400" cy="38632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A296AA58-DA2F-192A-97DA-1458A19EAD84}"/>
                </a:ext>
              </a:extLst>
            </p:cNvPr>
            <p:cNvSpPr txBox="1"/>
            <p:nvPr/>
          </p:nvSpPr>
          <p:spPr>
            <a:xfrm>
              <a:off x="1828800" y="6012267"/>
              <a:ext cx="914400" cy="276999"/>
            </a:xfrm>
            <a:prstGeom prst="rect">
              <a:avLst/>
            </a:prstGeom>
            <a:noFill/>
          </p:spPr>
          <p:txBody>
            <a:bodyPr wrap="square" rtlCol="0">
              <a:spAutoFit/>
            </a:bodyPr>
            <a:lstStyle/>
            <a:p>
              <a:r>
                <a:rPr lang="en-US" sz="1200" dirty="0">
                  <a:solidFill>
                    <a:srgbClr val="0070C0"/>
                  </a:solidFill>
                </a:rPr>
                <a:t>M 5.3 Iran</a:t>
              </a:r>
            </a:p>
          </p:txBody>
        </p:sp>
        <p:cxnSp>
          <p:nvCxnSpPr>
            <p:cNvPr id="33" name="Straight Arrow Connector 32">
              <a:extLst>
                <a:ext uri="{FF2B5EF4-FFF2-40B4-BE49-F238E27FC236}">
                  <a16:creationId xmlns:a16="http://schemas.microsoft.com/office/drawing/2014/main" id="{DA8154A6-9058-13F5-192A-4E043BBE5AAA}"/>
                </a:ext>
              </a:extLst>
            </p:cNvPr>
            <p:cNvCxnSpPr>
              <a:cxnSpLocks/>
            </p:cNvCxnSpPr>
            <p:nvPr/>
          </p:nvCxnSpPr>
          <p:spPr>
            <a:xfrm flipV="1">
              <a:off x="2651600" y="5764441"/>
              <a:ext cx="533400" cy="386326"/>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0177A9AB-179E-5D91-2DE2-98FC9B058C38}"/>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526271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4">
            <a:extLst>
              <a:ext uri="{FF2B5EF4-FFF2-40B4-BE49-F238E27FC236}">
                <a16:creationId xmlns:a16="http://schemas.microsoft.com/office/drawing/2014/main" id="{10EA2CE4-3CEE-DBB5-DE46-837A51E89A6C}"/>
              </a:ext>
            </a:extLst>
          </p:cNvPr>
          <p:cNvSpPr txBox="1">
            <a:spLocks noChangeArrowheads="1"/>
          </p:cNvSpPr>
          <p:nvPr/>
        </p:nvSpPr>
        <p:spPr bwMode="auto">
          <a:xfrm>
            <a:off x="304800" y="1066800"/>
            <a:ext cx="45720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A </a:t>
            </a:r>
            <a:r>
              <a:rPr lang="en-US" altLang="en-US" sz="1600" b="1" dirty="0"/>
              <a:t>foreshock</a:t>
            </a:r>
            <a:r>
              <a:rPr lang="en-US" altLang="en-US" sz="1600" dirty="0"/>
              <a:t> is a smaller magnitude earthquake that precedes the mainshock. </a:t>
            </a:r>
            <a:r>
              <a:rPr lang="en-US" sz="1600" dirty="0"/>
              <a:t>There are no special characteristics of a foreshock that let us know it is a foreshock until the mainshock occurs.</a:t>
            </a:r>
          </a:p>
          <a:p>
            <a:endParaRPr lang="en-US" altLang="en-US" sz="1600" dirty="0"/>
          </a:p>
          <a:p>
            <a:r>
              <a:rPr lang="en-US" altLang="en-US" sz="1600" dirty="0"/>
              <a:t>A </a:t>
            </a:r>
            <a:r>
              <a:rPr lang="en-US" altLang="en-US" sz="1600" b="1" dirty="0"/>
              <a:t>mainshock</a:t>
            </a:r>
            <a:r>
              <a:rPr lang="en-US" altLang="en-US" sz="1600" dirty="0"/>
              <a:t> is largest magnitude earthquake during an earthquake sequence.  </a:t>
            </a:r>
          </a:p>
          <a:p>
            <a:endParaRPr lang="en-US" altLang="en-US" sz="1600" dirty="0"/>
          </a:p>
          <a:p>
            <a:r>
              <a:rPr lang="en-US" altLang="en-US" sz="1600" b="1" dirty="0"/>
              <a:t>Aftershocks</a:t>
            </a:r>
            <a:r>
              <a:rPr lang="en-US" altLang="en-US" sz="1600" dirty="0"/>
              <a:t> are smaller earthquakes occurring after a large earthquake as the fault adjusts to the new state of stress.  </a:t>
            </a:r>
          </a:p>
        </p:txBody>
      </p:sp>
      <p:pic>
        <p:nvPicPr>
          <p:cNvPr id="3" name="Picture 10" descr="usgs.jpg">
            <a:extLst>
              <a:ext uri="{FF2B5EF4-FFF2-40B4-BE49-F238E27FC236}">
                <a16:creationId xmlns:a16="http://schemas.microsoft.com/office/drawing/2014/main" id="{628460A2-07E8-25C4-D0BC-C277E4A8698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36812" y="3391376"/>
            <a:ext cx="4214044" cy="249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_004_ForeshockAftershock_720.mp4">
            <a:hlinkClick r:id="" action="ppaction://media"/>
            <a:extLst>
              <a:ext uri="{FF2B5EF4-FFF2-40B4-BE49-F238E27FC236}">
                <a16:creationId xmlns:a16="http://schemas.microsoft.com/office/drawing/2014/main" id="{E6EE1014-731A-2343-20A3-49906436837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800600" y="884888"/>
            <a:ext cx="4231039" cy="2391712"/>
          </a:xfrm>
          <a:prstGeom prst="rect">
            <a:avLst/>
          </a:prstGeom>
        </p:spPr>
      </p:pic>
      <p:sp>
        <p:nvSpPr>
          <p:cNvPr id="7" name="TextBox 6">
            <a:extLst>
              <a:ext uri="{FF2B5EF4-FFF2-40B4-BE49-F238E27FC236}">
                <a16:creationId xmlns:a16="http://schemas.microsoft.com/office/drawing/2014/main" id="{30982414-2D07-9CA0-92EC-DECA95EC8FDD}"/>
              </a:ext>
            </a:extLst>
          </p:cNvPr>
          <p:cNvSpPr txBox="1"/>
          <p:nvPr/>
        </p:nvSpPr>
        <p:spPr>
          <a:xfrm>
            <a:off x="304800" y="5896373"/>
            <a:ext cx="8650639" cy="830997"/>
          </a:xfrm>
          <a:prstGeom prst="rect">
            <a:avLst/>
          </a:prstGeom>
          <a:noFill/>
        </p:spPr>
        <p:txBody>
          <a:bodyPr wrap="square" rtlCol="0">
            <a:spAutoFit/>
          </a:bodyPr>
          <a:lstStyle/>
          <a:p>
            <a:r>
              <a:rPr lang="en-US" altLang="en-US" sz="1600" dirty="0">
                <a:latin typeface="Arial" panose="020B0604020202020204" pitchFamily="34" charset="0"/>
              </a:rPr>
              <a:t>The graph shows how the number of aftershocks and the magnitude of aftershocks decay with increasing time since the main shock. The number of aftershocks also decreases with distance from the main shock.</a:t>
            </a:r>
            <a:endParaRPr lang="en-US" dirty="0"/>
          </a:p>
        </p:txBody>
      </p:sp>
      <p:sp>
        <p:nvSpPr>
          <p:cNvPr id="9" name="TextBox 8">
            <a:extLst>
              <a:ext uri="{FF2B5EF4-FFF2-40B4-BE49-F238E27FC236}">
                <a16:creationId xmlns:a16="http://schemas.microsoft.com/office/drawing/2014/main" id="{F423478B-4645-B2EB-DB72-B9B73C05AC68}"/>
              </a:ext>
            </a:extLst>
          </p:cNvPr>
          <p:cNvSpPr txBox="1"/>
          <p:nvPr/>
        </p:nvSpPr>
        <p:spPr>
          <a:xfrm>
            <a:off x="324820" y="4241798"/>
            <a:ext cx="4628180" cy="1846659"/>
          </a:xfrm>
          <a:prstGeom prst="rect">
            <a:avLst/>
          </a:prstGeom>
          <a:noFill/>
        </p:spPr>
        <p:txBody>
          <a:bodyPr wrap="square" rtlCol="0">
            <a:spAutoFit/>
          </a:bodyPr>
          <a:lstStyle/>
          <a:p>
            <a:r>
              <a:rPr lang="en-US" sz="1600" b="0" i="0" dirty="0">
                <a:solidFill>
                  <a:srgbClr val="222222"/>
                </a:solidFill>
                <a:effectLst/>
                <a:latin typeface="Arial" panose="020B0604020202020204" pitchFamily="34" charset="0"/>
              </a:rPr>
              <a:t>The M 6.3 October 1</a:t>
            </a:r>
            <a:r>
              <a:rPr lang="en-US" sz="1600" dirty="0">
                <a:solidFill>
                  <a:srgbClr val="222222"/>
                </a:solidFill>
              </a:rPr>
              <a:t>5</a:t>
            </a:r>
            <a:r>
              <a:rPr lang="en-US" sz="1600" b="0" i="0" dirty="0">
                <a:solidFill>
                  <a:srgbClr val="222222"/>
                </a:solidFill>
                <a:effectLst/>
                <a:latin typeface="Arial" panose="020B0604020202020204" pitchFamily="34" charset="0"/>
              </a:rPr>
              <a:t> earthquake is within the cluster of aftershocks of the three previous M 6.3 earthquakes.  On that basis, the M 6.3 October 15 would be considered </a:t>
            </a:r>
            <a:r>
              <a:rPr lang="en-US" sz="1600" dirty="0">
                <a:solidFill>
                  <a:srgbClr val="222222"/>
                </a:solidFill>
              </a:rPr>
              <a:t>an </a:t>
            </a:r>
            <a:r>
              <a:rPr lang="en-US" sz="1600" b="0" i="0" dirty="0">
                <a:solidFill>
                  <a:srgbClr val="222222"/>
                </a:solidFill>
                <a:effectLst/>
                <a:latin typeface="Arial" panose="020B0604020202020204" pitchFamily="34" charset="0"/>
              </a:rPr>
              <a:t>aftershock. However, it is an unusual aftershock in having a magnitude equal to the mainshock.</a:t>
            </a:r>
            <a:endParaRPr lang="en-US" altLang="en-US" sz="1600" dirty="0"/>
          </a:p>
          <a:p>
            <a:endParaRPr lang="en-US" dirty="0"/>
          </a:p>
        </p:txBody>
      </p:sp>
      <p:sp>
        <p:nvSpPr>
          <p:cNvPr id="6" name="Title 1">
            <a:extLst>
              <a:ext uri="{FF2B5EF4-FFF2-40B4-BE49-F238E27FC236}">
                <a16:creationId xmlns:a16="http://schemas.microsoft.com/office/drawing/2014/main" id="{C181DD4B-E5DA-67B6-F4E6-FCDA04EB6699}"/>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875900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 name="Picture 1">
            <a:extLst>
              <a:ext uri="{FF2B5EF4-FFF2-40B4-BE49-F238E27FC236}">
                <a16:creationId xmlns:a16="http://schemas.microsoft.com/office/drawing/2014/main" id="{4A312A01-6791-A2BD-4DAD-2CF1A422D0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F849BB-0B57-E0CD-D0CD-F71BCCFCAFC6}"/>
              </a:ext>
            </a:extLst>
          </p:cNvPr>
          <p:cNvSpPr txBox="1"/>
          <p:nvPr/>
        </p:nvSpPr>
        <p:spPr>
          <a:xfrm>
            <a:off x="132340" y="6248400"/>
            <a:ext cx="9022791" cy="800219"/>
          </a:xfrm>
          <a:prstGeom prst="rect">
            <a:avLst/>
          </a:prstGeom>
          <a:noFill/>
        </p:spPr>
        <p:txBody>
          <a:bodyPr wrap="none" rtlCol="0">
            <a:spAutoFit/>
          </a:bodyPr>
          <a:lstStyle/>
          <a:p>
            <a:pPr algn="ctr"/>
            <a:r>
              <a:rPr lang="en-US" sz="1400" dirty="0"/>
              <a:t>These resources have been developed as part of the SAGE facility operated by the </a:t>
            </a:r>
            <a:r>
              <a:rPr lang="en-US" sz="1400" dirty="0" err="1"/>
              <a:t>EarthScope</a:t>
            </a:r>
            <a:r>
              <a:rPr lang="en-US" sz="1400" dirty="0"/>
              <a:t> Consortium</a:t>
            </a:r>
          </a:p>
          <a:p>
            <a:pPr algn="ctr"/>
            <a:r>
              <a:rPr lang="en-US" sz="1400" dirty="0"/>
              <a:t> via support from the National Science Foundation. </a:t>
            </a:r>
          </a:p>
          <a:p>
            <a:endParaRPr lang="en-US" dirty="0"/>
          </a:p>
        </p:txBody>
      </p:sp>
      <p:pic>
        <p:nvPicPr>
          <p:cNvPr id="7" name="Picture 6" descr="Graphical user interface&#10;&#10;Description automatically generated with medium confidence">
            <a:extLst>
              <a:ext uri="{FF2B5EF4-FFF2-40B4-BE49-F238E27FC236}">
                <a16:creationId xmlns:a16="http://schemas.microsoft.com/office/drawing/2014/main" id="{670C5F3C-E2EE-CDBC-B58F-617EBAC66E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2200" y="4375750"/>
            <a:ext cx="4509527" cy="1702188"/>
          </a:xfrm>
          <a:prstGeom prst="rect">
            <a:avLst/>
          </a:prstGeom>
        </p:spPr>
      </p:pic>
      <p:sp>
        <p:nvSpPr>
          <p:cNvPr id="5" name="TextBox 9">
            <a:extLst>
              <a:ext uri="{FF2B5EF4-FFF2-40B4-BE49-F238E27FC236}">
                <a16:creationId xmlns:a16="http://schemas.microsoft.com/office/drawing/2014/main" id="{EBF98247-C378-74FA-6434-66D0823862DC}"/>
              </a:ext>
            </a:extLst>
          </p:cNvPr>
          <p:cNvSpPr txBox="1">
            <a:spLocks noChangeArrowheads="1"/>
          </p:cNvSpPr>
          <p:nvPr/>
        </p:nvSpPr>
        <p:spPr bwMode="auto">
          <a:xfrm>
            <a:off x="642144" y="398943"/>
            <a:ext cx="78597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73583"/>
                </a:solidFill>
                <a:latin typeface="Arial" panose="020B0604020202020204" pitchFamily="34" charset="0"/>
              </a:rPr>
              <a:t>Teachable Moments are a service of</a:t>
            </a:r>
            <a:endParaRPr lang="en-US" altLang="en-US" sz="1800" dirty="0">
              <a:solidFill>
                <a:srgbClr val="373583"/>
              </a:solidFill>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a:t>
            </a:r>
            <a:r>
              <a:rPr lang="en-US" altLang="en-US" sz="1800" dirty="0" err="1">
                <a:latin typeface="Arial" panose="020B0604020202020204" pitchFamily="34" charset="0"/>
              </a:rPr>
              <a:t>EarthScope</a:t>
            </a:r>
            <a:r>
              <a:rPr lang="en-US" altLang="en-US" sz="1800" dirty="0">
                <a:latin typeface="Arial" panose="020B0604020202020204" pitchFamily="34" charset="0"/>
              </a:rPr>
              <a:t> Consortium</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5"/>
              </a:rPr>
              <a:t>tammy.bravo@earthscope.org</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send a blank email to earthquakes+subscribe@earthscope.org</a:t>
            </a:r>
          </a:p>
        </p:txBody>
      </p:sp>
    </p:spTree>
    <p:extLst>
      <p:ext uri="{BB962C8B-B14F-4D97-AF65-F5344CB8AC3E}">
        <p14:creationId xmlns:p14="http://schemas.microsoft.com/office/powerpoint/2010/main" val="1457623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TextBox 11">
            <a:extLst>
              <a:ext uri="{FF2B5EF4-FFF2-40B4-BE49-F238E27FC236}">
                <a16:creationId xmlns:a16="http://schemas.microsoft.com/office/drawing/2014/main" id="{12A30C66-247D-1AFE-252C-E40C17651F22}"/>
              </a:ext>
            </a:extLst>
          </p:cNvPr>
          <p:cNvSpPr txBox="1"/>
          <p:nvPr/>
        </p:nvSpPr>
        <p:spPr>
          <a:xfrm>
            <a:off x="1676400" y="5842337"/>
            <a:ext cx="6664960" cy="1015663"/>
          </a:xfrm>
          <a:prstGeom prst="rect">
            <a:avLst/>
          </a:prstGeom>
          <a:noFill/>
        </p:spPr>
        <p:txBody>
          <a:bodyPr wrap="square" rtlCol="0">
            <a:spAutoFit/>
          </a:bodyPr>
          <a:lstStyle/>
          <a:p>
            <a:pPr algn="r"/>
            <a:r>
              <a:rPr lang="en-US" sz="1200" b="0" i="0" dirty="0">
                <a:solidFill>
                  <a:srgbClr val="383838"/>
                </a:solidFill>
                <a:effectLst/>
                <a:latin typeface="AP Font"/>
              </a:rPr>
              <a:t>An Afghan girl carries donated aid to her tent, after an earthquake in Zenda Jan district in Herat province, western of Afghanistan, Thursday, Oct. 12, 2023. Another strong earthquake shook western Afghanistan on Wednesday morning after an earlier one killed more than 2,000 people and flattened whole villages in Herat province in what was one of the most destructive quakes in the country's recent history. </a:t>
            </a:r>
          </a:p>
          <a:p>
            <a:pPr algn="r"/>
            <a:r>
              <a:rPr lang="en-US" sz="1200" b="0" i="0" dirty="0">
                <a:solidFill>
                  <a:srgbClr val="383838"/>
                </a:solidFill>
                <a:effectLst/>
                <a:latin typeface="AP Font"/>
              </a:rPr>
              <a:t>(AP Photo/Ebrahim </a:t>
            </a:r>
            <a:r>
              <a:rPr lang="en-US" sz="1200" b="0" i="0" dirty="0" err="1">
                <a:solidFill>
                  <a:srgbClr val="383838"/>
                </a:solidFill>
                <a:effectLst/>
                <a:latin typeface="AP Font"/>
              </a:rPr>
              <a:t>Noroozi</a:t>
            </a:r>
            <a:r>
              <a:rPr lang="en-US" sz="1200" b="0" i="0" dirty="0">
                <a:solidFill>
                  <a:srgbClr val="383838"/>
                </a:solidFill>
                <a:effectLst/>
                <a:latin typeface="AP Font"/>
              </a:rPr>
              <a:t>)</a:t>
            </a:r>
            <a:endParaRPr lang="en-US" sz="1200" dirty="0"/>
          </a:p>
        </p:txBody>
      </p:sp>
      <p:pic>
        <p:nvPicPr>
          <p:cNvPr id="6" name="Picture 5" descr="A person on a cart in a desert&#10;&#10;Description automatically generated">
            <a:extLst>
              <a:ext uri="{FF2B5EF4-FFF2-40B4-BE49-F238E27FC236}">
                <a16:creationId xmlns:a16="http://schemas.microsoft.com/office/drawing/2014/main" id="{3F38BD5A-17B1-300C-479D-C7E175EF80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8554" y="936855"/>
            <a:ext cx="7358221" cy="4905481"/>
          </a:xfrm>
          <a:prstGeom prst="rect">
            <a:avLst/>
          </a:prstGeom>
        </p:spPr>
      </p:pic>
      <p:sp>
        <p:nvSpPr>
          <p:cNvPr id="8" name="Title 1">
            <a:extLst>
              <a:ext uri="{FF2B5EF4-FFF2-40B4-BE49-F238E27FC236}">
                <a16:creationId xmlns:a16="http://schemas.microsoft.com/office/drawing/2014/main" id="{5766A786-65A1-A8B1-B3BE-A99ECFCA8EAE}"/>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516169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TextBox 11">
            <a:extLst>
              <a:ext uri="{FF2B5EF4-FFF2-40B4-BE49-F238E27FC236}">
                <a16:creationId xmlns:a16="http://schemas.microsoft.com/office/drawing/2014/main" id="{12A30C66-247D-1AFE-252C-E40C17651F22}"/>
              </a:ext>
            </a:extLst>
          </p:cNvPr>
          <p:cNvSpPr txBox="1"/>
          <p:nvPr/>
        </p:nvSpPr>
        <p:spPr>
          <a:xfrm>
            <a:off x="4267200" y="6135469"/>
            <a:ext cx="4074160" cy="646331"/>
          </a:xfrm>
          <a:prstGeom prst="rect">
            <a:avLst/>
          </a:prstGeom>
          <a:noFill/>
        </p:spPr>
        <p:txBody>
          <a:bodyPr wrap="square" rtlCol="0">
            <a:spAutoFit/>
          </a:bodyPr>
          <a:lstStyle/>
          <a:p>
            <a:pPr algn="r"/>
            <a:r>
              <a:rPr lang="en-US" sz="1200" b="0" i="0" dirty="0">
                <a:solidFill>
                  <a:srgbClr val="383838"/>
                </a:solidFill>
                <a:effectLst/>
                <a:latin typeface="AP Font"/>
              </a:rPr>
              <a:t>Afghan boys stand amid debris after a powerful earthquake in Herat province, western of Afghanistan, Sunday, Oct. 15, 2023. </a:t>
            </a:r>
          </a:p>
          <a:p>
            <a:pPr algn="r"/>
            <a:r>
              <a:rPr lang="en-US" sz="1200" b="0" i="0" dirty="0">
                <a:solidFill>
                  <a:srgbClr val="383838"/>
                </a:solidFill>
                <a:effectLst/>
                <a:latin typeface="AP Font"/>
              </a:rPr>
              <a:t>(Save the Children via AP)</a:t>
            </a:r>
            <a:endParaRPr lang="en-US" sz="1200" dirty="0"/>
          </a:p>
        </p:txBody>
      </p:sp>
      <p:pic>
        <p:nvPicPr>
          <p:cNvPr id="6" name="Picture 5" descr="A group of people standing in front of a ruined building&#10;&#10;Description automatically generated">
            <a:extLst>
              <a:ext uri="{FF2B5EF4-FFF2-40B4-BE49-F238E27FC236}">
                <a16:creationId xmlns:a16="http://schemas.microsoft.com/office/drawing/2014/main" id="{9A110551-9E85-6E5E-1FB5-BED2E7F6C6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8210" y="914400"/>
            <a:ext cx="7772400" cy="5181600"/>
          </a:xfrm>
          <a:prstGeom prst="rect">
            <a:avLst/>
          </a:prstGeom>
        </p:spPr>
      </p:pic>
      <p:sp>
        <p:nvSpPr>
          <p:cNvPr id="8" name="Title 1">
            <a:extLst>
              <a:ext uri="{FF2B5EF4-FFF2-40B4-BE49-F238E27FC236}">
                <a16:creationId xmlns:a16="http://schemas.microsoft.com/office/drawing/2014/main" id="{34644BD4-2270-498E-5193-75E9DA942583}"/>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503444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6" name="TextBox 55">
            <a:extLst>
              <a:ext uri="{FF2B5EF4-FFF2-40B4-BE49-F238E27FC236}">
                <a16:creationId xmlns:a16="http://schemas.microsoft.com/office/drawing/2014/main" id="{5D2EC4C3-321B-964C-AFE5-D01101FCF896}"/>
              </a:ext>
            </a:extLst>
          </p:cNvPr>
          <p:cNvSpPr txBox="1"/>
          <p:nvPr/>
        </p:nvSpPr>
        <p:spPr>
          <a:xfrm>
            <a:off x="233865" y="1146381"/>
            <a:ext cx="2280736" cy="2862322"/>
          </a:xfrm>
          <a:prstGeom prst="rect">
            <a:avLst/>
          </a:prstGeom>
          <a:noFill/>
        </p:spPr>
        <p:txBody>
          <a:bodyPr wrap="square">
            <a:spAutoFit/>
          </a:bodyPr>
          <a:lstStyle/>
          <a:p>
            <a:pPr eaLnBrk="1" hangingPunct="1">
              <a:lnSpc>
                <a:spcPts val="1800"/>
              </a:lnSpc>
            </a:pPr>
            <a:r>
              <a:rPr lang="en-US" altLang="en-US" sz="1600" dirty="0">
                <a:latin typeface="Arial" panose="020B0604020202020204" pitchFamily="34" charset="0"/>
                <a:ea typeface="MS PGothic" panose="020B0600070205080204" pitchFamily="34" charset="-128"/>
              </a:rPr>
              <a:t>Animation of the full earthquake sequence including the </a:t>
            </a:r>
            <a:r>
              <a:rPr lang="en-US" altLang="en-US" sz="1600" dirty="0">
                <a:ea typeface="MS PGothic" panose="020B0600070205080204" pitchFamily="34" charset="-128"/>
              </a:rPr>
              <a:t>four</a:t>
            </a:r>
            <a:r>
              <a:rPr lang="en-US" altLang="en-US" sz="1600" dirty="0">
                <a:latin typeface="Arial" panose="020B0604020202020204" pitchFamily="34" charset="0"/>
                <a:ea typeface="MS PGothic" panose="020B0600070205080204" pitchFamily="34" charset="-128"/>
              </a:rPr>
              <a:t> </a:t>
            </a:r>
          </a:p>
          <a:p>
            <a:pPr eaLnBrk="1" hangingPunct="1">
              <a:lnSpc>
                <a:spcPts val="1800"/>
              </a:lnSpc>
            </a:pPr>
            <a:r>
              <a:rPr lang="en-US" altLang="en-US" sz="1600" dirty="0">
                <a:ea typeface="MS PGothic" panose="020B0600070205080204" pitchFamily="34" charset="-128"/>
              </a:rPr>
              <a:t>M 6.3</a:t>
            </a:r>
            <a:r>
              <a:rPr lang="en-US" altLang="en-US" sz="1600" dirty="0">
                <a:latin typeface="Arial" panose="020B0604020202020204" pitchFamily="34" charset="0"/>
                <a:ea typeface="MS PGothic" panose="020B0600070205080204" pitchFamily="34" charset="-128"/>
              </a:rPr>
              <a:t> earthquakes, as well as the </a:t>
            </a:r>
            <a:r>
              <a:rPr lang="en-US" altLang="en-US" sz="1600" dirty="0">
                <a:ea typeface="MS PGothic" panose="020B0600070205080204" pitchFamily="34" charset="-128"/>
              </a:rPr>
              <a:t>23</a:t>
            </a:r>
            <a:r>
              <a:rPr lang="en-US" altLang="en-US" sz="1600" dirty="0">
                <a:latin typeface="Arial" panose="020B0604020202020204" pitchFamily="34" charset="0"/>
                <a:ea typeface="MS PGothic" panose="020B0600070205080204" pitchFamily="34" charset="-128"/>
              </a:rPr>
              <a:t> smaller aftershocks ranging from M 4.1 to M 5.9.</a:t>
            </a:r>
          </a:p>
          <a:p>
            <a:pPr eaLnBrk="1" hangingPunct="1">
              <a:lnSpc>
                <a:spcPts val="1800"/>
              </a:lnSpc>
            </a:pPr>
            <a:endParaRPr lang="en-US" altLang="en-US" sz="1600" dirty="0">
              <a:ea typeface="MS PGothic" panose="020B0600070205080204" pitchFamily="34" charset="-128"/>
            </a:endParaRPr>
          </a:p>
          <a:p>
            <a:pPr eaLnBrk="1" hangingPunct="1">
              <a:lnSpc>
                <a:spcPts val="1800"/>
              </a:lnSpc>
            </a:pPr>
            <a:r>
              <a:rPr lang="en-US" altLang="en-US" sz="1600" dirty="0">
                <a:latin typeface="Arial" panose="020B0604020202020204" pitchFamily="34" charset="0"/>
              </a:rPr>
              <a:t>These earthquakes have all occurred northwest of the city of Herat.</a:t>
            </a:r>
            <a:endParaRPr lang="en-US" altLang="en-US" sz="1600" dirty="0">
              <a:latin typeface="Arial" panose="020B0604020202020204" pitchFamily="34" charset="0"/>
              <a:ea typeface="MS PGothic" panose="020B0600070205080204" pitchFamily="34" charset="-128"/>
            </a:endParaRPr>
          </a:p>
        </p:txBody>
      </p:sp>
      <p:sp>
        <p:nvSpPr>
          <p:cNvPr id="51" name="TextBox 50">
            <a:extLst>
              <a:ext uri="{FF2B5EF4-FFF2-40B4-BE49-F238E27FC236}">
                <a16:creationId xmlns:a16="http://schemas.microsoft.com/office/drawing/2014/main" id="{7F3279D7-A9AD-0546-B850-365E1C04A6EA}"/>
              </a:ext>
            </a:extLst>
          </p:cNvPr>
          <p:cNvSpPr txBox="1"/>
          <p:nvPr/>
        </p:nvSpPr>
        <p:spPr>
          <a:xfrm>
            <a:off x="3873230" y="6019800"/>
            <a:ext cx="5240290" cy="461665"/>
          </a:xfrm>
          <a:prstGeom prst="rect">
            <a:avLst/>
          </a:prstGeom>
          <a:noFill/>
        </p:spPr>
        <p:txBody>
          <a:bodyPr wrap="square" rtlCol="0">
            <a:spAutoFit/>
          </a:bodyPr>
          <a:lstStyle/>
          <a:p>
            <a:pPr algn="r"/>
            <a:r>
              <a:rPr lang="en-US" sz="1200" dirty="0"/>
              <a:t>Map generated from the Interactive Earthquake Browser</a:t>
            </a:r>
          </a:p>
          <a:p>
            <a:pPr algn="r"/>
            <a:r>
              <a:rPr lang="en-US" sz="1200" dirty="0"/>
              <a:t>(www.iris.edu/ieb)</a:t>
            </a:r>
          </a:p>
        </p:txBody>
      </p:sp>
      <p:sp>
        <p:nvSpPr>
          <p:cNvPr id="9" name="TextBox 14">
            <a:extLst>
              <a:ext uri="{FF2B5EF4-FFF2-40B4-BE49-F238E27FC236}">
                <a16:creationId xmlns:a16="http://schemas.microsoft.com/office/drawing/2014/main" id="{38E1638D-8175-D6AF-4816-F77177FD89C5}"/>
              </a:ext>
            </a:extLst>
          </p:cNvPr>
          <p:cNvSpPr txBox="1">
            <a:spLocks noChangeArrowheads="1"/>
          </p:cNvSpPr>
          <p:nvPr/>
        </p:nvSpPr>
        <p:spPr bwMode="auto">
          <a:xfrm>
            <a:off x="575013" y="4956535"/>
            <a:ext cx="1352375" cy="188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0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0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0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0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0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000" dirty="0">
                <a:latin typeface="Arial" panose="020B0604020202020204" pitchFamily="34" charset="0"/>
              </a:rPr>
              <a:t>Moderate</a:t>
            </a:r>
          </a:p>
          <a:p>
            <a:pPr algn="ctr" eaLnBrk="1" hangingPunct="1">
              <a:spcBef>
                <a:spcPct val="0"/>
              </a:spcBef>
              <a:spcAft>
                <a:spcPts val="400"/>
              </a:spcAft>
              <a:buFontTx/>
              <a:buNone/>
            </a:pPr>
            <a:r>
              <a:rPr lang="en-US" altLang="en-US" sz="1000" dirty="0">
                <a:latin typeface="Arial" panose="020B0604020202020204" pitchFamily="34" charset="0"/>
              </a:rPr>
              <a:t>Light</a:t>
            </a:r>
          </a:p>
          <a:p>
            <a:pPr algn="ctr" eaLnBrk="1" hangingPunct="1">
              <a:spcBef>
                <a:spcPct val="0"/>
              </a:spcBef>
              <a:spcAft>
                <a:spcPts val="400"/>
              </a:spcAft>
              <a:buFontTx/>
              <a:buNone/>
            </a:pPr>
            <a:r>
              <a:rPr lang="en-US" altLang="en-US" sz="1000" dirty="0">
                <a:latin typeface="Arial" panose="020B0604020202020204" pitchFamily="34" charset="0"/>
              </a:rPr>
              <a:t>Weak</a:t>
            </a:r>
          </a:p>
          <a:p>
            <a:pPr algn="ctr" eaLnBrk="1" hangingPunct="1">
              <a:spcBef>
                <a:spcPct val="0"/>
              </a:spcBef>
              <a:spcAft>
                <a:spcPts val="400"/>
              </a:spcAft>
              <a:buFontTx/>
              <a:buNone/>
            </a:pPr>
            <a:r>
              <a:rPr lang="en-US" altLang="en-US" sz="1000" dirty="0">
                <a:latin typeface="Arial" panose="020B0604020202020204" pitchFamily="34" charset="0"/>
              </a:rPr>
              <a:t>Not Felt</a:t>
            </a:r>
          </a:p>
        </p:txBody>
      </p:sp>
      <p:pic>
        <p:nvPicPr>
          <p:cNvPr id="11" name="Picture 9">
            <a:extLst>
              <a:ext uri="{FF2B5EF4-FFF2-40B4-BE49-F238E27FC236}">
                <a16:creationId xmlns:a16="http://schemas.microsoft.com/office/drawing/2014/main" id="{EB252DA9-0E00-AF85-1BE5-1A6389B206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104" y="4974495"/>
            <a:ext cx="496965" cy="183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0">
            <a:extLst>
              <a:ext uri="{FF2B5EF4-FFF2-40B4-BE49-F238E27FC236}">
                <a16:creationId xmlns:a16="http://schemas.microsoft.com/office/drawing/2014/main" id="{AEA82EEE-99F0-10FA-7DAF-10B4E1F8332F}"/>
              </a:ext>
            </a:extLst>
          </p:cNvPr>
          <p:cNvSpPr txBox="1">
            <a:spLocks noChangeArrowheads="1"/>
          </p:cNvSpPr>
          <p:nvPr/>
        </p:nvSpPr>
        <p:spPr bwMode="auto">
          <a:xfrm>
            <a:off x="360720" y="4757058"/>
            <a:ext cx="211003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100" b="1" dirty="0">
                <a:latin typeface="Arial" panose="020B0604020202020204" pitchFamily="34" charset="0"/>
              </a:rPr>
              <a:t>MMI   Perceived Shaking</a:t>
            </a:r>
            <a:endParaRPr lang="en-US" altLang="en-US" sz="1400" dirty="0">
              <a:latin typeface="Arial" panose="020B0604020202020204" pitchFamily="34" charset="0"/>
            </a:endParaRPr>
          </a:p>
        </p:txBody>
      </p:sp>
      <p:sp>
        <p:nvSpPr>
          <p:cNvPr id="3" name="Title 1">
            <a:extLst>
              <a:ext uri="{FF2B5EF4-FFF2-40B4-BE49-F238E27FC236}">
                <a16:creationId xmlns:a16="http://schemas.microsoft.com/office/drawing/2014/main" id="{76F9D693-BE14-BB34-4C59-497C33B9516F}"/>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5" name="FourEarthquakes-Afghan_231015">
            <a:hlinkClick r:id="" action="ppaction://media"/>
            <a:extLst>
              <a:ext uri="{FF2B5EF4-FFF2-40B4-BE49-F238E27FC236}">
                <a16:creationId xmlns:a16="http://schemas.microsoft.com/office/drawing/2014/main" id="{998BBED1-AF4E-2E81-2141-69272C541A56}"/>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549918" y="1146382"/>
            <a:ext cx="6441682" cy="4294454"/>
          </a:xfrm>
          <a:prstGeom prst="rect">
            <a:avLst/>
          </a:prstGeom>
        </p:spPr>
      </p:pic>
    </p:spTree>
    <p:extLst>
      <p:ext uri="{BB962C8B-B14F-4D97-AF65-F5344CB8AC3E}">
        <p14:creationId xmlns:p14="http://schemas.microsoft.com/office/powerpoint/2010/main" val="807577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3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Box 15">
            <a:extLst>
              <a:ext uri="{FF2B5EF4-FFF2-40B4-BE49-F238E27FC236}">
                <a16:creationId xmlns:a16="http://schemas.microsoft.com/office/drawing/2014/main" id="{48EEA964-5523-147F-98AF-2A49A31748C8}"/>
              </a:ext>
            </a:extLst>
          </p:cNvPr>
          <p:cNvSpPr txBox="1">
            <a:spLocks noChangeArrowheads="1"/>
          </p:cNvSpPr>
          <p:nvPr/>
        </p:nvSpPr>
        <p:spPr bwMode="auto">
          <a:xfrm>
            <a:off x="4362450" y="641296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6.3 Earthquake</a:t>
            </a:r>
          </a:p>
        </p:txBody>
      </p:sp>
      <p:sp>
        <p:nvSpPr>
          <p:cNvPr id="5" name="TextBox 15">
            <a:extLst>
              <a:ext uri="{FF2B5EF4-FFF2-40B4-BE49-F238E27FC236}">
                <a16:creationId xmlns:a16="http://schemas.microsoft.com/office/drawing/2014/main" id="{36FD6E03-1FCC-3506-506E-89D157D8248B}"/>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grpSp>
        <p:nvGrpSpPr>
          <p:cNvPr id="11" name="Group 10">
            <a:extLst>
              <a:ext uri="{FF2B5EF4-FFF2-40B4-BE49-F238E27FC236}">
                <a16:creationId xmlns:a16="http://schemas.microsoft.com/office/drawing/2014/main" id="{0266ACCC-FA22-2431-5B98-A33A22AC4DAD}"/>
              </a:ext>
            </a:extLst>
          </p:cNvPr>
          <p:cNvGrpSpPr/>
          <p:nvPr/>
        </p:nvGrpSpPr>
        <p:grpSpPr>
          <a:xfrm>
            <a:off x="568965" y="3801490"/>
            <a:ext cx="2541587" cy="2732088"/>
            <a:chOff x="568965" y="3801490"/>
            <a:chExt cx="2541587" cy="2732088"/>
          </a:xfrm>
        </p:grpSpPr>
        <p:sp>
          <p:nvSpPr>
            <p:cNvPr id="2" name="TextBox 14">
              <a:extLst>
                <a:ext uri="{FF2B5EF4-FFF2-40B4-BE49-F238E27FC236}">
                  <a16:creationId xmlns:a16="http://schemas.microsoft.com/office/drawing/2014/main" id="{6236CF01-9B27-8CE8-ACE7-F39E1AC02354}"/>
                </a:ext>
              </a:extLst>
            </p:cNvPr>
            <p:cNvSpPr txBox="1">
              <a:spLocks noChangeArrowheads="1"/>
            </p:cNvSpPr>
            <p:nvPr/>
          </p:nvSpPr>
          <p:spPr bwMode="auto">
            <a:xfrm>
              <a:off x="649927" y="409200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pic>
          <p:nvPicPr>
            <p:cNvPr id="6" name="Picture 9">
              <a:extLst>
                <a:ext uri="{FF2B5EF4-FFF2-40B4-BE49-F238E27FC236}">
                  <a16:creationId xmlns:a16="http://schemas.microsoft.com/office/drawing/2014/main" id="{F050F41C-F6B8-EE4B-6209-5E938E59D3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965" y="414439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0">
              <a:extLst>
                <a:ext uri="{FF2B5EF4-FFF2-40B4-BE49-F238E27FC236}">
                  <a16:creationId xmlns:a16="http://schemas.microsoft.com/office/drawing/2014/main" id="{2D3A0E85-3CC5-7B7A-04C6-BC8B6167308B}"/>
                </a:ext>
              </a:extLst>
            </p:cNvPr>
            <p:cNvSpPr txBox="1">
              <a:spLocks noChangeArrowheads="1"/>
            </p:cNvSpPr>
            <p:nvPr/>
          </p:nvSpPr>
          <p:spPr bwMode="auto">
            <a:xfrm>
              <a:off x="635640" y="380149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grpSp>
      <p:pic>
        <p:nvPicPr>
          <p:cNvPr id="13" name="Picture 12" descr="A map of a city&#10;&#10;Description automatically generated">
            <a:extLst>
              <a:ext uri="{FF2B5EF4-FFF2-40B4-BE49-F238E27FC236}">
                <a16:creationId xmlns:a16="http://schemas.microsoft.com/office/drawing/2014/main" id="{A0A7423D-779B-BE33-6BD9-AD7786C4F4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3158" y="914400"/>
            <a:ext cx="5433652" cy="5455473"/>
          </a:xfrm>
          <a:prstGeom prst="rect">
            <a:avLst/>
          </a:prstGeom>
        </p:spPr>
      </p:pic>
      <p:sp>
        <p:nvSpPr>
          <p:cNvPr id="8" name="Title 1">
            <a:extLst>
              <a:ext uri="{FF2B5EF4-FFF2-40B4-BE49-F238E27FC236}">
                <a16:creationId xmlns:a16="http://schemas.microsoft.com/office/drawing/2014/main" id="{95D840E1-8D63-C5EC-A2AD-7B9ABAD3E531}"/>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8">
            <a:extLst>
              <a:ext uri="{FF2B5EF4-FFF2-40B4-BE49-F238E27FC236}">
                <a16:creationId xmlns:a16="http://schemas.microsoft.com/office/drawing/2014/main" id="{9B4D2D18-9B21-F3F5-53E0-56EF54CA5AE5}"/>
              </a:ext>
            </a:extLst>
          </p:cNvPr>
          <p:cNvSpPr txBox="1">
            <a:spLocks noChangeArrowheads="1"/>
          </p:cNvSpPr>
          <p:nvPr/>
        </p:nvSpPr>
        <p:spPr bwMode="auto">
          <a:xfrm>
            <a:off x="304799" y="1066800"/>
            <a:ext cx="386140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The USGS estimates that 3,000 people felt severe shaking from this M 6.3 earthquake.</a:t>
            </a:r>
          </a:p>
        </p:txBody>
      </p:sp>
      <p:sp>
        <p:nvSpPr>
          <p:cNvPr id="3" name="TextBox 15">
            <a:extLst>
              <a:ext uri="{FF2B5EF4-FFF2-40B4-BE49-F238E27FC236}">
                <a16:creationId xmlns:a16="http://schemas.microsoft.com/office/drawing/2014/main" id="{7CA95531-AC0D-6F71-EE73-5E0230E55364}"/>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5" name="TextBox 20">
            <a:extLst>
              <a:ext uri="{FF2B5EF4-FFF2-40B4-BE49-F238E27FC236}">
                <a16:creationId xmlns:a16="http://schemas.microsoft.com/office/drawing/2014/main" id="{1FADAE66-E7E2-EAF7-4941-67EE3C3D4F79}"/>
              </a:ext>
            </a:extLst>
          </p:cNvPr>
          <p:cNvSpPr txBox="1">
            <a:spLocks noChangeArrowheads="1"/>
          </p:cNvSpPr>
          <p:nvPr/>
        </p:nvSpPr>
        <p:spPr bwMode="auto">
          <a:xfrm>
            <a:off x="3332843" y="5457988"/>
            <a:ext cx="5767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11" name="Picture 10" descr="A screenshot of a cell phone&#10;&#10;Description automatically generated">
            <a:extLst>
              <a:ext uri="{FF2B5EF4-FFF2-40B4-BE49-F238E27FC236}">
                <a16:creationId xmlns:a16="http://schemas.microsoft.com/office/drawing/2014/main" id="{6FDBF59D-D193-6B6D-E0AD-4E4B7EC95B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2636460"/>
            <a:ext cx="2514600" cy="4193442"/>
          </a:xfrm>
          <a:prstGeom prst="rect">
            <a:avLst/>
          </a:prstGeom>
        </p:spPr>
      </p:pic>
      <p:pic>
        <p:nvPicPr>
          <p:cNvPr id="13" name="Picture 12" descr="A map with a map of the world&#10;&#10;Description automatically generated with medium confidence">
            <a:extLst>
              <a:ext uri="{FF2B5EF4-FFF2-40B4-BE49-F238E27FC236}">
                <a16:creationId xmlns:a16="http://schemas.microsoft.com/office/drawing/2014/main" id="{58667615-68D0-2371-DCEF-82E07255B5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18603" y="771250"/>
            <a:ext cx="4661984" cy="4655873"/>
          </a:xfrm>
          <a:prstGeom prst="rect">
            <a:avLst/>
          </a:prstGeom>
        </p:spPr>
      </p:pic>
      <p:sp>
        <p:nvSpPr>
          <p:cNvPr id="6" name="Title 1">
            <a:extLst>
              <a:ext uri="{FF2B5EF4-FFF2-40B4-BE49-F238E27FC236}">
                <a16:creationId xmlns:a16="http://schemas.microsoft.com/office/drawing/2014/main" id="{D90E2DA7-83E8-4F64-DFEA-18F89AFA47C5}"/>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90950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Box 7">
            <a:extLst>
              <a:ext uri="{FF2B5EF4-FFF2-40B4-BE49-F238E27FC236}">
                <a16:creationId xmlns:a16="http://schemas.microsoft.com/office/drawing/2014/main" id="{5E375AA8-ED15-02B8-3D85-69DFE7B77B34}"/>
              </a:ext>
            </a:extLst>
          </p:cNvPr>
          <p:cNvSpPr txBox="1">
            <a:spLocks noChangeArrowheads="1"/>
          </p:cNvSpPr>
          <p:nvPr/>
        </p:nvSpPr>
        <p:spPr bwMode="auto">
          <a:xfrm>
            <a:off x="711054" y="1089548"/>
            <a:ext cx="8128146"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600" dirty="0">
                <a:solidFill>
                  <a:srgbClr val="000000"/>
                </a:solidFill>
                <a:latin typeface="Arial" panose="020B0604020202020204" pitchFamily="34" charset="0"/>
              </a:rPr>
              <a:t>Middle East tectonics and earthquakes result from the interaction of the </a:t>
            </a:r>
            <a:r>
              <a:rPr lang="en-US" altLang="en-US" sz="1600" dirty="0">
                <a:latin typeface="Arial" panose="020B0604020202020204" pitchFamily="34" charset="0"/>
              </a:rPr>
              <a:t>Eurasia, Arabia, India, and Nubian </a:t>
            </a:r>
            <a:r>
              <a:rPr lang="en-US" altLang="en-US" sz="1600" dirty="0">
                <a:solidFill>
                  <a:srgbClr val="000000"/>
                </a:solidFill>
                <a:latin typeface="Arial" panose="020B0604020202020204" pitchFamily="34" charset="0"/>
              </a:rPr>
              <a:t>Plates. This regional tectonics map shows plate motions with respect to the Eurasian Plate. The location of the earthquakes is shown by the red star.</a:t>
            </a:r>
          </a:p>
        </p:txBody>
      </p:sp>
      <p:pic>
        <p:nvPicPr>
          <p:cNvPr id="2" name="Picture 1" descr="A picture containing candelabrum, fan, grate&#10;&#10;Description automatically generated">
            <a:extLst>
              <a:ext uri="{FF2B5EF4-FFF2-40B4-BE49-F238E27FC236}">
                <a16:creationId xmlns:a16="http://schemas.microsoft.com/office/drawing/2014/main" id="{D94B5DA9-4B83-5026-DD5D-2D58A8D55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0A488ADF-0D77-CA40-841A-59CA199B913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8" name="Picture 7">
            <a:extLst>
              <a:ext uri="{FF2B5EF4-FFF2-40B4-BE49-F238E27FC236}">
                <a16:creationId xmlns:a16="http://schemas.microsoft.com/office/drawing/2014/main" id="{4D13ECC3-79C1-FD5D-1BAB-1059233C9F8B}"/>
              </a:ext>
            </a:extLst>
          </p:cNvPr>
          <p:cNvPicPr>
            <a:picLocks noChangeAspect="1"/>
          </p:cNvPicPr>
          <p:nvPr/>
        </p:nvPicPr>
        <p:blipFill rotWithShape="1">
          <a:blip r:embed="rId4">
            <a:extLst>
              <a:ext uri="{28A0092B-C50C-407E-A947-70E740481C1C}">
                <a14:useLocalDpi xmlns:a14="http://schemas.microsoft.com/office/drawing/2010/main" val="0"/>
              </a:ext>
            </a:extLst>
          </a:blip>
          <a:srcRect t="2117" b="2941"/>
          <a:stretch/>
        </p:blipFill>
        <p:spPr>
          <a:xfrm>
            <a:off x="914400" y="1828800"/>
            <a:ext cx="7772400" cy="4919546"/>
          </a:xfrm>
          <a:prstGeom prst="rect">
            <a:avLst/>
          </a:prstGeom>
        </p:spPr>
      </p:pic>
      <p:sp>
        <p:nvSpPr>
          <p:cNvPr id="22" name="5-Point Star 21">
            <a:extLst>
              <a:ext uri="{FF2B5EF4-FFF2-40B4-BE49-F238E27FC236}">
                <a16:creationId xmlns:a16="http://schemas.microsoft.com/office/drawing/2014/main" id="{A197218D-F941-2CC6-F185-271877E7207E}"/>
              </a:ext>
            </a:extLst>
          </p:cNvPr>
          <p:cNvSpPr/>
          <p:nvPr/>
        </p:nvSpPr>
        <p:spPr bwMode="auto">
          <a:xfrm>
            <a:off x="6143633" y="3845771"/>
            <a:ext cx="146050" cy="147637"/>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9225" name="TextBox 99">
            <a:extLst>
              <a:ext uri="{FF2B5EF4-FFF2-40B4-BE49-F238E27FC236}">
                <a16:creationId xmlns:a16="http://schemas.microsoft.com/office/drawing/2014/main" id="{5880C7A4-B54B-CA52-DA64-075ECD204ED6}"/>
              </a:ext>
            </a:extLst>
          </p:cNvPr>
          <p:cNvSpPr txBox="1">
            <a:spLocks noChangeArrowheads="1"/>
          </p:cNvSpPr>
          <p:nvPr/>
        </p:nvSpPr>
        <p:spPr bwMode="auto">
          <a:xfrm>
            <a:off x="6216658" y="3781089"/>
            <a:ext cx="11735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b="1" dirty="0">
                <a:solidFill>
                  <a:srgbClr val="FF0000"/>
                </a:solidFill>
                <a:latin typeface="Arial" panose="020B0604020202020204" pitchFamily="34" charset="0"/>
              </a:rPr>
              <a:t>Earthquakes</a:t>
            </a:r>
          </a:p>
        </p:txBody>
      </p:sp>
      <p:sp>
        <p:nvSpPr>
          <p:cNvPr id="10" name="TextBox 9">
            <a:extLst>
              <a:ext uri="{FF2B5EF4-FFF2-40B4-BE49-F238E27FC236}">
                <a16:creationId xmlns:a16="http://schemas.microsoft.com/office/drawing/2014/main" id="{FC21159E-DA9B-E62F-9686-6BEF1A903F3F}"/>
              </a:ext>
            </a:extLst>
          </p:cNvPr>
          <p:cNvSpPr txBox="1"/>
          <p:nvPr/>
        </p:nvSpPr>
        <p:spPr>
          <a:xfrm>
            <a:off x="2286000" y="5715000"/>
            <a:ext cx="914033" cy="246221"/>
          </a:xfrm>
          <a:prstGeom prst="rect">
            <a:avLst/>
          </a:prstGeom>
          <a:noFill/>
        </p:spPr>
        <p:txBody>
          <a:bodyPr wrap="none" rtlCol="0">
            <a:spAutoFit/>
          </a:bodyPr>
          <a:lstStyle/>
          <a:p>
            <a:r>
              <a:rPr lang="en-US" sz="1000" i="1" dirty="0"/>
              <a:t>Nubian Plate</a:t>
            </a:r>
          </a:p>
        </p:txBody>
      </p:sp>
      <p:sp>
        <p:nvSpPr>
          <p:cNvPr id="4" name="Title 1">
            <a:extLst>
              <a:ext uri="{FF2B5EF4-FFF2-40B4-BE49-F238E27FC236}">
                <a16:creationId xmlns:a16="http://schemas.microsoft.com/office/drawing/2014/main" id="{62AC7FD5-47F5-2348-DAD6-36F0D9347007}"/>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670764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7">
            <a:extLst>
              <a:ext uri="{FF2B5EF4-FFF2-40B4-BE49-F238E27FC236}">
                <a16:creationId xmlns:a16="http://schemas.microsoft.com/office/drawing/2014/main" id="{9981AB46-0C4C-A875-8CD2-2C534567336A}"/>
              </a:ext>
            </a:extLst>
          </p:cNvPr>
          <p:cNvSpPr txBox="1">
            <a:spLocks noChangeArrowheads="1"/>
          </p:cNvSpPr>
          <p:nvPr/>
        </p:nvSpPr>
        <p:spPr bwMode="auto">
          <a:xfrm>
            <a:off x="287338" y="1040666"/>
            <a:ext cx="6542087"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northward-moving India plate is colliding with southern part of the Eurasian plate at a rate of about 1.7 in/</a:t>
            </a:r>
            <a:r>
              <a:rPr lang="en-US" altLang="en-US" sz="1600" dirty="0" err="1">
                <a:latin typeface="Arial" panose="020B0604020202020204" pitchFamily="34" charset="0"/>
              </a:rPr>
              <a:t>yr</a:t>
            </a:r>
            <a:r>
              <a:rPr lang="en-US" altLang="en-US" sz="1600" dirty="0">
                <a:latin typeface="Arial" panose="020B0604020202020204" pitchFamily="34" charset="0"/>
              </a:rPr>
              <a:t> (43 mm/</a:t>
            </a:r>
            <a:r>
              <a:rPr lang="en-US" altLang="en-US" sz="1600" dirty="0" err="1">
                <a:latin typeface="Arial" panose="020B0604020202020204" pitchFamily="34" charset="0"/>
              </a:rPr>
              <a:t>yr</a:t>
            </a:r>
            <a:r>
              <a:rPr lang="en-US" altLang="en-US" sz="1600" dirty="0">
                <a:latin typeface="Arial" panose="020B0604020202020204" pitchFamily="34" charset="0"/>
              </a:rPr>
              <a:t>). This collision has created the world’s highest mountains and causes slips on major faults that generate large, often devastating earthquakes.</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Earthquakes in Afghanistan are most abundant in and near the northeastern part of the country where the effects of the plate collision between India and Asia are most pronounced. </a:t>
            </a:r>
          </a:p>
        </p:txBody>
      </p:sp>
      <p:pic>
        <p:nvPicPr>
          <p:cNvPr id="3" name="Picture 15">
            <a:extLst>
              <a:ext uri="{FF2B5EF4-FFF2-40B4-BE49-F238E27FC236}">
                <a16:creationId xmlns:a16="http://schemas.microsoft.com/office/drawing/2014/main" id="{37C735DB-09E9-B1A5-800C-7919760E9E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02438" y="600790"/>
            <a:ext cx="2312987"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satellite view of the earth&#10;&#10;Description automatically generated">
            <a:extLst>
              <a:ext uri="{FF2B5EF4-FFF2-40B4-BE49-F238E27FC236}">
                <a16:creationId xmlns:a16="http://schemas.microsoft.com/office/drawing/2014/main" id="{13CD8D78-FF81-3EFF-C222-6806C2C3BD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 y="3140869"/>
            <a:ext cx="5881107" cy="3574383"/>
          </a:xfrm>
          <a:prstGeom prst="rect">
            <a:avLst/>
          </a:prstGeom>
        </p:spPr>
      </p:pic>
      <p:sp>
        <p:nvSpPr>
          <p:cNvPr id="8" name="5-Point Star 21">
            <a:extLst>
              <a:ext uri="{FF2B5EF4-FFF2-40B4-BE49-F238E27FC236}">
                <a16:creationId xmlns:a16="http://schemas.microsoft.com/office/drawing/2014/main" id="{7F5921B9-4A69-EF24-D424-20837CEC8A97}"/>
              </a:ext>
            </a:extLst>
          </p:cNvPr>
          <p:cNvSpPr/>
          <p:nvPr/>
        </p:nvSpPr>
        <p:spPr bwMode="auto">
          <a:xfrm>
            <a:off x="1300771" y="3604842"/>
            <a:ext cx="146050" cy="147637"/>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2" name="TextBox 11">
            <a:extLst>
              <a:ext uri="{FF2B5EF4-FFF2-40B4-BE49-F238E27FC236}">
                <a16:creationId xmlns:a16="http://schemas.microsoft.com/office/drawing/2014/main" id="{D3BA2D19-2104-CAC9-DF5A-00812911EC95}"/>
              </a:ext>
            </a:extLst>
          </p:cNvPr>
          <p:cNvSpPr txBox="1"/>
          <p:nvPr/>
        </p:nvSpPr>
        <p:spPr>
          <a:xfrm>
            <a:off x="3570285" y="3447870"/>
            <a:ext cx="1612903" cy="338554"/>
          </a:xfrm>
          <a:prstGeom prst="rect">
            <a:avLst/>
          </a:prstGeom>
          <a:noFill/>
        </p:spPr>
        <p:txBody>
          <a:bodyPr wrap="square" rtlCol="0">
            <a:spAutoFit/>
          </a:bodyPr>
          <a:lstStyle/>
          <a:p>
            <a:r>
              <a:rPr lang="en-US" sz="1600" b="1" dirty="0">
                <a:solidFill>
                  <a:schemeClr val="bg1"/>
                </a:solidFill>
              </a:rPr>
              <a:t>Eurasia Plate</a:t>
            </a:r>
          </a:p>
        </p:txBody>
      </p:sp>
      <p:sp>
        <p:nvSpPr>
          <p:cNvPr id="14" name="TextBox 13">
            <a:extLst>
              <a:ext uri="{FF2B5EF4-FFF2-40B4-BE49-F238E27FC236}">
                <a16:creationId xmlns:a16="http://schemas.microsoft.com/office/drawing/2014/main" id="{511E42E2-DD93-C3D5-5560-449E707EDE7C}"/>
              </a:ext>
            </a:extLst>
          </p:cNvPr>
          <p:cNvSpPr txBox="1"/>
          <p:nvPr/>
        </p:nvSpPr>
        <p:spPr>
          <a:xfrm>
            <a:off x="2590800" y="4766846"/>
            <a:ext cx="1219200" cy="338554"/>
          </a:xfrm>
          <a:prstGeom prst="rect">
            <a:avLst/>
          </a:prstGeom>
          <a:noFill/>
        </p:spPr>
        <p:txBody>
          <a:bodyPr wrap="square" rtlCol="0">
            <a:spAutoFit/>
          </a:bodyPr>
          <a:lstStyle/>
          <a:p>
            <a:r>
              <a:rPr lang="en-US" sz="1600" b="1" dirty="0">
                <a:solidFill>
                  <a:schemeClr val="bg1"/>
                </a:solidFill>
              </a:rPr>
              <a:t>India Plate</a:t>
            </a:r>
          </a:p>
        </p:txBody>
      </p:sp>
      <p:sp>
        <p:nvSpPr>
          <p:cNvPr id="16" name="TextBox 15">
            <a:extLst>
              <a:ext uri="{FF2B5EF4-FFF2-40B4-BE49-F238E27FC236}">
                <a16:creationId xmlns:a16="http://schemas.microsoft.com/office/drawing/2014/main" id="{856DE3A6-3D87-BD85-6F77-13C42C92A858}"/>
              </a:ext>
            </a:extLst>
          </p:cNvPr>
          <p:cNvSpPr txBox="1"/>
          <p:nvPr/>
        </p:nvSpPr>
        <p:spPr>
          <a:xfrm>
            <a:off x="262321" y="4964484"/>
            <a:ext cx="1219200" cy="584775"/>
          </a:xfrm>
          <a:prstGeom prst="rect">
            <a:avLst/>
          </a:prstGeom>
          <a:noFill/>
        </p:spPr>
        <p:txBody>
          <a:bodyPr wrap="square" rtlCol="0">
            <a:spAutoFit/>
          </a:bodyPr>
          <a:lstStyle/>
          <a:p>
            <a:r>
              <a:rPr lang="en-US" sz="1600" b="1" dirty="0"/>
              <a:t>Arabia Plate</a:t>
            </a:r>
          </a:p>
        </p:txBody>
      </p:sp>
      <p:sp>
        <p:nvSpPr>
          <p:cNvPr id="17" name="TextBox 16">
            <a:extLst>
              <a:ext uri="{FF2B5EF4-FFF2-40B4-BE49-F238E27FC236}">
                <a16:creationId xmlns:a16="http://schemas.microsoft.com/office/drawing/2014/main" id="{DE40DDFF-1FF4-A9FB-C602-08481B652085}"/>
              </a:ext>
            </a:extLst>
          </p:cNvPr>
          <p:cNvSpPr txBox="1"/>
          <p:nvPr/>
        </p:nvSpPr>
        <p:spPr>
          <a:xfrm>
            <a:off x="6262107" y="5029011"/>
            <a:ext cx="3048000" cy="1569660"/>
          </a:xfrm>
          <a:prstGeom prst="rect">
            <a:avLst/>
          </a:prstGeom>
          <a:noFill/>
        </p:spPr>
        <p:txBody>
          <a:bodyPr wrap="square" rtlCol="0">
            <a:spAutoFit/>
          </a:bodyPr>
          <a:lstStyle/>
          <a:p>
            <a:r>
              <a:rPr lang="en-US" altLang="en-US" sz="1600" dirty="0">
                <a:latin typeface="Arial" panose="020B0604020202020204" pitchFamily="34" charset="0"/>
              </a:rPr>
              <a:t>However, earthquakes in western and central Afghanistan are primarily influenced by the northward movement of the Arabia Plate relative to the Eurasia Plate.</a:t>
            </a:r>
            <a:endParaRPr lang="en-US" sz="1600" dirty="0"/>
          </a:p>
        </p:txBody>
      </p:sp>
      <p:sp>
        <p:nvSpPr>
          <p:cNvPr id="5" name="Title 1">
            <a:extLst>
              <a:ext uri="{FF2B5EF4-FFF2-40B4-BE49-F238E27FC236}">
                <a16:creationId xmlns:a16="http://schemas.microsoft.com/office/drawing/2014/main" id="{8A22FFE2-D17E-A0A3-A29C-E6DA779A0987}"/>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923226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50B30B6-D47A-4E82-29A3-A8DD08D144C8}"/>
              </a:ext>
            </a:extLst>
          </p:cNvPr>
          <p:cNvGrpSpPr/>
          <p:nvPr/>
        </p:nvGrpSpPr>
        <p:grpSpPr>
          <a:xfrm>
            <a:off x="2522824" y="1600200"/>
            <a:ext cx="6561867" cy="5188810"/>
            <a:chOff x="2589499" y="1600200"/>
            <a:chExt cx="6561867" cy="5188810"/>
          </a:xfrm>
        </p:grpSpPr>
        <p:grpSp>
          <p:nvGrpSpPr>
            <p:cNvPr id="5" name="Group 4">
              <a:extLst>
                <a:ext uri="{FF2B5EF4-FFF2-40B4-BE49-F238E27FC236}">
                  <a16:creationId xmlns:a16="http://schemas.microsoft.com/office/drawing/2014/main" id="{14ED7D88-F753-A0FB-019D-20DAC00B31A6}"/>
                </a:ext>
              </a:extLst>
            </p:cNvPr>
            <p:cNvGrpSpPr/>
            <p:nvPr/>
          </p:nvGrpSpPr>
          <p:grpSpPr>
            <a:xfrm>
              <a:off x="2589499" y="1600200"/>
              <a:ext cx="6478301" cy="5133467"/>
              <a:chOff x="2514600" y="1600200"/>
              <a:chExt cx="6478301" cy="5133467"/>
            </a:xfrm>
          </p:grpSpPr>
          <p:pic>
            <p:nvPicPr>
              <p:cNvPr id="8" name="Picture 7">
                <a:extLst>
                  <a:ext uri="{FF2B5EF4-FFF2-40B4-BE49-F238E27FC236}">
                    <a16:creationId xmlns:a16="http://schemas.microsoft.com/office/drawing/2014/main" id="{8EC8E554-4867-E8DF-EFE9-AA834DA16259}"/>
                  </a:ext>
                </a:extLst>
              </p:cNvPr>
              <p:cNvPicPr>
                <a:picLocks noChangeAspect="1"/>
              </p:cNvPicPr>
              <p:nvPr/>
            </p:nvPicPr>
            <p:blipFill rotWithShape="1">
              <a:blip r:embed="rId3"/>
              <a:srcRect l="1" r="1666"/>
              <a:stretch/>
            </p:blipFill>
            <p:spPr>
              <a:xfrm>
                <a:off x="2514600" y="1600200"/>
                <a:ext cx="6478301" cy="5133467"/>
              </a:xfrm>
              <a:prstGeom prst="rect">
                <a:avLst/>
              </a:prstGeom>
            </p:spPr>
          </p:pic>
          <p:sp>
            <p:nvSpPr>
              <p:cNvPr id="9225" name="TextBox 99">
                <a:extLst>
                  <a:ext uri="{FF2B5EF4-FFF2-40B4-BE49-F238E27FC236}">
                    <a16:creationId xmlns:a16="http://schemas.microsoft.com/office/drawing/2014/main" id="{5880C7A4-B54B-CA52-DA64-075ECD204ED6}"/>
                  </a:ext>
                </a:extLst>
              </p:cNvPr>
              <p:cNvSpPr txBox="1">
                <a:spLocks noChangeArrowheads="1"/>
              </p:cNvSpPr>
              <p:nvPr/>
            </p:nvSpPr>
            <p:spPr bwMode="auto">
              <a:xfrm>
                <a:off x="3161635" y="3971818"/>
                <a:ext cx="11735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b="1" dirty="0">
                    <a:solidFill>
                      <a:srgbClr val="FF0000"/>
                    </a:solidFill>
                    <a:latin typeface="Arial" panose="020B0604020202020204" pitchFamily="34" charset="0"/>
                  </a:rPr>
                  <a:t>Earthquakes</a:t>
                </a:r>
              </a:p>
            </p:txBody>
          </p:sp>
          <p:sp>
            <p:nvSpPr>
              <p:cNvPr id="22" name="5-Point Star 21">
                <a:extLst>
                  <a:ext uri="{FF2B5EF4-FFF2-40B4-BE49-F238E27FC236}">
                    <a16:creationId xmlns:a16="http://schemas.microsoft.com/office/drawing/2014/main" id="{A197218D-F941-2CC6-F185-271877E7207E}"/>
                  </a:ext>
                </a:extLst>
              </p:cNvPr>
              <p:cNvSpPr>
                <a:spLocks noChangeAspect="1"/>
              </p:cNvSpPr>
              <p:nvPr/>
            </p:nvSpPr>
            <p:spPr bwMode="auto">
              <a:xfrm>
                <a:off x="3545537" y="3791914"/>
                <a:ext cx="271371" cy="27432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0" name="TextBox 9">
                <a:extLst>
                  <a:ext uri="{FF2B5EF4-FFF2-40B4-BE49-F238E27FC236}">
                    <a16:creationId xmlns:a16="http://schemas.microsoft.com/office/drawing/2014/main" id="{428E9987-E1C2-1746-1072-27FA7C766274}"/>
                  </a:ext>
                </a:extLst>
              </p:cNvPr>
              <p:cNvSpPr txBox="1"/>
              <p:nvPr/>
            </p:nvSpPr>
            <p:spPr>
              <a:xfrm rot="17237186">
                <a:off x="4701393" y="5581711"/>
                <a:ext cx="1189749" cy="338554"/>
              </a:xfrm>
              <a:prstGeom prst="rect">
                <a:avLst/>
              </a:prstGeom>
              <a:noFill/>
            </p:spPr>
            <p:txBody>
              <a:bodyPr wrap="none" rtlCol="0">
                <a:spAutoFit/>
              </a:bodyPr>
              <a:lstStyle/>
              <a:p>
                <a:r>
                  <a:rPr lang="en-US" sz="1600" spc="300" dirty="0"/>
                  <a:t>Chaman</a:t>
                </a:r>
              </a:p>
            </p:txBody>
          </p:sp>
          <p:grpSp>
            <p:nvGrpSpPr>
              <p:cNvPr id="11" name="Group 10">
                <a:extLst>
                  <a:ext uri="{FF2B5EF4-FFF2-40B4-BE49-F238E27FC236}">
                    <a16:creationId xmlns:a16="http://schemas.microsoft.com/office/drawing/2014/main" id="{4341693A-446A-ADB8-D797-9637E4B710C7}"/>
                  </a:ext>
                </a:extLst>
              </p:cNvPr>
              <p:cNvGrpSpPr>
                <a:grpSpLocks noChangeAspect="1"/>
              </p:cNvGrpSpPr>
              <p:nvPr/>
            </p:nvGrpSpPr>
            <p:grpSpPr>
              <a:xfrm rot="17352703">
                <a:off x="5565674" y="5011360"/>
                <a:ext cx="419206" cy="188900"/>
                <a:chOff x="1540438" y="1147023"/>
                <a:chExt cx="679986" cy="511807"/>
              </a:xfrm>
              <a:effectLst/>
            </p:grpSpPr>
            <p:grpSp>
              <p:nvGrpSpPr>
                <p:cNvPr id="12" name="Group 11">
                  <a:extLst>
                    <a:ext uri="{FF2B5EF4-FFF2-40B4-BE49-F238E27FC236}">
                      <a16:creationId xmlns:a16="http://schemas.microsoft.com/office/drawing/2014/main" id="{C44D7522-86CE-750F-FADD-B4B73F340773}"/>
                    </a:ext>
                  </a:extLst>
                </p:cNvPr>
                <p:cNvGrpSpPr/>
                <p:nvPr/>
              </p:nvGrpSpPr>
              <p:grpSpPr>
                <a:xfrm rot="1414823">
                  <a:off x="1610822" y="1147023"/>
                  <a:ext cx="609602" cy="180958"/>
                  <a:chOff x="-762002" y="2486042"/>
                  <a:chExt cx="609602" cy="180958"/>
                </a:xfrm>
              </p:grpSpPr>
              <p:cxnSp>
                <p:nvCxnSpPr>
                  <p:cNvPr id="16" name="Straight Connector 15">
                    <a:extLst>
                      <a:ext uri="{FF2B5EF4-FFF2-40B4-BE49-F238E27FC236}">
                        <a16:creationId xmlns:a16="http://schemas.microsoft.com/office/drawing/2014/main" id="{60D7E07C-218A-C7E2-55CE-1DC475635FDE}"/>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B1AE086-779D-DA48-FBA7-453436F0EE59}"/>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64F4AA19-F2D4-66D0-656F-191EF5F7ED0F}"/>
                    </a:ext>
                  </a:extLst>
                </p:cNvPr>
                <p:cNvGrpSpPr/>
                <p:nvPr/>
              </p:nvGrpSpPr>
              <p:grpSpPr>
                <a:xfrm rot="12200306">
                  <a:off x="1540438" y="1477872"/>
                  <a:ext cx="609600" cy="180958"/>
                  <a:chOff x="-762000" y="2486042"/>
                  <a:chExt cx="609600" cy="180958"/>
                </a:xfrm>
              </p:grpSpPr>
              <p:cxnSp>
                <p:nvCxnSpPr>
                  <p:cNvPr id="14" name="Straight Connector 13">
                    <a:extLst>
                      <a:ext uri="{FF2B5EF4-FFF2-40B4-BE49-F238E27FC236}">
                        <a16:creationId xmlns:a16="http://schemas.microsoft.com/office/drawing/2014/main" id="{F050A684-1977-A3D2-D48D-F8E3F9320B91}"/>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7E6C373-D2F5-7920-FDE5-E8054E974D83}"/>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8" name="TextBox 17">
                <a:extLst>
                  <a:ext uri="{FF2B5EF4-FFF2-40B4-BE49-F238E27FC236}">
                    <a16:creationId xmlns:a16="http://schemas.microsoft.com/office/drawing/2014/main" id="{AEE6E172-40F0-D3D5-85A6-E66C2BEDF33F}"/>
                  </a:ext>
                </a:extLst>
              </p:cNvPr>
              <p:cNvSpPr txBox="1"/>
              <p:nvPr/>
            </p:nvSpPr>
            <p:spPr>
              <a:xfrm rot="393402">
                <a:off x="3821058" y="3653006"/>
                <a:ext cx="878767" cy="338554"/>
              </a:xfrm>
              <a:prstGeom prst="rect">
                <a:avLst/>
              </a:prstGeom>
              <a:noFill/>
            </p:spPr>
            <p:txBody>
              <a:bodyPr wrap="none" rtlCol="0">
                <a:spAutoFit/>
              </a:bodyPr>
              <a:lstStyle/>
              <a:p>
                <a:r>
                  <a:rPr lang="en-US" sz="1600" spc="300" dirty="0"/>
                  <a:t>Herat</a:t>
                </a:r>
              </a:p>
            </p:txBody>
          </p:sp>
          <p:sp>
            <p:nvSpPr>
              <p:cNvPr id="19" name="TextBox 18">
                <a:extLst>
                  <a:ext uri="{FF2B5EF4-FFF2-40B4-BE49-F238E27FC236}">
                    <a16:creationId xmlns:a16="http://schemas.microsoft.com/office/drawing/2014/main" id="{A6C098C4-26E5-4F56-B714-F3406EC7E5DB}"/>
                  </a:ext>
                </a:extLst>
              </p:cNvPr>
              <p:cNvSpPr txBox="1"/>
              <p:nvPr/>
            </p:nvSpPr>
            <p:spPr>
              <a:xfrm rot="21404653">
                <a:off x="4652825" y="3668430"/>
                <a:ext cx="764953" cy="338554"/>
              </a:xfrm>
              <a:prstGeom prst="rect">
                <a:avLst/>
              </a:prstGeom>
              <a:noFill/>
            </p:spPr>
            <p:txBody>
              <a:bodyPr wrap="none" rtlCol="0">
                <a:spAutoFit/>
              </a:bodyPr>
              <a:lstStyle/>
              <a:p>
                <a:r>
                  <a:rPr lang="en-US" sz="1600" spc="300" dirty="0"/>
                  <a:t>fault</a:t>
                </a:r>
              </a:p>
            </p:txBody>
          </p:sp>
          <p:sp>
            <p:nvSpPr>
              <p:cNvPr id="20" name="TextBox 19">
                <a:extLst>
                  <a:ext uri="{FF2B5EF4-FFF2-40B4-BE49-F238E27FC236}">
                    <a16:creationId xmlns:a16="http://schemas.microsoft.com/office/drawing/2014/main" id="{C59BD6A9-252B-705A-6040-29820416C712}"/>
                  </a:ext>
                </a:extLst>
              </p:cNvPr>
              <p:cNvSpPr txBox="1"/>
              <p:nvPr/>
            </p:nvSpPr>
            <p:spPr>
              <a:xfrm rot="20879972">
                <a:off x="5332602" y="3526020"/>
                <a:ext cx="1066318" cy="338554"/>
              </a:xfrm>
              <a:prstGeom prst="rect">
                <a:avLst/>
              </a:prstGeom>
              <a:noFill/>
            </p:spPr>
            <p:txBody>
              <a:bodyPr wrap="none" rtlCol="0">
                <a:spAutoFit/>
              </a:bodyPr>
              <a:lstStyle/>
              <a:p>
                <a:r>
                  <a:rPr lang="en-US" sz="1600" spc="300" dirty="0"/>
                  <a:t>system</a:t>
                </a:r>
              </a:p>
            </p:txBody>
          </p:sp>
          <p:sp>
            <p:nvSpPr>
              <p:cNvPr id="23" name="TextBox 22">
                <a:extLst>
                  <a:ext uri="{FF2B5EF4-FFF2-40B4-BE49-F238E27FC236}">
                    <a16:creationId xmlns:a16="http://schemas.microsoft.com/office/drawing/2014/main" id="{DAE1C674-3BB3-6426-F19B-4A02149FB1C9}"/>
                  </a:ext>
                </a:extLst>
              </p:cNvPr>
              <p:cNvSpPr txBox="1"/>
              <p:nvPr/>
            </p:nvSpPr>
            <p:spPr>
              <a:xfrm rot="18283268">
                <a:off x="5252188" y="4742770"/>
                <a:ext cx="764953" cy="338554"/>
              </a:xfrm>
              <a:prstGeom prst="rect">
                <a:avLst/>
              </a:prstGeom>
              <a:noFill/>
            </p:spPr>
            <p:txBody>
              <a:bodyPr wrap="none" rtlCol="0">
                <a:spAutoFit/>
              </a:bodyPr>
              <a:lstStyle/>
              <a:p>
                <a:r>
                  <a:rPr lang="en-US" sz="1600" spc="300" dirty="0"/>
                  <a:t>fault</a:t>
                </a:r>
              </a:p>
            </p:txBody>
          </p:sp>
          <p:sp>
            <p:nvSpPr>
              <p:cNvPr id="24" name="TextBox 23">
                <a:extLst>
                  <a:ext uri="{FF2B5EF4-FFF2-40B4-BE49-F238E27FC236}">
                    <a16:creationId xmlns:a16="http://schemas.microsoft.com/office/drawing/2014/main" id="{8C95D743-F240-32FC-0191-707B95AB2170}"/>
                  </a:ext>
                </a:extLst>
              </p:cNvPr>
              <p:cNvSpPr txBox="1"/>
              <p:nvPr/>
            </p:nvSpPr>
            <p:spPr>
              <a:xfrm rot="18100963">
                <a:off x="5572752" y="4079540"/>
                <a:ext cx="1066318" cy="338554"/>
              </a:xfrm>
              <a:prstGeom prst="rect">
                <a:avLst/>
              </a:prstGeom>
              <a:noFill/>
            </p:spPr>
            <p:txBody>
              <a:bodyPr wrap="none" rtlCol="0">
                <a:spAutoFit/>
              </a:bodyPr>
              <a:lstStyle/>
              <a:p>
                <a:r>
                  <a:rPr lang="en-US" sz="1600" spc="300" dirty="0"/>
                  <a:t>system</a:t>
                </a:r>
              </a:p>
            </p:txBody>
          </p:sp>
          <p:grpSp>
            <p:nvGrpSpPr>
              <p:cNvPr id="25" name="Group 24">
                <a:extLst>
                  <a:ext uri="{FF2B5EF4-FFF2-40B4-BE49-F238E27FC236}">
                    <a16:creationId xmlns:a16="http://schemas.microsoft.com/office/drawing/2014/main" id="{B543216F-B9B9-DA7E-BA25-CD7F9D474F47}"/>
                  </a:ext>
                </a:extLst>
              </p:cNvPr>
              <p:cNvGrpSpPr>
                <a:grpSpLocks noChangeAspect="1"/>
              </p:cNvGrpSpPr>
              <p:nvPr/>
            </p:nvGrpSpPr>
            <p:grpSpPr>
              <a:xfrm rot="610430" flipH="1">
                <a:off x="4589091" y="3964351"/>
                <a:ext cx="419206" cy="188900"/>
                <a:chOff x="1540438" y="1147023"/>
                <a:chExt cx="679986" cy="511807"/>
              </a:xfrm>
              <a:effectLst/>
            </p:grpSpPr>
            <p:grpSp>
              <p:nvGrpSpPr>
                <p:cNvPr id="26" name="Group 25">
                  <a:extLst>
                    <a:ext uri="{FF2B5EF4-FFF2-40B4-BE49-F238E27FC236}">
                      <a16:creationId xmlns:a16="http://schemas.microsoft.com/office/drawing/2014/main" id="{7066CA51-F616-8B8B-ED0A-0CF7485289E6}"/>
                    </a:ext>
                  </a:extLst>
                </p:cNvPr>
                <p:cNvGrpSpPr/>
                <p:nvPr/>
              </p:nvGrpSpPr>
              <p:grpSpPr>
                <a:xfrm rot="1414823">
                  <a:off x="1610822" y="1147023"/>
                  <a:ext cx="609602" cy="180958"/>
                  <a:chOff x="-762002" y="2486042"/>
                  <a:chExt cx="609602" cy="180958"/>
                </a:xfrm>
              </p:grpSpPr>
              <p:cxnSp>
                <p:nvCxnSpPr>
                  <p:cNvPr id="30" name="Straight Connector 29">
                    <a:extLst>
                      <a:ext uri="{FF2B5EF4-FFF2-40B4-BE49-F238E27FC236}">
                        <a16:creationId xmlns:a16="http://schemas.microsoft.com/office/drawing/2014/main" id="{A013C5E4-0DDC-D233-885F-D7E8DDDEC5D5}"/>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BB376AC-0080-1B81-0BA6-62E98AA7638F}"/>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CD62A47B-703B-EE4F-F262-9C0399B2D29D}"/>
                    </a:ext>
                  </a:extLst>
                </p:cNvPr>
                <p:cNvGrpSpPr/>
                <p:nvPr/>
              </p:nvGrpSpPr>
              <p:grpSpPr>
                <a:xfrm rot="12200306">
                  <a:off x="1540438" y="1477872"/>
                  <a:ext cx="609600" cy="180958"/>
                  <a:chOff x="-762000" y="2486042"/>
                  <a:chExt cx="609600" cy="180958"/>
                </a:xfrm>
              </p:grpSpPr>
              <p:cxnSp>
                <p:nvCxnSpPr>
                  <p:cNvPr id="28" name="Straight Connector 27">
                    <a:extLst>
                      <a:ext uri="{FF2B5EF4-FFF2-40B4-BE49-F238E27FC236}">
                        <a16:creationId xmlns:a16="http://schemas.microsoft.com/office/drawing/2014/main" id="{0445155B-CF07-24B4-A22F-6003950B7479}"/>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F8C375C-4F29-88EB-D778-E902C3E3D037}"/>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sp>
          <p:nvSpPr>
            <p:cNvPr id="7" name="TextBox 6">
              <a:extLst>
                <a:ext uri="{FF2B5EF4-FFF2-40B4-BE49-F238E27FC236}">
                  <a16:creationId xmlns:a16="http://schemas.microsoft.com/office/drawing/2014/main" id="{19D56BAC-5A4E-A10D-A760-FA97630E2877}"/>
                </a:ext>
              </a:extLst>
            </p:cNvPr>
            <p:cNvSpPr txBox="1"/>
            <p:nvPr/>
          </p:nvSpPr>
          <p:spPr>
            <a:xfrm>
              <a:off x="6119767" y="6527400"/>
              <a:ext cx="3031599" cy="261610"/>
            </a:xfrm>
            <a:prstGeom prst="rect">
              <a:avLst/>
            </a:prstGeom>
            <a:noFill/>
          </p:spPr>
          <p:txBody>
            <a:bodyPr wrap="none" rtlCol="0">
              <a:spAutoFit/>
            </a:bodyPr>
            <a:lstStyle/>
            <a:p>
              <a:r>
                <a:rPr lang="en-US" sz="1100" dirty="0"/>
                <a:t>US Geological Survey Fact Sheet 2007–3027</a:t>
              </a:r>
            </a:p>
          </p:txBody>
        </p:sp>
      </p:grpSp>
      <p:pic>
        <p:nvPicPr>
          <p:cNvPr id="2" name="Picture 1" descr="A picture containing candelabrum, fan, grate&#10;&#10;Description automatically generated">
            <a:extLst>
              <a:ext uri="{FF2B5EF4-FFF2-40B4-BE49-F238E27FC236}">
                <a16:creationId xmlns:a16="http://schemas.microsoft.com/office/drawing/2014/main" id="{D94B5DA9-4B83-5026-DD5D-2D58A8D559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0A488ADF-0D77-CA40-841A-59CA199B913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9" name="Group 8">
            <a:extLst>
              <a:ext uri="{FF2B5EF4-FFF2-40B4-BE49-F238E27FC236}">
                <a16:creationId xmlns:a16="http://schemas.microsoft.com/office/drawing/2014/main" id="{C539946C-A47C-650C-C0D7-EB0F17503B56}"/>
              </a:ext>
            </a:extLst>
          </p:cNvPr>
          <p:cNvGrpSpPr/>
          <p:nvPr/>
        </p:nvGrpSpPr>
        <p:grpSpPr>
          <a:xfrm>
            <a:off x="307416" y="1024565"/>
            <a:ext cx="8665134" cy="5702491"/>
            <a:chOff x="307416" y="1024565"/>
            <a:chExt cx="8665134" cy="5702491"/>
          </a:xfrm>
        </p:grpSpPr>
        <p:sp>
          <p:nvSpPr>
            <p:cNvPr id="33" name="TextBox 32">
              <a:extLst>
                <a:ext uri="{FF2B5EF4-FFF2-40B4-BE49-F238E27FC236}">
                  <a16:creationId xmlns:a16="http://schemas.microsoft.com/office/drawing/2014/main" id="{01B21B51-CFE9-3FDD-F653-54F83604BEE6}"/>
                </a:ext>
              </a:extLst>
            </p:cNvPr>
            <p:cNvSpPr txBox="1"/>
            <p:nvPr/>
          </p:nvSpPr>
          <p:spPr>
            <a:xfrm>
              <a:off x="307416" y="1024565"/>
              <a:ext cx="8665134" cy="523220"/>
            </a:xfrm>
            <a:prstGeom prst="rect">
              <a:avLst/>
            </a:prstGeom>
            <a:noFill/>
          </p:spPr>
          <p:txBody>
            <a:bodyPr wrap="square" rtlCol="0">
              <a:spAutoFit/>
            </a:bodyPr>
            <a:lstStyle/>
            <a:p>
              <a:r>
                <a:rPr lang="en-US" sz="1400" dirty="0"/>
                <a:t>This map of Afghanistan shows locations of features thought to young crustal faults. The left-lateral strike-slip Chaman fault system, shown in red, is thought to be the most active and hazardous fault. The right-</a:t>
              </a:r>
            </a:p>
          </p:txBody>
        </p:sp>
        <p:sp>
          <p:nvSpPr>
            <p:cNvPr id="34" name="TextBox 33">
              <a:extLst>
                <a:ext uri="{FF2B5EF4-FFF2-40B4-BE49-F238E27FC236}">
                  <a16:creationId xmlns:a16="http://schemas.microsoft.com/office/drawing/2014/main" id="{99BBBD68-6B87-C0CE-D390-319C409388D1}"/>
                </a:ext>
              </a:extLst>
            </p:cNvPr>
            <p:cNvSpPr txBox="1"/>
            <p:nvPr/>
          </p:nvSpPr>
          <p:spPr>
            <a:xfrm>
              <a:off x="320845" y="1464077"/>
              <a:ext cx="2212505" cy="5262979"/>
            </a:xfrm>
            <a:prstGeom prst="rect">
              <a:avLst/>
            </a:prstGeom>
            <a:noFill/>
          </p:spPr>
          <p:txBody>
            <a:bodyPr wrap="square" rtlCol="0">
              <a:spAutoFit/>
            </a:bodyPr>
            <a:lstStyle/>
            <a:p>
              <a:r>
                <a:rPr lang="en-US" sz="1400" dirty="0"/>
                <a:t>lateral strike-slip Herat fault system, shown in green, is thought to have lower slip rate and be less hazardous. Faults shown in blue are considered even less active. </a:t>
              </a:r>
            </a:p>
            <a:p>
              <a:endParaRPr lang="en-US" sz="1400" dirty="0"/>
            </a:p>
            <a:p>
              <a:r>
                <a:rPr lang="en-US" sz="1400" dirty="0"/>
                <a:t>These earthquakes, indicated by the red star, occurred along or near </a:t>
              </a:r>
              <a:r>
                <a:rPr lang="en-US" sz="1400" dirty="0">
                  <a:cs typeface="Arial" panose="020B0604020202020204" pitchFamily="34" charset="0"/>
                </a:rPr>
                <a:t>the western end of the 1100-km-long Herat fault system. In this area, the Herat fault system </a:t>
              </a:r>
              <a:r>
                <a:rPr lang="en-US" sz="1400" b="0" i="0" u="none" strike="noStrike" dirty="0">
                  <a:effectLst/>
                  <a:cs typeface="Arial" panose="020B0604020202020204" pitchFamily="34" charset="0"/>
                </a:rPr>
                <a:t>splits into smaller faults with vertical displacements that formed the Herat basin. Indeed, the focal mechanisms of these</a:t>
              </a:r>
              <a:r>
                <a:rPr lang="en-US" sz="1400" dirty="0"/>
                <a:t> earthquakes indicate that they were produced by thrust faulting. </a:t>
              </a:r>
              <a:endParaRPr lang="en-US" sz="1400" dirty="0">
                <a:cs typeface="Arial" panose="020B0604020202020204" pitchFamily="34" charset="0"/>
              </a:endParaRPr>
            </a:p>
          </p:txBody>
        </p:sp>
      </p:grpSp>
      <p:sp>
        <p:nvSpPr>
          <p:cNvPr id="4" name="Title 1">
            <a:extLst>
              <a:ext uri="{FF2B5EF4-FFF2-40B4-BE49-F238E27FC236}">
                <a16:creationId xmlns:a16="http://schemas.microsoft.com/office/drawing/2014/main" id="{5CE6512F-1DBB-E84C-59F4-B76F457C2FB4}"/>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October 15, 2023 at 03:36:00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2120936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11667</TotalTime>
  <Words>1785</Words>
  <Application>Microsoft Office PowerPoint</Application>
  <PresentationFormat>On-screen Show (4:3)</PresentationFormat>
  <Paragraphs>145</Paragraphs>
  <Slides>14</Slides>
  <Notes>14</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AP Font</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Kate Bravo</cp:lastModifiedBy>
  <cp:revision>892</cp:revision>
  <dcterms:created xsi:type="dcterms:W3CDTF">2009-05-31T20:07:40Z</dcterms:created>
  <dcterms:modified xsi:type="dcterms:W3CDTF">2023-10-16T02:02:53Z</dcterms:modified>
</cp:coreProperties>
</file>