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468" r:id="rId2"/>
    <p:sldId id="474" r:id="rId3"/>
    <p:sldId id="452" r:id="rId4"/>
    <p:sldId id="475" r:id="rId5"/>
    <p:sldId id="453" r:id="rId6"/>
    <p:sldId id="473" r:id="rId7"/>
    <p:sldId id="471" r:id="rId8"/>
    <p:sldId id="366" r:id="rId9"/>
    <p:sldId id="370" r:id="rId10"/>
    <p:sldId id="461" r:id="rId11"/>
    <p:sldId id="412" r:id="rId12"/>
    <p:sldId id="472" r:id="rId13"/>
    <p:sldId id="449"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59" autoAdjust="0"/>
    <p:restoredTop sz="90476" autoAdjust="0"/>
  </p:normalViewPr>
  <p:slideViewPr>
    <p:cSldViewPr>
      <p:cViewPr varScale="1">
        <p:scale>
          <a:sx n="80" d="100"/>
          <a:sy n="80" d="100"/>
        </p:scale>
        <p:origin x="94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10/11/2023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https://earthquake.usgs.gov/earthquakes/eventpage/us6000len8/executive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  </a:t>
            </a:r>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2884158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  </a:t>
            </a:r>
            <a:r>
              <a:rPr lang="en-US" altLang="en-US" sz="1000" dirty="0">
                <a:latin typeface="Arial" panose="020B0604020202020204" pitchFamily="34" charset="0"/>
              </a:rPr>
              <a:t>Understanding focal mechanisms http://www.iris.edu/hq/programs/education_and_outreach/animations/25</a:t>
            </a: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11</a:t>
            </a:fld>
            <a:endParaRPr lang="en-US" altLang="en-US"/>
          </a:p>
        </p:txBody>
      </p:sp>
    </p:spTree>
    <p:extLst>
      <p:ext uri="{BB962C8B-B14F-4D97-AF65-F5344CB8AC3E}">
        <p14:creationId xmlns:p14="http://schemas.microsoft.com/office/powerpoint/2010/main" val="3032785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E61BFEF-C446-A17C-6F57-D7B078B4C6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4790C0A5-99C5-333F-34E3-6C38199211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Explore Global Seismicity</a:t>
            </a:r>
            <a:r>
              <a:rPr lang="en-US" altLang="en-US" dirty="0"/>
              <a:t>:  https://www.iris.edu/app/station_monitor/</a:t>
            </a:r>
          </a:p>
        </p:txBody>
      </p:sp>
      <p:sp>
        <p:nvSpPr>
          <p:cNvPr id="15363" name="Slide Number Placeholder 3">
            <a:extLst>
              <a:ext uri="{FF2B5EF4-FFF2-40B4-BE49-F238E27FC236}">
                <a16:creationId xmlns:a16="http://schemas.microsoft.com/office/drawing/2014/main" id="{29E57FD8-7204-AB6E-C9DF-10438779AB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F9D643E-3DAA-644D-AE95-494436D5F2A8}" type="slidenum">
              <a:rPr lang="en-US" altLang="en-US">
                <a:solidFill>
                  <a:srgbClr val="000000"/>
                </a:solidFill>
                <a:latin typeface="Calibri" panose="020F0502020204030204" pitchFamily="34" charset="0"/>
                <a:cs typeface="Arial" panose="020B0604020202020204" pitchFamily="34" charset="0"/>
              </a:rPr>
              <a:pPr/>
              <a:t>12</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13</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61135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Explore the seismicity:  </a:t>
            </a:r>
            <a:r>
              <a:rPr lang="en-US" altLang="en-US" dirty="0"/>
              <a:t>www.iris.edu/ieb</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171138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6</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4522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145690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8</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6152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6074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10/11/2023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10/11/2023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10/11/2023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10/11/2023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10/11/2023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10/11/2023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10/11/2023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10/11/2023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10/11/2023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10/11/2023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10/11/2023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10/11/2023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jpe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1.xml"/><Relationship Id="rId7" Type="http://schemas.openxmlformats.org/officeDocument/2006/relationships/image" Target="../media/image1.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11.xml"/><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hyperlink" Target="https://www.iris.edu/app/station_monitor/#2023-10-11T00:41:56/II-JZAX/webicorder/II-JZAX|1175510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jpe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209550" y="1076325"/>
            <a:ext cx="4309596" cy="339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rPr>
              <a:t>Another magnitude 6.3 earthquake has struck western Afghanistan, the 3rd M 6.3 earthquake in a sequence of 19 earthquakes that have occurred since October 7, 2023. The October 7th earthquakes killed more than 2,000 people and flattened whole villages in Herat province in what has become the most destructive earthquakes in the country’s recent history.</a:t>
            </a:r>
          </a:p>
          <a:p>
            <a:pPr>
              <a:buNone/>
            </a:pPr>
            <a:endParaRPr lang="en-US" altLang="en-US" sz="1600" dirty="0">
              <a:latin typeface="Arial" panose="020B0604020202020204" pitchFamily="34" charset="0"/>
            </a:endParaRPr>
          </a:p>
          <a:p>
            <a:pPr>
              <a:buNone/>
            </a:pPr>
            <a:r>
              <a:rPr lang="en-US" altLang="en-US" sz="1600" dirty="0">
                <a:latin typeface="Arial" panose="020B0604020202020204" pitchFamily="34" charset="0"/>
              </a:rPr>
              <a:t>This M 6.3 was about 28 kilometers (17 miles) outside Herat, the provincial capital, at a depth of 9 kilometers (5.6 miles). </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34.557°N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62.045°E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9</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grpSp>
        <p:nvGrpSpPr>
          <p:cNvPr id="13" name="Group 12">
            <a:extLst>
              <a:ext uri="{FF2B5EF4-FFF2-40B4-BE49-F238E27FC236}">
                <a16:creationId xmlns:a16="http://schemas.microsoft.com/office/drawing/2014/main" id="{9BEB5669-A749-7AE0-CD7C-34CF2C71D9E6}"/>
              </a:ext>
            </a:extLst>
          </p:cNvPr>
          <p:cNvGrpSpPr/>
          <p:nvPr/>
        </p:nvGrpSpPr>
        <p:grpSpPr>
          <a:xfrm>
            <a:off x="4548150" y="1063862"/>
            <a:ext cx="3735388" cy="3268464"/>
            <a:chOff x="5311076" y="980999"/>
            <a:chExt cx="3763256" cy="3292849"/>
          </a:xfrm>
        </p:grpSpPr>
        <p:pic>
          <p:nvPicPr>
            <p:cNvPr id="6" name="Picture 5" descr="A map of a city&#10;&#10;Description automatically generated">
              <a:extLst>
                <a:ext uri="{FF2B5EF4-FFF2-40B4-BE49-F238E27FC236}">
                  <a16:creationId xmlns:a16="http://schemas.microsoft.com/office/drawing/2014/main" id="{66F49EA6-AF97-69CE-3538-7B2F4B3E7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1076" y="980999"/>
              <a:ext cx="3763256" cy="3292849"/>
            </a:xfrm>
            <a:prstGeom prst="rect">
              <a:avLst/>
            </a:prstGeom>
          </p:spPr>
        </p:pic>
        <p:sp>
          <p:nvSpPr>
            <p:cNvPr id="7" name="5-Point Star 21">
              <a:extLst>
                <a:ext uri="{FF2B5EF4-FFF2-40B4-BE49-F238E27FC236}">
                  <a16:creationId xmlns:a16="http://schemas.microsoft.com/office/drawing/2014/main" id="{55AF4259-892C-4803-85A5-448BEFFB2496}"/>
                </a:ext>
              </a:extLst>
            </p:cNvPr>
            <p:cNvSpPr/>
            <p:nvPr/>
          </p:nvSpPr>
          <p:spPr bwMode="auto">
            <a:xfrm>
              <a:off x="6443844" y="1927083"/>
              <a:ext cx="333367" cy="336989"/>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pic>
        <p:nvPicPr>
          <p:cNvPr id="14" name="Picture 13" descr="A map of a mountain with purple dots&#10;&#10;Description automatically generated">
            <a:extLst>
              <a:ext uri="{FF2B5EF4-FFF2-40B4-BE49-F238E27FC236}">
                <a16:creationId xmlns:a16="http://schemas.microsoft.com/office/drawing/2014/main" id="{3662C7B0-0EDF-2DA5-18FC-9B36E7C82D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526" y="3394827"/>
            <a:ext cx="3290924" cy="3296131"/>
          </a:xfrm>
          <a:prstGeom prst="rect">
            <a:avLst/>
          </a:prstGeom>
          <a:ln w="12700">
            <a:solidFill>
              <a:schemeClr val="tx1"/>
            </a:solidFill>
          </a:ln>
        </p:spPr>
      </p:pic>
      <p:sp>
        <p:nvSpPr>
          <p:cNvPr id="15" name="Rectangle 14">
            <a:extLst>
              <a:ext uri="{FF2B5EF4-FFF2-40B4-BE49-F238E27FC236}">
                <a16:creationId xmlns:a16="http://schemas.microsoft.com/office/drawing/2014/main" id="{78CC9D3E-C4EA-B331-ED7A-09F6F22D5102}"/>
              </a:ext>
            </a:extLst>
          </p:cNvPr>
          <p:cNvSpPr/>
          <p:nvPr/>
        </p:nvSpPr>
        <p:spPr>
          <a:xfrm>
            <a:off x="5462550" y="1825862"/>
            <a:ext cx="926022" cy="1066800"/>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AF15356D-0F64-32CE-309A-D02311B2878E}"/>
              </a:ext>
            </a:extLst>
          </p:cNvPr>
          <p:cNvCxnSpPr>
            <a:cxnSpLocks/>
          </p:cNvCxnSpPr>
          <p:nvPr/>
        </p:nvCxnSpPr>
        <p:spPr>
          <a:xfrm>
            <a:off x="5462550" y="1825862"/>
            <a:ext cx="180976" cy="156896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C8DEF76-72F9-57F9-CFEC-E475BFD996E4}"/>
              </a:ext>
            </a:extLst>
          </p:cNvPr>
          <p:cNvCxnSpPr>
            <a:cxnSpLocks/>
          </p:cNvCxnSpPr>
          <p:nvPr/>
        </p:nvCxnSpPr>
        <p:spPr>
          <a:xfrm flipH="1" flipV="1">
            <a:off x="6388572" y="1825862"/>
            <a:ext cx="2545878" cy="156896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BB580D92-354A-4D93-E901-93A57CAA543D}"/>
              </a:ext>
            </a:extLst>
          </p:cNvPr>
          <p:cNvCxnSpPr/>
          <p:nvPr/>
        </p:nvCxnSpPr>
        <p:spPr>
          <a:xfrm flipH="1" flipV="1">
            <a:off x="7239000" y="4734560"/>
            <a:ext cx="533400" cy="228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99">
            <a:extLst>
              <a:ext uri="{FF2B5EF4-FFF2-40B4-BE49-F238E27FC236}">
                <a16:creationId xmlns:a16="http://schemas.microsoft.com/office/drawing/2014/main" id="{421CF3EC-C8C0-085A-6E7E-651598520D4E}"/>
              </a:ext>
            </a:extLst>
          </p:cNvPr>
          <p:cNvSpPr txBox="1">
            <a:spLocks noChangeArrowheads="1"/>
          </p:cNvSpPr>
          <p:nvPr/>
        </p:nvSpPr>
        <p:spPr bwMode="auto">
          <a:xfrm>
            <a:off x="7704720" y="4880211"/>
            <a:ext cx="11735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October 11 </a:t>
            </a:r>
          </a:p>
          <a:p>
            <a:pPr eaLnBrk="1" hangingPunct="1">
              <a:spcBef>
                <a:spcPct val="0"/>
              </a:spcBef>
              <a:buFontTx/>
              <a:buNone/>
            </a:pPr>
            <a:r>
              <a:rPr lang="en-US" altLang="en-US" sz="1200" b="1" dirty="0">
                <a:solidFill>
                  <a:srgbClr val="FF0000"/>
                </a:solidFill>
                <a:latin typeface="Arial" panose="020B0604020202020204" pitchFamily="34" charset="0"/>
              </a:rPr>
              <a:t>M 6.3</a:t>
            </a:r>
          </a:p>
        </p:txBody>
      </p:sp>
      <p:sp>
        <p:nvSpPr>
          <p:cNvPr id="12" name="TextBox 11">
            <a:extLst>
              <a:ext uri="{FF2B5EF4-FFF2-40B4-BE49-F238E27FC236}">
                <a16:creationId xmlns:a16="http://schemas.microsoft.com/office/drawing/2014/main" id="{C6CFF842-BF32-1B59-4A86-3AFCE75AC7D4}"/>
              </a:ext>
            </a:extLst>
          </p:cNvPr>
          <p:cNvSpPr txBox="1"/>
          <p:nvPr/>
        </p:nvSpPr>
        <p:spPr>
          <a:xfrm>
            <a:off x="209550" y="4572000"/>
            <a:ext cx="5462980" cy="2062103"/>
          </a:xfrm>
          <a:prstGeom prst="rect">
            <a:avLst/>
          </a:prstGeom>
          <a:noFill/>
        </p:spPr>
        <p:txBody>
          <a:bodyPr wrap="square" rtlCol="0">
            <a:spAutoFit/>
          </a:bodyPr>
          <a:lstStyle/>
          <a:p>
            <a:r>
              <a:rPr lang="en-US" altLang="en-US" sz="1600" dirty="0">
                <a:latin typeface="Arial" panose="020B0604020202020204" pitchFamily="34" charset="0"/>
              </a:rPr>
              <a:t>Early reports indicate an additional death has been recorded along with 120 injuries. </a:t>
            </a:r>
            <a:r>
              <a:rPr lang="en-US" altLang="en-US" sz="1600" dirty="0"/>
              <a:t>Fewer</a:t>
            </a:r>
            <a:r>
              <a:rPr lang="en-US" altLang="en-US" sz="1600" dirty="0">
                <a:latin typeface="Arial" panose="020B0604020202020204" pitchFamily="34" charset="0"/>
              </a:rPr>
              <a:t> people were injured because many have been sleeping in tents fearful of the continuing aftershocks. More structures in the region were damaged in this earthquake. Overall, nearly 2,000 houses in 20 villages have been destroyed. Additionally, this earthquake triggered a landslide that blocked the main Herat- </a:t>
            </a:r>
            <a:r>
              <a:rPr lang="en-US" altLang="en-US" sz="1600" dirty="0" err="1">
                <a:latin typeface="Arial" panose="020B0604020202020204" pitchFamily="34" charset="0"/>
              </a:rPr>
              <a:t>Towrgondi</a:t>
            </a:r>
            <a:r>
              <a:rPr lang="en-US" altLang="en-US" sz="1600" dirty="0">
                <a:latin typeface="Arial" panose="020B0604020202020204" pitchFamily="34" charset="0"/>
              </a:rPr>
              <a:t> highway.</a:t>
            </a:r>
            <a:endParaRPr lang="en-US" dirty="0"/>
          </a:p>
        </p:txBody>
      </p:sp>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4">
            <a:extLst>
              <a:ext uri="{FF2B5EF4-FFF2-40B4-BE49-F238E27FC236}">
                <a16:creationId xmlns:a16="http://schemas.microsoft.com/office/drawing/2014/main" id="{10EA2CE4-3CEE-DBB5-DE46-837A51E89A6C}"/>
              </a:ext>
            </a:extLst>
          </p:cNvPr>
          <p:cNvSpPr txBox="1">
            <a:spLocks noChangeArrowheads="1"/>
          </p:cNvSpPr>
          <p:nvPr/>
        </p:nvSpPr>
        <p:spPr bwMode="auto">
          <a:xfrm>
            <a:off x="304800" y="1066800"/>
            <a:ext cx="4572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 </a:t>
            </a:r>
            <a:r>
              <a:rPr lang="en-US" sz="1600" dirty="0"/>
              <a:t>There are no special characteristics of a foreshock that let us know it is a foreshock until the mainshock occurs.</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p:txBody>
      </p:sp>
      <p:pic>
        <p:nvPicPr>
          <p:cNvPr id="3" name="Picture 10" descr="usgs.jpg">
            <a:extLst>
              <a:ext uri="{FF2B5EF4-FFF2-40B4-BE49-F238E27FC236}">
                <a16:creationId xmlns:a16="http://schemas.microsoft.com/office/drawing/2014/main" id="{628460A2-07E8-25C4-D0BC-C277E4A8698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36812" y="3391376"/>
            <a:ext cx="4214044" cy="249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_004_ForeshockAftershock_720.mp4">
            <a:hlinkClick r:id="" action="ppaction://media"/>
            <a:extLst>
              <a:ext uri="{FF2B5EF4-FFF2-40B4-BE49-F238E27FC236}">
                <a16:creationId xmlns:a16="http://schemas.microsoft.com/office/drawing/2014/main" id="{E6EE1014-731A-2343-20A3-49906436837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00600" y="884888"/>
            <a:ext cx="4231039" cy="2391712"/>
          </a:xfrm>
          <a:prstGeom prst="rect">
            <a:avLst/>
          </a:prstGeom>
        </p:spPr>
      </p:pic>
      <p:sp>
        <p:nvSpPr>
          <p:cNvPr id="6" name="Title 1">
            <a:extLst>
              <a:ext uri="{FF2B5EF4-FFF2-40B4-BE49-F238E27FC236}">
                <a16:creationId xmlns:a16="http://schemas.microsoft.com/office/drawing/2014/main" id="{D201E84D-3C5D-92F1-8CF6-45E36129E28C}"/>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7" name="TextBox 6">
            <a:extLst>
              <a:ext uri="{FF2B5EF4-FFF2-40B4-BE49-F238E27FC236}">
                <a16:creationId xmlns:a16="http://schemas.microsoft.com/office/drawing/2014/main" id="{30982414-2D07-9CA0-92EC-DECA95EC8FDD}"/>
              </a:ext>
            </a:extLst>
          </p:cNvPr>
          <p:cNvSpPr txBox="1"/>
          <p:nvPr/>
        </p:nvSpPr>
        <p:spPr>
          <a:xfrm>
            <a:off x="304800" y="5896373"/>
            <a:ext cx="8650639" cy="830997"/>
          </a:xfrm>
          <a:prstGeom prst="rect">
            <a:avLst/>
          </a:prstGeom>
          <a:noFill/>
        </p:spPr>
        <p:txBody>
          <a:bodyPr wrap="square" rtlCol="0">
            <a:spAutoFit/>
          </a:bodyPr>
          <a:lstStyle/>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endParaRPr lang="en-US" dirty="0"/>
          </a:p>
        </p:txBody>
      </p:sp>
      <p:sp>
        <p:nvSpPr>
          <p:cNvPr id="9" name="TextBox 8">
            <a:extLst>
              <a:ext uri="{FF2B5EF4-FFF2-40B4-BE49-F238E27FC236}">
                <a16:creationId xmlns:a16="http://schemas.microsoft.com/office/drawing/2014/main" id="{F423478B-4645-B2EB-DB72-B9B73C05AC68}"/>
              </a:ext>
            </a:extLst>
          </p:cNvPr>
          <p:cNvSpPr txBox="1"/>
          <p:nvPr/>
        </p:nvSpPr>
        <p:spPr>
          <a:xfrm>
            <a:off x="324820" y="4241798"/>
            <a:ext cx="4475780" cy="1846659"/>
          </a:xfrm>
          <a:prstGeom prst="rect">
            <a:avLst/>
          </a:prstGeom>
          <a:noFill/>
        </p:spPr>
        <p:txBody>
          <a:bodyPr wrap="square" rtlCol="0">
            <a:spAutoFit/>
          </a:bodyPr>
          <a:lstStyle/>
          <a:p>
            <a:r>
              <a:rPr lang="en-US" sz="1600" b="0" i="0" dirty="0">
                <a:solidFill>
                  <a:srgbClr val="222222"/>
                </a:solidFill>
                <a:effectLst/>
                <a:latin typeface="Arial" panose="020B0604020202020204" pitchFamily="34" charset="0"/>
              </a:rPr>
              <a:t>The M 6.3 October 11 earthquake is within the cluster of aftershocks of the two M 6.3 October 7 earthquakes.  On that basis, the M 6.3 October 11 would be considered </a:t>
            </a:r>
            <a:r>
              <a:rPr lang="en-US" sz="1600" dirty="0">
                <a:solidFill>
                  <a:srgbClr val="222222"/>
                </a:solidFill>
              </a:rPr>
              <a:t>an </a:t>
            </a:r>
            <a:r>
              <a:rPr lang="en-US" sz="1600" b="0" i="0" dirty="0">
                <a:solidFill>
                  <a:srgbClr val="222222"/>
                </a:solidFill>
                <a:effectLst/>
                <a:latin typeface="Arial" panose="020B0604020202020204" pitchFamily="34" charset="0"/>
              </a:rPr>
              <a:t>aftershock. However, it is an unusual aftershock in having a magnitude equal to the mainshock.</a:t>
            </a:r>
            <a:endParaRPr lang="en-US" altLang="en-US" sz="1600" dirty="0"/>
          </a:p>
          <a:p>
            <a:endParaRPr lang="en-US" dirty="0"/>
          </a:p>
        </p:txBody>
      </p:sp>
    </p:spTree>
    <p:extLst>
      <p:ext uri="{BB962C8B-B14F-4D97-AF65-F5344CB8AC3E}">
        <p14:creationId xmlns:p14="http://schemas.microsoft.com/office/powerpoint/2010/main" val="270615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5">
            <a:extLst>
              <a:ext uri="{FF2B5EF4-FFF2-40B4-BE49-F238E27FC236}">
                <a16:creationId xmlns:a16="http://schemas.microsoft.com/office/drawing/2014/main" id="{BD8CC6E8-DD7E-568F-F802-2A3E0F286722}"/>
              </a:ext>
            </a:extLst>
          </p:cNvPr>
          <p:cNvGrpSpPr>
            <a:grpSpLocks/>
          </p:cNvGrpSpPr>
          <p:nvPr/>
        </p:nvGrpSpPr>
        <p:grpSpPr bwMode="auto">
          <a:xfrm>
            <a:off x="4239801" y="3198144"/>
            <a:ext cx="4187825" cy="2192338"/>
            <a:chOff x="3905250" y="4329705"/>
            <a:chExt cx="4800600" cy="2514443"/>
          </a:xfrm>
        </p:grpSpPr>
        <p:pic>
          <p:nvPicPr>
            <p:cNvPr id="9" name="Picture 2">
              <a:extLst>
                <a:ext uri="{FF2B5EF4-FFF2-40B4-BE49-F238E27FC236}">
                  <a16:creationId xmlns:a16="http://schemas.microsoft.com/office/drawing/2014/main" id="{DC8D0329-4A44-21CA-C843-0FD25245071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57650" y="4329705"/>
              <a:ext cx="4518025"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a:extLst>
                <a:ext uri="{FF2B5EF4-FFF2-40B4-BE49-F238E27FC236}">
                  <a16:creationId xmlns:a16="http://schemas.microsoft.com/office/drawing/2014/main" id="{A3E7897F-1825-E36B-5B64-5759D2557D03}"/>
                </a:ext>
              </a:extLst>
            </p:cNvPr>
            <p:cNvPicPr>
              <a:picLocks noChangeAspect="1"/>
            </p:cNvPicPr>
            <p:nvPr/>
          </p:nvPicPr>
          <p:blipFill>
            <a:blip r:embed="rId6">
              <a:extLst>
                <a:ext uri="{28A0092B-C50C-407E-A947-70E740481C1C}">
                  <a14:useLocalDpi xmlns:a14="http://schemas.microsoft.com/office/drawing/2010/main" val="0"/>
                </a:ext>
              </a:extLst>
            </a:blip>
            <a:srcRect t="73102"/>
            <a:stretch>
              <a:fillRect/>
            </a:stretch>
          </p:blipFill>
          <p:spPr bwMode="auto">
            <a:xfrm>
              <a:off x="3905250" y="6218673"/>
              <a:ext cx="48006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3736976" y="5390482"/>
            <a:ext cx="5407024" cy="14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2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32D54F1-EFE8-BB1B-3908-1EDA6D14030D}"/>
              </a:ext>
            </a:extLst>
          </p:cNvPr>
          <p:cNvSpPr txBox="1"/>
          <p:nvPr/>
        </p:nvSpPr>
        <p:spPr>
          <a:xfrm>
            <a:off x="402312" y="1108150"/>
            <a:ext cx="4093488" cy="2325508"/>
          </a:xfrm>
          <a:prstGeom prst="rect">
            <a:avLst/>
          </a:prstGeom>
          <a:noFill/>
        </p:spPr>
        <p:txBody>
          <a:bodyPr wrap="square" rtlCol="0">
            <a:spAutoFit/>
          </a:bodyPr>
          <a:lstStyle/>
          <a:p>
            <a:pPr eaLnBrk="1" hangingPunct="1">
              <a:lnSpc>
                <a:spcPts val="2200"/>
              </a:lnSpc>
              <a:spcBef>
                <a:spcPct val="0"/>
              </a:spcBef>
              <a:buFontTx/>
              <a:buNone/>
            </a:pPr>
            <a:r>
              <a:rPr lang="en-US" altLang="en-US" sz="1600" dirty="0"/>
              <a:t>The focal mechanism of this earthquake is consistent with the previous earthquakes in this sequence. T</a:t>
            </a:r>
            <a:r>
              <a:rPr lang="en-US" altLang="en-US" sz="1600" dirty="0">
                <a:latin typeface="Arial" panose="020B0604020202020204" pitchFamily="34" charset="0"/>
              </a:rPr>
              <a:t>he location, depth and focal mechanism indicate rupture occurred as the result of thrust faulting at shallow depths near the far western terminus of the Hindu Kush mountain range. </a:t>
            </a:r>
          </a:p>
          <a:p>
            <a:pPr eaLnBrk="1" hangingPunct="1">
              <a:lnSpc>
                <a:spcPts val="2200"/>
              </a:lnSpc>
              <a:spcBef>
                <a:spcPct val="0"/>
              </a:spcBef>
              <a:buFontTx/>
              <a:buNone/>
            </a:pPr>
            <a:endParaRPr lang="en-US" altLang="en-US" sz="1600" dirty="0"/>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373736" y="6351580"/>
            <a:ext cx="3534681" cy="3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200"/>
              </a:lnSpc>
              <a:spcBef>
                <a:spcPct val="0"/>
              </a:spcBef>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8" name="Picture 7" descr="A blue oval with black text&#10;&#10;Description automatically generated">
            <a:extLst>
              <a:ext uri="{FF2B5EF4-FFF2-40B4-BE49-F238E27FC236}">
                <a16:creationId xmlns:a16="http://schemas.microsoft.com/office/drawing/2014/main" id="{D336E140-B8E3-CE5C-1801-719B14373A4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2311" y="3820783"/>
            <a:ext cx="2568163" cy="2423370"/>
          </a:xfrm>
          <a:prstGeom prst="rect">
            <a:avLst/>
          </a:prstGeom>
        </p:spPr>
      </p:pic>
      <p:pic>
        <p:nvPicPr>
          <p:cNvPr id="10" name="Focal _ SHORT REVERSE">
            <a:hlinkClick r:id="" action="ppaction://media"/>
            <a:extLst>
              <a:ext uri="{FF2B5EF4-FFF2-40B4-BE49-F238E27FC236}">
                <a16:creationId xmlns:a16="http://schemas.microsoft.com/office/drawing/2014/main" id="{5FC2A640-78CB-5693-01C7-86EFE0E2C944}"/>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048654" y="876687"/>
            <a:ext cx="2915054" cy="2186291"/>
          </a:xfrm>
          <a:prstGeom prst="rect">
            <a:avLst/>
          </a:prstGeom>
        </p:spPr>
      </p:pic>
      <p:sp>
        <p:nvSpPr>
          <p:cNvPr id="12" name="Title 1">
            <a:extLst>
              <a:ext uri="{FF2B5EF4-FFF2-40B4-BE49-F238E27FC236}">
                <a16:creationId xmlns:a16="http://schemas.microsoft.com/office/drawing/2014/main" id="{359EF202-ADCB-8158-29C6-4B9E954BD16E}"/>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1777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TextBox 6">
            <a:extLst>
              <a:ext uri="{FF2B5EF4-FFF2-40B4-BE49-F238E27FC236}">
                <a16:creationId xmlns:a16="http://schemas.microsoft.com/office/drawing/2014/main" id="{34CA79F0-D619-9BB3-6934-9C92BEE1EDAE}"/>
              </a:ext>
            </a:extLst>
          </p:cNvPr>
          <p:cNvSpPr txBox="1">
            <a:spLocks noChangeArrowheads="1"/>
          </p:cNvSpPr>
          <p:nvPr/>
        </p:nvSpPr>
        <p:spPr bwMode="auto">
          <a:xfrm>
            <a:off x="5253449" y="5837241"/>
            <a:ext cx="3388394"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endParaRPr lang="en-US" altLang="en-US" sz="1400" dirty="0">
              <a:solidFill>
                <a:srgbClr val="000000"/>
              </a:solidFill>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 </a:t>
            </a:r>
          </a:p>
        </p:txBody>
      </p:sp>
      <p:sp>
        <p:nvSpPr>
          <p:cNvPr id="14349" name="TextBox 4">
            <a:extLst>
              <a:ext uri="{FF2B5EF4-FFF2-40B4-BE49-F238E27FC236}">
                <a16:creationId xmlns:a16="http://schemas.microsoft.com/office/drawing/2014/main" id="{67C9A075-20B7-71D1-01AB-5E119F9F9C19}"/>
              </a:ext>
            </a:extLst>
          </p:cNvPr>
          <p:cNvSpPr txBox="1">
            <a:spLocks noChangeArrowheads="1"/>
          </p:cNvSpPr>
          <p:nvPr/>
        </p:nvSpPr>
        <p:spPr bwMode="auto">
          <a:xfrm>
            <a:off x="2564544" y="146050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 </a:t>
            </a:r>
          </a:p>
        </p:txBody>
      </p:sp>
      <p:pic>
        <p:nvPicPr>
          <p:cNvPr id="2" name="Picture 1" descr="A picture containing candelabrum, fan, grate&#10;&#10;Description automatically generated">
            <a:extLst>
              <a:ext uri="{FF2B5EF4-FFF2-40B4-BE49-F238E27FC236}">
                <a16:creationId xmlns:a16="http://schemas.microsoft.com/office/drawing/2014/main" id="{4ED6055F-2830-0C28-232B-FC83F1404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9F673FB6-5AC2-C0E7-B1EF-600ABA2BBDF0}"/>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341" name="TextBox 7">
            <a:extLst>
              <a:ext uri="{FF2B5EF4-FFF2-40B4-BE49-F238E27FC236}">
                <a16:creationId xmlns:a16="http://schemas.microsoft.com/office/drawing/2014/main" id="{1C6225AC-4364-8164-DBB7-915CC553A8EF}"/>
              </a:ext>
            </a:extLst>
          </p:cNvPr>
          <p:cNvSpPr txBox="1">
            <a:spLocks noChangeArrowheads="1"/>
          </p:cNvSpPr>
          <p:nvPr/>
        </p:nvSpPr>
        <p:spPr bwMode="auto">
          <a:xfrm>
            <a:off x="381000" y="1125066"/>
            <a:ext cx="8534400" cy="14604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Explore the seismicity using the Station Monitor which provides access to continuous, real-time ground motion from hundreds of locations around the globe. This data, collected by seismometers, measures motion generated by earthquakes, volcanic eruptions, and other seismic sources.  </a:t>
            </a:r>
          </a:p>
          <a:p>
            <a:pPr eaLnBrk="1" hangingPunct="1">
              <a:lnSpc>
                <a:spcPts val="1800"/>
              </a:lnSpc>
              <a:spcBef>
                <a:spcPct val="0"/>
              </a:spcBef>
              <a:buFontTx/>
              <a:buNone/>
            </a:pPr>
            <a:endParaRPr lang="en-US" altLang="en-US" sz="1400" dirty="0">
              <a:solidFill>
                <a:srgbClr val="000000"/>
              </a:solidFill>
              <a:latin typeface="Arial" panose="020B0604020202020204" pitchFamily="34" charset="0"/>
            </a:endParaRPr>
          </a:p>
          <a:p>
            <a:pPr eaLnBrk="1" hangingPunct="1">
              <a:lnSpc>
                <a:spcPts val="1800"/>
              </a:lnSpc>
              <a:spcBef>
                <a:spcPct val="0"/>
              </a:spcBef>
              <a:buFontTx/>
              <a:buNone/>
            </a:pPr>
            <a:r>
              <a:rPr lang="en-US" altLang="en-US" sz="1400" dirty="0">
                <a:solidFill>
                  <a:srgbClr val="000000"/>
                </a:solidFill>
                <a:latin typeface="Arial" panose="020B0604020202020204" pitchFamily="34" charset="0"/>
              </a:rPr>
              <a:t>See the recording of the recent and previous earthquakes in </a:t>
            </a:r>
            <a:r>
              <a:rPr lang="en-US" altLang="en-US" sz="1400" dirty="0" err="1">
                <a:solidFill>
                  <a:srgbClr val="000000"/>
                </a:solidFill>
                <a:latin typeface="Arial" panose="020B0604020202020204" pitchFamily="34" charset="0"/>
              </a:rPr>
              <a:t>Jizzax</a:t>
            </a:r>
            <a:r>
              <a:rPr lang="en-US" altLang="en-US" sz="1400" dirty="0">
                <a:solidFill>
                  <a:srgbClr val="000000"/>
                </a:solidFill>
                <a:latin typeface="Arial" panose="020B0604020202020204" pitchFamily="34" charset="0"/>
              </a:rPr>
              <a:t>, Uzbekistan.</a:t>
            </a:r>
          </a:p>
          <a:p>
            <a:pPr eaLnBrk="1" hangingPunct="1">
              <a:lnSpc>
                <a:spcPts val="1800"/>
              </a:lnSpc>
              <a:spcBef>
                <a:spcPct val="0"/>
              </a:spcBef>
              <a:buFontTx/>
              <a:buNone/>
            </a:pPr>
            <a:r>
              <a:rPr lang="en-US" altLang="en-US" sz="1400" dirty="0">
                <a:solidFill>
                  <a:srgbClr val="000000"/>
                </a:solidFill>
                <a:latin typeface="Arial" panose="020B0604020202020204" pitchFamily="34" charset="0"/>
                <a:hlinkClick r:id="rId4"/>
              </a:rPr>
              <a:t>https://www.iris.edu/app/station_monitor/#2023-10-11T00:41:56/II-JZAX/webicorder/II-JZAX|11755101</a:t>
            </a:r>
            <a:endParaRPr lang="en-US" altLang="en-US" sz="1400" dirty="0">
              <a:solidFill>
                <a:srgbClr val="000000"/>
              </a:solidFill>
              <a:latin typeface="Arial" panose="020B0604020202020204" pitchFamily="34" charset="0"/>
            </a:endParaRPr>
          </a:p>
        </p:txBody>
      </p:sp>
      <p:pic>
        <p:nvPicPr>
          <p:cNvPr id="5" name="Picture 4" descr="A screenshot of a computer&#10;&#10;Description automatically generated">
            <a:extLst>
              <a:ext uri="{FF2B5EF4-FFF2-40B4-BE49-F238E27FC236}">
                <a16:creationId xmlns:a16="http://schemas.microsoft.com/office/drawing/2014/main" id="{A4373808-62B6-9033-89FE-703931AED9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42" y="2666680"/>
            <a:ext cx="8302911" cy="4120833"/>
          </a:xfrm>
          <a:prstGeom prst="rect">
            <a:avLst/>
          </a:prstGeom>
        </p:spPr>
      </p:pic>
      <p:sp>
        <p:nvSpPr>
          <p:cNvPr id="9" name="Title 1">
            <a:extLst>
              <a:ext uri="{FF2B5EF4-FFF2-40B4-BE49-F238E27FC236}">
                <a16:creationId xmlns:a16="http://schemas.microsoft.com/office/drawing/2014/main" id="{C4E2F857-2BF4-2CA0-F1D8-ACEA6CCBD386}"/>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a:extLst>
              <a:ext uri="{FF2B5EF4-FFF2-40B4-BE49-F238E27FC236}">
                <a16:creationId xmlns:a16="http://schemas.microsoft.com/office/drawing/2014/main" id="{12A30C66-247D-1AFE-252C-E40C17651F22}"/>
              </a:ext>
            </a:extLst>
          </p:cNvPr>
          <p:cNvSpPr txBox="1"/>
          <p:nvPr/>
        </p:nvSpPr>
        <p:spPr>
          <a:xfrm>
            <a:off x="2092960" y="5996971"/>
            <a:ext cx="6248400" cy="830997"/>
          </a:xfrm>
          <a:prstGeom prst="rect">
            <a:avLst/>
          </a:prstGeom>
          <a:noFill/>
        </p:spPr>
        <p:txBody>
          <a:bodyPr wrap="square" rtlCol="0">
            <a:spAutoFit/>
          </a:bodyPr>
          <a:lstStyle/>
          <a:p>
            <a:pPr algn="r"/>
            <a:r>
              <a:rPr lang="en-US" sz="1200" b="0" i="0" dirty="0">
                <a:solidFill>
                  <a:srgbClr val="383838"/>
                </a:solidFill>
                <a:effectLst/>
                <a:latin typeface="AP Font"/>
              </a:rPr>
              <a:t>A general view of the ruined </a:t>
            </a:r>
            <a:r>
              <a:rPr lang="en-US" sz="1200" b="0" i="0" dirty="0" err="1">
                <a:solidFill>
                  <a:srgbClr val="383838"/>
                </a:solidFill>
                <a:effectLst/>
                <a:latin typeface="AP Font"/>
              </a:rPr>
              <a:t>Chaahak</a:t>
            </a:r>
            <a:r>
              <a:rPr lang="en-US" sz="1200" b="0" i="0" dirty="0">
                <a:solidFill>
                  <a:srgbClr val="383838"/>
                </a:solidFill>
                <a:effectLst/>
                <a:latin typeface="AP Font"/>
              </a:rPr>
              <a:t> village after an earthquake in Zenda Jan district in Herat province, western Afghanistan, Wednesday, Oct. 11, 2023. Another strong earthquake shook western Afghanistan on Wednesday morning after an earlier one killed more than 2,000 people. (AP Photo/Ebrahim </a:t>
            </a:r>
            <a:r>
              <a:rPr lang="en-US" sz="1200" b="0" i="0" dirty="0" err="1">
                <a:solidFill>
                  <a:srgbClr val="383838"/>
                </a:solidFill>
                <a:effectLst/>
                <a:latin typeface="AP Font"/>
              </a:rPr>
              <a:t>Noroozi</a:t>
            </a:r>
            <a:r>
              <a:rPr lang="en-US" sz="1200" b="0" i="0" dirty="0">
                <a:solidFill>
                  <a:srgbClr val="383838"/>
                </a:solidFill>
                <a:effectLst/>
                <a:latin typeface="AP Font"/>
              </a:rPr>
              <a:t>)</a:t>
            </a:r>
            <a:endParaRPr lang="en-US" sz="1200" dirty="0"/>
          </a:p>
        </p:txBody>
      </p:sp>
      <p:pic>
        <p:nvPicPr>
          <p:cNvPr id="3" name="Picture 2" descr="A large rocky landscape with cars and buildings&#10;&#10;Description automatically generated">
            <a:extLst>
              <a:ext uri="{FF2B5EF4-FFF2-40B4-BE49-F238E27FC236}">
                <a16:creationId xmlns:a16="http://schemas.microsoft.com/office/drawing/2014/main" id="{92D3446B-A6FE-BD80-2F8A-05593312B4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1066800"/>
            <a:ext cx="7332355" cy="4888237"/>
          </a:xfrm>
          <a:prstGeom prst="rect">
            <a:avLst/>
          </a:prstGeom>
        </p:spPr>
      </p:pic>
      <p:sp>
        <p:nvSpPr>
          <p:cNvPr id="5" name="Title 1">
            <a:extLst>
              <a:ext uri="{FF2B5EF4-FFF2-40B4-BE49-F238E27FC236}">
                <a16:creationId xmlns:a16="http://schemas.microsoft.com/office/drawing/2014/main" id="{968AA456-A1E0-76D2-4141-24658577B032}"/>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503444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6.3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grpSp>
        <p:nvGrpSpPr>
          <p:cNvPr id="11" name="Group 10">
            <a:extLst>
              <a:ext uri="{FF2B5EF4-FFF2-40B4-BE49-F238E27FC236}">
                <a16:creationId xmlns:a16="http://schemas.microsoft.com/office/drawing/2014/main" id="{0266ACCC-FA22-2431-5B98-A33A22AC4DAD}"/>
              </a:ext>
            </a:extLst>
          </p:cNvPr>
          <p:cNvGrpSpPr/>
          <p:nvPr/>
        </p:nvGrpSpPr>
        <p:grpSpPr>
          <a:xfrm>
            <a:off x="568965" y="3801490"/>
            <a:ext cx="2541587" cy="2732088"/>
            <a:chOff x="568965" y="3801490"/>
            <a:chExt cx="2541587" cy="2732088"/>
          </a:xfrm>
        </p:grpSpPr>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grpSp>
      <p:pic>
        <p:nvPicPr>
          <p:cNvPr id="9" name="Picture 8" descr="A map of a city&#10;&#10;Description automatically generated">
            <a:extLst>
              <a:ext uri="{FF2B5EF4-FFF2-40B4-BE49-F238E27FC236}">
                <a16:creationId xmlns:a16="http://schemas.microsoft.com/office/drawing/2014/main" id="{0D7647D9-B140-1DD5-0E21-3F21DDDEC2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8079" y="937711"/>
            <a:ext cx="5392161" cy="5456201"/>
          </a:xfrm>
          <a:prstGeom prst="rect">
            <a:avLst/>
          </a:prstGeom>
        </p:spPr>
      </p:pic>
      <p:sp>
        <p:nvSpPr>
          <p:cNvPr id="8" name="Title 1">
            <a:extLst>
              <a:ext uri="{FF2B5EF4-FFF2-40B4-BE49-F238E27FC236}">
                <a16:creationId xmlns:a16="http://schemas.microsoft.com/office/drawing/2014/main" id="{86A1ADD5-97BC-91D6-E379-A0B722F0F06C}"/>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TextBox 55">
            <a:extLst>
              <a:ext uri="{FF2B5EF4-FFF2-40B4-BE49-F238E27FC236}">
                <a16:creationId xmlns:a16="http://schemas.microsoft.com/office/drawing/2014/main" id="{5D2EC4C3-321B-964C-AFE5-D01101FCF896}"/>
              </a:ext>
            </a:extLst>
          </p:cNvPr>
          <p:cNvSpPr txBox="1"/>
          <p:nvPr/>
        </p:nvSpPr>
        <p:spPr>
          <a:xfrm>
            <a:off x="233865" y="1146381"/>
            <a:ext cx="2280736" cy="3554819"/>
          </a:xfrm>
          <a:prstGeom prst="rect">
            <a:avLst/>
          </a:prstGeom>
          <a:noFill/>
        </p:spPr>
        <p:txBody>
          <a:bodyPr wrap="square">
            <a:spAutoFit/>
          </a:bodyPr>
          <a:lstStyle/>
          <a:p>
            <a:pPr eaLnBrk="1" hangingPunct="1">
              <a:lnSpc>
                <a:spcPts val="1800"/>
              </a:lnSpc>
            </a:pPr>
            <a:r>
              <a:rPr lang="en-US" altLang="en-US" sz="1600" dirty="0">
                <a:latin typeface="Arial" panose="020B0604020202020204" pitchFamily="34" charset="0"/>
                <a:ea typeface="MS PGothic" panose="020B0600070205080204" pitchFamily="34" charset="-128"/>
              </a:rPr>
              <a:t>Animation of the full earthquake sequence including the three </a:t>
            </a:r>
          </a:p>
          <a:p>
            <a:pPr eaLnBrk="1" hangingPunct="1">
              <a:lnSpc>
                <a:spcPts val="1800"/>
              </a:lnSpc>
            </a:pPr>
            <a:r>
              <a:rPr lang="en-US" altLang="en-US" sz="1600" dirty="0">
                <a:ea typeface="MS PGothic" panose="020B0600070205080204" pitchFamily="34" charset="-128"/>
              </a:rPr>
              <a:t>M 6.3</a:t>
            </a:r>
            <a:r>
              <a:rPr lang="en-US" altLang="en-US" sz="1600" dirty="0">
                <a:latin typeface="Arial" panose="020B0604020202020204" pitchFamily="34" charset="0"/>
                <a:ea typeface="MS PGothic" panose="020B0600070205080204" pitchFamily="34" charset="-128"/>
              </a:rPr>
              <a:t> earthquakes, as well as the 16 smaller aftershocks.</a:t>
            </a:r>
          </a:p>
          <a:p>
            <a:pPr eaLnBrk="1" hangingPunct="1">
              <a:lnSpc>
                <a:spcPts val="1800"/>
              </a:lnSpc>
            </a:pPr>
            <a:endParaRPr lang="en-US" altLang="en-US" sz="1600" dirty="0">
              <a:ea typeface="MS PGothic" panose="020B0600070205080204" pitchFamily="34" charset="-128"/>
            </a:endParaRPr>
          </a:p>
          <a:p>
            <a:pPr eaLnBrk="1" hangingPunct="1">
              <a:lnSpc>
                <a:spcPts val="1800"/>
              </a:lnSpc>
            </a:pPr>
            <a:r>
              <a:rPr lang="en-US" altLang="en-US" sz="1600" dirty="0">
                <a:latin typeface="Arial" panose="020B0604020202020204" pitchFamily="34" charset="0"/>
              </a:rPr>
              <a:t>These earthquakes, northwest of the city of Herat, caused strong ground shaking in Herat and throughout the smaller towns that surrounded the epicenter. </a:t>
            </a:r>
            <a:endParaRPr lang="en-US" altLang="en-US" sz="1600" dirty="0">
              <a:latin typeface="Arial" panose="020B0604020202020204" pitchFamily="34" charset="0"/>
              <a:ea typeface="MS PGothic" panose="020B0600070205080204" pitchFamily="34" charset="-128"/>
            </a:endParaRPr>
          </a:p>
        </p:txBody>
      </p:sp>
      <p:sp>
        <p:nvSpPr>
          <p:cNvPr id="51" name="TextBox 50">
            <a:extLst>
              <a:ext uri="{FF2B5EF4-FFF2-40B4-BE49-F238E27FC236}">
                <a16:creationId xmlns:a16="http://schemas.microsoft.com/office/drawing/2014/main" id="{7F3279D7-A9AD-0546-B850-365E1C04A6EA}"/>
              </a:ext>
            </a:extLst>
          </p:cNvPr>
          <p:cNvSpPr txBox="1"/>
          <p:nvPr/>
        </p:nvSpPr>
        <p:spPr>
          <a:xfrm>
            <a:off x="3873230" y="6019800"/>
            <a:ext cx="5240290" cy="461665"/>
          </a:xfrm>
          <a:prstGeom prst="rect">
            <a:avLst/>
          </a:prstGeom>
          <a:noFill/>
        </p:spPr>
        <p:txBody>
          <a:bodyPr wrap="square" rtlCol="0">
            <a:spAutoFit/>
          </a:bodyPr>
          <a:lstStyle/>
          <a:p>
            <a:pPr algn="r"/>
            <a:r>
              <a:rPr lang="en-US" sz="1200" dirty="0"/>
              <a:t>Map generated from the Interactive Earthquake Browser</a:t>
            </a:r>
          </a:p>
          <a:p>
            <a:pPr algn="r"/>
            <a:r>
              <a:rPr lang="en-US" sz="1200" dirty="0"/>
              <a:t>(www.iris.edu/ieb)</a:t>
            </a:r>
          </a:p>
        </p:txBody>
      </p:sp>
      <p:sp>
        <p:nvSpPr>
          <p:cNvPr id="2" name="Title 1">
            <a:extLst>
              <a:ext uri="{FF2B5EF4-FFF2-40B4-BE49-F238E27FC236}">
                <a16:creationId xmlns:a16="http://schemas.microsoft.com/office/drawing/2014/main" id="{E6BFB41D-BD3D-5F10-8E9A-95BDF8D2B2F9}"/>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9" name="TextBox 14">
            <a:extLst>
              <a:ext uri="{FF2B5EF4-FFF2-40B4-BE49-F238E27FC236}">
                <a16:creationId xmlns:a16="http://schemas.microsoft.com/office/drawing/2014/main" id="{38E1638D-8175-D6AF-4816-F77177FD89C5}"/>
              </a:ext>
            </a:extLst>
          </p:cNvPr>
          <p:cNvSpPr txBox="1">
            <a:spLocks noChangeArrowheads="1"/>
          </p:cNvSpPr>
          <p:nvPr/>
        </p:nvSpPr>
        <p:spPr bwMode="auto">
          <a:xfrm>
            <a:off x="575013" y="4956535"/>
            <a:ext cx="1352375" cy="188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0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0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0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0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0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000" dirty="0">
                <a:latin typeface="Arial" panose="020B0604020202020204" pitchFamily="34" charset="0"/>
              </a:rPr>
              <a:t>Moderate</a:t>
            </a:r>
          </a:p>
          <a:p>
            <a:pPr algn="ctr" eaLnBrk="1" hangingPunct="1">
              <a:spcBef>
                <a:spcPct val="0"/>
              </a:spcBef>
              <a:spcAft>
                <a:spcPts val="400"/>
              </a:spcAft>
              <a:buFontTx/>
              <a:buNone/>
            </a:pPr>
            <a:r>
              <a:rPr lang="en-US" altLang="en-US" sz="1000" dirty="0">
                <a:latin typeface="Arial" panose="020B0604020202020204" pitchFamily="34" charset="0"/>
              </a:rPr>
              <a:t>Light</a:t>
            </a:r>
          </a:p>
          <a:p>
            <a:pPr algn="ctr" eaLnBrk="1" hangingPunct="1">
              <a:spcBef>
                <a:spcPct val="0"/>
              </a:spcBef>
              <a:spcAft>
                <a:spcPts val="400"/>
              </a:spcAft>
              <a:buFontTx/>
              <a:buNone/>
            </a:pPr>
            <a:r>
              <a:rPr lang="en-US" altLang="en-US" sz="1000" dirty="0">
                <a:latin typeface="Arial" panose="020B0604020202020204" pitchFamily="34" charset="0"/>
              </a:rPr>
              <a:t>Weak</a:t>
            </a:r>
          </a:p>
          <a:p>
            <a:pPr algn="ctr" eaLnBrk="1" hangingPunct="1">
              <a:spcBef>
                <a:spcPct val="0"/>
              </a:spcBef>
              <a:spcAft>
                <a:spcPts val="400"/>
              </a:spcAft>
              <a:buFontTx/>
              <a:buNone/>
            </a:pPr>
            <a:r>
              <a:rPr lang="en-US" altLang="en-US" sz="1000" dirty="0">
                <a:latin typeface="Arial" panose="020B0604020202020204" pitchFamily="34" charset="0"/>
              </a:rPr>
              <a:t>Not Felt</a:t>
            </a:r>
          </a:p>
        </p:txBody>
      </p:sp>
      <p:pic>
        <p:nvPicPr>
          <p:cNvPr id="11" name="Picture 9">
            <a:extLst>
              <a:ext uri="{FF2B5EF4-FFF2-40B4-BE49-F238E27FC236}">
                <a16:creationId xmlns:a16="http://schemas.microsoft.com/office/drawing/2014/main" id="{EB252DA9-0E00-AF85-1BE5-1A6389B206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104" y="4974495"/>
            <a:ext cx="496965" cy="183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0">
            <a:extLst>
              <a:ext uri="{FF2B5EF4-FFF2-40B4-BE49-F238E27FC236}">
                <a16:creationId xmlns:a16="http://schemas.microsoft.com/office/drawing/2014/main" id="{AEA82EEE-99F0-10FA-7DAF-10B4E1F8332F}"/>
              </a:ext>
            </a:extLst>
          </p:cNvPr>
          <p:cNvSpPr txBox="1">
            <a:spLocks noChangeArrowheads="1"/>
          </p:cNvSpPr>
          <p:nvPr/>
        </p:nvSpPr>
        <p:spPr bwMode="auto">
          <a:xfrm>
            <a:off x="360720" y="4757058"/>
            <a:ext cx="211003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100" b="1" dirty="0">
                <a:latin typeface="Arial" panose="020B0604020202020204" pitchFamily="34" charset="0"/>
              </a:rPr>
              <a:t>MMI   Perceived Shaking</a:t>
            </a:r>
            <a:endParaRPr lang="en-US" altLang="en-US" sz="1400" dirty="0">
              <a:latin typeface="Arial" panose="020B0604020202020204" pitchFamily="34" charset="0"/>
            </a:endParaRPr>
          </a:p>
        </p:txBody>
      </p:sp>
      <p:pic>
        <p:nvPicPr>
          <p:cNvPr id="14" name="Afghanistan_Aftershocks_231011">
            <a:hlinkClick r:id="" action="ppaction://media"/>
            <a:extLst>
              <a:ext uri="{FF2B5EF4-FFF2-40B4-BE49-F238E27FC236}">
                <a16:creationId xmlns:a16="http://schemas.microsoft.com/office/drawing/2014/main" id="{12DFDF13-0F42-3AB1-1873-06B56615414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617837" y="1146381"/>
            <a:ext cx="6319940" cy="4213293"/>
          </a:xfrm>
          <a:prstGeom prst="rect">
            <a:avLst/>
          </a:prstGeom>
        </p:spPr>
      </p:pic>
    </p:spTree>
    <p:extLst>
      <p:ext uri="{BB962C8B-B14F-4D97-AF65-F5344CB8AC3E}">
        <p14:creationId xmlns:p14="http://schemas.microsoft.com/office/powerpoint/2010/main" val="80757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256"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386140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4,000 people felt severe shaking from this M 6.3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 name="Picture 6" descr="A map with a map of the middle east&#10;&#10;Description automatically generated with medium confidence">
            <a:extLst>
              <a:ext uri="{FF2B5EF4-FFF2-40B4-BE49-F238E27FC236}">
                <a16:creationId xmlns:a16="http://schemas.microsoft.com/office/drawing/2014/main" id="{81AFB360-4647-7E33-9A38-C300B2B852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884" y="823730"/>
            <a:ext cx="4664667" cy="4634258"/>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C8B61439-2A68-44CE-0F87-43D82AC85D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256" y="2668868"/>
            <a:ext cx="2442944" cy="4131981"/>
          </a:xfrm>
          <a:prstGeom prst="rect">
            <a:avLst/>
          </a:prstGeom>
        </p:spPr>
      </p:pic>
      <p:sp>
        <p:nvSpPr>
          <p:cNvPr id="6" name="Title 1">
            <a:extLst>
              <a:ext uri="{FF2B5EF4-FFF2-40B4-BE49-F238E27FC236}">
                <a16:creationId xmlns:a16="http://schemas.microsoft.com/office/drawing/2014/main" id="{DD45CE5A-F3FB-325F-5578-8AF50A2A9EFB}"/>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0950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7">
            <a:extLst>
              <a:ext uri="{FF2B5EF4-FFF2-40B4-BE49-F238E27FC236}">
                <a16:creationId xmlns:a16="http://schemas.microsoft.com/office/drawing/2014/main" id="{5E375AA8-ED15-02B8-3D85-69DFE7B77B34}"/>
              </a:ext>
            </a:extLst>
          </p:cNvPr>
          <p:cNvSpPr txBox="1">
            <a:spLocks noChangeArrowheads="1"/>
          </p:cNvSpPr>
          <p:nvPr/>
        </p:nvSpPr>
        <p:spPr bwMode="auto">
          <a:xfrm>
            <a:off x="711054" y="1089548"/>
            <a:ext cx="812814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600" dirty="0">
                <a:solidFill>
                  <a:srgbClr val="000000"/>
                </a:solidFill>
                <a:latin typeface="Arial" panose="020B0604020202020204" pitchFamily="34" charset="0"/>
              </a:rPr>
              <a:t>Middle East tectonics and earthquakes result from the interaction of the </a:t>
            </a:r>
            <a:r>
              <a:rPr lang="en-US" altLang="en-US" sz="1600" dirty="0">
                <a:latin typeface="Arial" panose="020B0604020202020204" pitchFamily="34" charset="0"/>
              </a:rPr>
              <a:t>Eurasia, Arabia, India, and Nubian </a:t>
            </a:r>
            <a:r>
              <a:rPr lang="en-US" altLang="en-US" sz="1600" dirty="0">
                <a:solidFill>
                  <a:srgbClr val="000000"/>
                </a:solidFill>
                <a:latin typeface="Arial" panose="020B0604020202020204" pitchFamily="34" charset="0"/>
              </a:rPr>
              <a:t>Plates. This regional tectonics map shows plate motions with respect to the Eurasian Plate. The location of the earthquakes is shown by the red star.</a:t>
            </a:r>
          </a:p>
        </p:txBody>
      </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7">
            <a:extLst>
              <a:ext uri="{FF2B5EF4-FFF2-40B4-BE49-F238E27FC236}">
                <a16:creationId xmlns:a16="http://schemas.microsoft.com/office/drawing/2014/main" id="{4D13ECC3-79C1-FD5D-1BAB-1059233C9F8B}"/>
              </a:ext>
            </a:extLst>
          </p:cNvPr>
          <p:cNvPicPr>
            <a:picLocks noChangeAspect="1"/>
          </p:cNvPicPr>
          <p:nvPr/>
        </p:nvPicPr>
        <p:blipFill rotWithShape="1">
          <a:blip r:embed="rId4">
            <a:extLst>
              <a:ext uri="{28A0092B-C50C-407E-A947-70E740481C1C}">
                <a14:useLocalDpi xmlns:a14="http://schemas.microsoft.com/office/drawing/2010/main" val="0"/>
              </a:ext>
            </a:extLst>
          </a:blip>
          <a:srcRect t="2117" b="2941"/>
          <a:stretch/>
        </p:blipFill>
        <p:spPr>
          <a:xfrm>
            <a:off x="914400" y="1828800"/>
            <a:ext cx="7772400" cy="4919546"/>
          </a:xfrm>
          <a:prstGeom prst="rect">
            <a:avLst/>
          </a:prstGeom>
        </p:spPr>
      </p:pic>
      <p:sp>
        <p:nvSpPr>
          <p:cNvPr id="22" name="5-Point Star 21">
            <a:extLst>
              <a:ext uri="{FF2B5EF4-FFF2-40B4-BE49-F238E27FC236}">
                <a16:creationId xmlns:a16="http://schemas.microsoft.com/office/drawing/2014/main" id="{A197218D-F941-2CC6-F185-271877E7207E}"/>
              </a:ext>
            </a:extLst>
          </p:cNvPr>
          <p:cNvSpPr/>
          <p:nvPr/>
        </p:nvSpPr>
        <p:spPr bwMode="auto">
          <a:xfrm>
            <a:off x="6143633" y="3845771"/>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6216658" y="3781089"/>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0" name="TextBox 9">
            <a:extLst>
              <a:ext uri="{FF2B5EF4-FFF2-40B4-BE49-F238E27FC236}">
                <a16:creationId xmlns:a16="http://schemas.microsoft.com/office/drawing/2014/main" id="{FC21159E-DA9B-E62F-9686-6BEF1A903F3F}"/>
              </a:ext>
            </a:extLst>
          </p:cNvPr>
          <p:cNvSpPr txBox="1"/>
          <p:nvPr/>
        </p:nvSpPr>
        <p:spPr>
          <a:xfrm>
            <a:off x="2286000" y="5715000"/>
            <a:ext cx="914033" cy="246221"/>
          </a:xfrm>
          <a:prstGeom prst="rect">
            <a:avLst/>
          </a:prstGeom>
          <a:noFill/>
        </p:spPr>
        <p:txBody>
          <a:bodyPr wrap="none" rtlCol="0">
            <a:spAutoFit/>
          </a:bodyPr>
          <a:lstStyle/>
          <a:p>
            <a:r>
              <a:rPr lang="en-US" sz="1000" i="1" dirty="0"/>
              <a:t>Nubian Plate</a:t>
            </a:r>
          </a:p>
        </p:txBody>
      </p:sp>
      <p:sp>
        <p:nvSpPr>
          <p:cNvPr id="4" name="Title 1">
            <a:extLst>
              <a:ext uri="{FF2B5EF4-FFF2-40B4-BE49-F238E27FC236}">
                <a16:creationId xmlns:a16="http://schemas.microsoft.com/office/drawing/2014/main" id="{7EEE69F8-B178-75E0-3A55-3684E2DBF81F}"/>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67076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7">
            <a:extLst>
              <a:ext uri="{FF2B5EF4-FFF2-40B4-BE49-F238E27FC236}">
                <a16:creationId xmlns:a16="http://schemas.microsoft.com/office/drawing/2014/main" id="{9981AB46-0C4C-A875-8CD2-2C534567336A}"/>
              </a:ext>
            </a:extLst>
          </p:cNvPr>
          <p:cNvSpPr txBox="1">
            <a:spLocks noChangeArrowheads="1"/>
          </p:cNvSpPr>
          <p:nvPr/>
        </p:nvSpPr>
        <p:spPr bwMode="auto">
          <a:xfrm>
            <a:off x="287338" y="1040666"/>
            <a:ext cx="654208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northward-moving India plate is colliding with southern part of the Eurasian plate at a rate of about 1.7 in/</a:t>
            </a:r>
            <a:r>
              <a:rPr lang="en-US" altLang="en-US" sz="1600" dirty="0" err="1">
                <a:latin typeface="Arial" panose="020B0604020202020204" pitchFamily="34" charset="0"/>
              </a:rPr>
              <a:t>yr</a:t>
            </a:r>
            <a:r>
              <a:rPr lang="en-US" altLang="en-US" sz="1600" dirty="0">
                <a:latin typeface="Arial" panose="020B0604020202020204" pitchFamily="34" charset="0"/>
              </a:rPr>
              <a:t> (43 mm/</a:t>
            </a:r>
            <a:r>
              <a:rPr lang="en-US" altLang="en-US" sz="1600" dirty="0" err="1">
                <a:latin typeface="Arial" panose="020B0604020202020204" pitchFamily="34" charset="0"/>
              </a:rPr>
              <a:t>yr</a:t>
            </a:r>
            <a:r>
              <a:rPr lang="en-US" altLang="en-US" sz="1600" dirty="0">
                <a:latin typeface="Arial" panose="020B0604020202020204" pitchFamily="34" charset="0"/>
              </a:rPr>
              <a:t>). This collision has created the world’s highest mountains and causes slips on major faults that generate large, often devastating earthquakes.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Earthquakes in Afghanistan are most abundant in and near the northeastern part of the country where the effects of the plate collision between India and Asia are most pronounced. </a:t>
            </a:r>
          </a:p>
        </p:txBody>
      </p:sp>
      <p:pic>
        <p:nvPicPr>
          <p:cNvPr id="3" name="Picture 15">
            <a:extLst>
              <a:ext uri="{FF2B5EF4-FFF2-40B4-BE49-F238E27FC236}">
                <a16:creationId xmlns:a16="http://schemas.microsoft.com/office/drawing/2014/main" id="{37C735DB-09E9-B1A5-800C-7919760E9E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02438" y="600790"/>
            <a:ext cx="2312987"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satellite view of the earth&#10;&#10;Description automatically generated">
            <a:extLst>
              <a:ext uri="{FF2B5EF4-FFF2-40B4-BE49-F238E27FC236}">
                <a16:creationId xmlns:a16="http://schemas.microsoft.com/office/drawing/2014/main" id="{13CD8D78-FF81-3EFF-C222-6806C2C3BD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140869"/>
            <a:ext cx="5881107" cy="3574383"/>
          </a:xfrm>
          <a:prstGeom prst="rect">
            <a:avLst/>
          </a:prstGeom>
        </p:spPr>
      </p:pic>
      <p:sp>
        <p:nvSpPr>
          <p:cNvPr id="8" name="5-Point Star 21">
            <a:extLst>
              <a:ext uri="{FF2B5EF4-FFF2-40B4-BE49-F238E27FC236}">
                <a16:creationId xmlns:a16="http://schemas.microsoft.com/office/drawing/2014/main" id="{7F5921B9-4A69-EF24-D424-20837CEC8A97}"/>
              </a:ext>
            </a:extLst>
          </p:cNvPr>
          <p:cNvSpPr/>
          <p:nvPr/>
        </p:nvSpPr>
        <p:spPr bwMode="auto">
          <a:xfrm>
            <a:off x="1300771" y="3604842"/>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2" name="TextBox 11">
            <a:extLst>
              <a:ext uri="{FF2B5EF4-FFF2-40B4-BE49-F238E27FC236}">
                <a16:creationId xmlns:a16="http://schemas.microsoft.com/office/drawing/2014/main" id="{D3BA2D19-2104-CAC9-DF5A-00812911EC95}"/>
              </a:ext>
            </a:extLst>
          </p:cNvPr>
          <p:cNvSpPr txBox="1"/>
          <p:nvPr/>
        </p:nvSpPr>
        <p:spPr>
          <a:xfrm>
            <a:off x="3570285" y="3447870"/>
            <a:ext cx="1612903" cy="338554"/>
          </a:xfrm>
          <a:prstGeom prst="rect">
            <a:avLst/>
          </a:prstGeom>
          <a:noFill/>
        </p:spPr>
        <p:txBody>
          <a:bodyPr wrap="square" rtlCol="0">
            <a:spAutoFit/>
          </a:bodyPr>
          <a:lstStyle/>
          <a:p>
            <a:r>
              <a:rPr lang="en-US" sz="1600" b="1" dirty="0">
                <a:solidFill>
                  <a:schemeClr val="bg1"/>
                </a:solidFill>
              </a:rPr>
              <a:t>Eurasia Plate</a:t>
            </a:r>
          </a:p>
        </p:txBody>
      </p:sp>
      <p:sp>
        <p:nvSpPr>
          <p:cNvPr id="14" name="TextBox 13">
            <a:extLst>
              <a:ext uri="{FF2B5EF4-FFF2-40B4-BE49-F238E27FC236}">
                <a16:creationId xmlns:a16="http://schemas.microsoft.com/office/drawing/2014/main" id="{511E42E2-DD93-C3D5-5560-449E707EDE7C}"/>
              </a:ext>
            </a:extLst>
          </p:cNvPr>
          <p:cNvSpPr txBox="1"/>
          <p:nvPr/>
        </p:nvSpPr>
        <p:spPr>
          <a:xfrm>
            <a:off x="2590800" y="4766846"/>
            <a:ext cx="1219200" cy="338554"/>
          </a:xfrm>
          <a:prstGeom prst="rect">
            <a:avLst/>
          </a:prstGeom>
          <a:noFill/>
        </p:spPr>
        <p:txBody>
          <a:bodyPr wrap="square" rtlCol="0">
            <a:spAutoFit/>
          </a:bodyPr>
          <a:lstStyle/>
          <a:p>
            <a:r>
              <a:rPr lang="en-US" sz="1600" b="1" dirty="0">
                <a:solidFill>
                  <a:schemeClr val="bg1"/>
                </a:solidFill>
              </a:rPr>
              <a:t>India Plate</a:t>
            </a:r>
          </a:p>
        </p:txBody>
      </p:sp>
      <p:sp>
        <p:nvSpPr>
          <p:cNvPr id="16" name="TextBox 15">
            <a:extLst>
              <a:ext uri="{FF2B5EF4-FFF2-40B4-BE49-F238E27FC236}">
                <a16:creationId xmlns:a16="http://schemas.microsoft.com/office/drawing/2014/main" id="{856DE3A6-3D87-BD85-6F77-13C42C92A858}"/>
              </a:ext>
            </a:extLst>
          </p:cNvPr>
          <p:cNvSpPr txBox="1"/>
          <p:nvPr/>
        </p:nvSpPr>
        <p:spPr>
          <a:xfrm>
            <a:off x="262321" y="4964484"/>
            <a:ext cx="1219200" cy="584775"/>
          </a:xfrm>
          <a:prstGeom prst="rect">
            <a:avLst/>
          </a:prstGeom>
          <a:noFill/>
        </p:spPr>
        <p:txBody>
          <a:bodyPr wrap="square" rtlCol="0">
            <a:spAutoFit/>
          </a:bodyPr>
          <a:lstStyle/>
          <a:p>
            <a:r>
              <a:rPr lang="en-US" sz="1600" b="1" dirty="0"/>
              <a:t>Arabia Plate</a:t>
            </a:r>
          </a:p>
        </p:txBody>
      </p:sp>
      <p:sp>
        <p:nvSpPr>
          <p:cNvPr id="17" name="TextBox 16">
            <a:extLst>
              <a:ext uri="{FF2B5EF4-FFF2-40B4-BE49-F238E27FC236}">
                <a16:creationId xmlns:a16="http://schemas.microsoft.com/office/drawing/2014/main" id="{DE40DDFF-1FF4-A9FB-C602-08481B652085}"/>
              </a:ext>
            </a:extLst>
          </p:cNvPr>
          <p:cNvSpPr txBox="1"/>
          <p:nvPr/>
        </p:nvSpPr>
        <p:spPr>
          <a:xfrm>
            <a:off x="6262107" y="5029011"/>
            <a:ext cx="3048000" cy="1569660"/>
          </a:xfrm>
          <a:prstGeom prst="rect">
            <a:avLst/>
          </a:prstGeom>
          <a:noFill/>
        </p:spPr>
        <p:txBody>
          <a:bodyPr wrap="square" rtlCol="0">
            <a:spAutoFit/>
          </a:bodyPr>
          <a:lstStyle/>
          <a:p>
            <a:r>
              <a:rPr lang="en-US" altLang="en-US" sz="1600" dirty="0">
                <a:latin typeface="Arial" panose="020B0604020202020204" pitchFamily="34" charset="0"/>
              </a:rPr>
              <a:t>However, earthquakes in western and central Afghanistan are primarily influenced by the northward movement of the Arabia Plate relative to the Eurasia Plate.</a:t>
            </a:r>
            <a:endParaRPr lang="en-US" sz="1600" dirty="0"/>
          </a:p>
        </p:txBody>
      </p:sp>
      <p:sp>
        <p:nvSpPr>
          <p:cNvPr id="5" name="Title 1">
            <a:extLst>
              <a:ext uri="{FF2B5EF4-FFF2-40B4-BE49-F238E27FC236}">
                <a16:creationId xmlns:a16="http://schemas.microsoft.com/office/drawing/2014/main" id="{0568E843-4990-508F-A011-905B547AA5A9}"/>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23226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0B30B6-D47A-4E82-29A3-A8DD08D144C8}"/>
              </a:ext>
            </a:extLst>
          </p:cNvPr>
          <p:cNvGrpSpPr/>
          <p:nvPr/>
        </p:nvGrpSpPr>
        <p:grpSpPr>
          <a:xfrm>
            <a:off x="2522824" y="1600200"/>
            <a:ext cx="6561867" cy="5188810"/>
            <a:chOff x="2589499" y="1600200"/>
            <a:chExt cx="6561867" cy="5188810"/>
          </a:xfrm>
        </p:grpSpPr>
        <p:grpSp>
          <p:nvGrpSpPr>
            <p:cNvPr id="5" name="Group 4">
              <a:extLst>
                <a:ext uri="{FF2B5EF4-FFF2-40B4-BE49-F238E27FC236}">
                  <a16:creationId xmlns:a16="http://schemas.microsoft.com/office/drawing/2014/main" id="{14ED7D88-F753-A0FB-019D-20DAC00B31A6}"/>
                </a:ext>
              </a:extLst>
            </p:cNvPr>
            <p:cNvGrpSpPr/>
            <p:nvPr/>
          </p:nvGrpSpPr>
          <p:grpSpPr>
            <a:xfrm>
              <a:off x="2589499" y="1600200"/>
              <a:ext cx="6478301" cy="5133467"/>
              <a:chOff x="2514600" y="1600200"/>
              <a:chExt cx="6478301" cy="5133467"/>
            </a:xfrm>
          </p:grpSpPr>
          <p:pic>
            <p:nvPicPr>
              <p:cNvPr id="8" name="Picture 7">
                <a:extLst>
                  <a:ext uri="{FF2B5EF4-FFF2-40B4-BE49-F238E27FC236}">
                    <a16:creationId xmlns:a16="http://schemas.microsoft.com/office/drawing/2014/main" id="{8EC8E554-4867-E8DF-EFE9-AA834DA16259}"/>
                  </a:ext>
                </a:extLst>
              </p:cNvPr>
              <p:cNvPicPr>
                <a:picLocks noChangeAspect="1"/>
              </p:cNvPicPr>
              <p:nvPr/>
            </p:nvPicPr>
            <p:blipFill rotWithShape="1">
              <a:blip r:embed="rId3"/>
              <a:srcRect l="1" r="1666"/>
              <a:stretch/>
            </p:blipFill>
            <p:spPr>
              <a:xfrm>
                <a:off x="2514600" y="1600200"/>
                <a:ext cx="6478301" cy="5133467"/>
              </a:xfrm>
              <a:prstGeom prst="rect">
                <a:avLst/>
              </a:prstGeom>
            </p:spPr>
          </p:pic>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3161635" y="3971818"/>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22" name="5-Point Star 21">
                <a:extLst>
                  <a:ext uri="{FF2B5EF4-FFF2-40B4-BE49-F238E27FC236}">
                    <a16:creationId xmlns:a16="http://schemas.microsoft.com/office/drawing/2014/main" id="{A197218D-F941-2CC6-F185-271877E7207E}"/>
                  </a:ext>
                </a:extLst>
              </p:cNvPr>
              <p:cNvSpPr>
                <a:spLocks noChangeAspect="1"/>
              </p:cNvSpPr>
              <p:nvPr/>
            </p:nvSpPr>
            <p:spPr bwMode="auto">
              <a:xfrm>
                <a:off x="3545537" y="37919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0" name="TextBox 9">
                <a:extLst>
                  <a:ext uri="{FF2B5EF4-FFF2-40B4-BE49-F238E27FC236}">
                    <a16:creationId xmlns:a16="http://schemas.microsoft.com/office/drawing/2014/main" id="{428E9987-E1C2-1746-1072-27FA7C766274}"/>
                  </a:ext>
                </a:extLst>
              </p:cNvPr>
              <p:cNvSpPr txBox="1"/>
              <p:nvPr/>
            </p:nvSpPr>
            <p:spPr>
              <a:xfrm rot="17237186">
                <a:off x="4701393" y="5581711"/>
                <a:ext cx="1189749" cy="338554"/>
              </a:xfrm>
              <a:prstGeom prst="rect">
                <a:avLst/>
              </a:prstGeom>
              <a:noFill/>
            </p:spPr>
            <p:txBody>
              <a:bodyPr wrap="none" rtlCol="0">
                <a:spAutoFit/>
              </a:bodyPr>
              <a:lstStyle/>
              <a:p>
                <a:r>
                  <a:rPr lang="en-US" sz="1600" spc="300" dirty="0"/>
                  <a:t>Chaman</a:t>
                </a:r>
              </a:p>
            </p:txBody>
          </p:sp>
          <p:grpSp>
            <p:nvGrpSpPr>
              <p:cNvPr id="11" name="Group 10">
                <a:extLst>
                  <a:ext uri="{FF2B5EF4-FFF2-40B4-BE49-F238E27FC236}">
                    <a16:creationId xmlns:a16="http://schemas.microsoft.com/office/drawing/2014/main" id="{4341693A-446A-ADB8-D797-9637E4B710C7}"/>
                  </a:ext>
                </a:extLst>
              </p:cNvPr>
              <p:cNvGrpSpPr>
                <a:grpSpLocks noChangeAspect="1"/>
              </p:cNvGrpSpPr>
              <p:nvPr/>
            </p:nvGrpSpPr>
            <p:grpSpPr>
              <a:xfrm rot="17352703">
                <a:off x="5565674" y="5011360"/>
                <a:ext cx="419206" cy="188900"/>
                <a:chOff x="1540438" y="1147023"/>
                <a:chExt cx="679986" cy="511807"/>
              </a:xfrm>
              <a:effectLst/>
            </p:grpSpPr>
            <p:grpSp>
              <p:nvGrpSpPr>
                <p:cNvPr id="12" name="Group 11">
                  <a:extLst>
                    <a:ext uri="{FF2B5EF4-FFF2-40B4-BE49-F238E27FC236}">
                      <a16:creationId xmlns:a16="http://schemas.microsoft.com/office/drawing/2014/main" id="{C44D7522-86CE-750F-FADD-B4B73F340773}"/>
                    </a:ext>
                  </a:extLst>
                </p:cNvPr>
                <p:cNvGrpSpPr/>
                <p:nvPr/>
              </p:nvGrpSpPr>
              <p:grpSpPr>
                <a:xfrm rot="1414823">
                  <a:off x="1610822" y="1147023"/>
                  <a:ext cx="609602" cy="180958"/>
                  <a:chOff x="-762002" y="2486042"/>
                  <a:chExt cx="609602" cy="180958"/>
                </a:xfrm>
              </p:grpSpPr>
              <p:cxnSp>
                <p:nvCxnSpPr>
                  <p:cNvPr id="16" name="Straight Connector 15">
                    <a:extLst>
                      <a:ext uri="{FF2B5EF4-FFF2-40B4-BE49-F238E27FC236}">
                        <a16:creationId xmlns:a16="http://schemas.microsoft.com/office/drawing/2014/main" id="{60D7E07C-218A-C7E2-55CE-1DC475635FD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B1AE086-779D-DA48-FBA7-453436F0EE5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64F4AA19-F2D4-66D0-656F-191EF5F7ED0F}"/>
                    </a:ext>
                  </a:extLst>
                </p:cNvPr>
                <p:cNvGrpSpPr/>
                <p:nvPr/>
              </p:nvGrpSpPr>
              <p:grpSpPr>
                <a:xfrm rot="12200306">
                  <a:off x="1540438" y="1477872"/>
                  <a:ext cx="609600" cy="180958"/>
                  <a:chOff x="-762000" y="2486042"/>
                  <a:chExt cx="609600" cy="180958"/>
                </a:xfrm>
              </p:grpSpPr>
              <p:cxnSp>
                <p:nvCxnSpPr>
                  <p:cNvPr id="14" name="Straight Connector 13">
                    <a:extLst>
                      <a:ext uri="{FF2B5EF4-FFF2-40B4-BE49-F238E27FC236}">
                        <a16:creationId xmlns:a16="http://schemas.microsoft.com/office/drawing/2014/main" id="{F050A684-1977-A3D2-D48D-F8E3F9320B91}"/>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7E6C373-D2F5-7920-FDE5-E8054E974D8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TextBox 17">
                <a:extLst>
                  <a:ext uri="{FF2B5EF4-FFF2-40B4-BE49-F238E27FC236}">
                    <a16:creationId xmlns:a16="http://schemas.microsoft.com/office/drawing/2014/main" id="{AEE6E172-40F0-D3D5-85A6-E66C2BEDF33F}"/>
                  </a:ext>
                </a:extLst>
              </p:cNvPr>
              <p:cNvSpPr txBox="1"/>
              <p:nvPr/>
            </p:nvSpPr>
            <p:spPr>
              <a:xfrm rot="393402">
                <a:off x="3821058" y="3653006"/>
                <a:ext cx="878767" cy="338554"/>
              </a:xfrm>
              <a:prstGeom prst="rect">
                <a:avLst/>
              </a:prstGeom>
              <a:noFill/>
            </p:spPr>
            <p:txBody>
              <a:bodyPr wrap="none" rtlCol="0">
                <a:spAutoFit/>
              </a:bodyPr>
              <a:lstStyle/>
              <a:p>
                <a:r>
                  <a:rPr lang="en-US" sz="1600" spc="300" dirty="0"/>
                  <a:t>Herat</a:t>
                </a:r>
              </a:p>
            </p:txBody>
          </p:sp>
          <p:sp>
            <p:nvSpPr>
              <p:cNvPr id="19" name="TextBox 18">
                <a:extLst>
                  <a:ext uri="{FF2B5EF4-FFF2-40B4-BE49-F238E27FC236}">
                    <a16:creationId xmlns:a16="http://schemas.microsoft.com/office/drawing/2014/main" id="{A6C098C4-26E5-4F56-B714-F3406EC7E5DB}"/>
                  </a:ext>
                </a:extLst>
              </p:cNvPr>
              <p:cNvSpPr txBox="1"/>
              <p:nvPr/>
            </p:nvSpPr>
            <p:spPr>
              <a:xfrm rot="21404653">
                <a:off x="4652825" y="3668430"/>
                <a:ext cx="764953" cy="338554"/>
              </a:xfrm>
              <a:prstGeom prst="rect">
                <a:avLst/>
              </a:prstGeom>
              <a:noFill/>
            </p:spPr>
            <p:txBody>
              <a:bodyPr wrap="none" rtlCol="0">
                <a:spAutoFit/>
              </a:bodyPr>
              <a:lstStyle/>
              <a:p>
                <a:r>
                  <a:rPr lang="en-US" sz="1600" spc="300" dirty="0"/>
                  <a:t>fault</a:t>
                </a:r>
              </a:p>
            </p:txBody>
          </p:sp>
          <p:sp>
            <p:nvSpPr>
              <p:cNvPr id="20" name="TextBox 19">
                <a:extLst>
                  <a:ext uri="{FF2B5EF4-FFF2-40B4-BE49-F238E27FC236}">
                    <a16:creationId xmlns:a16="http://schemas.microsoft.com/office/drawing/2014/main" id="{C59BD6A9-252B-705A-6040-29820416C712}"/>
                  </a:ext>
                </a:extLst>
              </p:cNvPr>
              <p:cNvSpPr txBox="1"/>
              <p:nvPr/>
            </p:nvSpPr>
            <p:spPr>
              <a:xfrm rot="20879972">
                <a:off x="5332602" y="3526020"/>
                <a:ext cx="1066318" cy="338554"/>
              </a:xfrm>
              <a:prstGeom prst="rect">
                <a:avLst/>
              </a:prstGeom>
              <a:noFill/>
            </p:spPr>
            <p:txBody>
              <a:bodyPr wrap="none" rtlCol="0">
                <a:spAutoFit/>
              </a:bodyPr>
              <a:lstStyle/>
              <a:p>
                <a:r>
                  <a:rPr lang="en-US" sz="1600" spc="300" dirty="0"/>
                  <a:t>system</a:t>
                </a:r>
              </a:p>
            </p:txBody>
          </p:sp>
          <p:sp>
            <p:nvSpPr>
              <p:cNvPr id="23" name="TextBox 22">
                <a:extLst>
                  <a:ext uri="{FF2B5EF4-FFF2-40B4-BE49-F238E27FC236}">
                    <a16:creationId xmlns:a16="http://schemas.microsoft.com/office/drawing/2014/main" id="{DAE1C674-3BB3-6426-F19B-4A02149FB1C9}"/>
                  </a:ext>
                </a:extLst>
              </p:cNvPr>
              <p:cNvSpPr txBox="1"/>
              <p:nvPr/>
            </p:nvSpPr>
            <p:spPr>
              <a:xfrm rot="18283268">
                <a:off x="5252188" y="4742770"/>
                <a:ext cx="764953" cy="338554"/>
              </a:xfrm>
              <a:prstGeom prst="rect">
                <a:avLst/>
              </a:prstGeom>
              <a:noFill/>
            </p:spPr>
            <p:txBody>
              <a:bodyPr wrap="none" rtlCol="0">
                <a:spAutoFit/>
              </a:bodyPr>
              <a:lstStyle/>
              <a:p>
                <a:r>
                  <a:rPr lang="en-US" sz="1600" spc="300" dirty="0"/>
                  <a:t>fault</a:t>
                </a:r>
              </a:p>
            </p:txBody>
          </p:sp>
          <p:sp>
            <p:nvSpPr>
              <p:cNvPr id="24" name="TextBox 23">
                <a:extLst>
                  <a:ext uri="{FF2B5EF4-FFF2-40B4-BE49-F238E27FC236}">
                    <a16:creationId xmlns:a16="http://schemas.microsoft.com/office/drawing/2014/main" id="{8C95D743-F240-32FC-0191-707B95AB2170}"/>
                  </a:ext>
                </a:extLst>
              </p:cNvPr>
              <p:cNvSpPr txBox="1"/>
              <p:nvPr/>
            </p:nvSpPr>
            <p:spPr>
              <a:xfrm rot="18100963">
                <a:off x="5572752" y="4079540"/>
                <a:ext cx="1066318" cy="338554"/>
              </a:xfrm>
              <a:prstGeom prst="rect">
                <a:avLst/>
              </a:prstGeom>
              <a:noFill/>
            </p:spPr>
            <p:txBody>
              <a:bodyPr wrap="none" rtlCol="0">
                <a:spAutoFit/>
              </a:bodyPr>
              <a:lstStyle/>
              <a:p>
                <a:r>
                  <a:rPr lang="en-US" sz="1600" spc="300" dirty="0"/>
                  <a:t>system</a:t>
                </a:r>
              </a:p>
            </p:txBody>
          </p:sp>
          <p:grpSp>
            <p:nvGrpSpPr>
              <p:cNvPr id="25" name="Group 24">
                <a:extLst>
                  <a:ext uri="{FF2B5EF4-FFF2-40B4-BE49-F238E27FC236}">
                    <a16:creationId xmlns:a16="http://schemas.microsoft.com/office/drawing/2014/main" id="{B543216F-B9B9-DA7E-BA25-CD7F9D474F47}"/>
                  </a:ext>
                </a:extLst>
              </p:cNvPr>
              <p:cNvGrpSpPr>
                <a:grpSpLocks noChangeAspect="1"/>
              </p:cNvGrpSpPr>
              <p:nvPr/>
            </p:nvGrpSpPr>
            <p:grpSpPr>
              <a:xfrm rot="610430" flipH="1">
                <a:off x="4589091" y="3964351"/>
                <a:ext cx="419206" cy="188900"/>
                <a:chOff x="1540438" y="1147023"/>
                <a:chExt cx="679986" cy="511807"/>
              </a:xfrm>
              <a:effectLst/>
            </p:grpSpPr>
            <p:grpSp>
              <p:nvGrpSpPr>
                <p:cNvPr id="26" name="Group 25">
                  <a:extLst>
                    <a:ext uri="{FF2B5EF4-FFF2-40B4-BE49-F238E27FC236}">
                      <a16:creationId xmlns:a16="http://schemas.microsoft.com/office/drawing/2014/main" id="{7066CA51-F616-8B8B-ED0A-0CF7485289E6}"/>
                    </a:ext>
                  </a:extLst>
                </p:cNvPr>
                <p:cNvGrpSpPr/>
                <p:nvPr/>
              </p:nvGrpSpPr>
              <p:grpSpPr>
                <a:xfrm rot="1414823">
                  <a:off x="1610822" y="1147023"/>
                  <a:ext cx="609602" cy="180958"/>
                  <a:chOff x="-762002" y="2486042"/>
                  <a:chExt cx="609602" cy="180958"/>
                </a:xfrm>
              </p:grpSpPr>
              <p:cxnSp>
                <p:nvCxnSpPr>
                  <p:cNvPr id="30" name="Straight Connector 29">
                    <a:extLst>
                      <a:ext uri="{FF2B5EF4-FFF2-40B4-BE49-F238E27FC236}">
                        <a16:creationId xmlns:a16="http://schemas.microsoft.com/office/drawing/2014/main" id="{A013C5E4-0DDC-D233-885F-D7E8DDDEC5D5}"/>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BB376AC-0080-1B81-0BA6-62E98AA7638F}"/>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CD62A47B-703B-EE4F-F262-9C0399B2D29D}"/>
                    </a:ext>
                  </a:extLst>
                </p:cNvPr>
                <p:cNvGrpSpPr/>
                <p:nvPr/>
              </p:nvGrpSpPr>
              <p:grpSpPr>
                <a:xfrm rot="12200306">
                  <a:off x="1540438" y="1477872"/>
                  <a:ext cx="609600" cy="180958"/>
                  <a:chOff x="-762000" y="2486042"/>
                  <a:chExt cx="609600" cy="180958"/>
                </a:xfrm>
              </p:grpSpPr>
              <p:cxnSp>
                <p:nvCxnSpPr>
                  <p:cNvPr id="28" name="Straight Connector 27">
                    <a:extLst>
                      <a:ext uri="{FF2B5EF4-FFF2-40B4-BE49-F238E27FC236}">
                        <a16:creationId xmlns:a16="http://schemas.microsoft.com/office/drawing/2014/main" id="{0445155B-CF07-24B4-A22F-6003950B7479}"/>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8C375C-4F29-88EB-D778-E902C3E3D037}"/>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7" name="TextBox 6">
              <a:extLst>
                <a:ext uri="{FF2B5EF4-FFF2-40B4-BE49-F238E27FC236}">
                  <a16:creationId xmlns:a16="http://schemas.microsoft.com/office/drawing/2014/main" id="{19D56BAC-5A4E-A10D-A760-FA97630E2877}"/>
                </a:ext>
              </a:extLst>
            </p:cNvPr>
            <p:cNvSpPr txBox="1"/>
            <p:nvPr/>
          </p:nvSpPr>
          <p:spPr>
            <a:xfrm>
              <a:off x="6119767" y="6527400"/>
              <a:ext cx="3031599" cy="261610"/>
            </a:xfrm>
            <a:prstGeom prst="rect">
              <a:avLst/>
            </a:prstGeom>
            <a:noFill/>
          </p:spPr>
          <p:txBody>
            <a:bodyPr wrap="none" rtlCol="0">
              <a:spAutoFit/>
            </a:bodyPr>
            <a:lstStyle/>
            <a:p>
              <a:r>
                <a:rPr lang="en-US" sz="1100" dirty="0"/>
                <a:t>US Geological Survey Fact Sheet 2007–3027</a:t>
              </a:r>
            </a:p>
          </p:txBody>
        </p:sp>
      </p:gr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Group 8">
            <a:extLst>
              <a:ext uri="{FF2B5EF4-FFF2-40B4-BE49-F238E27FC236}">
                <a16:creationId xmlns:a16="http://schemas.microsoft.com/office/drawing/2014/main" id="{C539946C-A47C-650C-C0D7-EB0F17503B56}"/>
              </a:ext>
            </a:extLst>
          </p:cNvPr>
          <p:cNvGrpSpPr/>
          <p:nvPr/>
        </p:nvGrpSpPr>
        <p:grpSpPr>
          <a:xfrm>
            <a:off x="307416" y="1024565"/>
            <a:ext cx="8665134" cy="5702491"/>
            <a:chOff x="307416" y="1024565"/>
            <a:chExt cx="8665134" cy="5702491"/>
          </a:xfrm>
        </p:grpSpPr>
        <p:sp>
          <p:nvSpPr>
            <p:cNvPr id="33" name="TextBox 32">
              <a:extLst>
                <a:ext uri="{FF2B5EF4-FFF2-40B4-BE49-F238E27FC236}">
                  <a16:creationId xmlns:a16="http://schemas.microsoft.com/office/drawing/2014/main" id="{01B21B51-CFE9-3FDD-F653-54F83604BEE6}"/>
                </a:ext>
              </a:extLst>
            </p:cNvPr>
            <p:cNvSpPr txBox="1"/>
            <p:nvPr/>
          </p:nvSpPr>
          <p:spPr>
            <a:xfrm>
              <a:off x="307416" y="1024565"/>
              <a:ext cx="8665134" cy="523220"/>
            </a:xfrm>
            <a:prstGeom prst="rect">
              <a:avLst/>
            </a:prstGeom>
            <a:noFill/>
          </p:spPr>
          <p:txBody>
            <a:bodyPr wrap="square" rtlCol="0">
              <a:spAutoFit/>
            </a:bodyPr>
            <a:lstStyle/>
            <a:p>
              <a:r>
                <a:rPr lang="en-US" sz="1400" dirty="0"/>
                <a:t>This map of Afghanistan shows locations of features thought to young crustal faults. The left-lateral strike-slip Chaman fault system, shown in red, is thought to be the most active and hazardous fault. The right-</a:t>
              </a:r>
            </a:p>
          </p:txBody>
        </p:sp>
        <p:sp>
          <p:nvSpPr>
            <p:cNvPr id="34" name="TextBox 33">
              <a:extLst>
                <a:ext uri="{FF2B5EF4-FFF2-40B4-BE49-F238E27FC236}">
                  <a16:creationId xmlns:a16="http://schemas.microsoft.com/office/drawing/2014/main" id="{99BBBD68-6B87-C0CE-D390-319C409388D1}"/>
                </a:ext>
              </a:extLst>
            </p:cNvPr>
            <p:cNvSpPr txBox="1"/>
            <p:nvPr/>
          </p:nvSpPr>
          <p:spPr>
            <a:xfrm>
              <a:off x="320845" y="1464077"/>
              <a:ext cx="2212505" cy="5262979"/>
            </a:xfrm>
            <a:prstGeom prst="rect">
              <a:avLst/>
            </a:prstGeom>
            <a:noFill/>
          </p:spPr>
          <p:txBody>
            <a:bodyPr wrap="square" rtlCol="0">
              <a:spAutoFit/>
            </a:bodyPr>
            <a:lstStyle/>
            <a:p>
              <a:r>
                <a:rPr lang="en-US" sz="1400" dirty="0"/>
                <a:t>lateral strike-slip Herat fault system, shown in green, is thought to have lower slip rate and be less hazardous. Faults shown in blue are considered even less active. </a:t>
              </a:r>
            </a:p>
            <a:p>
              <a:endParaRPr lang="en-US" sz="1400" dirty="0"/>
            </a:p>
            <a:p>
              <a:r>
                <a:rPr lang="en-US" sz="1400" dirty="0"/>
                <a:t>These earthquakes, indicated by the red star, occurred along or near </a:t>
              </a:r>
              <a:r>
                <a:rPr lang="en-US" sz="1400" dirty="0">
                  <a:cs typeface="Arial" panose="020B0604020202020204" pitchFamily="34" charset="0"/>
                </a:rPr>
                <a:t>the western end of the 1100-km-long Herat fault system. In this area, the Herat fault system </a:t>
              </a:r>
              <a:r>
                <a:rPr lang="en-US" sz="1400" b="0" i="0" u="none" strike="noStrike" dirty="0">
                  <a:effectLst/>
                  <a:cs typeface="Arial" panose="020B0604020202020204" pitchFamily="34" charset="0"/>
                </a:rPr>
                <a:t>splits into smaller faults with vertical displacements that formed the Herat basin. Indeed, the focal mechanisms of these</a:t>
              </a:r>
              <a:r>
                <a:rPr lang="en-US" sz="1400" dirty="0"/>
                <a:t> earthquakes indicate that they were produced by thrust faulting. </a:t>
              </a:r>
              <a:endParaRPr lang="en-US" sz="1400" dirty="0">
                <a:cs typeface="Arial" panose="020B0604020202020204" pitchFamily="34" charset="0"/>
              </a:endParaRPr>
            </a:p>
          </p:txBody>
        </p:sp>
      </p:grpSp>
      <p:sp>
        <p:nvSpPr>
          <p:cNvPr id="4" name="Title 1">
            <a:extLst>
              <a:ext uri="{FF2B5EF4-FFF2-40B4-BE49-F238E27FC236}">
                <a16:creationId xmlns:a16="http://schemas.microsoft.com/office/drawing/2014/main" id="{8A07CF7D-3830-9A10-2715-085019E6ABDD}"/>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12093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0033FA08-DBC1-EE6F-D3F2-46434F48189E}"/>
              </a:ext>
            </a:extLst>
          </p:cNvPr>
          <p:cNvSpPr txBox="1"/>
          <p:nvPr/>
        </p:nvSpPr>
        <p:spPr>
          <a:xfrm>
            <a:off x="460629" y="4994540"/>
            <a:ext cx="8605336" cy="1815882"/>
          </a:xfrm>
          <a:prstGeom prst="rect">
            <a:avLst/>
          </a:prstGeom>
          <a:noFill/>
        </p:spPr>
        <p:txBody>
          <a:bodyPr wrap="square" rtlCol="0">
            <a:spAutoFit/>
          </a:bodyPr>
          <a:lstStyle/>
          <a:p>
            <a:r>
              <a:rPr lang="en-US" sz="1400" dirty="0"/>
              <a:t>A generalized seismic-hazard map of Afghanistan is shown on the left with hot colors indicating highest hazard and cooler colors indicating lower hazard. A map of damaging historic earthquakes is shown on the right. Eastern and particularly northeastern Afghanistan are the regions of highest seismic hazard and most frequent occurrence of damaging historic earthquakes. These earthquakes, shown by the red star, occurred in western Afghanistan where seismic hazard is thought to be lower and damaging earthquakes have occurred less often. These observations demonstrate that infrequent but shallow strong (6.0 </a:t>
            </a:r>
            <a:r>
              <a:rPr lang="en-US" sz="1400" u="sng" dirty="0"/>
              <a:t>&lt;</a:t>
            </a:r>
            <a:r>
              <a:rPr lang="en-US" sz="1400" dirty="0"/>
              <a:t> M </a:t>
            </a:r>
            <a:r>
              <a:rPr lang="en-US" sz="1400" u="sng" dirty="0"/>
              <a:t>&lt;</a:t>
            </a:r>
            <a:r>
              <a:rPr lang="en-US" sz="1400" dirty="0"/>
              <a:t> 7.0) earthquakes in areas of structures vulnerable to earthquake ground shaking can result in considerable damage, injuries, and fatalities.</a:t>
            </a:r>
          </a:p>
        </p:txBody>
      </p:sp>
      <p:pic>
        <p:nvPicPr>
          <p:cNvPr id="4" name="Picture 3">
            <a:extLst>
              <a:ext uri="{FF2B5EF4-FFF2-40B4-BE49-F238E27FC236}">
                <a16:creationId xmlns:a16="http://schemas.microsoft.com/office/drawing/2014/main" id="{BEC62088-AD1E-FF8A-8300-564C69CEAB2F}"/>
              </a:ext>
            </a:extLst>
          </p:cNvPr>
          <p:cNvPicPr>
            <a:picLocks noChangeAspect="1"/>
          </p:cNvPicPr>
          <p:nvPr/>
        </p:nvPicPr>
        <p:blipFill>
          <a:blip r:embed="rId4"/>
          <a:stretch>
            <a:fillRect/>
          </a:stretch>
        </p:blipFill>
        <p:spPr>
          <a:xfrm>
            <a:off x="4572000" y="914400"/>
            <a:ext cx="4572000" cy="3505200"/>
          </a:xfrm>
          <a:prstGeom prst="rect">
            <a:avLst/>
          </a:prstGeom>
        </p:spPr>
      </p:pic>
      <p:sp>
        <p:nvSpPr>
          <p:cNvPr id="10" name="5-Point Star 9">
            <a:extLst>
              <a:ext uri="{FF2B5EF4-FFF2-40B4-BE49-F238E27FC236}">
                <a16:creationId xmlns:a16="http://schemas.microsoft.com/office/drawing/2014/main" id="{C4B9DB20-986F-5A39-BBF3-81669064430E}"/>
              </a:ext>
            </a:extLst>
          </p:cNvPr>
          <p:cNvSpPr>
            <a:spLocks noChangeAspect="1"/>
          </p:cNvSpPr>
          <p:nvPr/>
        </p:nvSpPr>
        <p:spPr bwMode="auto">
          <a:xfrm>
            <a:off x="5057265" y="23213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1" name="TextBox 99">
            <a:extLst>
              <a:ext uri="{FF2B5EF4-FFF2-40B4-BE49-F238E27FC236}">
                <a16:creationId xmlns:a16="http://schemas.microsoft.com/office/drawing/2014/main" id="{451EED93-2804-7A73-C485-EC2F6D16E698}"/>
              </a:ext>
            </a:extLst>
          </p:cNvPr>
          <p:cNvSpPr txBox="1">
            <a:spLocks noChangeArrowheads="1"/>
          </p:cNvSpPr>
          <p:nvPr/>
        </p:nvSpPr>
        <p:spPr bwMode="auto">
          <a:xfrm>
            <a:off x="5152431" y="2184225"/>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2" name="TextBox 11">
            <a:extLst>
              <a:ext uri="{FF2B5EF4-FFF2-40B4-BE49-F238E27FC236}">
                <a16:creationId xmlns:a16="http://schemas.microsoft.com/office/drawing/2014/main" id="{07AEB788-3CF0-46B5-5CFC-731FF1EAE3D2}"/>
              </a:ext>
            </a:extLst>
          </p:cNvPr>
          <p:cNvSpPr txBox="1"/>
          <p:nvPr/>
        </p:nvSpPr>
        <p:spPr>
          <a:xfrm>
            <a:off x="4678624" y="1084505"/>
            <a:ext cx="312906" cy="369332"/>
          </a:xfrm>
          <a:prstGeom prst="rect">
            <a:avLst/>
          </a:prstGeom>
          <a:solidFill>
            <a:schemeClr val="bg1"/>
          </a:solidFill>
        </p:spPr>
        <p:txBody>
          <a:bodyPr wrap="none" rtlCol="0">
            <a:spAutoFit/>
          </a:bodyPr>
          <a:lstStyle/>
          <a:p>
            <a:r>
              <a:rPr lang="en-US" dirty="0"/>
              <a:t>  </a:t>
            </a:r>
          </a:p>
        </p:txBody>
      </p:sp>
      <p:sp>
        <p:nvSpPr>
          <p:cNvPr id="13" name="TextBox 12">
            <a:extLst>
              <a:ext uri="{FF2B5EF4-FFF2-40B4-BE49-F238E27FC236}">
                <a16:creationId xmlns:a16="http://schemas.microsoft.com/office/drawing/2014/main" id="{D6708BA9-F35F-3879-BEA5-5471AB5D6F55}"/>
              </a:ext>
            </a:extLst>
          </p:cNvPr>
          <p:cNvSpPr txBox="1"/>
          <p:nvPr/>
        </p:nvSpPr>
        <p:spPr>
          <a:xfrm>
            <a:off x="184389" y="4709511"/>
            <a:ext cx="2754280" cy="246221"/>
          </a:xfrm>
          <a:prstGeom prst="rect">
            <a:avLst/>
          </a:prstGeom>
          <a:solidFill>
            <a:schemeClr val="bg1"/>
          </a:solidFill>
        </p:spPr>
        <p:txBody>
          <a:bodyPr wrap="none" rtlCol="0">
            <a:spAutoFit/>
          </a:bodyPr>
          <a:lstStyle/>
          <a:p>
            <a:r>
              <a:rPr lang="en-US" sz="1000" dirty="0"/>
              <a:t>US Geological Survey Fact Sheet 2007–3027</a:t>
            </a:r>
          </a:p>
        </p:txBody>
      </p:sp>
      <p:sp>
        <p:nvSpPr>
          <p:cNvPr id="14" name="TextBox 13">
            <a:extLst>
              <a:ext uri="{FF2B5EF4-FFF2-40B4-BE49-F238E27FC236}">
                <a16:creationId xmlns:a16="http://schemas.microsoft.com/office/drawing/2014/main" id="{2E2B48DC-7423-D59B-1292-D2C548F2862C}"/>
              </a:ext>
            </a:extLst>
          </p:cNvPr>
          <p:cNvSpPr txBox="1"/>
          <p:nvPr/>
        </p:nvSpPr>
        <p:spPr>
          <a:xfrm>
            <a:off x="4915470" y="4380411"/>
            <a:ext cx="4150495" cy="246221"/>
          </a:xfrm>
          <a:prstGeom prst="rect">
            <a:avLst/>
          </a:prstGeom>
          <a:solidFill>
            <a:schemeClr val="bg1"/>
          </a:solidFill>
        </p:spPr>
        <p:txBody>
          <a:bodyPr wrap="none" rtlCol="0">
            <a:spAutoFit/>
          </a:bodyPr>
          <a:lstStyle/>
          <a:p>
            <a:r>
              <a:rPr lang="en-US" sz="1000" dirty="0"/>
              <a:t>From: Z. </a:t>
            </a:r>
            <a:r>
              <a:rPr lang="en-US" sz="1000" dirty="0" err="1"/>
              <a:t>Shnizai</a:t>
            </a:r>
            <a:r>
              <a:rPr lang="en-US" sz="1000" dirty="0"/>
              <a:t>, Journal of Seismology, v. 24, p. 1131–1157, 2020</a:t>
            </a:r>
          </a:p>
        </p:txBody>
      </p:sp>
      <p:grpSp>
        <p:nvGrpSpPr>
          <p:cNvPr id="20" name="Group 19">
            <a:extLst>
              <a:ext uri="{FF2B5EF4-FFF2-40B4-BE49-F238E27FC236}">
                <a16:creationId xmlns:a16="http://schemas.microsoft.com/office/drawing/2014/main" id="{289DF509-B343-EF63-F87A-F7D5514C95A9}"/>
              </a:ext>
            </a:extLst>
          </p:cNvPr>
          <p:cNvGrpSpPr/>
          <p:nvPr/>
        </p:nvGrpSpPr>
        <p:grpSpPr>
          <a:xfrm>
            <a:off x="224339" y="1030053"/>
            <a:ext cx="4414335" cy="3679458"/>
            <a:chOff x="224339" y="1030053"/>
            <a:chExt cx="4414335" cy="3679458"/>
          </a:xfrm>
        </p:grpSpPr>
        <p:pic>
          <p:nvPicPr>
            <p:cNvPr id="8" name="Picture 7">
              <a:extLst>
                <a:ext uri="{FF2B5EF4-FFF2-40B4-BE49-F238E27FC236}">
                  <a16:creationId xmlns:a16="http://schemas.microsoft.com/office/drawing/2014/main" id="{041EA337-80AC-6E8E-34A2-2C5FB52C075D}"/>
                </a:ext>
              </a:extLst>
            </p:cNvPr>
            <p:cNvPicPr>
              <a:picLocks noChangeAspect="1"/>
            </p:cNvPicPr>
            <p:nvPr/>
          </p:nvPicPr>
          <p:blipFill rotWithShape="1">
            <a:blip r:embed="rId5"/>
            <a:srcRect l="1782" r="1666"/>
            <a:stretch/>
          </p:blipFill>
          <p:spPr>
            <a:xfrm>
              <a:off x="224339" y="1030053"/>
              <a:ext cx="4414335" cy="3679458"/>
            </a:xfrm>
            <a:prstGeom prst="rect">
              <a:avLst/>
            </a:prstGeom>
          </p:spPr>
        </p:pic>
        <p:sp>
          <p:nvSpPr>
            <p:cNvPr id="15" name="TextBox 14">
              <a:extLst>
                <a:ext uri="{FF2B5EF4-FFF2-40B4-BE49-F238E27FC236}">
                  <a16:creationId xmlns:a16="http://schemas.microsoft.com/office/drawing/2014/main" id="{AB2282AC-B19A-5771-438C-1AEA3F209184}"/>
                </a:ext>
              </a:extLst>
            </p:cNvPr>
            <p:cNvSpPr txBox="1"/>
            <p:nvPr/>
          </p:nvSpPr>
          <p:spPr>
            <a:xfrm>
              <a:off x="887211" y="1294149"/>
              <a:ext cx="1173585" cy="276999"/>
            </a:xfrm>
            <a:prstGeom prst="rect">
              <a:avLst/>
            </a:prstGeom>
            <a:noFill/>
          </p:spPr>
          <p:txBody>
            <a:bodyPr wrap="square" rtlCol="0">
              <a:spAutoFit/>
            </a:bodyPr>
            <a:lstStyle/>
            <a:p>
              <a:r>
                <a:rPr lang="en-US" sz="1200" b="1" dirty="0">
                  <a:solidFill>
                    <a:srgbClr val="FF0000"/>
                  </a:solidFill>
                </a:rPr>
                <a:t>Earthquakes</a:t>
              </a:r>
            </a:p>
          </p:txBody>
        </p:sp>
        <p:cxnSp>
          <p:nvCxnSpPr>
            <p:cNvPr id="16" name="Straight Arrow Connector 15">
              <a:extLst>
                <a:ext uri="{FF2B5EF4-FFF2-40B4-BE49-F238E27FC236}">
                  <a16:creationId xmlns:a16="http://schemas.microsoft.com/office/drawing/2014/main" id="{EB69CE3B-078E-0C0B-8584-E526C3AF7589}"/>
                </a:ext>
              </a:extLst>
            </p:cNvPr>
            <p:cNvCxnSpPr>
              <a:cxnSpLocks/>
              <a:stCxn id="15" idx="1"/>
            </p:cNvCxnSpPr>
            <p:nvPr/>
          </p:nvCxnSpPr>
          <p:spPr>
            <a:xfrm>
              <a:off x="887211" y="1432649"/>
              <a:ext cx="146617" cy="1028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AF6D4780-7A61-8C10-9AA9-4985667B8442}"/>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October 11, 2023 at 00:41:56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053228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11238</TotalTime>
  <Words>1768</Words>
  <Application>Microsoft Office PowerPoint</Application>
  <PresentationFormat>On-screen Show (4:3)</PresentationFormat>
  <Paragraphs>138</Paragraphs>
  <Slides>13</Slides>
  <Notes>13</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AP Font</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884</cp:revision>
  <dcterms:created xsi:type="dcterms:W3CDTF">2009-05-31T20:07:40Z</dcterms:created>
  <dcterms:modified xsi:type="dcterms:W3CDTF">2023-10-12T01:46:47Z</dcterms:modified>
</cp:coreProperties>
</file>