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468" r:id="rId2"/>
    <p:sldId id="452" r:id="rId3"/>
    <p:sldId id="453" r:id="rId4"/>
    <p:sldId id="473" r:id="rId5"/>
    <p:sldId id="471" r:id="rId6"/>
    <p:sldId id="366" r:id="rId7"/>
    <p:sldId id="463" r:id="rId8"/>
    <p:sldId id="370" r:id="rId9"/>
    <p:sldId id="464" r:id="rId10"/>
    <p:sldId id="412" r:id="rId11"/>
    <p:sldId id="472" r:id="rId12"/>
    <p:sldId id="449"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659" autoAdjust="0"/>
    <p:restoredTop sz="90476" autoAdjust="0"/>
  </p:normalViewPr>
  <p:slideViewPr>
    <p:cSldViewPr>
      <p:cViewPr>
        <p:scale>
          <a:sx n="80" d="100"/>
          <a:sy n="80" d="100"/>
        </p:scale>
        <p:origin x="941"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10/7/2023</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https://earthquake.usgs.gov/earthquakes/eventpage/us6000ldpg/executive </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a:t>
            </a:fld>
            <a:endParaRPr lang="en-US" altLang="en-US" sz="1300"/>
          </a:p>
        </p:txBody>
      </p:sp>
    </p:spTree>
    <p:extLst>
      <p:ext uri="{BB962C8B-B14F-4D97-AF65-F5344CB8AC3E}">
        <p14:creationId xmlns:p14="http://schemas.microsoft.com/office/powerpoint/2010/main" val="2693556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rPr>
              <a:t>Relevant Animation:</a:t>
            </a:r>
          </a:p>
          <a:p>
            <a:r>
              <a:rPr lang="en-US" altLang="en-US" sz="1000">
                <a:latin typeface="Arial" panose="020B0604020202020204" pitchFamily="34" charset="0"/>
              </a:rPr>
              <a:t>Understanding focal mechanisms http://www.iris.edu/hq/programs/education_and_outreach/animations/25</a:t>
            </a:r>
          </a:p>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10</a:t>
            </a:fld>
            <a:endParaRPr lang="en-US" altLang="en-US"/>
          </a:p>
        </p:txBody>
      </p:sp>
    </p:spTree>
    <p:extLst>
      <p:ext uri="{BB962C8B-B14F-4D97-AF65-F5344CB8AC3E}">
        <p14:creationId xmlns:p14="http://schemas.microsoft.com/office/powerpoint/2010/main" val="3032785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E61BFEF-C446-A17C-6F57-D7B078B4C6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4790C0A5-99C5-333F-34E3-6C38199211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hlinkClick r:id="rId3"/>
              </a:rPr>
              <a:t>http://www.iris.edu/hq/programs/education_and_outreach/animations#K</a:t>
            </a:r>
            <a:endParaRPr lang="en-US" altLang="en-US"/>
          </a:p>
        </p:txBody>
      </p:sp>
      <p:sp>
        <p:nvSpPr>
          <p:cNvPr id="15363" name="Slide Number Placeholder 3">
            <a:extLst>
              <a:ext uri="{FF2B5EF4-FFF2-40B4-BE49-F238E27FC236}">
                <a16:creationId xmlns:a16="http://schemas.microsoft.com/office/drawing/2014/main" id="{29E57FD8-7204-AB6E-C9DF-10438779AB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F9D643E-3DAA-644D-AE95-494436D5F2A8}" type="slidenum">
              <a:rPr lang="en-US" altLang="en-US">
                <a:solidFill>
                  <a:srgbClr val="000000"/>
                </a:solidFill>
                <a:latin typeface="Calibri" panose="020F0502020204030204" pitchFamily="34" charset="0"/>
                <a:cs typeface="Arial" panose="020B0604020202020204" pitchFamily="34" charset="0"/>
              </a:rPr>
              <a:pPr/>
              <a:t>11</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367620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ea typeface="ＭＳ Ｐゴシック" panose="020B0600070205080204" pitchFamily="34" charset="-128"/>
            </a:endParaRPr>
          </a:p>
          <a:p>
            <a:r>
              <a:rPr lang="en-US" altLang="en-US" b="1" dirty="0">
                <a:solidFill>
                  <a:srgbClr val="393996"/>
                </a:solidFill>
              </a:rPr>
              <a:t>Relevant Animations: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Intensity:</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https://www.iris.edu/hq/inclass/animation/517</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https://www.iris.edu/hq/inclass/animation/648</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https://www.iris.edu/hq/inclass/animation/761</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3</a:t>
            </a:fld>
            <a:endParaRPr lang="en-US" altLang="en-US" sz="1300"/>
          </a:p>
        </p:txBody>
      </p:sp>
    </p:spTree>
    <p:extLst>
      <p:ext uri="{BB962C8B-B14F-4D97-AF65-F5344CB8AC3E}">
        <p14:creationId xmlns:p14="http://schemas.microsoft.com/office/powerpoint/2010/main" val="3383954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9E4EA5A-BC0F-1E57-5A20-D6DEB3DFD0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F22CBA95-D460-17E4-4631-39C6121997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576D8C9C-CA10-D823-24D3-30AE2BA51C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AA493D-76AD-5649-AB41-E49F4663E5DC}" type="slidenum">
              <a:rPr lang="en-US" altLang="en-US">
                <a:solidFill>
                  <a:srgbClr val="000000"/>
                </a:solidFill>
                <a:latin typeface="Calibri" panose="020F0502020204030204" pitchFamily="34" charset="0"/>
                <a:cs typeface="Arial" panose="020B0604020202020204" pitchFamily="34" charset="0"/>
              </a:rPr>
              <a:pPr/>
              <a:t>4</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6452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5</a:t>
            </a:fld>
            <a:endParaRPr lang="en-US" altLang="en-US" sz="1300"/>
          </a:p>
        </p:txBody>
      </p:sp>
    </p:spTree>
    <p:extLst>
      <p:ext uri="{BB962C8B-B14F-4D97-AF65-F5344CB8AC3E}">
        <p14:creationId xmlns:p14="http://schemas.microsoft.com/office/powerpoint/2010/main" val="145690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9E4EA5A-BC0F-1E57-5A20-D6DEB3DFD0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F22CBA95-D460-17E4-4631-39C6121997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576D8C9C-CA10-D823-24D3-30AE2BA51C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AA493D-76AD-5649-AB41-E49F4663E5DC}" type="slidenum">
              <a:rPr lang="en-US" altLang="en-US">
                <a:solidFill>
                  <a:srgbClr val="000000"/>
                </a:solidFill>
                <a:latin typeface="Calibri" panose="020F0502020204030204" pitchFamily="34" charset="0"/>
                <a:cs typeface="Arial" panose="020B0604020202020204" pitchFamily="34" charset="0"/>
              </a:rPr>
              <a:pPr/>
              <a:t>6</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26152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t>Explore the seismicity:  </a:t>
            </a:r>
            <a:r>
              <a:rPr lang="en-US" altLang="en-US" dirty="0"/>
              <a:t>www.iris.edu/ieb</a:t>
            </a:r>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1660985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9E4EA5A-BC0F-1E57-5A20-D6DEB3DFD0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F22CBA95-D460-17E4-4631-39C6121997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576D8C9C-CA10-D823-24D3-30AE2BA51C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AA493D-76AD-5649-AB41-E49F4663E5DC}" type="slidenum">
              <a:rPr lang="en-US" altLang="en-US">
                <a:solidFill>
                  <a:srgbClr val="000000"/>
                </a:solidFill>
                <a:latin typeface="Calibri" panose="020F0502020204030204" pitchFamily="34" charset="0"/>
                <a:cs typeface="Arial" panose="020B0604020202020204" pitchFamily="34" charset="0"/>
              </a:rPr>
              <a:pPr/>
              <a:t>8</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96074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t>Explore the seismicity:  </a:t>
            </a:r>
            <a:r>
              <a:rPr lang="en-US" altLang="en-US" dirty="0"/>
              <a:t>www.iris.edu/ieb</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9</a:t>
            </a:fld>
            <a:endParaRPr lang="en-US" altLang="en-US" sz="1300"/>
          </a:p>
        </p:txBody>
      </p:sp>
    </p:spTree>
    <p:extLst>
      <p:ext uri="{BB962C8B-B14F-4D97-AF65-F5344CB8AC3E}">
        <p14:creationId xmlns:p14="http://schemas.microsoft.com/office/powerpoint/2010/main" val="1711388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10/7/2023</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10/7/2023</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10/7/2023</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10/7/2023</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10/7/2023</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10/7/2023</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10/7/2023</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10/7/2023</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10/7/2023</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10/7/2023</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10/7/2023</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10/7/2023</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hyperlink" Target="mailto:tammy.bravo@earthscope.org" TargetMode="Externa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2.tiff"/><Relationship Id="rId7"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tiff"/><Relationship Id="rId5" Type="http://schemas.openxmlformats.org/officeDocument/2006/relationships/image" Target="../media/image14.jpg"/><Relationship Id="rId4" Type="http://schemas.openxmlformats.org/officeDocument/2006/relationships/image" Target="../media/image13.tiff"/></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tiff"/><Relationship Id="rId4" Type="http://schemas.openxmlformats.org/officeDocument/2006/relationships/image" Target="../media/image18.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2" name="TextBox 14">
            <a:extLst>
              <a:ext uri="{FF2B5EF4-FFF2-40B4-BE49-F238E27FC236}">
                <a16:creationId xmlns:a16="http://schemas.microsoft.com/office/drawing/2014/main" id="{80D9FEEB-5091-8064-366E-86D78E90A437}"/>
              </a:ext>
            </a:extLst>
          </p:cNvPr>
          <p:cNvSpPr txBox="1">
            <a:spLocks noChangeArrowheads="1"/>
          </p:cNvSpPr>
          <p:nvPr/>
        </p:nvSpPr>
        <p:spPr bwMode="auto">
          <a:xfrm>
            <a:off x="209550" y="1076325"/>
            <a:ext cx="588645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n-US" altLang="en-US" sz="1600" dirty="0">
                <a:latin typeface="Arial" panose="020B0604020202020204" pitchFamily="34" charset="0"/>
              </a:rPr>
              <a:t>A magnitude 6.3 earthquake struck 36 km (24 miles) northwest of the region’s largest city Herat in western Afghanistan, near the Iranian border. The earthquake occurred around 11:00 am locally at a depth of 14 km (8.7 miles) and was followed by eight aftershocks with magnitudes between 4.3 and 6.3.</a:t>
            </a:r>
          </a:p>
        </p:txBody>
      </p:sp>
      <p:sp>
        <p:nvSpPr>
          <p:cNvPr id="8" name="TextBox 7">
            <a:extLst>
              <a:ext uri="{FF2B5EF4-FFF2-40B4-BE49-F238E27FC236}">
                <a16:creationId xmlns:a16="http://schemas.microsoft.com/office/drawing/2014/main" id="{E7B3DFA9-0855-E1F0-023C-0FE17FA8FA31}"/>
              </a:ext>
            </a:extLst>
          </p:cNvPr>
          <p:cNvSpPr txBox="1"/>
          <p:nvPr/>
        </p:nvSpPr>
        <p:spPr>
          <a:xfrm>
            <a:off x="6936866" y="279026"/>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400" dirty="0"/>
              <a:t>34.610°N </a:t>
            </a:r>
            <a:r>
              <a:rPr lang="en-US" altLang="en-US" sz="1400" dirty="0">
                <a:latin typeface="Arial" panose="020B0604020202020204" pitchFamily="34" charset="0"/>
              </a:rPr>
              <a:t>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400" dirty="0"/>
              <a:t>61.924°E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t>14</a:t>
            </a:r>
            <a:r>
              <a:rPr lang="en-US" sz="1400" dirty="0">
                <a:latin typeface="Arial" charset="0"/>
                <a:ea typeface="ＭＳ Ｐゴシック" pitchFamily="-109" charset="-128"/>
                <a:cs typeface="Arial" pitchFamily="34" charset="0"/>
              </a:rPr>
              <a:t> km</a:t>
            </a:r>
          </a:p>
          <a:p>
            <a:pPr eaLnBrk="1" hangingPunct="1">
              <a:defRPr/>
            </a:pPr>
            <a:endParaRPr lang="en-US" dirty="0">
              <a:latin typeface="Arial" charset="0"/>
              <a:ea typeface="ＭＳ Ｐゴシック" pitchFamily="-109" charset="-128"/>
            </a:endParaRPr>
          </a:p>
        </p:txBody>
      </p:sp>
      <p:sp>
        <p:nvSpPr>
          <p:cNvPr id="3" name="TextBox 2">
            <a:extLst>
              <a:ext uri="{FF2B5EF4-FFF2-40B4-BE49-F238E27FC236}">
                <a16:creationId xmlns:a16="http://schemas.microsoft.com/office/drawing/2014/main" id="{EB37B7EB-1702-9DCA-89C0-BD7DA21EAFB7}"/>
              </a:ext>
            </a:extLst>
          </p:cNvPr>
          <p:cNvSpPr txBox="1"/>
          <p:nvPr/>
        </p:nvSpPr>
        <p:spPr>
          <a:xfrm>
            <a:off x="5885409" y="6525884"/>
            <a:ext cx="3183979" cy="246221"/>
          </a:xfrm>
          <a:prstGeom prst="rect">
            <a:avLst/>
          </a:prstGeom>
          <a:noFill/>
        </p:spPr>
        <p:txBody>
          <a:bodyPr wrap="square" rtlCol="0">
            <a:spAutoFit/>
          </a:bodyPr>
          <a:lstStyle/>
          <a:p>
            <a:r>
              <a:rPr lang="en-US" sz="1000" dirty="0"/>
              <a:t>Image courtesy X user @nahafghan</a:t>
            </a:r>
          </a:p>
        </p:txBody>
      </p:sp>
      <p:grpSp>
        <p:nvGrpSpPr>
          <p:cNvPr id="13" name="Group 12">
            <a:extLst>
              <a:ext uri="{FF2B5EF4-FFF2-40B4-BE49-F238E27FC236}">
                <a16:creationId xmlns:a16="http://schemas.microsoft.com/office/drawing/2014/main" id="{9BEB5669-A749-7AE0-CD7C-34CF2C71D9E6}"/>
              </a:ext>
            </a:extLst>
          </p:cNvPr>
          <p:cNvGrpSpPr/>
          <p:nvPr/>
        </p:nvGrpSpPr>
        <p:grpSpPr>
          <a:xfrm>
            <a:off x="5977222" y="1145801"/>
            <a:ext cx="3092166" cy="2705645"/>
            <a:chOff x="5311076" y="980999"/>
            <a:chExt cx="3763256" cy="3292849"/>
          </a:xfrm>
        </p:grpSpPr>
        <p:pic>
          <p:nvPicPr>
            <p:cNvPr id="6" name="Picture 5" descr="A map of a city&#10;&#10;Description automatically generated">
              <a:extLst>
                <a:ext uri="{FF2B5EF4-FFF2-40B4-BE49-F238E27FC236}">
                  <a16:creationId xmlns:a16="http://schemas.microsoft.com/office/drawing/2014/main" id="{66F49EA6-AF97-69CE-3538-7B2F4B3E78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1076" y="980999"/>
              <a:ext cx="3763256" cy="3292849"/>
            </a:xfrm>
            <a:prstGeom prst="rect">
              <a:avLst/>
            </a:prstGeom>
          </p:spPr>
        </p:pic>
        <p:sp>
          <p:nvSpPr>
            <p:cNvPr id="7" name="5-Point Star 21">
              <a:extLst>
                <a:ext uri="{FF2B5EF4-FFF2-40B4-BE49-F238E27FC236}">
                  <a16:creationId xmlns:a16="http://schemas.microsoft.com/office/drawing/2014/main" id="{55AF4259-892C-4803-85A5-448BEFFB2496}"/>
                </a:ext>
              </a:extLst>
            </p:cNvPr>
            <p:cNvSpPr/>
            <p:nvPr/>
          </p:nvSpPr>
          <p:spPr bwMode="auto">
            <a:xfrm>
              <a:off x="6443844" y="1927083"/>
              <a:ext cx="333367" cy="336989"/>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grpSp>
      <p:pic>
        <p:nvPicPr>
          <p:cNvPr id="11" name="Picture 10" descr="A rocky landscape with people walking on it&#10;&#10;Description automatically generated">
            <a:extLst>
              <a:ext uri="{FF2B5EF4-FFF2-40B4-BE49-F238E27FC236}">
                <a16:creationId xmlns:a16="http://schemas.microsoft.com/office/drawing/2014/main" id="{7120BC13-042A-5576-87D6-709957E4F7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2492966"/>
            <a:ext cx="5642019" cy="4231514"/>
          </a:xfrm>
          <a:prstGeom prst="rect">
            <a:avLst/>
          </a:prstGeom>
        </p:spPr>
      </p:pic>
      <p:sp>
        <p:nvSpPr>
          <p:cNvPr id="12" name="TextBox 11">
            <a:extLst>
              <a:ext uri="{FF2B5EF4-FFF2-40B4-BE49-F238E27FC236}">
                <a16:creationId xmlns:a16="http://schemas.microsoft.com/office/drawing/2014/main" id="{12A30C66-247D-1AFE-252C-E40C17651F22}"/>
              </a:ext>
            </a:extLst>
          </p:cNvPr>
          <p:cNvSpPr txBox="1"/>
          <p:nvPr/>
        </p:nvSpPr>
        <p:spPr>
          <a:xfrm>
            <a:off x="5976399" y="4063731"/>
            <a:ext cx="3049588" cy="2308324"/>
          </a:xfrm>
          <a:prstGeom prst="rect">
            <a:avLst/>
          </a:prstGeom>
          <a:noFill/>
        </p:spPr>
        <p:txBody>
          <a:bodyPr wrap="square" rtlCol="0">
            <a:spAutoFit/>
          </a:bodyPr>
          <a:lstStyle/>
          <a:p>
            <a:r>
              <a:rPr lang="en-US" sz="1600" dirty="0"/>
              <a:t>Four villages in the Zenda Jan district in rural Herat province bore the brunt of the earthquake and aftershocks. Hundreds of houses have been damaged or destroyed. Hundreds of people are feared dead and over 1,000 are injured.</a:t>
            </a:r>
          </a:p>
        </p:txBody>
      </p:sp>
    </p:spTree>
    <p:extLst>
      <p:ext uri="{BB962C8B-B14F-4D97-AF65-F5344CB8AC3E}">
        <p14:creationId xmlns:p14="http://schemas.microsoft.com/office/powerpoint/2010/main" val="2891578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blue oval with black text&#10;&#10;Description automatically generated">
            <a:extLst>
              <a:ext uri="{FF2B5EF4-FFF2-40B4-BE49-F238E27FC236}">
                <a16:creationId xmlns:a16="http://schemas.microsoft.com/office/drawing/2014/main" id="{315D61CD-38EE-1B05-70BD-9A222E21F4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9848" y="3705723"/>
            <a:ext cx="1745098" cy="1593986"/>
          </a:xfrm>
          <a:prstGeom prst="rect">
            <a:avLst/>
          </a:prstGeom>
        </p:spPr>
      </p:pic>
      <p:grpSp>
        <p:nvGrpSpPr>
          <p:cNvPr id="7" name="Group 5">
            <a:extLst>
              <a:ext uri="{FF2B5EF4-FFF2-40B4-BE49-F238E27FC236}">
                <a16:creationId xmlns:a16="http://schemas.microsoft.com/office/drawing/2014/main" id="{BD8CC6E8-DD7E-568F-F802-2A3E0F286722}"/>
              </a:ext>
            </a:extLst>
          </p:cNvPr>
          <p:cNvGrpSpPr>
            <a:grpSpLocks/>
          </p:cNvGrpSpPr>
          <p:nvPr/>
        </p:nvGrpSpPr>
        <p:grpSpPr bwMode="auto">
          <a:xfrm>
            <a:off x="4651375" y="2619618"/>
            <a:ext cx="4187825" cy="2192338"/>
            <a:chOff x="3905250" y="4329705"/>
            <a:chExt cx="4800600" cy="2514443"/>
          </a:xfrm>
        </p:grpSpPr>
        <p:pic>
          <p:nvPicPr>
            <p:cNvPr id="9" name="Picture 2">
              <a:extLst>
                <a:ext uri="{FF2B5EF4-FFF2-40B4-BE49-F238E27FC236}">
                  <a16:creationId xmlns:a16="http://schemas.microsoft.com/office/drawing/2014/main" id="{DC8D0329-4A44-21CA-C843-0FD25245071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57650" y="4329705"/>
              <a:ext cx="4518025"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a:extLst>
                <a:ext uri="{FF2B5EF4-FFF2-40B4-BE49-F238E27FC236}">
                  <a16:creationId xmlns:a16="http://schemas.microsoft.com/office/drawing/2014/main" id="{A3E7897F-1825-E36B-5B64-5759D2557D03}"/>
                </a:ext>
              </a:extLst>
            </p:cNvPr>
            <p:cNvPicPr>
              <a:picLocks noChangeAspect="1"/>
            </p:cNvPicPr>
            <p:nvPr/>
          </p:nvPicPr>
          <p:blipFill>
            <a:blip r:embed="rId5">
              <a:extLst>
                <a:ext uri="{28A0092B-C50C-407E-A947-70E740481C1C}">
                  <a14:useLocalDpi xmlns:a14="http://schemas.microsoft.com/office/drawing/2010/main" val="0"/>
                </a:ext>
              </a:extLst>
            </a:blip>
            <a:srcRect t="73102"/>
            <a:stretch>
              <a:fillRect/>
            </a:stretch>
          </p:blipFill>
          <p:spPr bwMode="auto">
            <a:xfrm>
              <a:off x="3905250" y="6218673"/>
              <a:ext cx="48006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TextBox 7">
            <a:extLst>
              <a:ext uri="{FF2B5EF4-FFF2-40B4-BE49-F238E27FC236}">
                <a16:creationId xmlns:a16="http://schemas.microsoft.com/office/drawing/2014/main" id="{34F43125-E5A1-A541-8A87-D4A7CC3C9D43}"/>
              </a:ext>
            </a:extLst>
          </p:cNvPr>
          <p:cNvSpPr txBox="1">
            <a:spLocks noChangeArrowheads="1"/>
          </p:cNvSpPr>
          <p:nvPr/>
        </p:nvSpPr>
        <p:spPr bwMode="auto">
          <a:xfrm>
            <a:off x="3660776" y="4953000"/>
            <a:ext cx="5407024" cy="174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200"/>
              </a:lnSpc>
              <a:spcBef>
                <a:spcPct val="0"/>
              </a:spcBef>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a:p>
            <a:pPr eaLnBrk="1" hangingPunct="1">
              <a:lnSpc>
                <a:spcPts val="2200"/>
              </a:lnSpc>
              <a:spcBef>
                <a:spcPct val="0"/>
              </a:spcBef>
              <a:buNone/>
            </a:pPr>
            <a:r>
              <a:rPr lang="en-US" altLang="en-US" sz="1200" dirty="0">
                <a:latin typeface="Arial" panose="020B0604020202020204" pitchFamily="34" charset="0"/>
              </a:rPr>
              <a:t>Shaded areas show quadrants of the focal sphere in which the P-wave first-motions are away from the source, and unshaded areas show quadrants in which the P-wave first-motions are toward the source. The letters represent the axis of maximum compressional strain (P) and the axis of maximum extensional strain (T) resulting from the earthquake.</a:t>
            </a:r>
          </a:p>
        </p:txBody>
      </p:sp>
      <p:pic>
        <p:nvPicPr>
          <p:cNvPr id="2" name="Picture 1" descr="A picture containing candelabrum, fan, grate&#10;&#10;Description automatically generated">
            <a:extLst>
              <a:ext uri="{FF2B5EF4-FFF2-40B4-BE49-F238E27FC236}">
                <a16:creationId xmlns:a16="http://schemas.microsoft.com/office/drawing/2014/main" id="{8401BCD7-4061-73F8-3E22-725DA0E0E1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4256CE60-778B-55DA-458C-B5AAD445629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732D54F1-EFE8-BB1B-3908-1EDA6D14030D}"/>
              </a:ext>
            </a:extLst>
          </p:cNvPr>
          <p:cNvSpPr txBox="1"/>
          <p:nvPr/>
        </p:nvSpPr>
        <p:spPr>
          <a:xfrm>
            <a:off x="402311" y="1108150"/>
            <a:ext cx="8339377" cy="2325508"/>
          </a:xfrm>
          <a:prstGeom prst="rect">
            <a:avLst/>
          </a:prstGeom>
          <a:noFill/>
        </p:spPr>
        <p:txBody>
          <a:bodyPr wrap="square" rtlCol="0">
            <a:spAutoFit/>
          </a:bodyPr>
          <a:lstStyle/>
          <a:p>
            <a:pPr eaLnBrk="1" hangingPunct="1">
              <a:lnSpc>
                <a:spcPts val="2200"/>
              </a:lnSpc>
              <a:spcBef>
                <a:spcPct val="0"/>
              </a:spcBef>
              <a:buFontTx/>
              <a:buNone/>
            </a:pPr>
            <a:r>
              <a:rPr lang="en-US" altLang="en-US" sz="1600" dirty="0"/>
              <a:t>T</a:t>
            </a:r>
            <a:r>
              <a:rPr lang="en-US" altLang="en-US" sz="1600" dirty="0">
                <a:latin typeface="Arial" panose="020B0604020202020204" pitchFamily="34" charset="0"/>
              </a:rPr>
              <a:t>he preliminary location, depth and focal mechanism of </a:t>
            </a:r>
            <a:r>
              <a:rPr lang="en-US" altLang="en-US" sz="1600" dirty="0"/>
              <a:t>both</a:t>
            </a:r>
            <a:r>
              <a:rPr lang="en-US" altLang="en-US" sz="1600" dirty="0">
                <a:latin typeface="Arial" panose="020B0604020202020204" pitchFamily="34" charset="0"/>
              </a:rPr>
              <a:t> events indicate rupture occurred as the result of thrust faulting at shallow depths near the far western terminus of the Hindu Kush mountain range. </a:t>
            </a:r>
          </a:p>
          <a:p>
            <a:pPr eaLnBrk="1" hangingPunct="1">
              <a:lnSpc>
                <a:spcPts val="2200"/>
              </a:lnSpc>
              <a:spcBef>
                <a:spcPct val="0"/>
              </a:spcBef>
              <a:buFontTx/>
              <a:buNone/>
            </a:pPr>
            <a:endParaRPr lang="en-US" altLang="en-US" sz="1600" dirty="0"/>
          </a:p>
          <a:p>
            <a:pPr eaLnBrk="1" hangingPunct="1">
              <a:lnSpc>
                <a:spcPts val="2200"/>
              </a:lnSpc>
              <a:spcBef>
                <a:spcPct val="0"/>
              </a:spcBef>
              <a:buFontTx/>
              <a:buNone/>
            </a:pPr>
            <a:r>
              <a:rPr lang="en-US" altLang="en-US" sz="1600" dirty="0"/>
              <a:t>Both</a:t>
            </a:r>
            <a:r>
              <a:rPr lang="en-US" altLang="en-US" sz="1600" dirty="0">
                <a:latin typeface="Arial" panose="020B0604020202020204" pitchFamily="34" charset="0"/>
              </a:rPr>
              <a:t> earthquakes, the initial M 6.3 and the </a:t>
            </a:r>
          </a:p>
          <a:p>
            <a:pPr eaLnBrk="1" hangingPunct="1">
              <a:lnSpc>
                <a:spcPts val="2200"/>
              </a:lnSpc>
              <a:spcBef>
                <a:spcPct val="0"/>
              </a:spcBef>
              <a:buFontTx/>
              <a:buNone/>
            </a:pPr>
            <a:r>
              <a:rPr lang="en-US" altLang="en-US" sz="1600" dirty="0">
                <a:latin typeface="Arial" panose="020B0604020202020204" pitchFamily="34" charset="0"/>
              </a:rPr>
              <a:t>M 6.3 earthquake that occurred approximately </a:t>
            </a:r>
          </a:p>
          <a:p>
            <a:pPr eaLnBrk="1" hangingPunct="1">
              <a:lnSpc>
                <a:spcPts val="2200"/>
              </a:lnSpc>
              <a:spcBef>
                <a:spcPct val="0"/>
              </a:spcBef>
              <a:buFontTx/>
              <a:buNone/>
            </a:pPr>
            <a:r>
              <a:rPr lang="en-US" altLang="en-US" sz="1600" dirty="0">
                <a:latin typeface="Arial" panose="020B0604020202020204" pitchFamily="34" charset="0"/>
              </a:rPr>
              <a:t>30 minutes later occurred on east-west striking </a:t>
            </a:r>
          </a:p>
          <a:p>
            <a:pPr eaLnBrk="1" hangingPunct="1">
              <a:lnSpc>
                <a:spcPts val="2200"/>
              </a:lnSpc>
              <a:spcBef>
                <a:spcPct val="0"/>
              </a:spcBef>
              <a:buFontTx/>
              <a:buNone/>
            </a:pPr>
            <a:r>
              <a:rPr lang="en-US" altLang="en-US" sz="1600" dirty="0">
                <a:latin typeface="Arial" panose="020B0604020202020204" pitchFamily="34" charset="0"/>
              </a:rPr>
              <a:t>fault planes that dip to either the north or south.</a:t>
            </a:r>
            <a:endParaRPr lang="en-US" dirty="0"/>
          </a:p>
        </p:txBody>
      </p:sp>
      <p:pic>
        <p:nvPicPr>
          <p:cNvPr id="5" name="Picture 4" descr="A blue oval with black text&#10;&#10;Description automatically generated">
            <a:extLst>
              <a:ext uri="{FF2B5EF4-FFF2-40B4-BE49-F238E27FC236}">
                <a16:creationId xmlns:a16="http://schemas.microsoft.com/office/drawing/2014/main" id="{1A638BC9-86C5-A152-3631-F400B53F1F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1916" y="4776635"/>
            <a:ext cx="1833896" cy="1818614"/>
          </a:xfrm>
          <a:prstGeom prst="rect">
            <a:avLst/>
          </a:prstGeom>
        </p:spPr>
      </p:pic>
      <p:sp>
        <p:nvSpPr>
          <p:cNvPr id="14" name="Title 1">
            <a:extLst>
              <a:ext uri="{FF2B5EF4-FFF2-40B4-BE49-F238E27FC236}">
                <a16:creationId xmlns:a16="http://schemas.microsoft.com/office/drawing/2014/main" id="{3C3F99AF-699B-180B-E889-21578641AA3F}"/>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1723119" y="6262687"/>
            <a:ext cx="943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dirty="0">
                <a:latin typeface="Arial" panose="020B0604020202020204" pitchFamily="34" charset="0"/>
              </a:rPr>
              <a:t>First M 6.3</a:t>
            </a:r>
            <a:endParaRPr lang="en-US" altLang="en-US" sz="1600" i="1" dirty="0">
              <a:latin typeface="Arial" panose="020B0604020202020204" pitchFamily="34" charset="0"/>
            </a:endParaRPr>
          </a:p>
        </p:txBody>
      </p:sp>
      <p:sp>
        <p:nvSpPr>
          <p:cNvPr id="17" name="TextBox 11">
            <a:extLst>
              <a:ext uri="{FF2B5EF4-FFF2-40B4-BE49-F238E27FC236}">
                <a16:creationId xmlns:a16="http://schemas.microsoft.com/office/drawing/2014/main" id="{73644848-8D83-EFC9-BAEC-913A84593514}"/>
              </a:ext>
            </a:extLst>
          </p:cNvPr>
          <p:cNvSpPr txBox="1">
            <a:spLocks noChangeArrowheads="1"/>
          </p:cNvSpPr>
          <p:nvPr/>
        </p:nvSpPr>
        <p:spPr bwMode="auto">
          <a:xfrm>
            <a:off x="2356602" y="5381162"/>
            <a:ext cx="12376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dirty="0">
                <a:latin typeface="Arial" panose="020B0604020202020204" pitchFamily="34" charset="0"/>
              </a:rPr>
              <a:t>Second M 6.3</a:t>
            </a:r>
            <a:endParaRPr lang="en-US" altLang="en-US" sz="1600" i="1" dirty="0">
              <a:latin typeface="Arial" panose="020B0604020202020204" pitchFamily="34" charset="0"/>
            </a:endParaRPr>
          </a:p>
        </p:txBody>
      </p:sp>
    </p:spTree>
    <p:extLst>
      <p:ext uri="{BB962C8B-B14F-4D97-AF65-F5344CB8AC3E}">
        <p14:creationId xmlns:p14="http://schemas.microsoft.com/office/powerpoint/2010/main" val="19177740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E0D2EB3-DD17-A92F-985B-29AB9DB96B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295400"/>
            <a:ext cx="7438779" cy="5486400"/>
          </a:xfrm>
          <a:prstGeom prst="rect">
            <a:avLst/>
          </a:prstGeom>
        </p:spPr>
      </p:pic>
      <p:sp>
        <p:nvSpPr>
          <p:cNvPr id="14342" name="TextBox 6">
            <a:extLst>
              <a:ext uri="{FF2B5EF4-FFF2-40B4-BE49-F238E27FC236}">
                <a16:creationId xmlns:a16="http://schemas.microsoft.com/office/drawing/2014/main" id="{34CA79F0-D619-9BB3-6934-9C92BEE1EDAE}"/>
              </a:ext>
            </a:extLst>
          </p:cNvPr>
          <p:cNvSpPr txBox="1">
            <a:spLocks noChangeArrowheads="1"/>
          </p:cNvSpPr>
          <p:nvPr/>
        </p:nvSpPr>
        <p:spPr bwMode="auto">
          <a:xfrm>
            <a:off x="5253449" y="5837241"/>
            <a:ext cx="3388394" cy="5371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endParaRPr lang="en-US" altLang="en-US" sz="1400" dirty="0">
              <a:solidFill>
                <a:srgbClr val="000000"/>
              </a:solidFill>
              <a:latin typeface="Arial" panose="020B0604020202020204" pitchFamily="34" charset="0"/>
            </a:endParaRPr>
          </a:p>
          <a:p>
            <a:pPr eaLnBrk="1" hangingPunct="1">
              <a:lnSpc>
                <a:spcPts val="1800"/>
              </a:lnSpc>
              <a:spcBef>
                <a:spcPct val="0"/>
              </a:spcBef>
              <a:buFont typeface="Arial" panose="020B0604020202020204" pitchFamily="34" charset="0"/>
              <a:buNone/>
            </a:pPr>
            <a:r>
              <a:rPr lang="en-US" altLang="en-US" sz="1400" dirty="0">
                <a:solidFill>
                  <a:srgbClr val="000000"/>
                </a:solidFill>
                <a:latin typeface="Arial" panose="020B0604020202020204" pitchFamily="34" charset="0"/>
              </a:rPr>
              <a:t> </a:t>
            </a:r>
          </a:p>
        </p:txBody>
      </p:sp>
      <p:sp>
        <p:nvSpPr>
          <p:cNvPr id="14343" name="TextBox 9">
            <a:extLst>
              <a:ext uri="{FF2B5EF4-FFF2-40B4-BE49-F238E27FC236}">
                <a16:creationId xmlns:a16="http://schemas.microsoft.com/office/drawing/2014/main" id="{2A12FB62-9E6F-0460-3908-453AA5E55AB7}"/>
              </a:ext>
            </a:extLst>
          </p:cNvPr>
          <p:cNvSpPr txBox="1">
            <a:spLocks noChangeArrowheads="1"/>
          </p:cNvSpPr>
          <p:nvPr/>
        </p:nvSpPr>
        <p:spPr bwMode="auto">
          <a:xfrm>
            <a:off x="1707184" y="2995136"/>
            <a:ext cx="7211802"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The most prominent arrival of this seismogram is PP, a compressional wave that bounced off the Earth</a:t>
            </a:r>
            <a:r>
              <a:rPr lang="ja-JP" altLang="en-US" sz="1400" dirty="0">
                <a:latin typeface="Arial" panose="020B0604020202020204" pitchFamily="34" charset="0"/>
                <a:cs typeface="Arial" panose="020B0604020202020204" pitchFamily="34" charset="0"/>
              </a:rPr>
              <a:t>’</a:t>
            </a:r>
            <a:r>
              <a:rPr lang="en-US" altLang="ja-JP" sz="1400" dirty="0">
                <a:latin typeface="Arial" panose="020B0604020202020204" pitchFamily="34" charset="0"/>
                <a:cs typeface="Arial" panose="020B0604020202020204" pitchFamily="34" charset="0"/>
              </a:rPr>
              <a:t>s surface halfway between the earthquake and the seismometer.  It took 18</a:t>
            </a:r>
            <a:r>
              <a:rPr lang="en-US" altLang="en-US" sz="1400" dirty="0">
                <a:latin typeface="Arial" panose="020B0604020202020204" pitchFamily="34" charset="0"/>
              </a:rPr>
              <a:t> </a:t>
            </a:r>
            <a:r>
              <a:rPr lang="en-US" altLang="en-US" sz="1400" dirty="0">
                <a:solidFill>
                  <a:srgbClr val="000000"/>
                </a:solidFill>
                <a:latin typeface="Arial" panose="020B0604020202020204" pitchFamily="34" charset="0"/>
              </a:rPr>
              <a:t>minutes for the PP waves to travel from Afghanistan to Bend, Oregon.</a:t>
            </a:r>
            <a:endParaRPr lang="en-US" altLang="ja-JP" sz="1400" dirty="0">
              <a:latin typeface="Arial" panose="020B0604020202020204" pitchFamily="34" charset="0"/>
              <a:cs typeface="Arial" panose="020B0604020202020204" pitchFamily="34" charset="0"/>
            </a:endParaRPr>
          </a:p>
        </p:txBody>
      </p:sp>
      <p:sp>
        <p:nvSpPr>
          <p:cNvPr id="14344" name="TextBox 11">
            <a:extLst>
              <a:ext uri="{FF2B5EF4-FFF2-40B4-BE49-F238E27FC236}">
                <a16:creationId xmlns:a16="http://schemas.microsoft.com/office/drawing/2014/main" id="{359D111A-2D43-E9ED-23EC-71E77031E485}"/>
              </a:ext>
            </a:extLst>
          </p:cNvPr>
          <p:cNvSpPr txBox="1">
            <a:spLocks noChangeArrowheads="1"/>
          </p:cNvSpPr>
          <p:nvPr/>
        </p:nvSpPr>
        <p:spPr bwMode="auto">
          <a:xfrm>
            <a:off x="4293790" y="1386104"/>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a:t>
            </a:r>
          </a:p>
        </p:txBody>
      </p:sp>
      <p:sp>
        <p:nvSpPr>
          <p:cNvPr id="20" name="TextBox 19">
            <a:extLst>
              <a:ext uri="{FF2B5EF4-FFF2-40B4-BE49-F238E27FC236}">
                <a16:creationId xmlns:a16="http://schemas.microsoft.com/office/drawing/2014/main" id="{2F08310C-095A-0E46-A27A-7FADBF27271E}"/>
              </a:ext>
            </a:extLst>
          </p:cNvPr>
          <p:cNvSpPr txBox="1"/>
          <p:nvPr/>
        </p:nvSpPr>
        <p:spPr>
          <a:xfrm>
            <a:off x="6766336" y="1189201"/>
            <a:ext cx="2152650" cy="646331"/>
          </a:xfrm>
          <a:prstGeom prst="rect">
            <a:avLst/>
          </a:prstGeom>
          <a:solidFill>
            <a:schemeClr val="bg1"/>
          </a:solidFill>
        </p:spPr>
        <p:txBody>
          <a:bodyPr>
            <a:spAutoFit/>
          </a:bodyPr>
          <a:lstStyle/>
          <a:p>
            <a:pPr eaLnBrk="1" hangingPunct="1">
              <a:defRPr/>
            </a:pPr>
            <a:endParaRPr lang="en-US" spc="200" dirty="0">
              <a:latin typeface="Arial" charset="0"/>
              <a:ea typeface="MS PGothic" charset="-128"/>
            </a:endParaRPr>
          </a:p>
          <a:p>
            <a:pPr eaLnBrk="1" hangingPunct="1">
              <a:defRPr/>
            </a:pPr>
            <a:r>
              <a:rPr lang="en-US" spc="200" dirty="0">
                <a:latin typeface="Arial" charset="0"/>
                <a:ea typeface="MS PGothic" charset="-128"/>
              </a:rPr>
              <a:t>Surface Waves</a:t>
            </a:r>
          </a:p>
        </p:txBody>
      </p:sp>
      <p:sp>
        <p:nvSpPr>
          <p:cNvPr id="14348" name="TextBox 4">
            <a:extLst>
              <a:ext uri="{FF2B5EF4-FFF2-40B4-BE49-F238E27FC236}">
                <a16:creationId xmlns:a16="http://schemas.microsoft.com/office/drawing/2014/main" id="{5A89D735-780B-0FE6-5482-48D8530530B2}"/>
              </a:ext>
            </a:extLst>
          </p:cNvPr>
          <p:cNvSpPr txBox="1">
            <a:spLocks noChangeArrowheads="1"/>
          </p:cNvSpPr>
          <p:nvPr/>
        </p:nvSpPr>
        <p:spPr bwMode="auto">
          <a:xfrm>
            <a:off x="1707184" y="2419407"/>
            <a:ext cx="7211802" cy="5371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Because of the distance from this earthquake and its strong (M</a:t>
            </a:r>
            <a:r>
              <a:rPr lang="en-US" altLang="en-US" sz="1400" u="sng" dirty="0">
                <a:solidFill>
                  <a:srgbClr val="000000"/>
                </a:solidFill>
                <a:latin typeface="Arial" panose="020B0604020202020204" pitchFamily="34" charset="0"/>
              </a:rPr>
              <a:t>&gt;</a:t>
            </a:r>
            <a:r>
              <a:rPr lang="en-US" altLang="en-US" sz="1400" dirty="0">
                <a:solidFill>
                  <a:srgbClr val="000000"/>
                </a:solidFill>
                <a:latin typeface="Arial" panose="020B0604020202020204" pitchFamily="34" charset="0"/>
              </a:rPr>
              <a:t>6) but not major (M</a:t>
            </a:r>
            <a:r>
              <a:rPr lang="en-US" altLang="en-US" sz="1400" u="sng" dirty="0">
                <a:solidFill>
                  <a:srgbClr val="000000"/>
                </a:solidFill>
                <a:latin typeface="Arial" panose="020B0604020202020204" pitchFamily="34" charset="0"/>
              </a:rPr>
              <a:t>&gt;</a:t>
            </a:r>
            <a:r>
              <a:rPr lang="en-US" altLang="en-US" sz="1400" dirty="0">
                <a:solidFill>
                  <a:srgbClr val="000000"/>
                </a:solidFill>
                <a:latin typeface="Arial" panose="020B0604020202020204" pitchFamily="34" charset="0"/>
              </a:rPr>
              <a:t>7) magnitude, seismic wave arrivals are barely discernible from background noise.</a:t>
            </a:r>
          </a:p>
        </p:txBody>
      </p:sp>
      <p:sp>
        <p:nvSpPr>
          <p:cNvPr id="14349" name="TextBox 4">
            <a:extLst>
              <a:ext uri="{FF2B5EF4-FFF2-40B4-BE49-F238E27FC236}">
                <a16:creationId xmlns:a16="http://schemas.microsoft.com/office/drawing/2014/main" id="{67C9A075-20B7-71D1-01AB-5E119F9F9C19}"/>
              </a:ext>
            </a:extLst>
          </p:cNvPr>
          <p:cNvSpPr txBox="1">
            <a:spLocks noChangeArrowheads="1"/>
          </p:cNvSpPr>
          <p:nvPr/>
        </p:nvSpPr>
        <p:spPr bwMode="auto">
          <a:xfrm>
            <a:off x="2564544" y="1460500"/>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 </a:t>
            </a:r>
          </a:p>
        </p:txBody>
      </p:sp>
      <p:pic>
        <p:nvPicPr>
          <p:cNvPr id="2" name="Picture 1" descr="A picture containing candelabrum, fan, grate&#10;&#10;Description automatically generated">
            <a:extLst>
              <a:ext uri="{FF2B5EF4-FFF2-40B4-BE49-F238E27FC236}">
                <a16:creationId xmlns:a16="http://schemas.microsoft.com/office/drawing/2014/main" id="{4ED6055F-2830-0C28-232B-FC83F14044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9F673FB6-5AC2-C0E7-B1EF-600ABA2BBDF0}"/>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341" name="TextBox 7">
            <a:extLst>
              <a:ext uri="{FF2B5EF4-FFF2-40B4-BE49-F238E27FC236}">
                <a16:creationId xmlns:a16="http://schemas.microsoft.com/office/drawing/2014/main" id="{1C6225AC-4364-8164-DBB7-915CC553A8EF}"/>
              </a:ext>
            </a:extLst>
          </p:cNvPr>
          <p:cNvSpPr txBox="1">
            <a:spLocks noChangeArrowheads="1"/>
          </p:cNvSpPr>
          <p:nvPr/>
        </p:nvSpPr>
        <p:spPr bwMode="auto">
          <a:xfrm>
            <a:off x="1188244" y="752191"/>
            <a:ext cx="7534150" cy="5352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second Afghanistan M6.3 earthquake in Bend, Oregon (BNOR) is illustrated below. Bend is 11,271 km (7,004 miles, 101.5°) from the location of this earthquake. </a:t>
            </a:r>
          </a:p>
        </p:txBody>
      </p:sp>
      <p:sp>
        <p:nvSpPr>
          <p:cNvPr id="8" name="TextBox 4">
            <a:extLst>
              <a:ext uri="{FF2B5EF4-FFF2-40B4-BE49-F238E27FC236}">
                <a16:creationId xmlns:a16="http://schemas.microsoft.com/office/drawing/2014/main" id="{85804291-9F57-7E58-4418-85F0F260C2D4}"/>
              </a:ext>
            </a:extLst>
          </p:cNvPr>
          <p:cNvSpPr txBox="1">
            <a:spLocks noChangeArrowheads="1"/>
          </p:cNvSpPr>
          <p:nvPr/>
        </p:nvSpPr>
        <p:spPr bwMode="auto">
          <a:xfrm>
            <a:off x="3415807" y="1201500"/>
            <a:ext cx="543905"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6" name="TextBox 9">
            <a:extLst>
              <a:ext uri="{FF2B5EF4-FFF2-40B4-BE49-F238E27FC236}">
                <a16:creationId xmlns:a16="http://schemas.microsoft.com/office/drawing/2014/main" id="{33211E8F-FD84-187D-BC1A-3935D908096C}"/>
              </a:ext>
            </a:extLst>
          </p:cNvPr>
          <p:cNvSpPr txBox="1">
            <a:spLocks noChangeArrowheads="1"/>
          </p:cNvSpPr>
          <p:nvPr/>
        </p:nvSpPr>
        <p:spPr bwMode="auto">
          <a:xfrm>
            <a:off x="1729556" y="3810206"/>
            <a:ext cx="1978843" cy="26776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ja-JP" sz="1400" dirty="0">
                <a:latin typeface="Arial" panose="020B0604020202020204" pitchFamily="34" charset="0"/>
                <a:cs typeface="Arial" panose="020B0604020202020204" pitchFamily="34" charset="0"/>
              </a:rPr>
              <a:t>Searching for a seismic station closer to the earthquake (sadly, the instrument in Kabul, Afghanistan was offline). </a:t>
            </a:r>
            <a:r>
              <a:rPr lang="en-US" altLang="ja-JP" sz="1400" dirty="0" err="1">
                <a:latin typeface="Arial" panose="020B0604020202020204" pitchFamily="34" charset="0"/>
                <a:cs typeface="Arial" panose="020B0604020202020204" pitchFamily="34" charset="0"/>
              </a:rPr>
              <a:t>Jizzakh</a:t>
            </a:r>
            <a:r>
              <a:rPr lang="en-US" altLang="ja-JP" sz="1400" dirty="0">
                <a:latin typeface="Arial" panose="020B0604020202020204" pitchFamily="34" charset="0"/>
                <a:cs typeface="Arial" panose="020B0604020202020204" pitchFamily="34" charset="0"/>
              </a:rPr>
              <a:t>, Uzbekistan is 798 km (496 miles) from the epicenter. This is their 12 hour </a:t>
            </a:r>
            <a:r>
              <a:rPr lang="en-US" altLang="ja-JP" sz="1400" dirty="0" err="1">
                <a:latin typeface="Arial" panose="020B0604020202020204" pitchFamily="34" charset="0"/>
                <a:cs typeface="Arial" panose="020B0604020202020204" pitchFamily="34" charset="0"/>
              </a:rPr>
              <a:t>helicorder</a:t>
            </a:r>
            <a:r>
              <a:rPr lang="en-US" altLang="ja-JP" sz="1400" dirty="0">
                <a:latin typeface="Arial" panose="020B0604020202020204" pitchFamily="34" charset="0"/>
                <a:cs typeface="Arial" panose="020B0604020202020204" pitchFamily="34" charset="0"/>
              </a:rPr>
              <a:t> screen including these 6.3 earthquakes.</a:t>
            </a:r>
          </a:p>
        </p:txBody>
      </p:sp>
      <p:pic>
        <p:nvPicPr>
          <p:cNvPr id="10" name="Picture 9" descr="A black and white graph&#10;&#10;Description automatically generated">
            <a:extLst>
              <a:ext uri="{FF2B5EF4-FFF2-40B4-BE49-F238E27FC236}">
                <a16:creationId xmlns:a16="http://schemas.microsoft.com/office/drawing/2014/main" id="{AFC50653-445C-38E2-62BD-C07EA4001D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06809" y="3895494"/>
            <a:ext cx="5253449" cy="2563793"/>
          </a:xfrm>
          <a:prstGeom prst="rect">
            <a:avLst/>
          </a:prstGeom>
        </p:spPr>
      </p:pic>
      <p:sp>
        <p:nvSpPr>
          <p:cNvPr id="11" name="TextBox 11">
            <a:extLst>
              <a:ext uri="{FF2B5EF4-FFF2-40B4-BE49-F238E27FC236}">
                <a16:creationId xmlns:a16="http://schemas.microsoft.com/office/drawing/2014/main" id="{B7DF2C5F-5765-96D2-2787-72413BAD6CF0}"/>
              </a:ext>
            </a:extLst>
          </p:cNvPr>
          <p:cNvSpPr txBox="1">
            <a:spLocks noChangeArrowheads="1"/>
          </p:cNvSpPr>
          <p:nvPr/>
        </p:nvSpPr>
        <p:spPr bwMode="auto">
          <a:xfrm>
            <a:off x="6620933" y="4184803"/>
            <a:ext cx="838200" cy="307777"/>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solidFill>
                  <a:srgbClr val="FF0000"/>
                </a:solidFill>
                <a:latin typeface="Arial" panose="020B0604020202020204" pitchFamily="34" charset="0"/>
              </a:rPr>
              <a:t>M 6.3</a:t>
            </a:r>
          </a:p>
        </p:txBody>
      </p:sp>
      <p:cxnSp>
        <p:nvCxnSpPr>
          <p:cNvPr id="12" name="Straight Arrow Connector 11">
            <a:extLst>
              <a:ext uri="{FF2B5EF4-FFF2-40B4-BE49-F238E27FC236}">
                <a16:creationId xmlns:a16="http://schemas.microsoft.com/office/drawing/2014/main" id="{86BD4549-076D-A227-D929-82CB92203C74}"/>
              </a:ext>
            </a:extLst>
          </p:cNvPr>
          <p:cNvCxnSpPr/>
          <p:nvPr/>
        </p:nvCxnSpPr>
        <p:spPr>
          <a:xfrm>
            <a:off x="7162800" y="4371068"/>
            <a:ext cx="228600" cy="3810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1">
            <a:extLst>
              <a:ext uri="{FF2B5EF4-FFF2-40B4-BE49-F238E27FC236}">
                <a16:creationId xmlns:a16="http://schemas.microsoft.com/office/drawing/2014/main" id="{00427982-4C75-97B4-5CC9-21000AAEFF22}"/>
              </a:ext>
            </a:extLst>
          </p:cNvPr>
          <p:cNvSpPr txBox="1">
            <a:spLocks noChangeArrowheads="1"/>
          </p:cNvSpPr>
          <p:nvPr/>
        </p:nvSpPr>
        <p:spPr bwMode="auto">
          <a:xfrm>
            <a:off x="4276857" y="4389971"/>
            <a:ext cx="838200" cy="307777"/>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solidFill>
                  <a:srgbClr val="FF0000"/>
                </a:solidFill>
                <a:latin typeface="Arial" panose="020B0604020202020204" pitchFamily="34" charset="0"/>
              </a:rPr>
              <a:t>M 6.3</a:t>
            </a:r>
          </a:p>
        </p:txBody>
      </p:sp>
      <p:cxnSp>
        <p:nvCxnSpPr>
          <p:cNvPr id="14" name="Straight Arrow Connector 13">
            <a:extLst>
              <a:ext uri="{FF2B5EF4-FFF2-40B4-BE49-F238E27FC236}">
                <a16:creationId xmlns:a16="http://schemas.microsoft.com/office/drawing/2014/main" id="{F5CFD9C1-00EE-FA17-5052-0BE8554990CF}"/>
              </a:ext>
            </a:extLst>
          </p:cNvPr>
          <p:cNvCxnSpPr/>
          <p:nvPr/>
        </p:nvCxnSpPr>
        <p:spPr>
          <a:xfrm>
            <a:off x="4810257" y="4618571"/>
            <a:ext cx="228600" cy="3810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itle 1">
            <a:extLst>
              <a:ext uri="{FF2B5EF4-FFF2-40B4-BE49-F238E27FC236}">
                <a16:creationId xmlns:a16="http://schemas.microsoft.com/office/drawing/2014/main" id="{2EA0482F-3C3F-C47E-024A-86CC48B47936}"/>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 name="Picture 1">
            <a:extLst>
              <a:ext uri="{FF2B5EF4-FFF2-40B4-BE49-F238E27FC236}">
                <a16:creationId xmlns:a16="http://schemas.microsoft.com/office/drawing/2014/main" id="{4A312A01-6791-A2BD-4DAD-2CF1A422D0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F849BB-0B57-E0CD-D0CD-F71BCCFCAFC6}"/>
              </a:ext>
            </a:extLst>
          </p:cNvPr>
          <p:cNvSpPr txBox="1"/>
          <p:nvPr/>
        </p:nvSpPr>
        <p:spPr>
          <a:xfrm>
            <a:off x="132340" y="6248400"/>
            <a:ext cx="9022791" cy="800219"/>
          </a:xfrm>
          <a:prstGeom prst="rect">
            <a:avLst/>
          </a:prstGeom>
          <a:noFill/>
        </p:spPr>
        <p:txBody>
          <a:bodyPr wrap="none" rtlCol="0">
            <a:spAutoFit/>
          </a:bodyPr>
          <a:lstStyle/>
          <a:p>
            <a:pPr algn="ctr"/>
            <a:r>
              <a:rPr lang="en-US" sz="1400" dirty="0"/>
              <a:t>These resources have been developed as part of the SAGE facility operated by the </a:t>
            </a:r>
            <a:r>
              <a:rPr lang="en-US" sz="1400" dirty="0" err="1"/>
              <a:t>EarthScope</a:t>
            </a:r>
            <a:r>
              <a:rPr lang="en-US" sz="1400" dirty="0"/>
              <a:t> Consortium</a:t>
            </a:r>
          </a:p>
          <a:p>
            <a:pPr algn="ctr"/>
            <a:r>
              <a:rPr lang="en-US" sz="1400" dirty="0"/>
              <a:t> via support from the National Science Foundation. </a:t>
            </a:r>
          </a:p>
          <a:p>
            <a:endParaRPr lang="en-US" dirty="0"/>
          </a:p>
        </p:txBody>
      </p:sp>
      <p:pic>
        <p:nvPicPr>
          <p:cNvPr id="7" name="Picture 6" descr="Graphical user interface&#10;&#10;Description automatically generated with medium confidence">
            <a:extLst>
              <a:ext uri="{FF2B5EF4-FFF2-40B4-BE49-F238E27FC236}">
                <a16:creationId xmlns:a16="http://schemas.microsoft.com/office/drawing/2014/main" id="{670C5F3C-E2EE-CDBC-B58F-617EBAC66E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
        <p:nvSpPr>
          <p:cNvPr id="5" name="TextBox 9">
            <a:extLst>
              <a:ext uri="{FF2B5EF4-FFF2-40B4-BE49-F238E27FC236}">
                <a16:creationId xmlns:a16="http://schemas.microsoft.com/office/drawing/2014/main" id="{EBF98247-C378-74FA-6434-66D0823862DC}"/>
              </a:ext>
            </a:extLst>
          </p:cNvPr>
          <p:cNvSpPr txBox="1">
            <a:spLocks noChangeArrowheads="1"/>
          </p:cNvSpPr>
          <p:nvPr/>
        </p:nvSpPr>
        <p:spPr bwMode="auto">
          <a:xfrm>
            <a:off x="642144" y="398943"/>
            <a:ext cx="78597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73583"/>
                </a:solidFill>
                <a:latin typeface="Arial" panose="020B0604020202020204" pitchFamily="34" charset="0"/>
              </a:rPr>
              <a:t>Teachable Moments are a service of</a:t>
            </a:r>
            <a:endParaRPr lang="en-US" altLang="en-US" sz="1800" dirty="0">
              <a:solidFill>
                <a:srgbClr val="373583"/>
              </a:solidFill>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a:t>
            </a:r>
            <a:r>
              <a:rPr lang="en-US" altLang="en-US" sz="1800" dirty="0" err="1">
                <a:latin typeface="Arial" panose="020B0604020202020204" pitchFamily="34" charset="0"/>
              </a:rPr>
              <a:t>EarthScope</a:t>
            </a:r>
            <a:r>
              <a:rPr lang="en-US" altLang="en-US" sz="1800" dirty="0">
                <a:latin typeface="Arial" panose="020B0604020202020204" pitchFamily="34" charset="0"/>
              </a:rPr>
              <a:t> Consortium</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5"/>
              </a:rPr>
              <a:t>tammy.bravo@earthscope.org</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send a blank email to earthquakes+subscribe@earthscope.org</a:t>
            </a:r>
          </a:p>
        </p:txBody>
      </p:sp>
    </p:spTree>
    <p:extLst>
      <p:ext uri="{BB962C8B-B14F-4D97-AF65-F5344CB8AC3E}">
        <p14:creationId xmlns:p14="http://schemas.microsoft.com/office/powerpoint/2010/main" val="1457623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4">
            <a:extLst>
              <a:ext uri="{FF2B5EF4-FFF2-40B4-BE49-F238E27FC236}">
                <a16:creationId xmlns:a16="http://schemas.microsoft.com/office/drawing/2014/main" id="{6236CF01-9B27-8CE8-ACE7-F39E1AC02354}"/>
              </a:ext>
            </a:extLst>
          </p:cNvPr>
          <p:cNvSpPr txBox="1">
            <a:spLocks noChangeArrowheads="1"/>
          </p:cNvSpPr>
          <p:nvPr/>
        </p:nvSpPr>
        <p:spPr bwMode="auto">
          <a:xfrm>
            <a:off x="649927" y="409200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3" name="TextBox 15">
            <a:extLst>
              <a:ext uri="{FF2B5EF4-FFF2-40B4-BE49-F238E27FC236}">
                <a16:creationId xmlns:a16="http://schemas.microsoft.com/office/drawing/2014/main" id="{48EEA964-5523-147F-98AF-2A49A31748C8}"/>
              </a:ext>
            </a:extLst>
          </p:cNvPr>
          <p:cNvSpPr txBox="1">
            <a:spLocks noChangeArrowheads="1"/>
          </p:cNvSpPr>
          <p:nvPr/>
        </p:nvSpPr>
        <p:spPr bwMode="auto">
          <a:xfrm>
            <a:off x="4362450" y="641296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6.3 Earthquake</a:t>
            </a:r>
          </a:p>
        </p:txBody>
      </p:sp>
      <p:sp>
        <p:nvSpPr>
          <p:cNvPr id="5" name="TextBox 15">
            <a:extLst>
              <a:ext uri="{FF2B5EF4-FFF2-40B4-BE49-F238E27FC236}">
                <a16:creationId xmlns:a16="http://schemas.microsoft.com/office/drawing/2014/main" id="{36FD6E03-1FCC-3506-506E-89D157D8248B}"/>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6" name="Picture 9">
            <a:extLst>
              <a:ext uri="{FF2B5EF4-FFF2-40B4-BE49-F238E27FC236}">
                <a16:creationId xmlns:a16="http://schemas.microsoft.com/office/drawing/2014/main" id="{F050F41C-F6B8-EE4B-6209-5E938E59D3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965" y="414439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a:extLst>
              <a:ext uri="{FF2B5EF4-FFF2-40B4-BE49-F238E27FC236}">
                <a16:creationId xmlns:a16="http://schemas.microsoft.com/office/drawing/2014/main" id="{2D3A0E85-3CC5-7B7A-04C6-BC8B6167308B}"/>
              </a:ext>
            </a:extLst>
          </p:cNvPr>
          <p:cNvSpPr txBox="1">
            <a:spLocks noChangeArrowheads="1"/>
          </p:cNvSpPr>
          <p:nvPr/>
        </p:nvSpPr>
        <p:spPr bwMode="auto">
          <a:xfrm>
            <a:off x="635640" y="380149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sp>
        <p:nvSpPr>
          <p:cNvPr id="15" name="Title 1">
            <a:extLst>
              <a:ext uri="{FF2B5EF4-FFF2-40B4-BE49-F238E27FC236}">
                <a16:creationId xmlns:a16="http://schemas.microsoft.com/office/drawing/2014/main" id="{FB14426A-BFF5-0BB9-BA4F-609547BCCB42}"/>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17" name="Picture 16" descr="A map of a city&#10;&#10;Description automatically generated">
            <a:extLst>
              <a:ext uri="{FF2B5EF4-FFF2-40B4-BE49-F238E27FC236}">
                <a16:creationId xmlns:a16="http://schemas.microsoft.com/office/drawing/2014/main" id="{C75AECA8-EF26-D484-F902-D4E305A67C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3762" y="872426"/>
            <a:ext cx="5566917" cy="556691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8">
            <a:extLst>
              <a:ext uri="{FF2B5EF4-FFF2-40B4-BE49-F238E27FC236}">
                <a16:creationId xmlns:a16="http://schemas.microsoft.com/office/drawing/2014/main" id="{9B4D2D18-9B21-F3F5-53E0-56EF54CA5AE5}"/>
              </a:ext>
            </a:extLst>
          </p:cNvPr>
          <p:cNvSpPr txBox="1">
            <a:spLocks noChangeArrowheads="1"/>
          </p:cNvSpPr>
          <p:nvPr/>
        </p:nvSpPr>
        <p:spPr bwMode="auto">
          <a:xfrm>
            <a:off x="304799" y="1066800"/>
            <a:ext cx="402734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The USGS estimates that 44,000 people felt very strong shaking from the first M 6.3 earthquake and 2,000 felt severe shaking from the second M 6.3 earthquake.</a:t>
            </a:r>
          </a:p>
        </p:txBody>
      </p:sp>
      <p:sp>
        <p:nvSpPr>
          <p:cNvPr id="3" name="TextBox 15">
            <a:extLst>
              <a:ext uri="{FF2B5EF4-FFF2-40B4-BE49-F238E27FC236}">
                <a16:creationId xmlns:a16="http://schemas.microsoft.com/office/drawing/2014/main" id="{7CA95531-AC0D-6F71-EE73-5E0230E55364}"/>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5" name="TextBox 20">
            <a:extLst>
              <a:ext uri="{FF2B5EF4-FFF2-40B4-BE49-F238E27FC236}">
                <a16:creationId xmlns:a16="http://schemas.microsoft.com/office/drawing/2014/main" id="{1FADAE66-E7E2-EAF7-4941-67EE3C3D4F79}"/>
              </a:ext>
            </a:extLst>
          </p:cNvPr>
          <p:cNvSpPr txBox="1">
            <a:spLocks noChangeArrowheads="1"/>
          </p:cNvSpPr>
          <p:nvPr/>
        </p:nvSpPr>
        <p:spPr bwMode="auto">
          <a:xfrm>
            <a:off x="3332843" y="5457988"/>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17" name="Picture 16" descr="A map of a world&#10;&#10;Description automatically generated">
            <a:extLst>
              <a:ext uri="{FF2B5EF4-FFF2-40B4-BE49-F238E27FC236}">
                <a16:creationId xmlns:a16="http://schemas.microsoft.com/office/drawing/2014/main" id="{70791A12-86A2-E3CE-724E-2E7AE61AA5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2142" y="804162"/>
            <a:ext cx="4659458" cy="4622961"/>
          </a:xfrm>
          <a:prstGeom prst="rect">
            <a:avLst/>
          </a:prstGeom>
        </p:spPr>
      </p:pic>
      <p:pic>
        <p:nvPicPr>
          <p:cNvPr id="19" name="Picture 18" descr="A screenshot of a cell phone&#10;&#10;Description automatically generated">
            <a:extLst>
              <a:ext uri="{FF2B5EF4-FFF2-40B4-BE49-F238E27FC236}">
                <a16:creationId xmlns:a16="http://schemas.microsoft.com/office/drawing/2014/main" id="{E36B27D5-8995-04AE-9667-08C02835BD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1054" y="2934141"/>
            <a:ext cx="2345972" cy="3800475"/>
          </a:xfrm>
          <a:prstGeom prst="rect">
            <a:avLst/>
          </a:prstGeom>
        </p:spPr>
      </p:pic>
      <p:sp>
        <p:nvSpPr>
          <p:cNvPr id="20" name="Title 1">
            <a:extLst>
              <a:ext uri="{FF2B5EF4-FFF2-40B4-BE49-F238E27FC236}">
                <a16:creationId xmlns:a16="http://schemas.microsoft.com/office/drawing/2014/main" id="{95DCBADA-6E61-6223-3C47-4CD37DED2330}"/>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90950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Box 7">
            <a:extLst>
              <a:ext uri="{FF2B5EF4-FFF2-40B4-BE49-F238E27FC236}">
                <a16:creationId xmlns:a16="http://schemas.microsoft.com/office/drawing/2014/main" id="{5E375AA8-ED15-02B8-3D85-69DFE7B77B34}"/>
              </a:ext>
            </a:extLst>
          </p:cNvPr>
          <p:cNvSpPr txBox="1">
            <a:spLocks noChangeArrowheads="1"/>
          </p:cNvSpPr>
          <p:nvPr/>
        </p:nvSpPr>
        <p:spPr bwMode="auto">
          <a:xfrm>
            <a:off x="711054" y="1089548"/>
            <a:ext cx="812814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600" dirty="0">
                <a:solidFill>
                  <a:srgbClr val="000000"/>
                </a:solidFill>
                <a:latin typeface="Arial" panose="020B0604020202020204" pitchFamily="34" charset="0"/>
              </a:rPr>
              <a:t>Middle East tectonics and earthquakes result from the interaction of the </a:t>
            </a:r>
            <a:r>
              <a:rPr lang="en-US" altLang="en-US" sz="1600" dirty="0">
                <a:latin typeface="Arial" panose="020B0604020202020204" pitchFamily="34" charset="0"/>
              </a:rPr>
              <a:t>Eurasia, Arabia, India, and Nubian </a:t>
            </a:r>
            <a:r>
              <a:rPr lang="en-US" altLang="en-US" sz="1600" dirty="0">
                <a:solidFill>
                  <a:srgbClr val="000000"/>
                </a:solidFill>
                <a:latin typeface="Arial" panose="020B0604020202020204" pitchFamily="34" charset="0"/>
              </a:rPr>
              <a:t>Plates. This regional tectonics map shows plate motions with respect to the Eurasian Plate. The location of the earthquakes is shown by the red star.</a:t>
            </a:r>
          </a:p>
        </p:txBody>
      </p:sp>
      <p:pic>
        <p:nvPicPr>
          <p:cNvPr id="2" name="Picture 1" descr="A picture containing candelabrum, fan, grate&#10;&#10;Description automatically generated">
            <a:extLst>
              <a:ext uri="{FF2B5EF4-FFF2-40B4-BE49-F238E27FC236}">
                <a16:creationId xmlns:a16="http://schemas.microsoft.com/office/drawing/2014/main" id="{D94B5DA9-4B83-5026-DD5D-2D58A8D55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0A488ADF-0D77-CA40-841A-59CA199B913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8" name="Picture 7">
            <a:extLst>
              <a:ext uri="{FF2B5EF4-FFF2-40B4-BE49-F238E27FC236}">
                <a16:creationId xmlns:a16="http://schemas.microsoft.com/office/drawing/2014/main" id="{4D13ECC3-79C1-FD5D-1BAB-1059233C9F8B}"/>
              </a:ext>
            </a:extLst>
          </p:cNvPr>
          <p:cNvPicPr>
            <a:picLocks noChangeAspect="1"/>
          </p:cNvPicPr>
          <p:nvPr/>
        </p:nvPicPr>
        <p:blipFill rotWithShape="1">
          <a:blip r:embed="rId4">
            <a:extLst>
              <a:ext uri="{28A0092B-C50C-407E-A947-70E740481C1C}">
                <a14:useLocalDpi xmlns:a14="http://schemas.microsoft.com/office/drawing/2010/main" val="0"/>
              </a:ext>
            </a:extLst>
          </a:blip>
          <a:srcRect t="2117" b="2941"/>
          <a:stretch/>
        </p:blipFill>
        <p:spPr>
          <a:xfrm>
            <a:off x="914400" y="1828800"/>
            <a:ext cx="7772400" cy="4919546"/>
          </a:xfrm>
          <a:prstGeom prst="rect">
            <a:avLst/>
          </a:prstGeom>
        </p:spPr>
      </p:pic>
      <p:sp>
        <p:nvSpPr>
          <p:cNvPr id="22" name="5-Point Star 21">
            <a:extLst>
              <a:ext uri="{FF2B5EF4-FFF2-40B4-BE49-F238E27FC236}">
                <a16:creationId xmlns:a16="http://schemas.microsoft.com/office/drawing/2014/main" id="{A197218D-F941-2CC6-F185-271877E7207E}"/>
              </a:ext>
            </a:extLst>
          </p:cNvPr>
          <p:cNvSpPr/>
          <p:nvPr/>
        </p:nvSpPr>
        <p:spPr bwMode="auto">
          <a:xfrm>
            <a:off x="6143633" y="3845771"/>
            <a:ext cx="146050" cy="147637"/>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9225" name="TextBox 99">
            <a:extLst>
              <a:ext uri="{FF2B5EF4-FFF2-40B4-BE49-F238E27FC236}">
                <a16:creationId xmlns:a16="http://schemas.microsoft.com/office/drawing/2014/main" id="{5880C7A4-B54B-CA52-DA64-075ECD204ED6}"/>
              </a:ext>
            </a:extLst>
          </p:cNvPr>
          <p:cNvSpPr txBox="1">
            <a:spLocks noChangeArrowheads="1"/>
          </p:cNvSpPr>
          <p:nvPr/>
        </p:nvSpPr>
        <p:spPr bwMode="auto">
          <a:xfrm>
            <a:off x="6216658" y="3781089"/>
            <a:ext cx="1173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0000"/>
                </a:solidFill>
                <a:latin typeface="Arial" panose="020B0604020202020204" pitchFamily="34" charset="0"/>
              </a:rPr>
              <a:t>Earthquakes</a:t>
            </a:r>
          </a:p>
        </p:txBody>
      </p:sp>
      <p:sp>
        <p:nvSpPr>
          <p:cNvPr id="10" name="TextBox 9">
            <a:extLst>
              <a:ext uri="{FF2B5EF4-FFF2-40B4-BE49-F238E27FC236}">
                <a16:creationId xmlns:a16="http://schemas.microsoft.com/office/drawing/2014/main" id="{FC21159E-DA9B-E62F-9686-6BEF1A903F3F}"/>
              </a:ext>
            </a:extLst>
          </p:cNvPr>
          <p:cNvSpPr txBox="1"/>
          <p:nvPr/>
        </p:nvSpPr>
        <p:spPr>
          <a:xfrm>
            <a:off x="2286000" y="5715000"/>
            <a:ext cx="914033" cy="246221"/>
          </a:xfrm>
          <a:prstGeom prst="rect">
            <a:avLst/>
          </a:prstGeom>
          <a:noFill/>
        </p:spPr>
        <p:txBody>
          <a:bodyPr wrap="none" rtlCol="0">
            <a:spAutoFit/>
          </a:bodyPr>
          <a:lstStyle/>
          <a:p>
            <a:r>
              <a:rPr lang="en-US" sz="1000" i="1" dirty="0"/>
              <a:t>Nubian Plate</a:t>
            </a:r>
          </a:p>
        </p:txBody>
      </p:sp>
      <p:sp>
        <p:nvSpPr>
          <p:cNvPr id="4" name="Title 1">
            <a:extLst>
              <a:ext uri="{FF2B5EF4-FFF2-40B4-BE49-F238E27FC236}">
                <a16:creationId xmlns:a16="http://schemas.microsoft.com/office/drawing/2014/main" id="{5CC917C2-A88E-1271-9BC6-A0645E77516B}"/>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670764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7">
            <a:extLst>
              <a:ext uri="{FF2B5EF4-FFF2-40B4-BE49-F238E27FC236}">
                <a16:creationId xmlns:a16="http://schemas.microsoft.com/office/drawing/2014/main" id="{9981AB46-0C4C-A875-8CD2-2C534567336A}"/>
              </a:ext>
            </a:extLst>
          </p:cNvPr>
          <p:cNvSpPr txBox="1">
            <a:spLocks noChangeArrowheads="1"/>
          </p:cNvSpPr>
          <p:nvPr/>
        </p:nvSpPr>
        <p:spPr bwMode="auto">
          <a:xfrm>
            <a:off x="287338" y="1040666"/>
            <a:ext cx="654208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northward-moving India plate is colliding with southern part of the Eurasian plate at a rate of about 1.7 in/</a:t>
            </a:r>
            <a:r>
              <a:rPr lang="en-US" altLang="en-US" sz="1600" dirty="0" err="1">
                <a:latin typeface="Arial" panose="020B0604020202020204" pitchFamily="34" charset="0"/>
              </a:rPr>
              <a:t>yr</a:t>
            </a:r>
            <a:r>
              <a:rPr lang="en-US" altLang="en-US" sz="1600" dirty="0">
                <a:latin typeface="Arial" panose="020B0604020202020204" pitchFamily="34" charset="0"/>
              </a:rPr>
              <a:t> (43 mm/</a:t>
            </a:r>
            <a:r>
              <a:rPr lang="en-US" altLang="en-US" sz="1600" dirty="0" err="1">
                <a:latin typeface="Arial" panose="020B0604020202020204" pitchFamily="34" charset="0"/>
              </a:rPr>
              <a:t>yr</a:t>
            </a:r>
            <a:r>
              <a:rPr lang="en-US" altLang="en-US" sz="1600" dirty="0">
                <a:latin typeface="Arial" panose="020B0604020202020204" pitchFamily="34" charset="0"/>
              </a:rPr>
              <a:t>). This collision has created the world’s highest mountains and causes slips on major faults that generate large, often devastating earthquakes.</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Earthquakes in Afghanistan are most abundant in and near the northeastern part of the country where the effects of the plate collision between India and Asia are most pronounced. </a:t>
            </a:r>
          </a:p>
        </p:txBody>
      </p:sp>
      <p:pic>
        <p:nvPicPr>
          <p:cNvPr id="3" name="Picture 15">
            <a:extLst>
              <a:ext uri="{FF2B5EF4-FFF2-40B4-BE49-F238E27FC236}">
                <a16:creationId xmlns:a16="http://schemas.microsoft.com/office/drawing/2014/main" id="{37C735DB-09E9-B1A5-800C-7919760E9E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02438" y="600790"/>
            <a:ext cx="2312987"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itle 1">
            <a:extLst>
              <a:ext uri="{FF2B5EF4-FFF2-40B4-BE49-F238E27FC236}">
                <a16:creationId xmlns:a16="http://schemas.microsoft.com/office/drawing/2014/main" id="{335B0246-B4EC-9FAD-D144-8EA8337B084F}"/>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7" name="Picture 6" descr="A satellite view of the earth&#10;&#10;Description automatically generated">
            <a:extLst>
              <a:ext uri="{FF2B5EF4-FFF2-40B4-BE49-F238E27FC236}">
                <a16:creationId xmlns:a16="http://schemas.microsoft.com/office/drawing/2014/main" id="{13CD8D78-FF81-3EFF-C222-6806C2C3BD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3140869"/>
            <a:ext cx="5881107" cy="3574383"/>
          </a:xfrm>
          <a:prstGeom prst="rect">
            <a:avLst/>
          </a:prstGeom>
        </p:spPr>
      </p:pic>
      <p:sp>
        <p:nvSpPr>
          <p:cNvPr id="8" name="5-Point Star 21">
            <a:extLst>
              <a:ext uri="{FF2B5EF4-FFF2-40B4-BE49-F238E27FC236}">
                <a16:creationId xmlns:a16="http://schemas.microsoft.com/office/drawing/2014/main" id="{7F5921B9-4A69-EF24-D424-20837CEC8A97}"/>
              </a:ext>
            </a:extLst>
          </p:cNvPr>
          <p:cNvSpPr/>
          <p:nvPr/>
        </p:nvSpPr>
        <p:spPr bwMode="auto">
          <a:xfrm>
            <a:off x="1300771" y="3604842"/>
            <a:ext cx="146050" cy="147637"/>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2" name="TextBox 11">
            <a:extLst>
              <a:ext uri="{FF2B5EF4-FFF2-40B4-BE49-F238E27FC236}">
                <a16:creationId xmlns:a16="http://schemas.microsoft.com/office/drawing/2014/main" id="{D3BA2D19-2104-CAC9-DF5A-00812911EC95}"/>
              </a:ext>
            </a:extLst>
          </p:cNvPr>
          <p:cNvSpPr txBox="1"/>
          <p:nvPr/>
        </p:nvSpPr>
        <p:spPr>
          <a:xfrm>
            <a:off x="3570285" y="3447870"/>
            <a:ext cx="1612903" cy="338554"/>
          </a:xfrm>
          <a:prstGeom prst="rect">
            <a:avLst/>
          </a:prstGeom>
          <a:noFill/>
        </p:spPr>
        <p:txBody>
          <a:bodyPr wrap="square" rtlCol="0">
            <a:spAutoFit/>
          </a:bodyPr>
          <a:lstStyle/>
          <a:p>
            <a:r>
              <a:rPr lang="en-US" sz="1600" b="1" dirty="0">
                <a:solidFill>
                  <a:schemeClr val="bg1"/>
                </a:solidFill>
              </a:rPr>
              <a:t>Eurasia Plate</a:t>
            </a:r>
          </a:p>
        </p:txBody>
      </p:sp>
      <p:sp>
        <p:nvSpPr>
          <p:cNvPr id="14" name="TextBox 13">
            <a:extLst>
              <a:ext uri="{FF2B5EF4-FFF2-40B4-BE49-F238E27FC236}">
                <a16:creationId xmlns:a16="http://schemas.microsoft.com/office/drawing/2014/main" id="{511E42E2-DD93-C3D5-5560-449E707EDE7C}"/>
              </a:ext>
            </a:extLst>
          </p:cNvPr>
          <p:cNvSpPr txBox="1"/>
          <p:nvPr/>
        </p:nvSpPr>
        <p:spPr>
          <a:xfrm>
            <a:off x="2590800" y="4766846"/>
            <a:ext cx="1219200" cy="338554"/>
          </a:xfrm>
          <a:prstGeom prst="rect">
            <a:avLst/>
          </a:prstGeom>
          <a:noFill/>
        </p:spPr>
        <p:txBody>
          <a:bodyPr wrap="square" rtlCol="0">
            <a:spAutoFit/>
          </a:bodyPr>
          <a:lstStyle/>
          <a:p>
            <a:r>
              <a:rPr lang="en-US" sz="1600" b="1" dirty="0">
                <a:solidFill>
                  <a:schemeClr val="bg1"/>
                </a:solidFill>
              </a:rPr>
              <a:t>India Plate</a:t>
            </a:r>
          </a:p>
        </p:txBody>
      </p:sp>
      <p:sp>
        <p:nvSpPr>
          <p:cNvPr id="16" name="TextBox 15">
            <a:extLst>
              <a:ext uri="{FF2B5EF4-FFF2-40B4-BE49-F238E27FC236}">
                <a16:creationId xmlns:a16="http://schemas.microsoft.com/office/drawing/2014/main" id="{856DE3A6-3D87-BD85-6F77-13C42C92A858}"/>
              </a:ext>
            </a:extLst>
          </p:cNvPr>
          <p:cNvSpPr txBox="1"/>
          <p:nvPr/>
        </p:nvSpPr>
        <p:spPr>
          <a:xfrm>
            <a:off x="262321" y="4964484"/>
            <a:ext cx="1219200" cy="584775"/>
          </a:xfrm>
          <a:prstGeom prst="rect">
            <a:avLst/>
          </a:prstGeom>
          <a:noFill/>
        </p:spPr>
        <p:txBody>
          <a:bodyPr wrap="square" rtlCol="0">
            <a:spAutoFit/>
          </a:bodyPr>
          <a:lstStyle/>
          <a:p>
            <a:r>
              <a:rPr lang="en-US" sz="1600" b="1" dirty="0"/>
              <a:t>Arabia Plate</a:t>
            </a:r>
          </a:p>
        </p:txBody>
      </p:sp>
      <p:sp>
        <p:nvSpPr>
          <p:cNvPr id="17" name="TextBox 16">
            <a:extLst>
              <a:ext uri="{FF2B5EF4-FFF2-40B4-BE49-F238E27FC236}">
                <a16:creationId xmlns:a16="http://schemas.microsoft.com/office/drawing/2014/main" id="{DE40DDFF-1FF4-A9FB-C602-08481B652085}"/>
              </a:ext>
            </a:extLst>
          </p:cNvPr>
          <p:cNvSpPr txBox="1"/>
          <p:nvPr/>
        </p:nvSpPr>
        <p:spPr>
          <a:xfrm>
            <a:off x="6262107" y="5029011"/>
            <a:ext cx="3048000" cy="1569660"/>
          </a:xfrm>
          <a:prstGeom prst="rect">
            <a:avLst/>
          </a:prstGeom>
          <a:noFill/>
        </p:spPr>
        <p:txBody>
          <a:bodyPr wrap="square" rtlCol="0">
            <a:spAutoFit/>
          </a:bodyPr>
          <a:lstStyle/>
          <a:p>
            <a:r>
              <a:rPr lang="en-US" altLang="en-US" sz="1600" dirty="0">
                <a:latin typeface="Arial" panose="020B0604020202020204" pitchFamily="34" charset="0"/>
              </a:rPr>
              <a:t>However, earthquakes in western and central Afghanistan are primarily influenced by the northward movement of the Arabia Plate relative to the Eurasia Plate.</a:t>
            </a:r>
            <a:endParaRPr lang="en-US" sz="1600" dirty="0"/>
          </a:p>
        </p:txBody>
      </p:sp>
    </p:spTree>
    <p:extLst>
      <p:ext uri="{BB962C8B-B14F-4D97-AF65-F5344CB8AC3E}">
        <p14:creationId xmlns:p14="http://schemas.microsoft.com/office/powerpoint/2010/main" val="1923226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50B30B6-D47A-4E82-29A3-A8DD08D144C8}"/>
              </a:ext>
            </a:extLst>
          </p:cNvPr>
          <p:cNvGrpSpPr/>
          <p:nvPr/>
        </p:nvGrpSpPr>
        <p:grpSpPr>
          <a:xfrm>
            <a:off x="2522824" y="1600200"/>
            <a:ext cx="6561867" cy="5188810"/>
            <a:chOff x="2589499" y="1600200"/>
            <a:chExt cx="6561867" cy="5188810"/>
          </a:xfrm>
        </p:grpSpPr>
        <p:grpSp>
          <p:nvGrpSpPr>
            <p:cNvPr id="5" name="Group 4">
              <a:extLst>
                <a:ext uri="{FF2B5EF4-FFF2-40B4-BE49-F238E27FC236}">
                  <a16:creationId xmlns:a16="http://schemas.microsoft.com/office/drawing/2014/main" id="{14ED7D88-F753-A0FB-019D-20DAC00B31A6}"/>
                </a:ext>
              </a:extLst>
            </p:cNvPr>
            <p:cNvGrpSpPr/>
            <p:nvPr/>
          </p:nvGrpSpPr>
          <p:grpSpPr>
            <a:xfrm>
              <a:off x="2589499" y="1600200"/>
              <a:ext cx="6478301" cy="5133467"/>
              <a:chOff x="2514600" y="1600200"/>
              <a:chExt cx="6478301" cy="5133467"/>
            </a:xfrm>
          </p:grpSpPr>
          <p:pic>
            <p:nvPicPr>
              <p:cNvPr id="8" name="Picture 7">
                <a:extLst>
                  <a:ext uri="{FF2B5EF4-FFF2-40B4-BE49-F238E27FC236}">
                    <a16:creationId xmlns:a16="http://schemas.microsoft.com/office/drawing/2014/main" id="{8EC8E554-4867-E8DF-EFE9-AA834DA16259}"/>
                  </a:ext>
                </a:extLst>
              </p:cNvPr>
              <p:cNvPicPr>
                <a:picLocks noChangeAspect="1"/>
              </p:cNvPicPr>
              <p:nvPr/>
            </p:nvPicPr>
            <p:blipFill rotWithShape="1">
              <a:blip r:embed="rId3"/>
              <a:srcRect l="1" r="1666"/>
              <a:stretch/>
            </p:blipFill>
            <p:spPr>
              <a:xfrm>
                <a:off x="2514600" y="1600200"/>
                <a:ext cx="6478301" cy="5133467"/>
              </a:xfrm>
              <a:prstGeom prst="rect">
                <a:avLst/>
              </a:prstGeom>
            </p:spPr>
          </p:pic>
          <p:sp>
            <p:nvSpPr>
              <p:cNvPr id="9225" name="TextBox 99">
                <a:extLst>
                  <a:ext uri="{FF2B5EF4-FFF2-40B4-BE49-F238E27FC236}">
                    <a16:creationId xmlns:a16="http://schemas.microsoft.com/office/drawing/2014/main" id="{5880C7A4-B54B-CA52-DA64-075ECD204ED6}"/>
                  </a:ext>
                </a:extLst>
              </p:cNvPr>
              <p:cNvSpPr txBox="1">
                <a:spLocks noChangeArrowheads="1"/>
              </p:cNvSpPr>
              <p:nvPr/>
            </p:nvSpPr>
            <p:spPr bwMode="auto">
              <a:xfrm>
                <a:off x="3161635" y="3971818"/>
                <a:ext cx="1173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0000"/>
                    </a:solidFill>
                    <a:latin typeface="Arial" panose="020B0604020202020204" pitchFamily="34" charset="0"/>
                  </a:rPr>
                  <a:t>Earthquakes</a:t>
                </a:r>
              </a:p>
            </p:txBody>
          </p:sp>
          <p:sp>
            <p:nvSpPr>
              <p:cNvPr id="22" name="5-Point Star 21">
                <a:extLst>
                  <a:ext uri="{FF2B5EF4-FFF2-40B4-BE49-F238E27FC236}">
                    <a16:creationId xmlns:a16="http://schemas.microsoft.com/office/drawing/2014/main" id="{A197218D-F941-2CC6-F185-271877E7207E}"/>
                  </a:ext>
                </a:extLst>
              </p:cNvPr>
              <p:cNvSpPr>
                <a:spLocks noChangeAspect="1"/>
              </p:cNvSpPr>
              <p:nvPr/>
            </p:nvSpPr>
            <p:spPr bwMode="auto">
              <a:xfrm>
                <a:off x="3545537" y="3791914"/>
                <a:ext cx="271371" cy="27432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0" name="TextBox 9">
                <a:extLst>
                  <a:ext uri="{FF2B5EF4-FFF2-40B4-BE49-F238E27FC236}">
                    <a16:creationId xmlns:a16="http://schemas.microsoft.com/office/drawing/2014/main" id="{428E9987-E1C2-1746-1072-27FA7C766274}"/>
                  </a:ext>
                </a:extLst>
              </p:cNvPr>
              <p:cNvSpPr txBox="1"/>
              <p:nvPr/>
            </p:nvSpPr>
            <p:spPr>
              <a:xfrm rot="17237186">
                <a:off x="4701393" y="5581711"/>
                <a:ext cx="1189749" cy="338554"/>
              </a:xfrm>
              <a:prstGeom prst="rect">
                <a:avLst/>
              </a:prstGeom>
              <a:noFill/>
            </p:spPr>
            <p:txBody>
              <a:bodyPr wrap="none" rtlCol="0">
                <a:spAutoFit/>
              </a:bodyPr>
              <a:lstStyle/>
              <a:p>
                <a:r>
                  <a:rPr lang="en-US" sz="1600" spc="300" dirty="0"/>
                  <a:t>Chaman</a:t>
                </a:r>
              </a:p>
            </p:txBody>
          </p:sp>
          <p:grpSp>
            <p:nvGrpSpPr>
              <p:cNvPr id="11" name="Group 10">
                <a:extLst>
                  <a:ext uri="{FF2B5EF4-FFF2-40B4-BE49-F238E27FC236}">
                    <a16:creationId xmlns:a16="http://schemas.microsoft.com/office/drawing/2014/main" id="{4341693A-446A-ADB8-D797-9637E4B710C7}"/>
                  </a:ext>
                </a:extLst>
              </p:cNvPr>
              <p:cNvGrpSpPr>
                <a:grpSpLocks noChangeAspect="1"/>
              </p:cNvGrpSpPr>
              <p:nvPr/>
            </p:nvGrpSpPr>
            <p:grpSpPr>
              <a:xfrm rot="17352703">
                <a:off x="5565674" y="5011360"/>
                <a:ext cx="419206" cy="188900"/>
                <a:chOff x="1540438" y="1147023"/>
                <a:chExt cx="679986" cy="511807"/>
              </a:xfrm>
              <a:effectLst/>
            </p:grpSpPr>
            <p:grpSp>
              <p:nvGrpSpPr>
                <p:cNvPr id="12" name="Group 11">
                  <a:extLst>
                    <a:ext uri="{FF2B5EF4-FFF2-40B4-BE49-F238E27FC236}">
                      <a16:creationId xmlns:a16="http://schemas.microsoft.com/office/drawing/2014/main" id="{C44D7522-86CE-750F-FADD-B4B73F340773}"/>
                    </a:ext>
                  </a:extLst>
                </p:cNvPr>
                <p:cNvGrpSpPr/>
                <p:nvPr/>
              </p:nvGrpSpPr>
              <p:grpSpPr>
                <a:xfrm rot="1414823">
                  <a:off x="1610822" y="1147023"/>
                  <a:ext cx="609602" cy="180958"/>
                  <a:chOff x="-762002" y="2486042"/>
                  <a:chExt cx="609602" cy="180958"/>
                </a:xfrm>
              </p:grpSpPr>
              <p:cxnSp>
                <p:nvCxnSpPr>
                  <p:cNvPr id="16" name="Straight Connector 15">
                    <a:extLst>
                      <a:ext uri="{FF2B5EF4-FFF2-40B4-BE49-F238E27FC236}">
                        <a16:creationId xmlns:a16="http://schemas.microsoft.com/office/drawing/2014/main" id="{60D7E07C-218A-C7E2-55CE-1DC475635FDE}"/>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B1AE086-779D-DA48-FBA7-453436F0EE59}"/>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64F4AA19-F2D4-66D0-656F-191EF5F7ED0F}"/>
                    </a:ext>
                  </a:extLst>
                </p:cNvPr>
                <p:cNvGrpSpPr/>
                <p:nvPr/>
              </p:nvGrpSpPr>
              <p:grpSpPr>
                <a:xfrm rot="12200306">
                  <a:off x="1540438" y="1477872"/>
                  <a:ext cx="609600" cy="180958"/>
                  <a:chOff x="-762000" y="2486042"/>
                  <a:chExt cx="609600" cy="180958"/>
                </a:xfrm>
              </p:grpSpPr>
              <p:cxnSp>
                <p:nvCxnSpPr>
                  <p:cNvPr id="14" name="Straight Connector 13">
                    <a:extLst>
                      <a:ext uri="{FF2B5EF4-FFF2-40B4-BE49-F238E27FC236}">
                        <a16:creationId xmlns:a16="http://schemas.microsoft.com/office/drawing/2014/main" id="{F050A684-1977-A3D2-D48D-F8E3F9320B91}"/>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7E6C373-D2F5-7920-FDE5-E8054E974D83}"/>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8" name="TextBox 17">
                <a:extLst>
                  <a:ext uri="{FF2B5EF4-FFF2-40B4-BE49-F238E27FC236}">
                    <a16:creationId xmlns:a16="http://schemas.microsoft.com/office/drawing/2014/main" id="{AEE6E172-40F0-D3D5-85A6-E66C2BEDF33F}"/>
                  </a:ext>
                </a:extLst>
              </p:cNvPr>
              <p:cNvSpPr txBox="1"/>
              <p:nvPr/>
            </p:nvSpPr>
            <p:spPr>
              <a:xfrm rot="393402">
                <a:off x="3821058" y="3653006"/>
                <a:ext cx="878767" cy="338554"/>
              </a:xfrm>
              <a:prstGeom prst="rect">
                <a:avLst/>
              </a:prstGeom>
              <a:noFill/>
            </p:spPr>
            <p:txBody>
              <a:bodyPr wrap="none" rtlCol="0">
                <a:spAutoFit/>
              </a:bodyPr>
              <a:lstStyle/>
              <a:p>
                <a:r>
                  <a:rPr lang="en-US" sz="1600" spc="300" dirty="0"/>
                  <a:t>Herat</a:t>
                </a:r>
              </a:p>
            </p:txBody>
          </p:sp>
          <p:sp>
            <p:nvSpPr>
              <p:cNvPr id="19" name="TextBox 18">
                <a:extLst>
                  <a:ext uri="{FF2B5EF4-FFF2-40B4-BE49-F238E27FC236}">
                    <a16:creationId xmlns:a16="http://schemas.microsoft.com/office/drawing/2014/main" id="{A6C098C4-26E5-4F56-B714-F3406EC7E5DB}"/>
                  </a:ext>
                </a:extLst>
              </p:cNvPr>
              <p:cNvSpPr txBox="1"/>
              <p:nvPr/>
            </p:nvSpPr>
            <p:spPr>
              <a:xfrm rot="21404653">
                <a:off x="4652825" y="3668430"/>
                <a:ext cx="764953" cy="338554"/>
              </a:xfrm>
              <a:prstGeom prst="rect">
                <a:avLst/>
              </a:prstGeom>
              <a:noFill/>
            </p:spPr>
            <p:txBody>
              <a:bodyPr wrap="none" rtlCol="0">
                <a:spAutoFit/>
              </a:bodyPr>
              <a:lstStyle/>
              <a:p>
                <a:r>
                  <a:rPr lang="en-US" sz="1600" spc="300" dirty="0"/>
                  <a:t>fault</a:t>
                </a:r>
              </a:p>
            </p:txBody>
          </p:sp>
          <p:sp>
            <p:nvSpPr>
              <p:cNvPr id="20" name="TextBox 19">
                <a:extLst>
                  <a:ext uri="{FF2B5EF4-FFF2-40B4-BE49-F238E27FC236}">
                    <a16:creationId xmlns:a16="http://schemas.microsoft.com/office/drawing/2014/main" id="{C59BD6A9-252B-705A-6040-29820416C712}"/>
                  </a:ext>
                </a:extLst>
              </p:cNvPr>
              <p:cNvSpPr txBox="1"/>
              <p:nvPr/>
            </p:nvSpPr>
            <p:spPr>
              <a:xfrm rot="20879972">
                <a:off x="5332602" y="3526020"/>
                <a:ext cx="1066318" cy="338554"/>
              </a:xfrm>
              <a:prstGeom prst="rect">
                <a:avLst/>
              </a:prstGeom>
              <a:noFill/>
            </p:spPr>
            <p:txBody>
              <a:bodyPr wrap="none" rtlCol="0">
                <a:spAutoFit/>
              </a:bodyPr>
              <a:lstStyle/>
              <a:p>
                <a:r>
                  <a:rPr lang="en-US" sz="1600" spc="300" dirty="0"/>
                  <a:t>system</a:t>
                </a:r>
              </a:p>
            </p:txBody>
          </p:sp>
          <p:sp>
            <p:nvSpPr>
              <p:cNvPr id="23" name="TextBox 22">
                <a:extLst>
                  <a:ext uri="{FF2B5EF4-FFF2-40B4-BE49-F238E27FC236}">
                    <a16:creationId xmlns:a16="http://schemas.microsoft.com/office/drawing/2014/main" id="{DAE1C674-3BB3-6426-F19B-4A02149FB1C9}"/>
                  </a:ext>
                </a:extLst>
              </p:cNvPr>
              <p:cNvSpPr txBox="1"/>
              <p:nvPr/>
            </p:nvSpPr>
            <p:spPr>
              <a:xfrm rot="18283268">
                <a:off x="5252188" y="4742770"/>
                <a:ext cx="764953" cy="338554"/>
              </a:xfrm>
              <a:prstGeom prst="rect">
                <a:avLst/>
              </a:prstGeom>
              <a:noFill/>
            </p:spPr>
            <p:txBody>
              <a:bodyPr wrap="none" rtlCol="0">
                <a:spAutoFit/>
              </a:bodyPr>
              <a:lstStyle/>
              <a:p>
                <a:r>
                  <a:rPr lang="en-US" sz="1600" spc="300" dirty="0"/>
                  <a:t>fault</a:t>
                </a:r>
              </a:p>
            </p:txBody>
          </p:sp>
          <p:sp>
            <p:nvSpPr>
              <p:cNvPr id="24" name="TextBox 23">
                <a:extLst>
                  <a:ext uri="{FF2B5EF4-FFF2-40B4-BE49-F238E27FC236}">
                    <a16:creationId xmlns:a16="http://schemas.microsoft.com/office/drawing/2014/main" id="{8C95D743-F240-32FC-0191-707B95AB2170}"/>
                  </a:ext>
                </a:extLst>
              </p:cNvPr>
              <p:cNvSpPr txBox="1"/>
              <p:nvPr/>
            </p:nvSpPr>
            <p:spPr>
              <a:xfrm rot="18100963">
                <a:off x="5572752" y="4079540"/>
                <a:ext cx="1066318" cy="338554"/>
              </a:xfrm>
              <a:prstGeom prst="rect">
                <a:avLst/>
              </a:prstGeom>
              <a:noFill/>
            </p:spPr>
            <p:txBody>
              <a:bodyPr wrap="none" rtlCol="0">
                <a:spAutoFit/>
              </a:bodyPr>
              <a:lstStyle/>
              <a:p>
                <a:r>
                  <a:rPr lang="en-US" sz="1600" spc="300" dirty="0"/>
                  <a:t>system</a:t>
                </a:r>
              </a:p>
            </p:txBody>
          </p:sp>
          <p:grpSp>
            <p:nvGrpSpPr>
              <p:cNvPr id="25" name="Group 24">
                <a:extLst>
                  <a:ext uri="{FF2B5EF4-FFF2-40B4-BE49-F238E27FC236}">
                    <a16:creationId xmlns:a16="http://schemas.microsoft.com/office/drawing/2014/main" id="{B543216F-B9B9-DA7E-BA25-CD7F9D474F47}"/>
                  </a:ext>
                </a:extLst>
              </p:cNvPr>
              <p:cNvGrpSpPr>
                <a:grpSpLocks noChangeAspect="1"/>
              </p:cNvGrpSpPr>
              <p:nvPr/>
            </p:nvGrpSpPr>
            <p:grpSpPr>
              <a:xfrm rot="610430" flipH="1">
                <a:off x="4589091" y="3964351"/>
                <a:ext cx="419206" cy="188900"/>
                <a:chOff x="1540438" y="1147023"/>
                <a:chExt cx="679986" cy="511807"/>
              </a:xfrm>
              <a:effectLst/>
            </p:grpSpPr>
            <p:grpSp>
              <p:nvGrpSpPr>
                <p:cNvPr id="26" name="Group 25">
                  <a:extLst>
                    <a:ext uri="{FF2B5EF4-FFF2-40B4-BE49-F238E27FC236}">
                      <a16:creationId xmlns:a16="http://schemas.microsoft.com/office/drawing/2014/main" id="{7066CA51-F616-8B8B-ED0A-0CF7485289E6}"/>
                    </a:ext>
                  </a:extLst>
                </p:cNvPr>
                <p:cNvGrpSpPr/>
                <p:nvPr/>
              </p:nvGrpSpPr>
              <p:grpSpPr>
                <a:xfrm rot="1414823">
                  <a:off x="1610822" y="1147023"/>
                  <a:ext cx="609602" cy="180958"/>
                  <a:chOff x="-762002" y="2486042"/>
                  <a:chExt cx="609602" cy="180958"/>
                </a:xfrm>
              </p:grpSpPr>
              <p:cxnSp>
                <p:nvCxnSpPr>
                  <p:cNvPr id="30" name="Straight Connector 29">
                    <a:extLst>
                      <a:ext uri="{FF2B5EF4-FFF2-40B4-BE49-F238E27FC236}">
                        <a16:creationId xmlns:a16="http://schemas.microsoft.com/office/drawing/2014/main" id="{A013C5E4-0DDC-D233-885F-D7E8DDDEC5D5}"/>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BB376AC-0080-1B81-0BA6-62E98AA7638F}"/>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CD62A47B-703B-EE4F-F262-9C0399B2D29D}"/>
                    </a:ext>
                  </a:extLst>
                </p:cNvPr>
                <p:cNvGrpSpPr/>
                <p:nvPr/>
              </p:nvGrpSpPr>
              <p:grpSpPr>
                <a:xfrm rot="12200306">
                  <a:off x="1540438" y="1477872"/>
                  <a:ext cx="609600" cy="180958"/>
                  <a:chOff x="-762000" y="2486042"/>
                  <a:chExt cx="609600" cy="180958"/>
                </a:xfrm>
              </p:grpSpPr>
              <p:cxnSp>
                <p:nvCxnSpPr>
                  <p:cNvPr id="28" name="Straight Connector 27">
                    <a:extLst>
                      <a:ext uri="{FF2B5EF4-FFF2-40B4-BE49-F238E27FC236}">
                        <a16:creationId xmlns:a16="http://schemas.microsoft.com/office/drawing/2014/main" id="{0445155B-CF07-24B4-A22F-6003950B7479}"/>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F8C375C-4F29-88EB-D778-E902C3E3D037}"/>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7" name="TextBox 6">
              <a:extLst>
                <a:ext uri="{FF2B5EF4-FFF2-40B4-BE49-F238E27FC236}">
                  <a16:creationId xmlns:a16="http://schemas.microsoft.com/office/drawing/2014/main" id="{19D56BAC-5A4E-A10D-A760-FA97630E2877}"/>
                </a:ext>
              </a:extLst>
            </p:cNvPr>
            <p:cNvSpPr txBox="1"/>
            <p:nvPr/>
          </p:nvSpPr>
          <p:spPr>
            <a:xfrm>
              <a:off x="6119767" y="6527400"/>
              <a:ext cx="3031599" cy="261610"/>
            </a:xfrm>
            <a:prstGeom prst="rect">
              <a:avLst/>
            </a:prstGeom>
            <a:noFill/>
          </p:spPr>
          <p:txBody>
            <a:bodyPr wrap="none" rtlCol="0">
              <a:spAutoFit/>
            </a:bodyPr>
            <a:lstStyle/>
            <a:p>
              <a:r>
                <a:rPr lang="en-US" sz="1100" dirty="0"/>
                <a:t>US Geological Survey Fact Sheet 2007–3027</a:t>
              </a:r>
            </a:p>
          </p:txBody>
        </p:sp>
      </p:grpSp>
      <p:pic>
        <p:nvPicPr>
          <p:cNvPr id="2" name="Picture 1" descr="A picture containing candelabrum, fan, grate&#10;&#10;Description automatically generated">
            <a:extLst>
              <a:ext uri="{FF2B5EF4-FFF2-40B4-BE49-F238E27FC236}">
                <a16:creationId xmlns:a16="http://schemas.microsoft.com/office/drawing/2014/main" id="{D94B5DA9-4B83-5026-DD5D-2D58A8D55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0A488ADF-0D77-CA40-841A-59CA199B913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TextBox 32">
            <a:extLst>
              <a:ext uri="{FF2B5EF4-FFF2-40B4-BE49-F238E27FC236}">
                <a16:creationId xmlns:a16="http://schemas.microsoft.com/office/drawing/2014/main" id="{01B21B51-CFE9-3FDD-F653-54F83604BEE6}"/>
              </a:ext>
            </a:extLst>
          </p:cNvPr>
          <p:cNvSpPr txBox="1"/>
          <p:nvPr/>
        </p:nvSpPr>
        <p:spPr>
          <a:xfrm>
            <a:off x="307416" y="1024565"/>
            <a:ext cx="8665134" cy="523220"/>
          </a:xfrm>
          <a:prstGeom prst="rect">
            <a:avLst/>
          </a:prstGeom>
          <a:noFill/>
        </p:spPr>
        <p:txBody>
          <a:bodyPr wrap="square" rtlCol="0">
            <a:spAutoFit/>
          </a:bodyPr>
          <a:lstStyle/>
          <a:p>
            <a:r>
              <a:rPr lang="en-US" sz="1400" dirty="0"/>
              <a:t>This map of Afghanistan shows locations of features thought to young crustal faults. The left-lateral strike-slip Chaman fault system, shown in red, is thought to be the most active and hazardous fault. The right-</a:t>
            </a:r>
          </a:p>
        </p:txBody>
      </p:sp>
      <p:sp>
        <p:nvSpPr>
          <p:cNvPr id="34" name="TextBox 33">
            <a:extLst>
              <a:ext uri="{FF2B5EF4-FFF2-40B4-BE49-F238E27FC236}">
                <a16:creationId xmlns:a16="http://schemas.microsoft.com/office/drawing/2014/main" id="{99BBBD68-6B87-C0CE-D390-319C409388D1}"/>
              </a:ext>
            </a:extLst>
          </p:cNvPr>
          <p:cNvSpPr txBox="1"/>
          <p:nvPr/>
        </p:nvSpPr>
        <p:spPr>
          <a:xfrm>
            <a:off x="320845" y="1464077"/>
            <a:ext cx="2212505" cy="5262979"/>
          </a:xfrm>
          <a:prstGeom prst="rect">
            <a:avLst/>
          </a:prstGeom>
          <a:noFill/>
        </p:spPr>
        <p:txBody>
          <a:bodyPr wrap="square" rtlCol="0">
            <a:spAutoFit/>
          </a:bodyPr>
          <a:lstStyle/>
          <a:p>
            <a:r>
              <a:rPr lang="en-US" sz="1400" dirty="0"/>
              <a:t>lateral strike-slip Herat fault system, shown in green, is thought to have lower slip rate and be less hazardous. Faults shown in blue are considered even less active. </a:t>
            </a:r>
          </a:p>
          <a:p>
            <a:endParaRPr lang="en-US" sz="1400" dirty="0"/>
          </a:p>
          <a:p>
            <a:r>
              <a:rPr lang="en-US" sz="1400" dirty="0"/>
              <a:t>These earthquakes, indicated by the red star, occurred along or near </a:t>
            </a:r>
            <a:r>
              <a:rPr lang="en-US" sz="1400" dirty="0">
                <a:cs typeface="Arial" panose="020B0604020202020204" pitchFamily="34" charset="0"/>
              </a:rPr>
              <a:t>the western end of the 1100-km-long Herat fault system. In this area, the Herat fault system </a:t>
            </a:r>
            <a:r>
              <a:rPr lang="en-US" sz="1400" b="0" i="0" u="none" strike="noStrike" dirty="0">
                <a:effectLst/>
                <a:cs typeface="Arial" panose="020B0604020202020204" pitchFamily="34" charset="0"/>
              </a:rPr>
              <a:t>splits into smaller faults with vertical displacements that formed the Herat basin. Indeed, the focal mechanisms of these</a:t>
            </a:r>
            <a:r>
              <a:rPr lang="en-US" sz="1400" dirty="0"/>
              <a:t> earthquakes indicate that they were produced by thrust faulting. </a:t>
            </a:r>
            <a:endParaRPr lang="en-US" sz="1400" dirty="0">
              <a:cs typeface="Arial" panose="020B0604020202020204" pitchFamily="34" charset="0"/>
            </a:endParaRPr>
          </a:p>
        </p:txBody>
      </p:sp>
      <p:sp>
        <p:nvSpPr>
          <p:cNvPr id="4" name="Title 1">
            <a:extLst>
              <a:ext uri="{FF2B5EF4-FFF2-40B4-BE49-F238E27FC236}">
                <a16:creationId xmlns:a16="http://schemas.microsoft.com/office/drawing/2014/main" id="{D2AAA457-F633-3A09-BE95-4DE86EFE1996}"/>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212093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66E3B1A-60DA-2643-963D-548FE8D958A2}"/>
              </a:ext>
            </a:extLst>
          </p:cNvPr>
          <p:cNvPicPr>
            <a:picLocks noChangeAspect="1"/>
          </p:cNvPicPr>
          <p:nvPr/>
        </p:nvPicPr>
        <p:blipFill>
          <a:blip r:embed="rId3"/>
          <a:stretch>
            <a:fillRect/>
          </a:stretch>
        </p:blipFill>
        <p:spPr>
          <a:xfrm>
            <a:off x="305608" y="3581400"/>
            <a:ext cx="3339898" cy="3176710"/>
          </a:xfrm>
          <a:prstGeom prst="rect">
            <a:avLst/>
          </a:prstGeom>
        </p:spPr>
      </p:pic>
      <p:pic>
        <p:nvPicPr>
          <p:cNvPr id="31" name="Picture 30">
            <a:extLst>
              <a:ext uri="{FF2B5EF4-FFF2-40B4-BE49-F238E27FC236}">
                <a16:creationId xmlns:a16="http://schemas.microsoft.com/office/drawing/2014/main" id="{30C3B894-E483-2E4B-BCB5-24659E426FBB}"/>
              </a:ext>
            </a:extLst>
          </p:cNvPr>
          <p:cNvPicPr>
            <a:picLocks noChangeAspect="1"/>
          </p:cNvPicPr>
          <p:nvPr/>
        </p:nvPicPr>
        <p:blipFill>
          <a:blip r:embed="rId4"/>
          <a:stretch>
            <a:fillRect/>
          </a:stretch>
        </p:blipFill>
        <p:spPr>
          <a:xfrm>
            <a:off x="330271" y="4529336"/>
            <a:ext cx="2565330" cy="496088"/>
          </a:xfrm>
          <a:prstGeom prst="rect">
            <a:avLst/>
          </a:prstGeom>
        </p:spPr>
      </p:pic>
      <p:pic>
        <p:nvPicPr>
          <p:cNvPr id="6" name="Picture 5" descr="A map of the world&#10;&#10;Description automatically generated">
            <a:extLst>
              <a:ext uri="{FF2B5EF4-FFF2-40B4-BE49-F238E27FC236}">
                <a16:creationId xmlns:a16="http://schemas.microsoft.com/office/drawing/2014/main" id="{9D849555-ECC8-DD42-A33B-3113C15293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72570" y="983509"/>
            <a:ext cx="5419030" cy="3464844"/>
          </a:xfrm>
          <a:prstGeom prst="rect">
            <a:avLst/>
          </a:prstGeom>
        </p:spPr>
      </p:pic>
      <p:cxnSp>
        <p:nvCxnSpPr>
          <p:cNvPr id="22" name="Straight Connector 21">
            <a:extLst>
              <a:ext uri="{FF2B5EF4-FFF2-40B4-BE49-F238E27FC236}">
                <a16:creationId xmlns:a16="http://schemas.microsoft.com/office/drawing/2014/main" id="{2521F45D-FE96-ED40-B36C-92D84438A363}"/>
              </a:ext>
            </a:extLst>
          </p:cNvPr>
          <p:cNvCxnSpPr>
            <a:cxnSpLocks/>
          </p:cNvCxnSpPr>
          <p:nvPr/>
        </p:nvCxnSpPr>
        <p:spPr>
          <a:xfrm flipH="1">
            <a:off x="330271" y="1842094"/>
            <a:ext cx="5439420" cy="1765147"/>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BB0A30F-2E67-7340-8A57-C3EFE21608CB}"/>
              </a:ext>
            </a:extLst>
          </p:cNvPr>
          <p:cNvCxnSpPr>
            <a:cxnSpLocks/>
          </p:cNvCxnSpPr>
          <p:nvPr/>
        </p:nvCxnSpPr>
        <p:spPr>
          <a:xfrm flipH="1">
            <a:off x="3631275" y="2702895"/>
            <a:ext cx="2939059" cy="4002705"/>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6B4A5482-A9CB-3143-8C57-283D9CC8B9A1}"/>
              </a:ext>
            </a:extLst>
          </p:cNvPr>
          <p:cNvPicPr>
            <a:picLocks noChangeAspect="1"/>
          </p:cNvPicPr>
          <p:nvPr/>
        </p:nvPicPr>
        <p:blipFill>
          <a:blip r:embed="rId6"/>
          <a:stretch>
            <a:fillRect/>
          </a:stretch>
        </p:blipFill>
        <p:spPr>
          <a:xfrm>
            <a:off x="3733800" y="2590800"/>
            <a:ext cx="827685" cy="1801432"/>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3" name="TextBox 52">
            <a:extLst>
              <a:ext uri="{FF2B5EF4-FFF2-40B4-BE49-F238E27FC236}">
                <a16:creationId xmlns:a16="http://schemas.microsoft.com/office/drawing/2014/main" id="{E1817461-B19C-994C-BCE7-170B23946530}"/>
              </a:ext>
            </a:extLst>
          </p:cNvPr>
          <p:cNvSpPr txBox="1"/>
          <p:nvPr/>
        </p:nvSpPr>
        <p:spPr>
          <a:xfrm>
            <a:off x="5446088" y="3802740"/>
            <a:ext cx="2743200" cy="307777"/>
          </a:xfrm>
          <a:prstGeom prst="rect">
            <a:avLst/>
          </a:prstGeom>
          <a:noFill/>
        </p:spPr>
        <p:txBody>
          <a:bodyPr wrap="square" rtlCol="0">
            <a:spAutoFit/>
          </a:bodyPr>
          <a:lstStyle/>
          <a:p>
            <a:pPr algn="r"/>
            <a:r>
              <a:rPr lang="en-US" sz="1400" b="1" dirty="0">
                <a:solidFill>
                  <a:schemeClr val="bg1"/>
                </a:solidFill>
              </a:rPr>
              <a:t>25,600 earthquakes &gt; M4 </a:t>
            </a:r>
          </a:p>
        </p:txBody>
      </p:sp>
      <p:sp>
        <p:nvSpPr>
          <p:cNvPr id="7" name="TextBox 6">
            <a:extLst>
              <a:ext uri="{FF2B5EF4-FFF2-40B4-BE49-F238E27FC236}">
                <a16:creationId xmlns:a16="http://schemas.microsoft.com/office/drawing/2014/main" id="{108A6F45-DC88-194B-A059-390C531F725D}"/>
              </a:ext>
            </a:extLst>
          </p:cNvPr>
          <p:cNvSpPr txBox="1"/>
          <p:nvPr/>
        </p:nvSpPr>
        <p:spPr>
          <a:xfrm>
            <a:off x="3456868" y="4465442"/>
            <a:ext cx="5573055" cy="646331"/>
          </a:xfrm>
          <a:prstGeom prst="rect">
            <a:avLst/>
          </a:prstGeom>
          <a:noFill/>
        </p:spPr>
        <p:txBody>
          <a:bodyPr wrap="square" rtlCol="0">
            <a:spAutoFit/>
          </a:bodyPr>
          <a:lstStyle/>
          <a:p>
            <a:pPr algn="r"/>
            <a:r>
              <a:rPr lang="en-US" sz="1200" dirty="0"/>
              <a:t>Map generated from the </a:t>
            </a:r>
          </a:p>
          <a:p>
            <a:pPr algn="r"/>
            <a:r>
              <a:rPr lang="en-US" sz="1200" dirty="0"/>
              <a:t>Interactive Earthquake Browser</a:t>
            </a:r>
          </a:p>
          <a:p>
            <a:pPr algn="r"/>
            <a:r>
              <a:rPr lang="en-US" sz="1200" dirty="0"/>
              <a:t>(www.iris.edu/ieb)</a:t>
            </a:r>
          </a:p>
        </p:txBody>
      </p:sp>
      <p:sp>
        <p:nvSpPr>
          <p:cNvPr id="21" name="5-Point Star 20">
            <a:extLst>
              <a:ext uri="{FF2B5EF4-FFF2-40B4-BE49-F238E27FC236}">
                <a16:creationId xmlns:a16="http://schemas.microsoft.com/office/drawing/2014/main" id="{308EFF4F-777B-C247-B1A9-1EF114855565}"/>
              </a:ext>
            </a:extLst>
          </p:cNvPr>
          <p:cNvSpPr>
            <a:spLocks noChangeAspect="1"/>
          </p:cNvSpPr>
          <p:nvPr/>
        </p:nvSpPr>
        <p:spPr>
          <a:xfrm>
            <a:off x="682769" y="4747663"/>
            <a:ext cx="231631" cy="231631"/>
          </a:xfrm>
          <a:prstGeom prst="star5">
            <a:avLst/>
          </a:prstGeom>
          <a:solidFill>
            <a:srgbClr val="FF0000"/>
          </a:solidFill>
          <a:ln w="1270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7" name="Rectangle 16">
            <a:extLst>
              <a:ext uri="{FF2B5EF4-FFF2-40B4-BE49-F238E27FC236}">
                <a16:creationId xmlns:a16="http://schemas.microsoft.com/office/drawing/2014/main" id="{E5A205DB-5B84-6141-B452-96CA3524CB44}"/>
              </a:ext>
            </a:extLst>
          </p:cNvPr>
          <p:cNvSpPr/>
          <p:nvPr/>
        </p:nvSpPr>
        <p:spPr>
          <a:xfrm>
            <a:off x="5786824" y="1801635"/>
            <a:ext cx="766376" cy="845286"/>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1EAFDBE5-11B0-B046-B737-A588A6A7D4B8}"/>
              </a:ext>
            </a:extLst>
          </p:cNvPr>
          <p:cNvSpPr/>
          <p:nvPr/>
        </p:nvSpPr>
        <p:spPr>
          <a:xfrm>
            <a:off x="330271" y="3581400"/>
            <a:ext cx="3301498" cy="3176710"/>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E551ABCB-F3F3-AB43-B706-C5F306084BD4}"/>
              </a:ext>
            </a:extLst>
          </p:cNvPr>
          <p:cNvSpPr txBox="1"/>
          <p:nvPr/>
        </p:nvSpPr>
        <p:spPr>
          <a:xfrm rot="21197050">
            <a:off x="1404798" y="4856226"/>
            <a:ext cx="1394686" cy="230832"/>
          </a:xfrm>
          <a:prstGeom prst="rect">
            <a:avLst/>
          </a:prstGeom>
          <a:noFill/>
        </p:spPr>
        <p:txBody>
          <a:bodyPr wrap="square" rtlCol="0">
            <a:spAutoFit/>
          </a:bodyPr>
          <a:lstStyle/>
          <a:p>
            <a:r>
              <a:rPr lang="en-US" sz="900" dirty="0">
                <a:solidFill>
                  <a:srgbClr val="FF0000"/>
                </a:solidFill>
              </a:rPr>
              <a:t>Herat Fault</a:t>
            </a:r>
          </a:p>
        </p:txBody>
      </p:sp>
      <p:sp>
        <p:nvSpPr>
          <p:cNvPr id="18" name="5-Point Star 17">
            <a:extLst>
              <a:ext uri="{FF2B5EF4-FFF2-40B4-BE49-F238E27FC236}">
                <a16:creationId xmlns:a16="http://schemas.microsoft.com/office/drawing/2014/main" id="{7CFDE177-B16F-3541-9317-F66D34785D6C}"/>
              </a:ext>
            </a:extLst>
          </p:cNvPr>
          <p:cNvSpPr>
            <a:spLocks noChangeAspect="1"/>
          </p:cNvSpPr>
          <p:nvPr/>
        </p:nvSpPr>
        <p:spPr>
          <a:xfrm>
            <a:off x="5748321" y="1871503"/>
            <a:ext cx="274320" cy="274320"/>
          </a:xfrm>
          <a:prstGeom prst="star5">
            <a:avLst/>
          </a:prstGeom>
          <a:solidFill>
            <a:srgbClr val="FF0000"/>
          </a:solidFill>
          <a:ln w="1270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Group 2">
            <a:extLst>
              <a:ext uri="{FF2B5EF4-FFF2-40B4-BE49-F238E27FC236}">
                <a16:creationId xmlns:a16="http://schemas.microsoft.com/office/drawing/2014/main" id="{0F5E6C75-5D42-E052-12D1-1031ECE640B1}"/>
              </a:ext>
            </a:extLst>
          </p:cNvPr>
          <p:cNvGrpSpPr/>
          <p:nvPr/>
        </p:nvGrpSpPr>
        <p:grpSpPr>
          <a:xfrm>
            <a:off x="3875299" y="5103674"/>
            <a:ext cx="4749933" cy="1676348"/>
            <a:chOff x="3875299" y="5103674"/>
            <a:chExt cx="4749933" cy="1676348"/>
          </a:xfrm>
        </p:grpSpPr>
        <p:sp>
          <p:nvSpPr>
            <p:cNvPr id="33" name="Rectangle 32">
              <a:extLst>
                <a:ext uri="{FF2B5EF4-FFF2-40B4-BE49-F238E27FC236}">
                  <a16:creationId xmlns:a16="http://schemas.microsoft.com/office/drawing/2014/main" id="{CD6F3FDE-4ED1-CB4B-A32F-6FAE9919F672}"/>
                </a:ext>
              </a:extLst>
            </p:cNvPr>
            <p:cNvSpPr/>
            <p:nvPr/>
          </p:nvSpPr>
          <p:spPr>
            <a:xfrm>
              <a:off x="3875299" y="5103674"/>
              <a:ext cx="1230101" cy="1220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E575663-22F9-3FF8-88BE-178FB55D974E}"/>
                </a:ext>
              </a:extLst>
            </p:cNvPr>
            <p:cNvSpPr txBox="1"/>
            <p:nvPr/>
          </p:nvSpPr>
          <p:spPr>
            <a:xfrm>
              <a:off x="3938937" y="5210362"/>
              <a:ext cx="4686295" cy="1569660"/>
            </a:xfrm>
            <a:prstGeom prst="rect">
              <a:avLst/>
            </a:prstGeom>
            <a:noFill/>
          </p:spPr>
          <p:txBody>
            <a:bodyPr wrap="square" rtlCol="0">
              <a:spAutoFit/>
            </a:bodyPr>
            <a:lstStyle/>
            <a:p>
              <a:r>
                <a:rPr lang="en-US" altLang="en-US" sz="1600" dirty="0"/>
                <a:t>Left: Closeup view of the region shows 5,600 earthquakes &gt; M4, with few occurring in central and western Afghanistan. This earthquake occurred on the western end of the Herat Fault, a structure that shows little activity compared to earthquakes along the Pakistan border region. </a:t>
              </a:r>
              <a:endParaRPr lang="en-US" sz="1600" dirty="0"/>
            </a:p>
          </p:txBody>
        </p:sp>
      </p:grpSp>
      <p:sp>
        <p:nvSpPr>
          <p:cNvPr id="56" name="TextBox 55">
            <a:extLst>
              <a:ext uri="{FF2B5EF4-FFF2-40B4-BE49-F238E27FC236}">
                <a16:creationId xmlns:a16="http://schemas.microsoft.com/office/drawing/2014/main" id="{5D2EC4C3-321B-964C-AFE5-D01101FCF896}"/>
              </a:ext>
            </a:extLst>
          </p:cNvPr>
          <p:cNvSpPr txBox="1"/>
          <p:nvPr/>
        </p:nvSpPr>
        <p:spPr>
          <a:xfrm>
            <a:off x="222749" y="1150610"/>
            <a:ext cx="3332687" cy="1477328"/>
          </a:xfrm>
          <a:prstGeom prst="rect">
            <a:avLst/>
          </a:prstGeom>
          <a:noFill/>
        </p:spPr>
        <p:txBody>
          <a:bodyPr wrap="square">
            <a:spAutoFit/>
          </a:bodyPr>
          <a:lstStyle/>
          <a:p>
            <a:pPr eaLnBrk="1" hangingPunct="1">
              <a:lnSpc>
                <a:spcPts val="1800"/>
              </a:lnSpc>
            </a:pPr>
            <a:r>
              <a:rPr lang="en-US" altLang="en-US" sz="1600" dirty="0">
                <a:latin typeface="Arial" panose="020B0604020202020204" pitchFamily="34" charset="0"/>
                <a:ea typeface="MS PGothic" panose="020B0600070205080204" pitchFamily="34" charset="-128"/>
              </a:rPr>
              <a:t>Regional historic seismicity &gt;M4 between 2000-2023</a:t>
            </a:r>
            <a:r>
              <a:rPr lang="en-US" altLang="en-US" sz="1600" dirty="0">
                <a:ea typeface="MS PGothic" panose="020B0600070205080204" pitchFamily="34" charset="-128"/>
              </a:rPr>
              <a:t>.</a:t>
            </a:r>
            <a:r>
              <a:rPr lang="en-US" altLang="en-US" sz="1600" dirty="0">
                <a:latin typeface="Arial" panose="020B0604020202020204" pitchFamily="34" charset="0"/>
                <a:ea typeface="MS PGothic" panose="020B0600070205080204" pitchFamily="34" charset="-128"/>
              </a:rPr>
              <a:t> Earthquakes are color coded by depth.</a:t>
            </a:r>
          </a:p>
          <a:p>
            <a:pPr eaLnBrk="1" hangingPunct="1">
              <a:lnSpc>
                <a:spcPts val="1800"/>
              </a:lnSpc>
            </a:pPr>
            <a:endParaRPr lang="en-US" altLang="en-US" sz="1600" dirty="0">
              <a:ea typeface="MS PGothic" panose="020B0600070205080204" pitchFamily="34" charset="-128"/>
            </a:endParaRPr>
          </a:p>
          <a:p>
            <a:pPr eaLnBrk="1" hangingPunct="1">
              <a:lnSpc>
                <a:spcPts val="1800"/>
              </a:lnSpc>
            </a:pPr>
            <a:r>
              <a:rPr lang="en-US" altLang="en-US" sz="1600" dirty="0">
                <a:ea typeface="MS PGothic" panose="020B0600070205080204" pitchFamily="34" charset="-128"/>
              </a:rPr>
              <a:t>Red </a:t>
            </a:r>
            <a:r>
              <a:rPr lang="en-US" altLang="en-US" sz="1600" dirty="0">
                <a:latin typeface="Arial" panose="020B0604020202020204" pitchFamily="34" charset="0"/>
                <a:ea typeface="MS PGothic" panose="020B0600070205080204" pitchFamily="34" charset="-128"/>
              </a:rPr>
              <a:t>star indicates the </a:t>
            </a:r>
            <a:r>
              <a:rPr lang="en-US" altLang="en-US" sz="1600" dirty="0">
                <a:ea typeface="MS PGothic" panose="020B0600070205080204" pitchFamily="34" charset="-128"/>
              </a:rPr>
              <a:t>epicenter of these</a:t>
            </a:r>
            <a:r>
              <a:rPr lang="en-US" altLang="en-US" sz="1600" dirty="0">
                <a:latin typeface="Arial" panose="020B0604020202020204" pitchFamily="34" charset="0"/>
                <a:ea typeface="MS PGothic" panose="020B0600070205080204" pitchFamily="34" charset="-128"/>
              </a:rPr>
              <a:t> earthquakes. </a:t>
            </a:r>
          </a:p>
        </p:txBody>
      </p:sp>
      <p:sp>
        <p:nvSpPr>
          <p:cNvPr id="2" name="Title 1">
            <a:extLst>
              <a:ext uri="{FF2B5EF4-FFF2-40B4-BE49-F238E27FC236}">
                <a16:creationId xmlns:a16="http://schemas.microsoft.com/office/drawing/2014/main" id="{9F1B13FF-753A-F3ED-A9D7-C440408016D7}"/>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260357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D94B5DA9-4B83-5026-DD5D-2D58A8D55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0A488ADF-0D77-CA40-841A-59CA199B913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0033FA08-DBC1-EE6F-D3F2-46434F48189E}"/>
              </a:ext>
            </a:extLst>
          </p:cNvPr>
          <p:cNvSpPr txBox="1"/>
          <p:nvPr/>
        </p:nvSpPr>
        <p:spPr>
          <a:xfrm>
            <a:off x="460629" y="4994540"/>
            <a:ext cx="8605336" cy="1815882"/>
          </a:xfrm>
          <a:prstGeom prst="rect">
            <a:avLst/>
          </a:prstGeom>
          <a:noFill/>
        </p:spPr>
        <p:txBody>
          <a:bodyPr wrap="square" rtlCol="0">
            <a:spAutoFit/>
          </a:bodyPr>
          <a:lstStyle/>
          <a:p>
            <a:r>
              <a:rPr lang="en-US" sz="1400" dirty="0"/>
              <a:t>A generalized seismic-hazard map of Afghanistan is shown on the left with hot colors indicating highest hazard and cooler colors indicating lower hazard. A map of damaging historic earthquakes is shown on the right. Eastern and particularly northeastern Afghanistan are the regions of highest seismic hazard and most frequent occurrence of damaging historic earthquakes. Interestingly, the October 7 earthquakes, shown by the red star, occurred in western Afghanistan where seismic hazard is thought to be lower and damaging earthquakes have occurred less often. These observations demonstrate that infrequent but shallow strong (6.0 </a:t>
            </a:r>
            <a:r>
              <a:rPr lang="en-US" sz="1400" u="sng" dirty="0"/>
              <a:t>&lt;</a:t>
            </a:r>
            <a:r>
              <a:rPr lang="en-US" sz="1400" dirty="0"/>
              <a:t> M </a:t>
            </a:r>
            <a:r>
              <a:rPr lang="en-US" sz="1400" u="sng" dirty="0"/>
              <a:t>&lt;</a:t>
            </a:r>
            <a:r>
              <a:rPr lang="en-US" sz="1400" dirty="0"/>
              <a:t> 7.0) earthquakes in areas of structures vulnerable to earthquake ground shaking can result in considerable damage, injuries, and fatalities.</a:t>
            </a:r>
          </a:p>
        </p:txBody>
      </p:sp>
      <p:pic>
        <p:nvPicPr>
          <p:cNvPr id="4" name="Picture 3">
            <a:extLst>
              <a:ext uri="{FF2B5EF4-FFF2-40B4-BE49-F238E27FC236}">
                <a16:creationId xmlns:a16="http://schemas.microsoft.com/office/drawing/2014/main" id="{BEC62088-AD1E-FF8A-8300-564C69CEAB2F}"/>
              </a:ext>
            </a:extLst>
          </p:cNvPr>
          <p:cNvPicPr>
            <a:picLocks noChangeAspect="1"/>
          </p:cNvPicPr>
          <p:nvPr/>
        </p:nvPicPr>
        <p:blipFill>
          <a:blip r:embed="rId4"/>
          <a:stretch>
            <a:fillRect/>
          </a:stretch>
        </p:blipFill>
        <p:spPr>
          <a:xfrm>
            <a:off x="4572000" y="914400"/>
            <a:ext cx="4572000" cy="3505200"/>
          </a:xfrm>
          <a:prstGeom prst="rect">
            <a:avLst/>
          </a:prstGeom>
        </p:spPr>
      </p:pic>
      <p:sp>
        <p:nvSpPr>
          <p:cNvPr id="10" name="5-Point Star 9">
            <a:extLst>
              <a:ext uri="{FF2B5EF4-FFF2-40B4-BE49-F238E27FC236}">
                <a16:creationId xmlns:a16="http://schemas.microsoft.com/office/drawing/2014/main" id="{C4B9DB20-986F-5A39-BBF3-81669064430E}"/>
              </a:ext>
            </a:extLst>
          </p:cNvPr>
          <p:cNvSpPr>
            <a:spLocks noChangeAspect="1"/>
          </p:cNvSpPr>
          <p:nvPr/>
        </p:nvSpPr>
        <p:spPr bwMode="auto">
          <a:xfrm>
            <a:off x="5057265" y="2321314"/>
            <a:ext cx="271371" cy="27432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1" name="TextBox 99">
            <a:extLst>
              <a:ext uri="{FF2B5EF4-FFF2-40B4-BE49-F238E27FC236}">
                <a16:creationId xmlns:a16="http://schemas.microsoft.com/office/drawing/2014/main" id="{451EED93-2804-7A73-C485-EC2F6D16E698}"/>
              </a:ext>
            </a:extLst>
          </p:cNvPr>
          <p:cNvSpPr txBox="1">
            <a:spLocks noChangeArrowheads="1"/>
          </p:cNvSpPr>
          <p:nvPr/>
        </p:nvSpPr>
        <p:spPr bwMode="auto">
          <a:xfrm>
            <a:off x="5152431" y="2184225"/>
            <a:ext cx="11735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b="1" dirty="0">
                <a:solidFill>
                  <a:srgbClr val="FF0000"/>
                </a:solidFill>
                <a:latin typeface="Arial" panose="020B0604020202020204" pitchFamily="34" charset="0"/>
              </a:rPr>
              <a:t>Earthquakes</a:t>
            </a:r>
          </a:p>
        </p:txBody>
      </p:sp>
      <p:sp>
        <p:nvSpPr>
          <p:cNvPr id="12" name="TextBox 11">
            <a:extLst>
              <a:ext uri="{FF2B5EF4-FFF2-40B4-BE49-F238E27FC236}">
                <a16:creationId xmlns:a16="http://schemas.microsoft.com/office/drawing/2014/main" id="{07AEB788-3CF0-46B5-5CFC-731FF1EAE3D2}"/>
              </a:ext>
            </a:extLst>
          </p:cNvPr>
          <p:cNvSpPr txBox="1"/>
          <p:nvPr/>
        </p:nvSpPr>
        <p:spPr>
          <a:xfrm>
            <a:off x="4678624" y="1084505"/>
            <a:ext cx="312906" cy="369332"/>
          </a:xfrm>
          <a:prstGeom prst="rect">
            <a:avLst/>
          </a:prstGeom>
          <a:solidFill>
            <a:schemeClr val="bg1"/>
          </a:solidFill>
        </p:spPr>
        <p:txBody>
          <a:bodyPr wrap="none" rtlCol="0">
            <a:spAutoFit/>
          </a:bodyPr>
          <a:lstStyle/>
          <a:p>
            <a:r>
              <a:rPr lang="en-US" dirty="0"/>
              <a:t>  </a:t>
            </a:r>
          </a:p>
        </p:txBody>
      </p:sp>
      <p:sp>
        <p:nvSpPr>
          <p:cNvPr id="13" name="TextBox 12">
            <a:extLst>
              <a:ext uri="{FF2B5EF4-FFF2-40B4-BE49-F238E27FC236}">
                <a16:creationId xmlns:a16="http://schemas.microsoft.com/office/drawing/2014/main" id="{D6708BA9-F35F-3879-BEA5-5471AB5D6F55}"/>
              </a:ext>
            </a:extLst>
          </p:cNvPr>
          <p:cNvSpPr txBox="1"/>
          <p:nvPr/>
        </p:nvSpPr>
        <p:spPr>
          <a:xfrm>
            <a:off x="184389" y="4709511"/>
            <a:ext cx="2754280" cy="246221"/>
          </a:xfrm>
          <a:prstGeom prst="rect">
            <a:avLst/>
          </a:prstGeom>
          <a:solidFill>
            <a:schemeClr val="bg1"/>
          </a:solidFill>
        </p:spPr>
        <p:txBody>
          <a:bodyPr wrap="none" rtlCol="0">
            <a:spAutoFit/>
          </a:bodyPr>
          <a:lstStyle/>
          <a:p>
            <a:r>
              <a:rPr lang="en-US" sz="1000" dirty="0"/>
              <a:t>US Geological Survey Fact Sheet 2007–3027</a:t>
            </a:r>
          </a:p>
        </p:txBody>
      </p:sp>
      <p:sp>
        <p:nvSpPr>
          <p:cNvPr id="14" name="TextBox 13">
            <a:extLst>
              <a:ext uri="{FF2B5EF4-FFF2-40B4-BE49-F238E27FC236}">
                <a16:creationId xmlns:a16="http://schemas.microsoft.com/office/drawing/2014/main" id="{2E2B48DC-7423-D59B-1292-D2C548F2862C}"/>
              </a:ext>
            </a:extLst>
          </p:cNvPr>
          <p:cNvSpPr txBox="1"/>
          <p:nvPr/>
        </p:nvSpPr>
        <p:spPr>
          <a:xfrm>
            <a:off x="4915470" y="4380411"/>
            <a:ext cx="4150495" cy="246221"/>
          </a:xfrm>
          <a:prstGeom prst="rect">
            <a:avLst/>
          </a:prstGeom>
          <a:solidFill>
            <a:schemeClr val="bg1"/>
          </a:solidFill>
        </p:spPr>
        <p:txBody>
          <a:bodyPr wrap="none" rtlCol="0">
            <a:spAutoFit/>
          </a:bodyPr>
          <a:lstStyle/>
          <a:p>
            <a:r>
              <a:rPr lang="en-US" sz="1000" dirty="0"/>
              <a:t>From: Z. </a:t>
            </a:r>
            <a:r>
              <a:rPr lang="en-US" sz="1000" dirty="0" err="1"/>
              <a:t>Shnizai</a:t>
            </a:r>
            <a:r>
              <a:rPr lang="en-US" sz="1000" dirty="0"/>
              <a:t>, Journal of Seismology, v. 24, p. 1131–1157, 2020</a:t>
            </a:r>
          </a:p>
        </p:txBody>
      </p:sp>
      <p:sp>
        <p:nvSpPr>
          <p:cNvPr id="7" name="Title 1">
            <a:extLst>
              <a:ext uri="{FF2B5EF4-FFF2-40B4-BE49-F238E27FC236}">
                <a16:creationId xmlns:a16="http://schemas.microsoft.com/office/drawing/2014/main" id="{313BE1AD-5502-BA58-F0BF-B34C0E3249C3}"/>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grpSp>
        <p:nvGrpSpPr>
          <p:cNvPr id="20" name="Group 19">
            <a:extLst>
              <a:ext uri="{FF2B5EF4-FFF2-40B4-BE49-F238E27FC236}">
                <a16:creationId xmlns:a16="http://schemas.microsoft.com/office/drawing/2014/main" id="{289DF509-B343-EF63-F87A-F7D5514C95A9}"/>
              </a:ext>
            </a:extLst>
          </p:cNvPr>
          <p:cNvGrpSpPr/>
          <p:nvPr/>
        </p:nvGrpSpPr>
        <p:grpSpPr>
          <a:xfrm>
            <a:off x="224339" y="1030053"/>
            <a:ext cx="4414335" cy="3679458"/>
            <a:chOff x="224339" y="1030053"/>
            <a:chExt cx="4414335" cy="3679458"/>
          </a:xfrm>
        </p:grpSpPr>
        <p:pic>
          <p:nvPicPr>
            <p:cNvPr id="8" name="Picture 7">
              <a:extLst>
                <a:ext uri="{FF2B5EF4-FFF2-40B4-BE49-F238E27FC236}">
                  <a16:creationId xmlns:a16="http://schemas.microsoft.com/office/drawing/2014/main" id="{041EA337-80AC-6E8E-34A2-2C5FB52C075D}"/>
                </a:ext>
              </a:extLst>
            </p:cNvPr>
            <p:cNvPicPr>
              <a:picLocks noChangeAspect="1"/>
            </p:cNvPicPr>
            <p:nvPr/>
          </p:nvPicPr>
          <p:blipFill rotWithShape="1">
            <a:blip r:embed="rId5"/>
            <a:srcRect l="1782" r="1666"/>
            <a:stretch/>
          </p:blipFill>
          <p:spPr>
            <a:xfrm>
              <a:off x="224339" y="1030053"/>
              <a:ext cx="4414335" cy="3679458"/>
            </a:xfrm>
            <a:prstGeom prst="rect">
              <a:avLst/>
            </a:prstGeom>
          </p:spPr>
        </p:pic>
        <p:sp>
          <p:nvSpPr>
            <p:cNvPr id="15" name="TextBox 14">
              <a:extLst>
                <a:ext uri="{FF2B5EF4-FFF2-40B4-BE49-F238E27FC236}">
                  <a16:creationId xmlns:a16="http://schemas.microsoft.com/office/drawing/2014/main" id="{AB2282AC-B19A-5771-438C-1AEA3F209184}"/>
                </a:ext>
              </a:extLst>
            </p:cNvPr>
            <p:cNvSpPr txBox="1"/>
            <p:nvPr/>
          </p:nvSpPr>
          <p:spPr>
            <a:xfrm>
              <a:off x="887211" y="1294149"/>
              <a:ext cx="1173585" cy="276999"/>
            </a:xfrm>
            <a:prstGeom prst="rect">
              <a:avLst/>
            </a:prstGeom>
            <a:noFill/>
          </p:spPr>
          <p:txBody>
            <a:bodyPr wrap="square" rtlCol="0">
              <a:spAutoFit/>
            </a:bodyPr>
            <a:lstStyle/>
            <a:p>
              <a:r>
                <a:rPr lang="en-US" sz="1200" b="1" dirty="0">
                  <a:solidFill>
                    <a:srgbClr val="FF0000"/>
                  </a:solidFill>
                </a:rPr>
                <a:t>Earthquakes</a:t>
              </a:r>
            </a:p>
          </p:txBody>
        </p:sp>
        <p:cxnSp>
          <p:nvCxnSpPr>
            <p:cNvPr id="16" name="Straight Arrow Connector 15">
              <a:extLst>
                <a:ext uri="{FF2B5EF4-FFF2-40B4-BE49-F238E27FC236}">
                  <a16:creationId xmlns:a16="http://schemas.microsoft.com/office/drawing/2014/main" id="{EB69CE3B-078E-0C0B-8584-E526C3AF7589}"/>
                </a:ext>
              </a:extLst>
            </p:cNvPr>
            <p:cNvCxnSpPr>
              <a:cxnSpLocks/>
              <a:stCxn id="15" idx="1"/>
            </p:cNvCxnSpPr>
            <p:nvPr/>
          </p:nvCxnSpPr>
          <p:spPr>
            <a:xfrm>
              <a:off x="887211" y="1432649"/>
              <a:ext cx="146617" cy="10285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05322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6" name="TextBox 55">
            <a:extLst>
              <a:ext uri="{FF2B5EF4-FFF2-40B4-BE49-F238E27FC236}">
                <a16:creationId xmlns:a16="http://schemas.microsoft.com/office/drawing/2014/main" id="{5D2EC4C3-321B-964C-AFE5-D01101FCF896}"/>
              </a:ext>
            </a:extLst>
          </p:cNvPr>
          <p:cNvSpPr txBox="1"/>
          <p:nvPr/>
        </p:nvSpPr>
        <p:spPr>
          <a:xfrm>
            <a:off x="222750" y="1150610"/>
            <a:ext cx="1553777" cy="3323987"/>
          </a:xfrm>
          <a:prstGeom prst="rect">
            <a:avLst/>
          </a:prstGeom>
          <a:noFill/>
        </p:spPr>
        <p:txBody>
          <a:bodyPr wrap="square">
            <a:spAutoFit/>
          </a:bodyPr>
          <a:lstStyle/>
          <a:p>
            <a:pPr eaLnBrk="1" hangingPunct="1">
              <a:lnSpc>
                <a:spcPts val="1800"/>
              </a:lnSpc>
            </a:pPr>
            <a:r>
              <a:rPr lang="en-US" altLang="en-US" sz="1600" dirty="0">
                <a:latin typeface="Arial" panose="020B0604020202020204" pitchFamily="34" charset="0"/>
                <a:ea typeface="MS PGothic" panose="020B0600070205080204" pitchFamily="34" charset="-128"/>
              </a:rPr>
              <a:t>Map of the main shock (red star) and aftershocks of the October 7</a:t>
            </a:r>
            <a:r>
              <a:rPr lang="en-US" altLang="en-US" sz="1600" baseline="30000" dirty="0">
                <a:latin typeface="Arial" panose="020B0604020202020204" pitchFamily="34" charset="0"/>
                <a:ea typeface="MS PGothic" panose="020B0600070205080204" pitchFamily="34" charset="-128"/>
              </a:rPr>
              <a:t>th</a:t>
            </a:r>
            <a:r>
              <a:rPr lang="en-US" altLang="en-US" sz="1600" dirty="0">
                <a:latin typeface="Arial" panose="020B0604020202020204" pitchFamily="34" charset="0"/>
                <a:ea typeface="MS PGothic" panose="020B0600070205080204" pitchFamily="34" charset="-128"/>
              </a:rPr>
              <a:t> event. </a:t>
            </a:r>
          </a:p>
          <a:p>
            <a:pPr eaLnBrk="1" hangingPunct="1">
              <a:lnSpc>
                <a:spcPts val="1800"/>
              </a:lnSpc>
            </a:pPr>
            <a:endParaRPr lang="en-US" altLang="en-US" sz="1600" dirty="0">
              <a:ea typeface="MS PGothic" panose="020B0600070205080204" pitchFamily="34" charset="-128"/>
            </a:endParaRPr>
          </a:p>
          <a:p>
            <a:pPr eaLnBrk="1" hangingPunct="1">
              <a:lnSpc>
                <a:spcPts val="1800"/>
              </a:lnSpc>
            </a:pPr>
            <a:r>
              <a:rPr lang="en-US" altLang="en-US" sz="1600" dirty="0">
                <a:latin typeface="Arial" panose="020B0604020202020204" pitchFamily="34" charset="0"/>
                <a:ea typeface="MS PGothic" panose="020B0600070205080204" pitchFamily="34" charset="-128"/>
              </a:rPr>
              <a:t>All were shallow crustal earthquakes that caused strong shaking in the valley (far right).  </a:t>
            </a:r>
          </a:p>
        </p:txBody>
      </p:sp>
      <p:sp>
        <p:nvSpPr>
          <p:cNvPr id="8" name="TextBox 7">
            <a:extLst>
              <a:ext uri="{FF2B5EF4-FFF2-40B4-BE49-F238E27FC236}">
                <a16:creationId xmlns:a16="http://schemas.microsoft.com/office/drawing/2014/main" id="{0E575663-22F9-3FF8-88BE-178FB55D974E}"/>
              </a:ext>
            </a:extLst>
          </p:cNvPr>
          <p:cNvSpPr txBox="1"/>
          <p:nvPr/>
        </p:nvSpPr>
        <p:spPr>
          <a:xfrm>
            <a:off x="3902872" y="6103697"/>
            <a:ext cx="2704187" cy="923330"/>
          </a:xfrm>
          <a:prstGeom prst="rect">
            <a:avLst/>
          </a:prstGeom>
          <a:noFill/>
        </p:spPr>
        <p:txBody>
          <a:bodyPr wrap="square" rtlCol="0">
            <a:spAutoFit/>
          </a:bodyPr>
          <a:lstStyle/>
          <a:p>
            <a:r>
              <a:rPr lang="en-US" altLang="en-US" sz="1200" dirty="0"/>
              <a:t>Table of the main shock at 6:41 UTC and aftershocks with depth, time, and distance from main shock.</a:t>
            </a:r>
            <a:endParaRPr lang="en-US" altLang="en-US" sz="1200" dirty="0">
              <a:latin typeface="Arial" panose="020B0604020202020204" pitchFamily="34" charset="0"/>
            </a:endParaRPr>
          </a:p>
          <a:p>
            <a:endParaRPr lang="en-US" dirty="0"/>
          </a:p>
        </p:txBody>
      </p:sp>
      <p:pic>
        <p:nvPicPr>
          <p:cNvPr id="5" name="Picture 4">
            <a:extLst>
              <a:ext uri="{FF2B5EF4-FFF2-40B4-BE49-F238E27FC236}">
                <a16:creationId xmlns:a16="http://schemas.microsoft.com/office/drawing/2014/main" id="{58A2D6D1-C05E-5146-BE49-9FE8BC5926EC}"/>
              </a:ext>
            </a:extLst>
          </p:cNvPr>
          <p:cNvPicPr>
            <a:picLocks noChangeAspect="1"/>
          </p:cNvPicPr>
          <p:nvPr/>
        </p:nvPicPr>
        <p:blipFill>
          <a:blip r:embed="rId4"/>
          <a:stretch>
            <a:fillRect/>
          </a:stretch>
        </p:blipFill>
        <p:spPr>
          <a:xfrm>
            <a:off x="446577" y="4953000"/>
            <a:ext cx="3442459" cy="1772200"/>
          </a:xfrm>
          <a:prstGeom prst="rect">
            <a:avLst/>
          </a:prstGeom>
        </p:spPr>
      </p:pic>
      <p:grpSp>
        <p:nvGrpSpPr>
          <p:cNvPr id="9" name="Group 8">
            <a:extLst>
              <a:ext uri="{FF2B5EF4-FFF2-40B4-BE49-F238E27FC236}">
                <a16:creationId xmlns:a16="http://schemas.microsoft.com/office/drawing/2014/main" id="{8AECCF3B-01DE-AC35-C808-E4EE7D0F6B50}"/>
              </a:ext>
            </a:extLst>
          </p:cNvPr>
          <p:cNvGrpSpPr/>
          <p:nvPr/>
        </p:nvGrpSpPr>
        <p:grpSpPr>
          <a:xfrm>
            <a:off x="1814220" y="1024866"/>
            <a:ext cx="5625923" cy="3766243"/>
            <a:chOff x="3178383" y="1228174"/>
            <a:chExt cx="5625923" cy="3766243"/>
          </a:xfrm>
        </p:grpSpPr>
        <p:sp>
          <p:nvSpPr>
            <p:cNvPr id="18" name="5-Point Star 17">
              <a:extLst>
                <a:ext uri="{FF2B5EF4-FFF2-40B4-BE49-F238E27FC236}">
                  <a16:creationId xmlns:a16="http://schemas.microsoft.com/office/drawing/2014/main" id="{7CFDE177-B16F-3541-9317-F66D34785D6C}"/>
                </a:ext>
              </a:extLst>
            </p:cNvPr>
            <p:cNvSpPr>
              <a:spLocks noChangeAspect="1"/>
            </p:cNvSpPr>
            <p:nvPr/>
          </p:nvSpPr>
          <p:spPr>
            <a:xfrm>
              <a:off x="5596456" y="1410926"/>
              <a:ext cx="274320" cy="274320"/>
            </a:xfrm>
            <a:prstGeom prst="star5">
              <a:avLst/>
            </a:prstGeom>
            <a:solidFill>
              <a:srgbClr val="FF0000"/>
            </a:solidFill>
            <a:ln w="1270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3" name="Picture 2">
              <a:extLst>
                <a:ext uri="{FF2B5EF4-FFF2-40B4-BE49-F238E27FC236}">
                  <a16:creationId xmlns:a16="http://schemas.microsoft.com/office/drawing/2014/main" id="{FEA6459F-0D25-C040-AA80-6456BA026D34}"/>
                </a:ext>
              </a:extLst>
            </p:cNvPr>
            <p:cNvPicPr>
              <a:picLocks noChangeAspect="1"/>
            </p:cNvPicPr>
            <p:nvPr/>
          </p:nvPicPr>
          <p:blipFill>
            <a:blip r:embed="rId5"/>
            <a:stretch>
              <a:fillRect/>
            </a:stretch>
          </p:blipFill>
          <p:spPr>
            <a:xfrm>
              <a:off x="3178383" y="1228174"/>
              <a:ext cx="5625923" cy="3766243"/>
            </a:xfrm>
            <a:prstGeom prst="rect">
              <a:avLst/>
            </a:prstGeom>
            <a:ln w="12700">
              <a:solidFill>
                <a:schemeClr val="tx1"/>
              </a:solidFill>
            </a:ln>
          </p:spPr>
        </p:pic>
        <p:sp>
          <p:nvSpPr>
            <p:cNvPr id="12" name="Rectangle 11">
              <a:extLst>
                <a:ext uri="{FF2B5EF4-FFF2-40B4-BE49-F238E27FC236}">
                  <a16:creationId xmlns:a16="http://schemas.microsoft.com/office/drawing/2014/main" id="{7E156756-0645-E240-A9B9-4656AFCBB8F3}"/>
                </a:ext>
              </a:extLst>
            </p:cNvPr>
            <p:cNvSpPr/>
            <p:nvPr/>
          </p:nvSpPr>
          <p:spPr>
            <a:xfrm>
              <a:off x="5680276" y="3352800"/>
              <a:ext cx="381000" cy="152400"/>
            </a:xfrm>
            <a:prstGeom prst="rect">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36A3F84-B2FD-D840-80A5-E66BCD7AA667}"/>
                </a:ext>
              </a:extLst>
            </p:cNvPr>
            <p:cNvSpPr/>
            <p:nvPr/>
          </p:nvSpPr>
          <p:spPr>
            <a:xfrm>
              <a:off x="6325113" y="3083311"/>
              <a:ext cx="381000" cy="152400"/>
            </a:xfrm>
            <a:prstGeom prst="rect">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62AC0BE-5B42-7A48-9E7E-7268FEB04C8E}"/>
                </a:ext>
              </a:extLst>
            </p:cNvPr>
            <p:cNvSpPr/>
            <p:nvPr/>
          </p:nvSpPr>
          <p:spPr>
            <a:xfrm>
              <a:off x="6464666" y="2806399"/>
              <a:ext cx="381000" cy="152400"/>
            </a:xfrm>
            <a:prstGeom prst="rect">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287C7702-1178-3C45-9DE8-D0BE3BC2D4CE}"/>
                </a:ext>
              </a:extLst>
            </p:cNvPr>
            <p:cNvSpPr/>
            <p:nvPr/>
          </p:nvSpPr>
          <p:spPr>
            <a:xfrm>
              <a:off x="6429996" y="2477042"/>
              <a:ext cx="381000" cy="152400"/>
            </a:xfrm>
            <a:prstGeom prst="rect">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B67A124A-E092-7B4A-A3C3-44E2C59A9BCF}"/>
                </a:ext>
              </a:extLst>
            </p:cNvPr>
            <p:cNvSpPr/>
            <p:nvPr/>
          </p:nvSpPr>
          <p:spPr>
            <a:xfrm>
              <a:off x="5389738" y="2219191"/>
              <a:ext cx="381000" cy="152400"/>
            </a:xfrm>
            <a:prstGeom prst="rect">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DB363DE6-478F-7840-981E-3C964DA82D62}"/>
                </a:ext>
              </a:extLst>
            </p:cNvPr>
            <p:cNvSpPr/>
            <p:nvPr/>
          </p:nvSpPr>
          <p:spPr>
            <a:xfrm>
              <a:off x="5185317" y="2580825"/>
              <a:ext cx="381000" cy="152400"/>
            </a:xfrm>
            <a:prstGeom prst="rect">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874ACAF4-ED08-EC46-8CA3-AF68F308AD26}"/>
                </a:ext>
              </a:extLst>
            </p:cNvPr>
            <p:cNvSpPr/>
            <p:nvPr/>
          </p:nvSpPr>
          <p:spPr>
            <a:xfrm>
              <a:off x="5056499" y="2844197"/>
              <a:ext cx="381000" cy="152400"/>
            </a:xfrm>
            <a:prstGeom prst="rect">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68C148C7-246A-B44D-9B4A-08A626077B19}"/>
                </a:ext>
              </a:extLst>
            </p:cNvPr>
            <p:cNvSpPr/>
            <p:nvPr/>
          </p:nvSpPr>
          <p:spPr>
            <a:xfrm>
              <a:off x="5168902" y="3170426"/>
              <a:ext cx="381000" cy="152400"/>
            </a:xfrm>
            <a:prstGeom prst="rect">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04C45BE8-7F30-CC49-85E1-A1599BF2AA73}"/>
                </a:ext>
              </a:extLst>
            </p:cNvPr>
            <p:cNvSpPr/>
            <p:nvPr/>
          </p:nvSpPr>
          <p:spPr>
            <a:xfrm>
              <a:off x="5981177" y="2227766"/>
              <a:ext cx="381000" cy="152400"/>
            </a:xfrm>
            <a:prstGeom prst="rect">
              <a:avLst/>
            </a:prstGeom>
            <a:solidFill>
              <a:schemeClr val="bg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D188FA0-3B62-7441-A9C1-DE80E906970F}"/>
                </a:ext>
              </a:extLst>
            </p:cNvPr>
            <p:cNvSpPr txBox="1"/>
            <p:nvPr/>
          </p:nvSpPr>
          <p:spPr>
            <a:xfrm>
              <a:off x="5660571" y="3313584"/>
              <a:ext cx="475254" cy="230832"/>
            </a:xfrm>
            <a:prstGeom prst="rect">
              <a:avLst/>
            </a:prstGeom>
            <a:noFill/>
          </p:spPr>
          <p:txBody>
            <a:bodyPr wrap="square" rtlCol="0">
              <a:spAutoFit/>
            </a:bodyPr>
            <a:lstStyle/>
            <a:p>
              <a:r>
                <a:rPr lang="en-US" sz="900" dirty="0"/>
                <a:t>M5.5</a:t>
              </a:r>
            </a:p>
          </p:txBody>
        </p:sp>
        <p:sp>
          <p:nvSpPr>
            <p:cNvPr id="25" name="TextBox 24">
              <a:extLst>
                <a:ext uri="{FF2B5EF4-FFF2-40B4-BE49-F238E27FC236}">
                  <a16:creationId xmlns:a16="http://schemas.microsoft.com/office/drawing/2014/main" id="{DE9447C5-A7FE-6647-9719-3343A2A53DE6}"/>
                </a:ext>
              </a:extLst>
            </p:cNvPr>
            <p:cNvSpPr txBox="1"/>
            <p:nvPr/>
          </p:nvSpPr>
          <p:spPr>
            <a:xfrm>
              <a:off x="6306546" y="3044095"/>
              <a:ext cx="475254" cy="230832"/>
            </a:xfrm>
            <a:prstGeom prst="rect">
              <a:avLst/>
            </a:prstGeom>
            <a:noFill/>
          </p:spPr>
          <p:txBody>
            <a:bodyPr wrap="square" rtlCol="0">
              <a:spAutoFit/>
            </a:bodyPr>
            <a:lstStyle/>
            <a:p>
              <a:r>
                <a:rPr lang="en-US" sz="900" dirty="0"/>
                <a:t>M4.3</a:t>
              </a:r>
            </a:p>
          </p:txBody>
        </p:sp>
        <p:sp>
          <p:nvSpPr>
            <p:cNvPr id="26" name="TextBox 25">
              <a:extLst>
                <a:ext uri="{FF2B5EF4-FFF2-40B4-BE49-F238E27FC236}">
                  <a16:creationId xmlns:a16="http://schemas.microsoft.com/office/drawing/2014/main" id="{72AAADD3-0689-B846-B7A9-1C28A96F1F8A}"/>
                </a:ext>
              </a:extLst>
            </p:cNvPr>
            <p:cNvSpPr txBox="1"/>
            <p:nvPr/>
          </p:nvSpPr>
          <p:spPr>
            <a:xfrm>
              <a:off x="6415491" y="2771594"/>
              <a:ext cx="475254" cy="230832"/>
            </a:xfrm>
            <a:prstGeom prst="rect">
              <a:avLst/>
            </a:prstGeom>
            <a:noFill/>
          </p:spPr>
          <p:txBody>
            <a:bodyPr wrap="square" rtlCol="0">
              <a:spAutoFit/>
            </a:bodyPr>
            <a:lstStyle/>
            <a:p>
              <a:r>
                <a:rPr lang="en-US" sz="900" dirty="0"/>
                <a:t>M4.8</a:t>
              </a:r>
            </a:p>
          </p:txBody>
        </p:sp>
        <p:sp>
          <p:nvSpPr>
            <p:cNvPr id="28" name="TextBox 27">
              <a:extLst>
                <a:ext uri="{FF2B5EF4-FFF2-40B4-BE49-F238E27FC236}">
                  <a16:creationId xmlns:a16="http://schemas.microsoft.com/office/drawing/2014/main" id="{32BA2797-2EFF-774F-B5E6-ED194CC79AE2}"/>
                </a:ext>
              </a:extLst>
            </p:cNvPr>
            <p:cNvSpPr txBox="1"/>
            <p:nvPr/>
          </p:nvSpPr>
          <p:spPr>
            <a:xfrm>
              <a:off x="6370412" y="2437826"/>
              <a:ext cx="475254" cy="230832"/>
            </a:xfrm>
            <a:prstGeom prst="rect">
              <a:avLst/>
            </a:prstGeom>
            <a:noFill/>
          </p:spPr>
          <p:txBody>
            <a:bodyPr wrap="square" rtlCol="0">
              <a:spAutoFit/>
            </a:bodyPr>
            <a:lstStyle/>
            <a:p>
              <a:r>
                <a:rPr lang="en-US" sz="900" dirty="0"/>
                <a:t>M5.9</a:t>
              </a:r>
            </a:p>
          </p:txBody>
        </p:sp>
        <p:sp>
          <p:nvSpPr>
            <p:cNvPr id="29" name="TextBox 28">
              <a:extLst>
                <a:ext uri="{FF2B5EF4-FFF2-40B4-BE49-F238E27FC236}">
                  <a16:creationId xmlns:a16="http://schemas.microsoft.com/office/drawing/2014/main" id="{47BB49A5-91B0-1243-9CBF-55464222016D}"/>
                </a:ext>
              </a:extLst>
            </p:cNvPr>
            <p:cNvSpPr txBox="1"/>
            <p:nvPr/>
          </p:nvSpPr>
          <p:spPr>
            <a:xfrm>
              <a:off x="5954742" y="2185182"/>
              <a:ext cx="475254" cy="230832"/>
            </a:xfrm>
            <a:prstGeom prst="rect">
              <a:avLst/>
            </a:prstGeom>
            <a:noFill/>
          </p:spPr>
          <p:txBody>
            <a:bodyPr wrap="square" rtlCol="0">
              <a:spAutoFit/>
            </a:bodyPr>
            <a:lstStyle/>
            <a:p>
              <a:r>
                <a:rPr lang="en-US" sz="900" dirty="0"/>
                <a:t>M4.9</a:t>
              </a:r>
            </a:p>
          </p:txBody>
        </p:sp>
        <p:sp>
          <p:nvSpPr>
            <p:cNvPr id="33" name="TextBox 32">
              <a:extLst>
                <a:ext uri="{FF2B5EF4-FFF2-40B4-BE49-F238E27FC236}">
                  <a16:creationId xmlns:a16="http://schemas.microsoft.com/office/drawing/2014/main" id="{F0220141-C702-E042-B8E4-BB7B99AC773D}"/>
                </a:ext>
              </a:extLst>
            </p:cNvPr>
            <p:cNvSpPr txBox="1"/>
            <p:nvPr/>
          </p:nvSpPr>
          <p:spPr>
            <a:xfrm>
              <a:off x="5355445" y="2174801"/>
              <a:ext cx="475254" cy="230832"/>
            </a:xfrm>
            <a:prstGeom prst="rect">
              <a:avLst/>
            </a:prstGeom>
            <a:noFill/>
          </p:spPr>
          <p:txBody>
            <a:bodyPr wrap="square" rtlCol="0">
              <a:spAutoFit/>
            </a:bodyPr>
            <a:lstStyle/>
            <a:p>
              <a:r>
                <a:rPr lang="en-US" sz="900" dirty="0"/>
                <a:t>M4.6</a:t>
              </a:r>
            </a:p>
          </p:txBody>
        </p:sp>
        <p:sp>
          <p:nvSpPr>
            <p:cNvPr id="34" name="TextBox 33">
              <a:extLst>
                <a:ext uri="{FF2B5EF4-FFF2-40B4-BE49-F238E27FC236}">
                  <a16:creationId xmlns:a16="http://schemas.microsoft.com/office/drawing/2014/main" id="{4A36399D-42B1-3F46-9CD7-7FF906CA40EA}"/>
                </a:ext>
              </a:extLst>
            </p:cNvPr>
            <p:cNvSpPr txBox="1"/>
            <p:nvPr/>
          </p:nvSpPr>
          <p:spPr>
            <a:xfrm>
              <a:off x="5117818" y="3138069"/>
              <a:ext cx="562458" cy="230832"/>
            </a:xfrm>
            <a:prstGeom prst="rect">
              <a:avLst/>
            </a:prstGeom>
            <a:noFill/>
          </p:spPr>
          <p:txBody>
            <a:bodyPr wrap="square" rtlCol="0">
              <a:spAutoFit/>
            </a:bodyPr>
            <a:lstStyle/>
            <a:p>
              <a:r>
                <a:rPr lang="en-US" sz="900" dirty="0"/>
                <a:t>M6.3b</a:t>
              </a:r>
            </a:p>
          </p:txBody>
        </p:sp>
        <p:sp>
          <p:nvSpPr>
            <p:cNvPr id="35" name="TextBox 34">
              <a:extLst>
                <a:ext uri="{FF2B5EF4-FFF2-40B4-BE49-F238E27FC236}">
                  <a16:creationId xmlns:a16="http://schemas.microsoft.com/office/drawing/2014/main" id="{5053CC6D-A827-AB4D-8647-D18C1A241811}"/>
                </a:ext>
              </a:extLst>
            </p:cNvPr>
            <p:cNvSpPr txBox="1"/>
            <p:nvPr/>
          </p:nvSpPr>
          <p:spPr>
            <a:xfrm>
              <a:off x="5009372" y="2809731"/>
              <a:ext cx="475254" cy="230832"/>
            </a:xfrm>
            <a:prstGeom prst="rect">
              <a:avLst/>
            </a:prstGeom>
            <a:noFill/>
          </p:spPr>
          <p:txBody>
            <a:bodyPr wrap="square" rtlCol="0">
              <a:spAutoFit/>
            </a:bodyPr>
            <a:lstStyle/>
            <a:p>
              <a:r>
                <a:rPr lang="en-US" sz="900" dirty="0"/>
                <a:t>M4.7</a:t>
              </a:r>
            </a:p>
          </p:txBody>
        </p:sp>
        <p:sp>
          <p:nvSpPr>
            <p:cNvPr id="45" name="TextBox 44">
              <a:extLst>
                <a:ext uri="{FF2B5EF4-FFF2-40B4-BE49-F238E27FC236}">
                  <a16:creationId xmlns:a16="http://schemas.microsoft.com/office/drawing/2014/main" id="{F3494727-9BE9-4F46-BC62-24D038114899}"/>
                </a:ext>
              </a:extLst>
            </p:cNvPr>
            <p:cNvSpPr txBox="1"/>
            <p:nvPr/>
          </p:nvSpPr>
          <p:spPr>
            <a:xfrm>
              <a:off x="5117818" y="2540762"/>
              <a:ext cx="562458" cy="230832"/>
            </a:xfrm>
            <a:prstGeom prst="rect">
              <a:avLst/>
            </a:prstGeom>
            <a:noFill/>
          </p:spPr>
          <p:txBody>
            <a:bodyPr wrap="square" rtlCol="0">
              <a:spAutoFit/>
            </a:bodyPr>
            <a:lstStyle/>
            <a:p>
              <a:r>
                <a:rPr lang="en-US" sz="900" dirty="0"/>
                <a:t>M6.3a</a:t>
              </a:r>
            </a:p>
          </p:txBody>
        </p:sp>
        <p:cxnSp>
          <p:nvCxnSpPr>
            <p:cNvPr id="16" name="Straight Connector 15">
              <a:extLst>
                <a:ext uri="{FF2B5EF4-FFF2-40B4-BE49-F238E27FC236}">
                  <a16:creationId xmlns:a16="http://schemas.microsoft.com/office/drawing/2014/main" id="{B422A1A1-345E-DB45-B0EB-D38084A85C4A}"/>
                </a:ext>
              </a:extLst>
            </p:cNvPr>
            <p:cNvCxnSpPr>
              <a:cxnSpLocks/>
            </p:cNvCxnSpPr>
            <p:nvPr/>
          </p:nvCxnSpPr>
          <p:spPr>
            <a:xfrm flipV="1">
              <a:off x="5546260" y="3061169"/>
              <a:ext cx="97896" cy="11792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F37612D-91E1-F149-BB3A-C0F78886FD40}"/>
                </a:ext>
              </a:extLst>
            </p:cNvPr>
            <p:cNvCxnSpPr>
              <a:cxnSpLocks/>
            </p:cNvCxnSpPr>
            <p:nvPr/>
          </p:nvCxnSpPr>
          <p:spPr>
            <a:xfrm>
              <a:off x="5435135" y="2915570"/>
              <a:ext cx="245141" cy="9952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49" name="5-Point Star 48">
              <a:extLst>
                <a:ext uri="{FF2B5EF4-FFF2-40B4-BE49-F238E27FC236}">
                  <a16:creationId xmlns:a16="http://schemas.microsoft.com/office/drawing/2014/main" id="{0D2BEAD0-9D22-D447-AF4E-49F498F56CC2}"/>
                </a:ext>
              </a:extLst>
            </p:cNvPr>
            <p:cNvSpPr>
              <a:spLocks noChangeAspect="1"/>
            </p:cNvSpPr>
            <p:nvPr/>
          </p:nvSpPr>
          <p:spPr>
            <a:xfrm>
              <a:off x="5615999" y="2726659"/>
              <a:ext cx="245141" cy="245141"/>
            </a:xfrm>
            <a:prstGeom prst="star5">
              <a:avLst/>
            </a:prstGeom>
            <a:solidFill>
              <a:srgbClr val="FF0000"/>
            </a:solidFill>
            <a:ln w="1270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50" name="5-Point Star 49">
            <a:extLst>
              <a:ext uri="{FF2B5EF4-FFF2-40B4-BE49-F238E27FC236}">
                <a16:creationId xmlns:a16="http://schemas.microsoft.com/office/drawing/2014/main" id="{8CBBF9B6-878D-014D-B2D0-EF6268988C43}"/>
              </a:ext>
            </a:extLst>
          </p:cNvPr>
          <p:cNvSpPr>
            <a:spLocks noChangeAspect="1"/>
          </p:cNvSpPr>
          <p:nvPr/>
        </p:nvSpPr>
        <p:spPr>
          <a:xfrm>
            <a:off x="233865" y="5203141"/>
            <a:ext cx="253542" cy="253542"/>
          </a:xfrm>
          <a:prstGeom prst="star5">
            <a:avLst/>
          </a:prstGeom>
          <a:solidFill>
            <a:srgbClr val="FF0000"/>
          </a:solidFill>
          <a:ln w="1270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TextBox 50">
            <a:extLst>
              <a:ext uri="{FF2B5EF4-FFF2-40B4-BE49-F238E27FC236}">
                <a16:creationId xmlns:a16="http://schemas.microsoft.com/office/drawing/2014/main" id="{7F3279D7-A9AD-0546-B850-365E1C04A6EA}"/>
              </a:ext>
            </a:extLst>
          </p:cNvPr>
          <p:cNvSpPr txBox="1"/>
          <p:nvPr/>
        </p:nvSpPr>
        <p:spPr>
          <a:xfrm>
            <a:off x="3882836" y="4875267"/>
            <a:ext cx="2626818" cy="646331"/>
          </a:xfrm>
          <a:prstGeom prst="rect">
            <a:avLst/>
          </a:prstGeom>
          <a:noFill/>
        </p:spPr>
        <p:txBody>
          <a:bodyPr wrap="square" rtlCol="0">
            <a:spAutoFit/>
          </a:bodyPr>
          <a:lstStyle/>
          <a:p>
            <a:pPr algn="r"/>
            <a:r>
              <a:rPr lang="en-US" sz="1200" dirty="0"/>
              <a:t>Map generated from the Interactive Earthquake Browser</a:t>
            </a:r>
          </a:p>
          <a:p>
            <a:pPr algn="r"/>
            <a:r>
              <a:rPr lang="en-US" sz="1200" dirty="0"/>
              <a:t>(www.iris.edu/ieb)</a:t>
            </a:r>
          </a:p>
        </p:txBody>
      </p:sp>
      <p:sp>
        <p:nvSpPr>
          <p:cNvPr id="2" name="Title 1">
            <a:extLst>
              <a:ext uri="{FF2B5EF4-FFF2-40B4-BE49-F238E27FC236}">
                <a16:creationId xmlns:a16="http://schemas.microsoft.com/office/drawing/2014/main" id="{0D9A4638-8605-A995-5F9B-EC7AA8210C68}"/>
              </a:ext>
            </a:extLst>
          </p:cNvPr>
          <p:cNvSpPr txBox="1">
            <a:spLocks/>
          </p:cNvSpPr>
          <p:nvPr/>
        </p:nvSpPr>
        <p:spPr>
          <a:xfrm>
            <a:off x="1233488" y="0"/>
            <a:ext cx="7899400" cy="762000"/>
          </a:xfrm>
          <a:prstGeom prst="rect">
            <a:avLst/>
          </a:prstGeom>
          <a:ln>
            <a:noFill/>
          </a:ln>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6.3 AFGHANISTAN</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Saturday,  October 7, 2023 at 06:41:03 UTC </a:t>
            </a:r>
            <a:endParaRPr lang="en-US" dirty="0">
              <a:solidFill>
                <a:srgbClr val="373583"/>
              </a:solidFill>
              <a:effectLst>
                <a:outerShdw blurRad="50000" dist="30000" dir="5400000" algn="tl" rotWithShape="0">
                  <a:srgbClr val="000000">
                    <a:alpha val="30000"/>
                  </a:srgbClr>
                </a:outerShdw>
              </a:effectLst>
              <a:ea typeface="+mj-ea"/>
            </a:endParaRPr>
          </a:p>
        </p:txBody>
      </p:sp>
      <p:grpSp>
        <p:nvGrpSpPr>
          <p:cNvPr id="20" name="Group 19">
            <a:extLst>
              <a:ext uri="{FF2B5EF4-FFF2-40B4-BE49-F238E27FC236}">
                <a16:creationId xmlns:a16="http://schemas.microsoft.com/office/drawing/2014/main" id="{351637E5-8067-A47B-C09C-A823D0768D2D}"/>
              </a:ext>
            </a:extLst>
          </p:cNvPr>
          <p:cNvGrpSpPr/>
          <p:nvPr/>
        </p:nvGrpSpPr>
        <p:grpSpPr>
          <a:xfrm>
            <a:off x="6620895" y="2615739"/>
            <a:ext cx="2378345" cy="3480261"/>
            <a:chOff x="6620895" y="3301892"/>
            <a:chExt cx="2378345" cy="3480261"/>
          </a:xfrm>
        </p:grpSpPr>
        <p:pic>
          <p:nvPicPr>
            <p:cNvPr id="13" name="Picture 12" descr="A map of a desert&#10;&#10;Description automatically generated">
              <a:extLst>
                <a:ext uri="{FF2B5EF4-FFF2-40B4-BE49-F238E27FC236}">
                  <a16:creationId xmlns:a16="http://schemas.microsoft.com/office/drawing/2014/main" id="{2AA2B325-3CE0-5609-CF7B-C4A6322DE2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0895" y="3301892"/>
              <a:ext cx="2378345" cy="3480261"/>
            </a:xfrm>
            <a:prstGeom prst="rect">
              <a:avLst/>
            </a:prstGeom>
          </p:spPr>
        </p:pic>
        <p:sp>
          <p:nvSpPr>
            <p:cNvPr id="15" name="5-Point Star 48">
              <a:extLst>
                <a:ext uri="{FF2B5EF4-FFF2-40B4-BE49-F238E27FC236}">
                  <a16:creationId xmlns:a16="http://schemas.microsoft.com/office/drawing/2014/main" id="{46875D20-856D-2017-6D6A-464906ACC6EB}"/>
                </a:ext>
              </a:extLst>
            </p:cNvPr>
            <p:cNvSpPr>
              <a:spLocks noChangeAspect="1"/>
            </p:cNvSpPr>
            <p:nvPr/>
          </p:nvSpPr>
          <p:spPr>
            <a:xfrm>
              <a:off x="7687496" y="4668538"/>
              <a:ext cx="245141" cy="245141"/>
            </a:xfrm>
            <a:prstGeom prst="star5">
              <a:avLst/>
            </a:prstGeom>
            <a:solidFill>
              <a:srgbClr val="FF0000"/>
            </a:solidFill>
            <a:ln w="1270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pic>
        <p:nvPicPr>
          <p:cNvPr id="19" name="Picture 18" descr="A chart with different colors&#10;&#10;Description automatically generated with medium confidence">
            <a:extLst>
              <a:ext uri="{FF2B5EF4-FFF2-40B4-BE49-F238E27FC236}">
                <a16:creationId xmlns:a16="http://schemas.microsoft.com/office/drawing/2014/main" id="{F8C9E337-8A7F-02BD-E0A9-EA4DD79429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31704" y="6096000"/>
            <a:ext cx="1981372" cy="670618"/>
          </a:xfrm>
          <a:prstGeom prst="rect">
            <a:avLst/>
          </a:prstGeom>
        </p:spPr>
      </p:pic>
      <p:sp>
        <p:nvSpPr>
          <p:cNvPr id="21" name="Rectangle 20">
            <a:extLst>
              <a:ext uri="{FF2B5EF4-FFF2-40B4-BE49-F238E27FC236}">
                <a16:creationId xmlns:a16="http://schemas.microsoft.com/office/drawing/2014/main" id="{B4DC9F9B-F4CA-2595-EEAC-8F98C39903CD}"/>
              </a:ext>
            </a:extLst>
          </p:cNvPr>
          <p:cNvSpPr/>
          <p:nvPr/>
        </p:nvSpPr>
        <p:spPr>
          <a:xfrm>
            <a:off x="3048000" y="1024866"/>
            <a:ext cx="2895600" cy="376624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28D0B23B-B612-E500-3627-48AB18529C96}"/>
              </a:ext>
            </a:extLst>
          </p:cNvPr>
          <p:cNvCxnSpPr/>
          <p:nvPr/>
        </p:nvCxnSpPr>
        <p:spPr>
          <a:xfrm>
            <a:off x="5943600" y="1024866"/>
            <a:ext cx="3055640" cy="15782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2BBB3F8-07E0-B3B3-2CF0-24D445BCDD91}"/>
              </a:ext>
            </a:extLst>
          </p:cNvPr>
          <p:cNvCxnSpPr/>
          <p:nvPr/>
        </p:nvCxnSpPr>
        <p:spPr>
          <a:xfrm>
            <a:off x="3010307" y="4791109"/>
            <a:ext cx="3623429" cy="130489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017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10682</TotalTime>
  <Words>1718</Words>
  <Application>Microsoft Office PowerPoint</Application>
  <PresentationFormat>On-screen Show (4:3)</PresentationFormat>
  <Paragraphs>148</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Kate Bravo</cp:lastModifiedBy>
  <cp:revision>864</cp:revision>
  <dcterms:created xsi:type="dcterms:W3CDTF">2009-05-31T20:07:40Z</dcterms:created>
  <dcterms:modified xsi:type="dcterms:W3CDTF">2023-10-08T01:41:40Z</dcterms:modified>
</cp:coreProperties>
</file>