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468" r:id="rId2"/>
    <p:sldId id="470" r:id="rId3"/>
    <p:sldId id="452" r:id="rId4"/>
    <p:sldId id="453" r:id="rId5"/>
    <p:sldId id="455" r:id="rId6"/>
    <p:sldId id="456" r:id="rId7"/>
    <p:sldId id="469" r:id="rId8"/>
    <p:sldId id="458" r:id="rId9"/>
    <p:sldId id="412" r:id="rId10"/>
    <p:sldId id="463" r:id="rId11"/>
    <p:sldId id="387" r:id="rId12"/>
    <p:sldId id="449"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659" autoAdjust="0"/>
    <p:restoredTop sz="90476" autoAdjust="0"/>
  </p:normalViewPr>
  <p:slideViewPr>
    <p:cSldViewPr>
      <p:cViewPr varScale="1">
        <p:scale>
          <a:sx n="80" d="100"/>
          <a:sy n="80" d="100"/>
        </p:scale>
        <p:origin x="941"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9/8/2023</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7000kufc/executive"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a:t>
            </a:r>
            <a:r>
              <a:rPr lang="en-US" b="0" i="0" dirty="0">
                <a:solidFill>
                  <a:srgbClr val="1155CC"/>
                </a:solidFill>
                <a:effectLst/>
                <a:latin typeface="Arial" panose="020B0604020202020204" pitchFamily="34" charset="0"/>
                <a:hlinkClick r:id="rId3"/>
              </a:rPr>
              <a:t>https://earthquake.usgs.gov/earthquakes/eventpage/us7000kufc/executive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extLst>
      <p:ext uri="{BB962C8B-B14F-4D97-AF65-F5344CB8AC3E}">
        <p14:creationId xmlns:p14="http://schemas.microsoft.com/office/powerpoint/2010/main" val="2693556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10</a:t>
            </a:fld>
            <a:endParaRPr lang="en-US" altLang="en-US" sz="1300"/>
          </a:p>
        </p:txBody>
      </p:sp>
    </p:spTree>
    <p:extLst>
      <p:ext uri="{BB962C8B-B14F-4D97-AF65-F5344CB8AC3E}">
        <p14:creationId xmlns:p14="http://schemas.microsoft.com/office/powerpoint/2010/main" val="1660985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E61BFEF-C446-A17C-6F57-D7B078B4C6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4790C0A5-99C5-333F-34E3-6C38199211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hlinkClick r:id="rId3"/>
              </a:rPr>
              <a:t>http://www.iris.edu/hq/programs/education_and_outreach/animations#K</a:t>
            </a:r>
            <a:endParaRPr lang="en-US" altLang="en-US"/>
          </a:p>
        </p:txBody>
      </p:sp>
      <p:sp>
        <p:nvSpPr>
          <p:cNvPr id="15363" name="Slide Number Placeholder 3">
            <a:extLst>
              <a:ext uri="{FF2B5EF4-FFF2-40B4-BE49-F238E27FC236}">
                <a16:creationId xmlns:a16="http://schemas.microsoft.com/office/drawing/2014/main" id="{29E57FD8-7204-AB6E-C9DF-10438779AB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F9D643E-3DAA-644D-AE95-494436D5F2A8}" type="slidenum">
              <a:rPr lang="en-US" altLang="en-US">
                <a:solidFill>
                  <a:srgbClr val="000000"/>
                </a:solidFill>
                <a:latin typeface="Calibri" panose="020F0502020204030204" pitchFamily="34" charset="0"/>
                <a:cs typeface="Arial" panose="020B0604020202020204" pitchFamily="34" charset="0"/>
              </a:rPr>
              <a:pPr/>
              <a:t>11</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1972623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ea typeface="ＭＳ Ｐゴシック" panose="020B0600070205080204" pitchFamily="34" charset="-128"/>
            </a:endParaRPr>
          </a:p>
          <a:p>
            <a:r>
              <a:rPr lang="en-US" altLang="en-US" b="1" dirty="0">
                <a:solidFill>
                  <a:srgbClr val="393996"/>
                </a:solidFill>
              </a:rPr>
              <a:t>Relevant Animations: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Intensity:</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https://www.iris.edu/hq/inclass/animation/517</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https://www.iris.edu/hq/inclass/animation/648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https://www.iris.edu/hq/inclass/animation/761</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3383954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5</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1505666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6</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307450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t>Full animation:  </a:t>
            </a:r>
            <a:r>
              <a:rPr lang="en-US" altLang="en-US" dirty="0"/>
              <a:t>https://www.iris.edu/hq/inclass/animation/africatectonic_setting_and_earthquake_history</a:t>
            </a:r>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3054067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8</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2750633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9/8/2023</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9/8/2023</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9/8/2023</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9/8/2023</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9/8/2023</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9/8/2023</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9/8/2023</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9/8/2023</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9/8/2023</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9/8/2023</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9/8/2023</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9/8/2023</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18.tiff"/></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hyperlink" Target="mailto:tammy.bravo@earthscope.org" TargetMode="Externa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2" name="TextBox 14">
            <a:extLst>
              <a:ext uri="{FF2B5EF4-FFF2-40B4-BE49-F238E27FC236}">
                <a16:creationId xmlns:a16="http://schemas.microsoft.com/office/drawing/2014/main" id="{80D9FEEB-5091-8064-366E-86D78E90A437}"/>
              </a:ext>
            </a:extLst>
          </p:cNvPr>
          <p:cNvSpPr txBox="1">
            <a:spLocks noChangeArrowheads="1"/>
          </p:cNvSpPr>
          <p:nvPr/>
        </p:nvSpPr>
        <p:spPr bwMode="auto">
          <a:xfrm>
            <a:off x="304800" y="1152525"/>
            <a:ext cx="87287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600" dirty="0">
                <a:latin typeface="Arial" panose="020B0604020202020204" pitchFamily="34" charset="0"/>
              </a:rPr>
              <a:t>A magnitude 6.8 earthquake occurred late Friday evening local time 71km (44 miles) southwest of Marrakesh, the fourth largest city in Morocco, at a depth of 18.5 km (11.5 miles). </a:t>
            </a:r>
          </a:p>
        </p:txBody>
      </p:sp>
      <p:sp>
        <p:nvSpPr>
          <p:cNvPr id="8" name="TextBox 7">
            <a:extLst>
              <a:ext uri="{FF2B5EF4-FFF2-40B4-BE49-F238E27FC236}">
                <a16:creationId xmlns:a16="http://schemas.microsoft.com/office/drawing/2014/main" id="{E7B3DFA9-0855-E1F0-023C-0FE17FA8FA31}"/>
              </a:ext>
            </a:extLst>
          </p:cNvPr>
          <p:cNvSpPr txBox="1"/>
          <p:nvPr/>
        </p:nvSpPr>
        <p:spPr>
          <a:xfrm>
            <a:off x="6936866" y="279026"/>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400" dirty="0"/>
              <a:t>31.110°N </a:t>
            </a:r>
            <a:r>
              <a:rPr lang="en-US" altLang="en-US" sz="1400" dirty="0">
                <a:latin typeface="Arial" panose="020B0604020202020204" pitchFamily="34" charset="0"/>
              </a:rPr>
              <a:t>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400" dirty="0"/>
              <a:t>8.440°W</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t>18.5</a:t>
            </a:r>
            <a:r>
              <a:rPr lang="en-US" sz="1400" dirty="0">
                <a:latin typeface="Arial" charset="0"/>
                <a:ea typeface="ＭＳ Ｐゴシック" pitchFamily="-109" charset="-128"/>
                <a:cs typeface="Arial" pitchFamily="34" charset="0"/>
              </a:rPr>
              <a:t> km</a:t>
            </a:r>
          </a:p>
          <a:p>
            <a:pPr eaLnBrk="1" hangingPunct="1">
              <a:defRPr/>
            </a:pPr>
            <a:endParaRPr lang="en-US" dirty="0">
              <a:latin typeface="Arial" charset="0"/>
              <a:ea typeface="ＭＳ Ｐゴシック" pitchFamily="-109" charset="-128"/>
            </a:endParaRPr>
          </a:p>
        </p:txBody>
      </p:sp>
      <p:sp>
        <p:nvSpPr>
          <p:cNvPr id="12" name="TextBox 11">
            <a:extLst>
              <a:ext uri="{FF2B5EF4-FFF2-40B4-BE49-F238E27FC236}">
                <a16:creationId xmlns:a16="http://schemas.microsoft.com/office/drawing/2014/main" id="{5C7DD2C8-9617-3AB2-CCCB-2BB6EFFDBFFF}"/>
              </a:ext>
            </a:extLst>
          </p:cNvPr>
          <p:cNvSpPr txBox="1"/>
          <p:nvPr/>
        </p:nvSpPr>
        <p:spPr>
          <a:xfrm>
            <a:off x="305932" y="1841718"/>
            <a:ext cx="5332868" cy="1569660"/>
          </a:xfrm>
          <a:prstGeom prst="rect">
            <a:avLst/>
          </a:prstGeom>
          <a:noFill/>
        </p:spPr>
        <p:txBody>
          <a:bodyPr wrap="square" rtlCol="0">
            <a:spAutoFit/>
          </a:bodyPr>
          <a:lstStyle/>
          <a:p>
            <a:r>
              <a:rPr lang="en-US" sz="1600" dirty="0"/>
              <a:t>Early reports indicate damaged buildings, over 1000 casualties, and disruption to power and phone services. </a:t>
            </a:r>
          </a:p>
          <a:p>
            <a:endParaRPr lang="en-US" sz="1600" dirty="0"/>
          </a:p>
          <a:p>
            <a:r>
              <a:rPr lang="en-US" sz="1600" dirty="0"/>
              <a:t>Reports on damage and casualties often take time to filter in after earthquakes, particularly those that occur </a:t>
            </a:r>
          </a:p>
          <a:p>
            <a:r>
              <a:rPr lang="en-US" sz="1600" dirty="0"/>
              <a:t>in the middle of the night.</a:t>
            </a:r>
          </a:p>
        </p:txBody>
      </p:sp>
      <p:sp>
        <p:nvSpPr>
          <p:cNvPr id="3" name="TextBox 2">
            <a:extLst>
              <a:ext uri="{FF2B5EF4-FFF2-40B4-BE49-F238E27FC236}">
                <a16:creationId xmlns:a16="http://schemas.microsoft.com/office/drawing/2014/main" id="{EB37B7EB-1702-9DCA-89C0-BD7DA21EAFB7}"/>
              </a:ext>
            </a:extLst>
          </p:cNvPr>
          <p:cNvSpPr txBox="1"/>
          <p:nvPr/>
        </p:nvSpPr>
        <p:spPr>
          <a:xfrm>
            <a:off x="5202472" y="5504288"/>
            <a:ext cx="3591310" cy="1323439"/>
          </a:xfrm>
          <a:prstGeom prst="rect">
            <a:avLst/>
          </a:prstGeom>
          <a:noFill/>
        </p:spPr>
        <p:txBody>
          <a:bodyPr wrap="square" rtlCol="0">
            <a:spAutoFit/>
          </a:bodyPr>
          <a:lstStyle/>
          <a:p>
            <a:r>
              <a:rPr lang="en-US" sz="1000" dirty="0"/>
              <a:t>A cracked mosque minaret stands in Moulay </a:t>
            </a:r>
            <a:r>
              <a:rPr lang="en-US" sz="1000" dirty="0" err="1"/>
              <a:t>Brahim</a:t>
            </a:r>
            <a:r>
              <a:rPr lang="en-US" sz="1000" dirty="0"/>
              <a:t> village, near Marrakech, Morocco, Saturday, Sept. 9, 2023. A rare, powerful earthquake struck Morocco late Friday night, killing more than 1000 people and damaging buildings from villages in the Atlas Mountains to the historic city of Marrakech. But the full toll was not known as rescuers struggled to get through boulder-strewn roads to the remote mountain villages hit hardest. (AP Photo/</a:t>
            </a:r>
            <a:r>
              <a:rPr lang="en-US" sz="1000" dirty="0" err="1"/>
              <a:t>Mosa'ab</a:t>
            </a:r>
            <a:r>
              <a:rPr lang="en-US" sz="1000" dirty="0"/>
              <a:t> </a:t>
            </a:r>
            <a:r>
              <a:rPr lang="en-US" sz="1000" dirty="0" err="1"/>
              <a:t>Elshamy</a:t>
            </a:r>
            <a:r>
              <a:rPr lang="en-US" sz="1000" dirty="0"/>
              <a:t>)</a:t>
            </a:r>
          </a:p>
        </p:txBody>
      </p:sp>
      <p:pic>
        <p:nvPicPr>
          <p:cNvPr id="11" name="Picture 10" descr="A map of the world&#10;&#10;Description automatically generated">
            <a:extLst>
              <a:ext uri="{FF2B5EF4-FFF2-40B4-BE49-F238E27FC236}">
                <a16:creationId xmlns:a16="http://schemas.microsoft.com/office/drawing/2014/main" id="{F2E7036B-BEF3-3161-D167-8895CF1B9A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2124" y="1789122"/>
            <a:ext cx="3473360" cy="3440157"/>
          </a:xfrm>
          <a:prstGeom prst="rect">
            <a:avLst/>
          </a:prstGeom>
        </p:spPr>
      </p:pic>
      <p:pic>
        <p:nvPicPr>
          <p:cNvPr id="14" name="Picture 13" descr="A broken building with a bell tower&#10;&#10;Description automatically generated">
            <a:extLst>
              <a:ext uri="{FF2B5EF4-FFF2-40B4-BE49-F238E27FC236}">
                <a16:creationId xmlns:a16="http://schemas.microsoft.com/office/drawing/2014/main" id="{0778825A-C44F-DDB9-0810-38E97BA9A8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175" y="3509201"/>
            <a:ext cx="4897672" cy="3263074"/>
          </a:xfrm>
          <a:prstGeom prst="rect">
            <a:avLst/>
          </a:prstGeom>
        </p:spPr>
      </p:pic>
    </p:spTree>
    <p:extLst>
      <p:ext uri="{BB962C8B-B14F-4D97-AF65-F5344CB8AC3E}">
        <p14:creationId xmlns:p14="http://schemas.microsoft.com/office/powerpoint/2010/main" val="2891578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map of the middle east&#10;&#10;Description automatically generated">
            <a:extLst>
              <a:ext uri="{FF2B5EF4-FFF2-40B4-BE49-F238E27FC236}">
                <a16:creationId xmlns:a16="http://schemas.microsoft.com/office/drawing/2014/main" id="{735B4F31-AEAB-2AE9-41D3-B9AD9C5A14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752" y="1830353"/>
            <a:ext cx="8600023" cy="4437098"/>
          </a:xfrm>
          <a:prstGeom prst="rect">
            <a:avLst/>
          </a:prstGeom>
        </p:spPr>
      </p:pic>
      <p:pic>
        <p:nvPicPr>
          <p:cNvPr id="13" name="Picture 12">
            <a:extLst>
              <a:ext uri="{FF2B5EF4-FFF2-40B4-BE49-F238E27FC236}">
                <a16:creationId xmlns:a16="http://schemas.microsoft.com/office/drawing/2014/main" id="{6B4A5482-A9CB-3143-8C57-283D9CC8B9A1}"/>
              </a:ext>
            </a:extLst>
          </p:cNvPr>
          <p:cNvPicPr>
            <a:picLocks noChangeAspect="1"/>
          </p:cNvPicPr>
          <p:nvPr/>
        </p:nvPicPr>
        <p:blipFill>
          <a:blip r:embed="rId4"/>
          <a:stretch>
            <a:fillRect/>
          </a:stretch>
        </p:blipFill>
        <p:spPr>
          <a:xfrm>
            <a:off x="368300" y="4494546"/>
            <a:ext cx="863600" cy="1879600"/>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3" name="TextBox 52">
            <a:extLst>
              <a:ext uri="{FF2B5EF4-FFF2-40B4-BE49-F238E27FC236}">
                <a16:creationId xmlns:a16="http://schemas.microsoft.com/office/drawing/2014/main" id="{E1817461-B19C-994C-BCE7-170B23946530}"/>
              </a:ext>
            </a:extLst>
          </p:cNvPr>
          <p:cNvSpPr txBox="1"/>
          <p:nvPr/>
        </p:nvSpPr>
        <p:spPr>
          <a:xfrm>
            <a:off x="6248400" y="5744230"/>
            <a:ext cx="2743200" cy="523220"/>
          </a:xfrm>
          <a:prstGeom prst="rect">
            <a:avLst/>
          </a:prstGeom>
          <a:noFill/>
        </p:spPr>
        <p:txBody>
          <a:bodyPr wrap="square" rtlCol="0">
            <a:spAutoFit/>
          </a:bodyPr>
          <a:lstStyle/>
          <a:p>
            <a:pPr algn="r"/>
            <a:r>
              <a:rPr lang="en-US" sz="1400" dirty="0"/>
              <a:t>804 earthquakes &gt; M4 </a:t>
            </a:r>
          </a:p>
          <a:p>
            <a:pPr algn="r"/>
            <a:r>
              <a:rPr lang="en-US" sz="1400" dirty="0"/>
              <a:t>2003-2023</a:t>
            </a:r>
          </a:p>
        </p:txBody>
      </p:sp>
      <p:sp>
        <p:nvSpPr>
          <p:cNvPr id="56" name="TextBox 55">
            <a:extLst>
              <a:ext uri="{FF2B5EF4-FFF2-40B4-BE49-F238E27FC236}">
                <a16:creationId xmlns:a16="http://schemas.microsoft.com/office/drawing/2014/main" id="{5D2EC4C3-321B-964C-AFE5-D01101FCF896}"/>
              </a:ext>
            </a:extLst>
          </p:cNvPr>
          <p:cNvSpPr txBox="1"/>
          <p:nvPr/>
        </p:nvSpPr>
        <p:spPr>
          <a:xfrm>
            <a:off x="370545" y="1150610"/>
            <a:ext cx="8600023" cy="553998"/>
          </a:xfrm>
          <a:prstGeom prst="rect">
            <a:avLst/>
          </a:prstGeom>
          <a:noFill/>
        </p:spPr>
        <p:txBody>
          <a:bodyPr wrap="square">
            <a:spAutoFit/>
          </a:bodyPr>
          <a:lstStyle/>
          <a:p>
            <a:pPr eaLnBrk="1" hangingPunct="1">
              <a:lnSpc>
                <a:spcPts val="1800"/>
              </a:lnSpc>
            </a:pPr>
            <a:r>
              <a:rPr lang="en-US" altLang="en-US" sz="1800" dirty="0">
                <a:latin typeface="Arial" panose="020B0604020202020204" pitchFamily="34" charset="0"/>
                <a:ea typeface="MS PGothic" panose="020B0600070205080204" pitchFamily="34" charset="-128"/>
              </a:rPr>
              <a:t>Regional historic seismicity &gt;M4 in this region (2003-2023) is shown. Since 1900, there have been no earthquakes </a:t>
            </a:r>
            <a:r>
              <a:rPr lang="en-US" altLang="en-US" sz="1800">
                <a:latin typeface="Arial" panose="020B0604020202020204" pitchFamily="34" charset="0"/>
                <a:ea typeface="MS PGothic" panose="020B0600070205080204" pitchFamily="34" charset="-128"/>
              </a:rPr>
              <a:t>M6 </a:t>
            </a:r>
            <a:r>
              <a:rPr lang="en-US" altLang="en-US">
                <a:ea typeface="MS PGothic" panose="020B0600070205080204" pitchFamily="34" charset="-128"/>
              </a:rPr>
              <a:t>or</a:t>
            </a:r>
            <a:r>
              <a:rPr lang="en-US" altLang="en-US" sz="1800">
                <a:latin typeface="Arial" panose="020B0604020202020204" pitchFamily="34" charset="0"/>
                <a:ea typeface="MS PGothic" panose="020B0600070205080204" pitchFamily="34" charset="-128"/>
              </a:rPr>
              <a:t> </a:t>
            </a:r>
            <a:r>
              <a:rPr lang="en-US" altLang="en-US" sz="1800" dirty="0">
                <a:latin typeface="Arial" panose="020B0604020202020204" pitchFamily="34" charset="0"/>
                <a:ea typeface="MS PGothic" panose="020B0600070205080204" pitchFamily="34" charset="-128"/>
              </a:rPr>
              <a:t>larger within 500 km of this earthquake. </a:t>
            </a:r>
          </a:p>
        </p:txBody>
      </p:sp>
      <p:sp>
        <p:nvSpPr>
          <p:cNvPr id="7" name="TextBox 6">
            <a:extLst>
              <a:ext uri="{FF2B5EF4-FFF2-40B4-BE49-F238E27FC236}">
                <a16:creationId xmlns:a16="http://schemas.microsoft.com/office/drawing/2014/main" id="{108A6F45-DC88-194B-A059-390C531F725D}"/>
              </a:ext>
            </a:extLst>
          </p:cNvPr>
          <p:cNvSpPr txBox="1"/>
          <p:nvPr/>
        </p:nvSpPr>
        <p:spPr>
          <a:xfrm>
            <a:off x="1447800" y="6324600"/>
            <a:ext cx="7630455" cy="461665"/>
          </a:xfrm>
          <a:prstGeom prst="rect">
            <a:avLst/>
          </a:prstGeom>
          <a:noFill/>
        </p:spPr>
        <p:txBody>
          <a:bodyPr wrap="square" rtlCol="0">
            <a:spAutoFit/>
          </a:bodyPr>
          <a:lstStyle/>
          <a:p>
            <a:pPr algn="r"/>
            <a:r>
              <a:rPr lang="en-US" sz="1200" dirty="0"/>
              <a:t>Map and cross section generated from the Interactive Earthquake Browser </a:t>
            </a:r>
          </a:p>
          <a:p>
            <a:pPr algn="r"/>
            <a:r>
              <a:rPr lang="en-US" sz="1200" dirty="0"/>
              <a:t>(www.iris.edu/ieb)</a:t>
            </a:r>
          </a:p>
        </p:txBody>
      </p:sp>
      <p:sp>
        <p:nvSpPr>
          <p:cNvPr id="11" name="TextBox 10">
            <a:extLst>
              <a:ext uri="{FF2B5EF4-FFF2-40B4-BE49-F238E27FC236}">
                <a16:creationId xmlns:a16="http://schemas.microsoft.com/office/drawing/2014/main" id="{05AB82CB-9F9D-9AE1-623A-0D64FB341F89}"/>
              </a:ext>
            </a:extLst>
          </p:cNvPr>
          <p:cNvSpPr txBox="1"/>
          <p:nvPr/>
        </p:nvSpPr>
        <p:spPr>
          <a:xfrm>
            <a:off x="4076700" y="5790427"/>
            <a:ext cx="1981200" cy="276999"/>
          </a:xfrm>
          <a:prstGeom prst="rect">
            <a:avLst/>
          </a:prstGeom>
          <a:noFill/>
        </p:spPr>
        <p:txBody>
          <a:bodyPr wrap="square" rtlCol="0">
            <a:spAutoFit/>
          </a:bodyPr>
          <a:lstStyle/>
          <a:p>
            <a:r>
              <a:rPr lang="en-US" sz="1200" b="1" dirty="0"/>
              <a:t>Earthquake</a:t>
            </a:r>
          </a:p>
        </p:txBody>
      </p:sp>
      <p:cxnSp>
        <p:nvCxnSpPr>
          <p:cNvPr id="16" name="Straight Arrow Connector 15">
            <a:extLst>
              <a:ext uri="{FF2B5EF4-FFF2-40B4-BE49-F238E27FC236}">
                <a16:creationId xmlns:a16="http://schemas.microsoft.com/office/drawing/2014/main" id="{E4950BB1-AF4D-F9A3-9F13-F39CF2F2CB31}"/>
              </a:ext>
            </a:extLst>
          </p:cNvPr>
          <p:cNvCxnSpPr>
            <a:cxnSpLocks/>
          </p:cNvCxnSpPr>
          <p:nvPr/>
        </p:nvCxnSpPr>
        <p:spPr>
          <a:xfrm flipH="1" flipV="1">
            <a:off x="3893611" y="5623329"/>
            <a:ext cx="225951" cy="2770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63630920-FABB-620E-7C37-9765DE66CCF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260357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F29D52-D6B1-496B-B15F-DE7B00749E88}"/>
              </a:ext>
            </a:extLst>
          </p:cNvPr>
          <p:cNvPicPr>
            <a:picLocks noChangeAspect="1"/>
          </p:cNvPicPr>
          <p:nvPr/>
        </p:nvPicPr>
        <p:blipFill rotWithShape="1">
          <a:blip r:embed="rId3"/>
          <a:srcRect t="2455"/>
          <a:stretch/>
        </p:blipFill>
        <p:spPr>
          <a:xfrm>
            <a:off x="1269708" y="1024865"/>
            <a:ext cx="7340891" cy="5351705"/>
          </a:xfrm>
          <a:prstGeom prst="rect">
            <a:avLst/>
          </a:prstGeom>
        </p:spPr>
      </p:pic>
      <p:sp>
        <p:nvSpPr>
          <p:cNvPr id="14342" name="TextBox 6">
            <a:extLst>
              <a:ext uri="{FF2B5EF4-FFF2-40B4-BE49-F238E27FC236}">
                <a16:creationId xmlns:a16="http://schemas.microsoft.com/office/drawing/2014/main" id="{34CA79F0-D619-9BB3-6934-9C92BEE1EDAE}"/>
              </a:ext>
            </a:extLst>
          </p:cNvPr>
          <p:cNvSpPr txBox="1">
            <a:spLocks noChangeArrowheads="1"/>
          </p:cNvSpPr>
          <p:nvPr/>
        </p:nvSpPr>
        <p:spPr bwMode="auto">
          <a:xfrm>
            <a:off x="1964291" y="4713968"/>
            <a:ext cx="7027309" cy="12296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9,246 km (5,745 miles) along the perimeter of the Earth from the earthquake to the recording station. </a:t>
            </a:r>
            <a:r>
              <a:rPr lang="en-US" altLang="en-US" sz="1400" dirty="0">
                <a:latin typeface="Arial" panose="020B0604020202020204" pitchFamily="34" charset="0"/>
              </a:rPr>
              <a:t>The surface waves began to arrive in Bend 44 minutes </a:t>
            </a:r>
            <a:r>
              <a:rPr lang="en-US" altLang="en-US" sz="1400" dirty="0">
                <a:solidFill>
                  <a:srgbClr val="000000"/>
                </a:solidFill>
                <a:latin typeface="Arial" panose="020B0604020202020204" pitchFamily="34" charset="0"/>
              </a:rPr>
              <a:t>after the earthquake occurred in Morocco</a:t>
            </a:r>
            <a:r>
              <a:rPr lang="en-US" altLang="en-US" sz="1400" dirty="0">
                <a:latin typeface="Arial" panose="020B0604020202020204" pitchFamily="34" charset="0"/>
              </a:rPr>
              <a:t>. </a:t>
            </a:r>
          </a:p>
          <a:p>
            <a:pPr eaLnBrk="1" hangingPunct="1">
              <a:lnSpc>
                <a:spcPts val="1800"/>
              </a:lnSpc>
              <a:spcBef>
                <a:spcPct val="0"/>
              </a:spcBef>
              <a:buFont typeface="Arial" panose="020B0604020202020204" pitchFamily="34" charset="0"/>
              <a:buNone/>
            </a:pPr>
            <a:endParaRPr lang="en-US" altLang="en-US" sz="1400" dirty="0">
              <a:solidFill>
                <a:srgbClr val="000000"/>
              </a:solidFill>
              <a:latin typeface="Arial" panose="020B0604020202020204" pitchFamily="34" charset="0"/>
            </a:endParaRPr>
          </a:p>
          <a:p>
            <a:pPr eaLnBrk="1" hangingPunct="1">
              <a:lnSpc>
                <a:spcPts val="1800"/>
              </a:lnSpc>
              <a:spcBef>
                <a:spcPct val="0"/>
              </a:spcBef>
              <a:buFont typeface="Arial" panose="020B0604020202020204" pitchFamily="34" charset="0"/>
              <a:buNone/>
            </a:pPr>
            <a:r>
              <a:rPr lang="en-US" altLang="en-US" sz="1400" dirty="0">
                <a:solidFill>
                  <a:srgbClr val="000000"/>
                </a:solidFill>
                <a:latin typeface="Arial" panose="020B0604020202020204" pitchFamily="34" charset="0"/>
              </a:rPr>
              <a:t> </a:t>
            </a:r>
          </a:p>
        </p:txBody>
      </p:sp>
      <p:sp>
        <p:nvSpPr>
          <p:cNvPr id="14343" name="TextBox 9">
            <a:extLst>
              <a:ext uri="{FF2B5EF4-FFF2-40B4-BE49-F238E27FC236}">
                <a16:creationId xmlns:a16="http://schemas.microsoft.com/office/drawing/2014/main" id="{2A12FB62-9E6F-0460-3908-453AA5E55AB7}"/>
              </a:ext>
            </a:extLst>
          </p:cNvPr>
          <p:cNvSpPr txBox="1">
            <a:spLocks noChangeArrowheads="1"/>
          </p:cNvSpPr>
          <p:nvPr/>
        </p:nvSpPr>
        <p:spPr bwMode="auto">
          <a:xfrm>
            <a:off x="2048945" y="3762501"/>
            <a:ext cx="6858000" cy="554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waves </a:t>
            </a:r>
            <a:r>
              <a:rPr lang="en-US" altLang="en-US" sz="1400" dirty="0">
                <a:latin typeface="Arial" panose="020B0604020202020204" pitchFamily="34" charset="0"/>
              </a:rPr>
              <a:t>took 23 minutes and 31 </a:t>
            </a:r>
            <a:r>
              <a:rPr lang="en-US" altLang="en-US" sz="1400" dirty="0">
                <a:solidFill>
                  <a:srgbClr val="000000"/>
                </a:solidFill>
                <a:latin typeface="Arial" panose="020B0604020202020204" pitchFamily="34" charset="0"/>
              </a:rPr>
              <a:t>seconds to travel from the earthquake to Bend.</a:t>
            </a:r>
          </a:p>
        </p:txBody>
      </p:sp>
      <p:sp>
        <p:nvSpPr>
          <p:cNvPr id="14344" name="TextBox 11">
            <a:extLst>
              <a:ext uri="{FF2B5EF4-FFF2-40B4-BE49-F238E27FC236}">
                <a16:creationId xmlns:a16="http://schemas.microsoft.com/office/drawing/2014/main" id="{359D111A-2D43-E9ED-23EC-71E77031E485}"/>
              </a:ext>
            </a:extLst>
          </p:cNvPr>
          <p:cNvSpPr txBox="1">
            <a:spLocks noChangeArrowheads="1"/>
          </p:cNvSpPr>
          <p:nvPr/>
        </p:nvSpPr>
        <p:spPr bwMode="auto">
          <a:xfrm>
            <a:off x="4191000" y="1524000"/>
            <a:ext cx="338137"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6606122" y="1413668"/>
            <a:ext cx="2152650" cy="369887"/>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4348" name="TextBox 4">
            <a:extLst>
              <a:ext uri="{FF2B5EF4-FFF2-40B4-BE49-F238E27FC236}">
                <a16:creationId xmlns:a16="http://schemas.microsoft.com/office/drawing/2014/main" id="{5A89D735-780B-0FE6-5482-48D8530530B2}"/>
              </a:ext>
            </a:extLst>
          </p:cNvPr>
          <p:cNvSpPr txBox="1">
            <a:spLocks noChangeArrowheads="1"/>
          </p:cNvSpPr>
          <p:nvPr/>
        </p:nvSpPr>
        <p:spPr bwMode="auto">
          <a:xfrm>
            <a:off x="2095777" y="2828497"/>
            <a:ext cx="6764337" cy="5371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12 minutes and 48 seconds </a:t>
            </a:r>
            <a:r>
              <a:rPr lang="en-US" altLang="en-US" sz="1400" dirty="0">
                <a:solidFill>
                  <a:srgbClr val="000000"/>
                </a:solidFill>
                <a:latin typeface="Arial" panose="020B0604020202020204" pitchFamily="34" charset="0"/>
              </a:rPr>
              <a:t>for the compressional P waves to travel a curved path through the mantle to Bend, Oregon.</a:t>
            </a:r>
          </a:p>
        </p:txBody>
      </p:sp>
      <p:sp>
        <p:nvSpPr>
          <p:cNvPr id="14350" name="TextBox 4">
            <a:extLst>
              <a:ext uri="{FF2B5EF4-FFF2-40B4-BE49-F238E27FC236}">
                <a16:creationId xmlns:a16="http://schemas.microsoft.com/office/drawing/2014/main" id="{2A16978F-DB33-A95D-D48A-FD411F7A4332}"/>
              </a:ext>
            </a:extLst>
          </p:cNvPr>
          <p:cNvSpPr txBox="1">
            <a:spLocks noChangeArrowheads="1"/>
          </p:cNvSpPr>
          <p:nvPr/>
        </p:nvSpPr>
        <p:spPr bwMode="auto">
          <a:xfrm>
            <a:off x="2876174" y="1490488"/>
            <a:ext cx="235536"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pic>
        <p:nvPicPr>
          <p:cNvPr id="2" name="Picture 1" descr="A picture containing candelabrum, fan, grate&#10;&#10;Description automatically generated">
            <a:extLst>
              <a:ext uri="{FF2B5EF4-FFF2-40B4-BE49-F238E27FC236}">
                <a16:creationId xmlns:a16="http://schemas.microsoft.com/office/drawing/2014/main" id="{4ED6055F-2830-0C28-232B-FC83F14044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9F673FB6-5AC2-C0E7-B1EF-600ABA2BBDF0}"/>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341" name="TextBox 7">
            <a:extLst>
              <a:ext uri="{FF2B5EF4-FFF2-40B4-BE49-F238E27FC236}">
                <a16:creationId xmlns:a16="http://schemas.microsoft.com/office/drawing/2014/main" id="{1C6225AC-4364-8164-DBB7-915CC553A8EF}"/>
              </a:ext>
            </a:extLst>
          </p:cNvPr>
          <p:cNvSpPr txBox="1">
            <a:spLocks noChangeArrowheads="1"/>
          </p:cNvSpPr>
          <p:nvPr/>
        </p:nvSpPr>
        <p:spPr bwMode="auto">
          <a:xfrm>
            <a:off x="2311677" y="912812"/>
            <a:ext cx="6332537" cy="534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9,246 km (5,745 miles, 83.3°) from the location of this earthquake. </a:t>
            </a:r>
          </a:p>
        </p:txBody>
      </p:sp>
      <p:sp>
        <p:nvSpPr>
          <p:cNvPr id="6" name="Title 1">
            <a:extLst>
              <a:ext uri="{FF2B5EF4-FFF2-40B4-BE49-F238E27FC236}">
                <a16:creationId xmlns:a16="http://schemas.microsoft.com/office/drawing/2014/main" id="{AD2E813F-B43E-6BA4-3448-91E6648F8E3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
        <p:nvSpPr>
          <p:cNvPr id="5" name="TextBox 9">
            <a:extLst>
              <a:ext uri="{FF2B5EF4-FFF2-40B4-BE49-F238E27FC236}">
                <a16:creationId xmlns:a16="http://schemas.microsoft.com/office/drawing/2014/main" id="{EBF98247-C378-74FA-6434-66D0823862DC}"/>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5"/>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spTree>
    <p:extLst>
      <p:ext uri="{BB962C8B-B14F-4D97-AF65-F5344CB8AC3E}">
        <p14:creationId xmlns:p14="http://schemas.microsoft.com/office/powerpoint/2010/main" val="1457623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87AC4B70-39AA-5FC5-80AD-C8E28355300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2" name="TextBox 14">
            <a:extLst>
              <a:ext uri="{FF2B5EF4-FFF2-40B4-BE49-F238E27FC236}">
                <a16:creationId xmlns:a16="http://schemas.microsoft.com/office/drawing/2014/main" id="{80D9FEEB-5091-8064-366E-86D78E90A437}"/>
              </a:ext>
            </a:extLst>
          </p:cNvPr>
          <p:cNvSpPr txBox="1">
            <a:spLocks noChangeArrowheads="1"/>
          </p:cNvSpPr>
          <p:nvPr/>
        </p:nvSpPr>
        <p:spPr bwMode="auto">
          <a:xfrm>
            <a:off x="326826" y="1162050"/>
            <a:ext cx="824567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800" dirty="0">
                <a:latin typeface="Arial" panose="020B0604020202020204" pitchFamily="34" charset="0"/>
              </a:rPr>
              <a:t>Reports of damage have emerged on social media from Marrakesh, Morocco. The extent of the devastation is not immediately known. </a:t>
            </a:r>
          </a:p>
          <a:p>
            <a:pPr>
              <a:spcBef>
                <a:spcPct val="0"/>
              </a:spcBef>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Founded in 1070-1072, Marrakesh was, for a </a:t>
            </a:r>
          </a:p>
          <a:p>
            <a:pPr>
              <a:spcBef>
                <a:spcPct val="0"/>
              </a:spcBef>
              <a:buNone/>
            </a:pPr>
            <a:r>
              <a:rPr lang="en-US" altLang="en-US" sz="1800" dirty="0">
                <a:latin typeface="Arial" panose="020B0604020202020204" pitchFamily="34" charset="0"/>
              </a:rPr>
              <a:t>long time, a major political, economic and </a:t>
            </a:r>
          </a:p>
          <a:p>
            <a:pPr>
              <a:spcBef>
                <a:spcPct val="0"/>
              </a:spcBef>
              <a:buNone/>
            </a:pPr>
            <a:r>
              <a:rPr lang="en-US" altLang="en-US" sz="1800" dirty="0">
                <a:latin typeface="Arial" panose="020B0604020202020204" pitchFamily="34" charset="0"/>
              </a:rPr>
              <a:t>cultural center of the western Muslim world </a:t>
            </a:r>
          </a:p>
          <a:p>
            <a:pPr>
              <a:spcBef>
                <a:spcPct val="0"/>
              </a:spcBef>
              <a:buNone/>
            </a:pPr>
            <a:r>
              <a:rPr lang="en-US" altLang="en-US" sz="1800" dirty="0">
                <a:latin typeface="Arial" panose="020B0604020202020204" pitchFamily="34" charset="0"/>
              </a:rPr>
              <a:t>and is an UNESCO world heritage site.</a:t>
            </a:r>
          </a:p>
        </p:txBody>
      </p:sp>
      <p:pic>
        <p:nvPicPr>
          <p:cNvPr id="17" name="Picture 16" descr="A car with a ladder on it&#10;&#10;Description automatically generated">
            <a:extLst>
              <a:ext uri="{FF2B5EF4-FFF2-40B4-BE49-F238E27FC236}">
                <a16:creationId xmlns:a16="http://schemas.microsoft.com/office/drawing/2014/main" id="{981291EA-88EF-1178-F95A-341D7A2882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723" y="3330559"/>
            <a:ext cx="4791075" cy="3420295"/>
          </a:xfrm>
          <a:prstGeom prst="rect">
            <a:avLst/>
          </a:prstGeom>
        </p:spPr>
      </p:pic>
      <p:pic>
        <p:nvPicPr>
          <p:cNvPr id="19" name="Picture 18" descr="A car with a broken roof&#10;&#10;Description automatically generated">
            <a:extLst>
              <a:ext uri="{FF2B5EF4-FFF2-40B4-BE49-F238E27FC236}">
                <a16:creationId xmlns:a16="http://schemas.microsoft.com/office/drawing/2014/main" id="{9929E609-4893-5CA7-03FB-1C1D340B4D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6749" y="1828800"/>
            <a:ext cx="3429000" cy="4572000"/>
          </a:xfrm>
          <a:prstGeom prst="rect">
            <a:avLst/>
          </a:prstGeom>
        </p:spPr>
      </p:pic>
      <p:sp>
        <p:nvSpPr>
          <p:cNvPr id="3" name="TextBox 15">
            <a:extLst>
              <a:ext uri="{FF2B5EF4-FFF2-40B4-BE49-F238E27FC236}">
                <a16:creationId xmlns:a16="http://schemas.microsoft.com/office/drawing/2014/main" id="{5E9C9A7F-AC54-4E6B-1EA5-8B7BB5BBA200}"/>
              </a:ext>
            </a:extLst>
          </p:cNvPr>
          <p:cNvSpPr txBox="1">
            <a:spLocks noChangeArrowheads="1"/>
          </p:cNvSpPr>
          <p:nvPr/>
        </p:nvSpPr>
        <p:spPr bwMode="auto">
          <a:xfrm>
            <a:off x="7083624" y="6419850"/>
            <a:ext cx="18694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Images courtesy of X</a:t>
            </a:r>
          </a:p>
          <a:p>
            <a:pPr eaLnBrk="1" hangingPunct="1">
              <a:spcBef>
                <a:spcPct val="0"/>
              </a:spcBef>
              <a:buFontTx/>
              <a:buNone/>
            </a:pPr>
            <a:endParaRPr lang="en-US" altLang="en-US" sz="1400" i="1" dirty="0">
              <a:latin typeface="Arial" panose="020B0604020202020204" pitchFamily="34" charset="0"/>
            </a:endParaRPr>
          </a:p>
        </p:txBody>
      </p:sp>
    </p:spTree>
    <p:extLst>
      <p:ext uri="{BB962C8B-B14F-4D97-AF65-F5344CB8AC3E}">
        <p14:creationId xmlns:p14="http://schemas.microsoft.com/office/powerpoint/2010/main" val="4157502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4">
            <a:extLst>
              <a:ext uri="{FF2B5EF4-FFF2-40B4-BE49-F238E27FC236}">
                <a16:creationId xmlns:a16="http://schemas.microsoft.com/office/drawing/2014/main" id="{6236CF01-9B27-8CE8-ACE7-F39E1AC02354}"/>
              </a:ext>
            </a:extLst>
          </p:cNvPr>
          <p:cNvSpPr txBox="1">
            <a:spLocks noChangeArrowheads="1"/>
          </p:cNvSpPr>
          <p:nvPr/>
        </p:nvSpPr>
        <p:spPr bwMode="auto">
          <a:xfrm>
            <a:off x="649927" y="409200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3" name="TextBox 15">
            <a:extLst>
              <a:ext uri="{FF2B5EF4-FFF2-40B4-BE49-F238E27FC236}">
                <a16:creationId xmlns:a16="http://schemas.microsoft.com/office/drawing/2014/main" id="{48EEA964-5523-147F-98AF-2A49A31748C8}"/>
              </a:ext>
            </a:extLst>
          </p:cNvPr>
          <p:cNvSpPr txBox="1">
            <a:spLocks noChangeArrowheads="1"/>
          </p:cNvSpPr>
          <p:nvPr/>
        </p:nvSpPr>
        <p:spPr bwMode="auto">
          <a:xfrm>
            <a:off x="4362450" y="641296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6.8 Earthquake</a:t>
            </a:r>
          </a:p>
        </p:txBody>
      </p:sp>
      <p:sp>
        <p:nvSpPr>
          <p:cNvPr id="5" name="TextBox 15">
            <a:extLst>
              <a:ext uri="{FF2B5EF4-FFF2-40B4-BE49-F238E27FC236}">
                <a16:creationId xmlns:a16="http://schemas.microsoft.com/office/drawing/2014/main" id="{36FD6E03-1FCC-3506-506E-89D157D8248B}"/>
              </a:ext>
            </a:extLst>
          </p:cNvPr>
          <p:cNvSpPr txBox="1">
            <a:spLocks noChangeArrowheads="1"/>
          </p:cNvSpPr>
          <p:nvPr/>
        </p:nvSpPr>
        <p:spPr bwMode="auto">
          <a:xfrm>
            <a:off x="273050" y="1067812"/>
            <a:ext cx="307975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6" name="Picture 9">
            <a:extLst>
              <a:ext uri="{FF2B5EF4-FFF2-40B4-BE49-F238E27FC236}">
                <a16:creationId xmlns:a16="http://schemas.microsoft.com/office/drawing/2014/main" id="{F050F41C-F6B8-EE4B-6209-5E938E59D3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965" y="414439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a:extLst>
              <a:ext uri="{FF2B5EF4-FFF2-40B4-BE49-F238E27FC236}">
                <a16:creationId xmlns:a16="http://schemas.microsoft.com/office/drawing/2014/main" id="{2D3A0E85-3CC5-7B7A-04C6-BC8B6167308B}"/>
              </a:ext>
            </a:extLst>
          </p:cNvPr>
          <p:cNvSpPr txBox="1">
            <a:spLocks noChangeArrowheads="1"/>
          </p:cNvSpPr>
          <p:nvPr/>
        </p:nvSpPr>
        <p:spPr bwMode="auto">
          <a:xfrm>
            <a:off x="635640" y="380149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sp>
        <p:nvSpPr>
          <p:cNvPr id="11" name="Title 1">
            <a:extLst>
              <a:ext uri="{FF2B5EF4-FFF2-40B4-BE49-F238E27FC236}">
                <a16:creationId xmlns:a16="http://schemas.microsoft.com/office/drawing/2014/main" id="{C4029078-F1F8-CCB1-989C-A37FAD8EDD2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12" name="Picture 11" descr="A map of the world&#10;&#10;Description automatically generated">
            <a:extLst>
              <a:ext uri="{FF2B5EF4-FFF2-40B4-BE49-F238E27FC236}">
                <a16:creationId xmlns:a16="http://schemas.microsoft.com/office/drawing/2014/main" id="{322CC004-25D1-BF57-20BA-84BCAC9485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8079" y="928280"/>
            <a:ext cx="5412752" cy="548468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8">
            <a:extLst>
              <a:ext uri="{FF2B5EF4-FFF2-40B4-BE49-F238E27FC236}">
                <a16:creationId xmlns:a16="http://schemas.microsoft.com/office/drawing/2014/main" id="{9B4D2D18-9B21-F3F5-53E0-56EF54CA5AE5}"/>
              </a:ext>
            </a:extLst>
          </p:cNvPr>
          <p:cNvSpPr txBox="1">
            <a:spLocks noChangeArrowheads="1"/>
          </p:cNvSpPr>
          <p:nvPr/>
        </p:nvSpPr>
        <p:spPr bwMode="auto">
          <a:xfrm>
            <a:off x="304799" y="1066800"/>
            <a:ext cx="365760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The USGS estimates that 49,000 people felt severe shaking from this earthquake. </a:t>
            </a:r>
          </a:p>
        </p:txBody>
      </p:sp>
      <p:sp>
        <p:nvSpPr>
          <p:cNvPr id="3" name="TextBox 15">
            <a:extLst>
              <a:ext uri="{FF2B5EF4-FFF2-40B4-BE49-F238E27FC236}">
                <a16:creationId xmlns:a16="http://schemas.microsoft.com/office/drawing/2014/main" id="{7CA95531-AC0D-6F71-EE73-5E0230E55364}"/>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5" name="TextBox 20">
            <a:extLst>
              <a:ext uri="{FF2B5EF4-FFF2-40B4-BE49-F238E27FC236}">
                <a16:creationId xmlns:a16="http://schemas.microsoft.com/office/drawing/2014/main" id="{1FADAE66-E7E2-EAF7-4941-67EE3C3D4F79}"/>
              </a:ext>
            </a:extLst>
          </p:cNvPr>
          <p:cNvSpPr txBox="1">
            <a:spLocks noChangeArrowheads="1"/>
          </p:cNvSpPr>
          <p:nvPr/>
        </p:nvSpPr>
        <p:spPr bwMode="auto">
          <a:xfrm>
            <a:off x="3332843" y="5457988"/>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13" name="Title 1">
            <a:extLst>
              <a:ext uri="{FF2B5EF4-FFF2-40B4-BE49-F238E27FC236}">
                <a16:creationId xmlns:a16="http://schemas.microsoft.com/office/drawing/2014/main" id="{D9E82C3C-8670-2173-D3F7-D4478F87B40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8" name="Picture 7" descr="A screenshot of a cell phone&#10;&#10;Description automatically generated">
            <a:extLst>
              <a:ext uri="{FF2B5EF4-FFF2-40B4-BE49-F238E27FC236}">
                <a16:creationId xmlns:a16="http://schemas.microsoft.com/office/drawing/2014/main" id="{9A721795-D648-4A25-269C-A179610D61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503" y="2702800"/>
            <a:ext cx="2573915" cy="4079000"/>
          </a:xfrm>
          <a:prstGeom prst="rect">
            <a:avLst/>
          </a:prstGeom>
        </p:spPr>
      </p:pic>
      <p:pic>
        <p:nvPicPr>
          <p:cNvPr id="11" name="Picture 10" descr="A map of a land with a map of the earth&#10;&#10;Description automatically generated">
            <a:extLst>
              <a:ext uri="{FF2B5EF4-FFF2-40B4-BE49-F238E27FC236}">
                <a16:creationId xmlns:a16="http://schemas.microsoft.com/office/drawing/2014/main" id="{E1E7ADE1-3CFA-5E4D-9C1F-2865BF19CA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4987" y="832845"/>
            <a:ext cx="4625143" cy="4625143"/>
          </a:xfrm>
          <a:prstGeom prst="rect">
            <a:avLst/>
          </a:prstGeom>
        </p:spPr>
      </p:pic>
    </p:spTree>
    <p:extLst>
      <p:ext uri="{BB962C8B-B14F-4D97-AF65-F5344CB8AC3E}">
        <p14:creationId xmlns:p14="http://schemas.microsoft.com/office/powerpoint/2010/main" val="90950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7" name="Picture 1">
            <a:extLst>
              <a:ext uri="{FF2B5EF4-FFF2-40B4-BE49-F238E27FC236}">
                <a16:creationId xmlns:a16="http://schemas.microsoft.com/office/drawing/2014/main" id="{EA1812BB-B111-F445-85C8-D91C43C2D3D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914400"/>
            <a:ext cx="6902178" cy="471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5-Point Star 7">
            <a:extLst>
              <a:ext uri="{FF2B5EF4-FFF2-40B4-BE49-F238E27FC236}">
                <a16:creationId xmlns:a16="http://schemas.microsoft.com/office/drawing/2014/main" id="{4B20B596-D564-8647-8D55-FEB38471B2E5}"/>
              </a:ext>
            </a:extLst>
          </p:cNvPr>
          <p:cNvSpPr>
            <a:spLocks noChangeAspect="1"/>
          </p:cNvSpPr>
          <p:nvPr/>
        </p:nvSpPr>
        <p:spPr>
          <a:xfrm>
            <a:off x="6369050" y="2740987"/>
            <a:ext cx="274320" cy="274320"/>
          </a:xfrm>
          <a:prstGeom prst="star5">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1295399" y="5633095"/>
            <a:ext cx="7620000" cy="954107"/>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a:latin typeface="Arial" panose="020B0604020202020204" pitchFamily="34" charset="0"/>
              </a:rPr>
              <a:t>On simplified world maps, the “African Plate” contains the African continent and surrounding oceanic plate, shown in orange, on the west, south, and east sides of the continent.  The next slide shows a more detailed view of plates and microplates within the region outlined by the yellow rectangle.</a:t>
            </a:r>
          </a:p>
        </p:txBody>
      </p:sp>
      <p:pic>
        <p:nvPicPr>
          <p:cNvPr id="2" name="Picture 1" descr="A picture containing candelabrum, fan, grate&#10;&#10;Description automatically generated">
            <a:extLst>
              <a:ext uri="{FF2B5EF4-FFF2-40B4-BE49-F238E27FC236}">
                <a16:creationId xmlns:a16="http://schemas.microsoft.com/office/drawing/2014/main" id="{D0FC14C9-8371-7CE5-0A79-A11FFE442E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13" name="Rectangle 12">
            <a:extLst>
              <a:ext uri="{FF2B5EF4-FFF2-40B4-BE49-F238E27FC236}">
                <a16:creationId xmlns:a16="http://schemas.microsoft.com/office/drawing/2014/main" id="{7B4CD4CC-54DB-5C70-1253-72F359280D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Rectangle 2">
            <a:extLst>
              <a:ext uri="{FF2B5EF4-FFF2-40B4-BE49-F238E27FC236}">
                <a16:creationId xmlns:a16="http://schemas.microsoft.com/office/drawing/2014/main" id="{FE8CBEDC-17B1-9D90-8BC4-3986AF62DCCB}"/>
              </a:ext>
            </a:extLst>
          </p:cNvPr>
          <p:cNvSpPr/>
          <p:nvPr/>
        </p:nvSpPr>
        <p:spPr>
          <a:xfrm>
            <a:off x="5105399" y="2492370"/>
            <a:ext cx="3047999" cy="1997709"/>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00"/>
              </a:solidFill>
            </a:endParaRPr>
          </a:p>
        </p:txBody>
      </p:sp>
      <p:sp>
        <p:nvSpPr>
          <p:cNvPr id="5" name="TextBox 4">
            <a:extLst>
              <a:ext uri="{FF2B5EF4-FFF2-40B4-BE49-F238E27FC236}">
                <a16:creationId xmlns:a16="http://schemas.microsoft.com/office/drawing/2014/main" id="{5967D7CC-674D-A7D4-6A3A-0D2A8F071C03}"/>
              </a:ext>
            </a:extLst>
          </p:cNvPr>
          <p:cNvSpPr txBox="1"/>
          <p:nvPr/>
        </p:nvSpPr>
        <p:spPr>
          <a:xfrm>
            <a:off x="5295679" y="1998730"/>
            <a:ext cx="2146742" cy="369332"/>
          </a:xfrm>
          <a:prstGeom prst="rect">
            <a:avLst/>
          </a:prstGeom>
          <a:solidFill>
            <a:schemeClr val="bg1">
              <a:alpha val="64000"/>
            </a:schemeClr>
          </a:solidFill>
          <a:ln>
            <a:solidFill>
              <a:srgbClr val="FF0000"/>
            </a:solidFill>
          </a:ln>
        </p:spPr>
        <p:txBody>
          <a:bodyPr wrap="none" rtlCol="0">
            <a:spAutoFit/>
          </a:bodyPr>
          <a:lstStyle/>
          <a:p>
            <a:r>
              <a:rPr lang="en-US" dirty="0"/>
              <a:t>September 8, 2023</a:t>
            </a:r>
          </a:p>
        </p:txBody>
      </p:sp>
      <p:cxnSp>
        <p:nvCxnSpPr>
          <p:cNvPr id="7" name="Straight Arrow Connector 6">
            <a:extLst>
              <a:ext uri="{FF2B5EF4-FFF2-40B4-BE49-F238E27FC236}">
                <a16:creationId xmlns:a16="http://schemas.microsoft.com/office/drawing/2014/main" id="{69C3B748-A2E8-1821-863E-097767AEF680}"/>
              </a:ext>
            </a:extLst>
          </p:cNvPr>
          <p:cNvCxnSpPr>
            <a:cxnSpLocks/>
          </p:cNvCxnSpPr>
          <p:nvPr/>
        </p:nvCxnSpPr>
        <p:spPr>
          <a:xfrm>
            <a:off x="6019800" y="2368062"/>
            <a:ext cx="457200" cy="451338"/>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32FC7553-2A40-2F57-8D3A-000249810BA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508133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FB110D-DDAA-534D-47DB-BF56FAFBCAE6}"/>
              </a:ext>
            </a:extLst>
          </p:cNvPr>
          <p:cNvPicPr>
            <a:picLocks noChangeAspect="1"/>
          </p:cNvPicPr>
          <p:nvPr/>
        </p:nvPicPr>
        <p:blipFill>
          <a:blip r:embed="rId3"/>
          <a:stretch>
            <a:fillRect/>
          </a:stretch>
        </p:blipFill>
        <p:spPr>
          <a:xfrm>
            <a:off x="1600200" y="868622"/>
            <a:ext cx="6865620" cy="4631055"/>
          </a:xfrm>
          <a:prstGeom prst="rect">
            <a:avLst/>
          </a:prstGeom>
        </p:spPr>
      </p:pic>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1164284" y="5501052"/>
            <a:ext cx="7924800" cy="1169551"/>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a:latin typeface="Arial" panose="020B0604020202020204" pitchFamily="34" charset="0"/>
              </a:rPr>
              <a:t>The East African Rift System cuts roughly north – south across eastern Africa.  Tectonic extension along the rift system is breaking the “African Plate” into at least six smaller plates.  The largest of these is the Nubian Plate that contains the western and northern parts of the African continent.  The next slide contains an animation describing major structures in northern Africa, within the yellow rectangle, that are related to the boundary between the Eurasian and Nubian plates.</a:t>
            </a:r>
          </a:p>
        </p:txBody>
      </p:sp>
      <p:pic>
        <p:nvPicPr>
          <p:cNvPr id="2" name="Picture 1" descr="A picture containing candelabrum, fan, grate&#10;&#10;Description automatically generated">
            <a:extLst>
              <a:ext uri="{FF2B5EF4-FFF2-40B4-BE49-F238E27FC236}">
                <a16:creationId xmlns:a16="http://schemas.microsoft.com/office/drawing/2014/main" id="{D0FC14C9-8371-7CE5-0A79-A11FFE442E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13" name="Rectangle 12">
            <a:extLst>
              <a:ext uri="{FF2B5EF4-FFF2-40B4-BE49-F238E27FC236}">
                <a16:creationId xmlns:a16="http://schemas.microsoft.com/office/drawing/2014/main" id="{7B4CD4CC-54DB-5C70-1253-72F359280D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0" name="Group 9">
            <a:extLst>
              <a:ext uri="{FF2B5EF4-FFF2-40B4-BE49-F238E27FC236}">
                <a16:creationId xmlns:a16="http://schemas.microsoft.com/office/drawing/2014/main" id="{84BB1A04-0BBB-2EB2-09EA-86AFCCEA7D74}"/>
              </a:ext>
            </a:extLst>
          </p:cNvPr>
          <p:cNvGrpSpPr>
            <a:grpSpLocks noChangeAspect="1"/>
          </p:cNvGrpSpPr>
          <p:nvPr/>
        </p:nvGrpSpPr>
        <p:grpSpPr>
          <a:xfrm>
            <a:off x="6508184" y="2514600"/>
            <a:ext cx="433290" cy="138485"/>
            <a:chOff x="6382087" y="2590800"/>
            <a:chExt cx="666601" cy="88962"/>
          </a:xfrm>
        </p:grpSpPr>
        <p:sp>
          <p:nvSpPr>
            <p:cNvPr id="7" name="Right Arrow 6">
              <a:extLst>
                <a:ext uri="{FF2B5EF4-FFF2-40B4-BE49-F238E27FC236}">
                  <a16:creationId xmlns:a16="http://schemas.microsoft.com/office/drawing/2014/main" id="{16602A85-25B1-2988-2EBC-8EEFCD64CC10}"/>
                </a:ext>
              </a:extLst>
            </p:cNvPr>
            <p:cNvSpPr>
              <a:spLocks noChangeAspect="1"/>
            </p:cNvSpPr>
            <p:nvPr/>
          </p:nvSpPr>
          <p:spPr>
            <a:xfrm>
              <a:off x="6781800"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a:extLst>
                <a:ext uri="{FF2B5EF4-FFF2-40B4-BE49-F238E27FC236}">
                  <a16:creationId xmlns:a16="http://schemas.microsoft.com/office/drawing/2014/main" id="{1A4648A2-00C8-C70D-A9F9-DEAC809BAE0E}"/>
                </a:ext>
              </a:extLst>
            </p:cNvPr>
            <p:cNvSpPr>
              <a:spLocks noChangeAspect="1"/>
            </p:cNvSpPr>
            <p:nvPr/>
          </p:nvSpPr>
          <p:spPr>
            <a:xfrm rot="-10800000">
              <a:off x="6382083"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110F55BB-AA1B-9125-7F01-3E5143FA12F2}"/>
              </a:ext>
            </a:extLst>
          </p:cNvPr>
          <p:cNvGrpSpPr>
            <a:grpSpLocks noChangeAspect="1"/>
          </p:cNvGrpSpPr>
          <p:nvPr/>
        </p:nvGrpSpPr>
        <p:grpSpPr>
          <a:xfrm>
            <a:off x="6093328" y="2942141"/>
            <a:ext cx="433290" cy="138485"/>
            <a:chOff x="6382087" y="2590800"/>
            <a:chExt cx="666601" cy="88962"/>
          </a:xfrm>
        </p:grpSpPr>
        <p:sp>
          <p:nvSpPr>
            <p:cNvPr id="25" name="Right Arrow 24">
              <a:extLst>
                <a:ext uri="{FF2B5EF4-FFF2-40B4-BE49-F238E27FC236}">
                  <a16:creationId xmlns:a16="http://schemas.microsoft.com/office/drawing/2014/main" id="{44DD6C42-4D81-738A-A8E9-8D1DD0A57A10}"/>
                </a:ext>
              </a:extLst>
            </p:cNvPr>
            <p:cNvSpPr>
              <a:spLocks noChangeAspect="1"/>
            </p:cNvSpPr>
            <p:nvPr/>
          </p:nvSpPr>
          <p:spPr>
            <a:xfrm>
              <a:off x="6781800"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a:extLst>
                <a:ext uri="{FF2B5EF4-FFF2-40B4-BE49-F238E27FC236}">
                  <a16:creationId xmlns:a16="http://schemas.microsoft.com/office/drawing/2014/main" id="{5E6C5480-0849-7836-A4D9-644F63EB1775}"/>
                </a:ext>
              </a:extLst>
            </p:cNvPr>
            <p:cNvSpPr>
              <a:spLocks noChangeAspect="1"/>
            </p:cNvSpPr>
            <p:nvPr/>
          </p:nvSpPr>
          <p:spPr>
            <a:xfrm rot="-10800000">
              <a:off x="6382083"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071EF763-969C-1B7F-2911-4A2820E1DA5F}"/>
              </a:ext>
            </a:extLst>
          </p:cNvPr>
          <p:cNvGrpSpPr>
            <a:grpSpLocks noChangeAspect="1"/>
          </p:cNvGrpSpPr>
          <p:nvPr/>
        </p:nvGrpSpPr>
        <p:grpSpPr>
          <a:xfrm rot="20492545">
            <a:off x="6348311" y="3145378"/>
            <a:ext cx="433290" cy="138485"/>
            <a:chOff x="6382087" y="2590800"/>
            <a:chExt cx="666601" cy="88962"/>
          </a:xfrm>
        </p:grpSpPr>
        <p:sp>
          <p:nvSpPr>
            <p:cNvPr id="28" name="Right Arrow 27">
              <a:extLst>
                <a:ext uri="{FF2B5EF4-FFF2-40B4-BE49-F238E27FC236}">
                  <a16:creationId xmlns:a16="http://schemas.microsoft.com/office/drawing/2014/main" id="{81C8A9D2-1675-88E7-52E4-A5E62E754D6A}"/>
                </a:ext>
              </a:extLst>
            </p:cNvPr>
            <p:cNvSpPr>
              <a:spLocks noChangeAspect="1"/>
            </p:cNvSpPr>
            <p:nvPr/>
          </p:nvSpPr>
          <p:spPr>
            <a:xfrm>
              <a:off x="6781800"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a:extLst>
                <a:ext uri="{FF2B5EF4-FFF2-40B4-BE49-F238E27FC236}">
                  <a16:creationId xmlns:a16="http://schemas.microsoft.com/office/drawing/2014/main" id="{8DA7B83A-5F2E-AC86-5EAD-A10D7AC19771}"/>
                </a:ext>
              </a:extLst>
            </p:cNvPr>
            <p:cNvSpPr>
              <a:spLocks noChangeAspect="1"/>
            </p:cNvSpPr>
            <p:nvPr/>
          </p:nvSpPr>
          <p:spPr>
            <a:xfrm rot="-10800000">
              <a:off x="6382083"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7878BABB-2CAC-D91E-DEE4-BE55208D02D8}"/>
              </a:ext>
            </a:extLst>
          </p:cNvPr>
          <p:cNvGrpSpPr>
            <a:grpSpLocks noChangeAspect="1"/>
          </p:cNvGrpSpPr>
          <p:nvPr/>
        </p:nvGrpSpPr>
        <p:grpSpPr>
          <a:xfrm rot="563900">
            <a:off x="6291536" y="3682993"/>
            <a:ext cx="433290" cy="138485"/>
            <a:chOff x="6382087" y="2590800"/>
            <a:chExt cx="666601" cy="88962"/>
          </a:xfrm>
        </p:grpSpPr>
        <p:sp>
          <p:nvSpPr>
            <p:cNvPr id="31" name="Right Arrow 30">
              <a:extLst>
                <a:ext uri="{FF2B5EF4-FFF2-40B4-BE49-F238E27FC236}">
                  <a16:creationId xmlns:a16="http://schemas.microsoft.com/office/drawing/2014/main" id="{5ADB241F-4950-44A4-CB87-0D774BCE2C95}"/>
                </a:ext>
              </a:extLst>
            </p:cNvPr>
            <p:cNvSpPr>
              <a:spLocks noChangeAspect="1"/>
            </p:cNvSpPr>
            <p:nvPr/>
          </p:nvSpPr>
          <p:spPr>
            <a:xfrm>
              <a:off x="6781800"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Arrow 31">
              <a:extLst>
                <a:ext uri="{FF2B5EF4-FFF2-40B4-BE49-F238E27FC236}">
                  <a16:creationId xmlns:a16="http://schemas.microsoft.com/office/drawing/2014/main" id="{CFEA5949-E240-794A-51DB-9A397755DB3B}"/>
                </a:ext>
              </a:extLst>
            </p:cNvPr>
            <p:cNvSpPr>
              <a:spLocks noChangeAspect="1"/>
            </p:cNvSpPr>
            <p:nvPr/>
          </p:nvSpPr>
          <p:spPr>
            <a:xfrm rot="-10800000">
              <a:off x="6382083"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a:extLst>
              <a:ext uri="{FF2B5EF4-FFF2-40B4-BE49-F238E27FC236}">
                <a16:creationId xmlns:a16="http://schemas.microsoft.com/office/drawing/2014/main" id="{E30CE1D9-E417-56D5-9363-3F7BC8CBBF92}"/>
              </a:ext>
            </a:extLst>
          </p:cNvPr>
          <p:cNvGrpSpPr>
            <a:grpSpLocks noChangeAspect="1"/>
          </p:cNvGrpSpPr>
          <p:nvPr/>
        </p:nvGrpSpPr>
        <p:grpSpPr>
          <a:xfrm rot="194013">
            <a:off x="6383576" y="4191436"/>
            <a:ext cx="433290" cy="138485"/>
            <a:chOff x="6382087" y="2590800"/>
            <a:chExt cx="666601" cy="88962"/>
          </a:xfrm>
        </p:grpSpPr>
        <p:sp>
          <p:nvSpPr>
            <p:cNvPr id="34" name="Right Arrow 33">
              <a:extLst>
                <a:ext uri="{FF2B5EF4-FFF2-40B4-BE49-F238E27FC236}">
                  <a16:creationId xmlns:a16="http://schemas.microsoft.com/office/drawing/2014/main" id="{9F58F433-54BD-AAD0-4072-1C62D3B6396F}"/>
                </a:ext>
              </a:extLst>
            </p:cNvPr>
            <p:cNvSpPr>
              <a:spLocks noChangeAspect="1"/>
            </p:cNvSpPr>
            <p:nvPr/>
          </p:nvSpPr>
          <p:spPr>
            <a:xfrm>
              <a:off x="6781800"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ight Arrow 34">
              <a:extLst>
                <a:ext uri="{FF2B5EF4-FFF2-40B4-BE49-F238E27FC236}">
                  <a16:creationId xmlns:a16="http://schemas.microsoft.com/office/drawing/2014/main" id="{54265D8D-85E5-1E9D-D971-D3DD9A14B6DD}"/>
                </a:ext>
              </a:extLst>
            </p:cNvPr>
            <p:cNvSpPr>
              <a:spLocks noChangeAspect="1"/>
            </p:cNvSpPr>
            <p:nvPr/>
          </p:nvSpPr>
          <p:spPr>
            <a:xfrm rot="-10800000">
              <a:off x="6382083" y="2590800"/>
              <a:ext cx="266888" cy="88962"/>
            </a:xfrm>
            <a:prstGeom prst="right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Rectangle 38">
            <a:extLst>
              <a:ext uri="{FF2B5EF4-FFF2-40B4-BE49-F238E27FC236}">
                <a16:creationId xmlns:a16="http://schemas.microsoft.com/office/drawing/2014/main" id="{5313DF41-ECCF-7634-A4E3-2B02267AC42A}"/>
              </a:ext>
            </a:extLst>
          </p:cNvPr>
          <p:cNvSpPr/>
          <p:nvPr/>
        </p:nvSpPr>
        <p:spPr>
          <a:xfrm>
            <a:off x="4572000" y="1066800"/>
            <a:ext cx="1109369" cy="609600"/>
          </a:xfrm>
          <a:prstGeom prst="rect">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00"/>
              </a:solidFill>
            </a:endParaRPr>
          </a:p>
        </p:txBody>
      </p:sp>
      <p:sp>
        <p:nvSpPr>
          <p:cNvPr id="3" name="Title 1">
            <a:extLst>
              <a:ext uri="{FF2B5EF4-FFF2-40B4-BE49-F238E27FC236}">
                <a16:creationId xmlns:a16="http://schemas.microsoft.com/office/drawing/2014/main" id="{D406C5C9-33E2-5457-E9D5-21532B228D8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300206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2" name="TextBox 51">
            <a:extLst>
              <a:ext uri="{FF2B5EF4-FFF2-40B4-BE49-F238E27FC236}">
                <a16:creationId xmlns:a16="http://schemas.microsoft.com/office/drawing/2014/main" id="{24B8C06B-FF14-0C40-B65D-E82B904FEDAA}"/>
              </a:ext>
            </a:extLst>
          </p:cNvPr>
          <p:cNvSpPr txBox="1"/>
          <p:nvPr/>
        </p:nvSpPr>
        <p:spPr>
          <a:xfrm>
            <a:off x="6705600" y="889000"/>
            <a:ext cx="2133600" cy="523220"/>
          </a:xfrm>
          <a:prstGeom prst="rect">
            <a:avLst/>
          </a:prstGeom>
          <a:noFill/>
        </p:spPr>
        <p:txBody>
          <a:bodyPr wrap="square" rtlCol="0">
            <a:spAutoFit/>
          </a:bodyPr>
          <a:lstStyle/>
          <a:p>
            <a:pPr algn="r"/>
            <a:r>
              <a:rPr lang="en-US" sz="1400" dirty="0">
                <a:solidFill>
                  <a:schemeClr val="bg1"/>
                </a:solidFill>
              </a:rPr>
              <a:t>26 earthquakes &gt; M7 </a:t>
            </a:r>
          </a:p>
          <a:p>
            <a:pPr algn="r"/>
            <a:r>
              <a:rPr lang="en-US" sz="1400" dirty="0">
                <a:solidFill>
                  <a:schemeClr val="bg1"/>
                </a:solidFill>
              </a:rPr>
              <a:t>2013-2023</a:t>
            </a:r>
          </a:p>
        </p:txBody>
      </p:sp>
      <p:sp>
        <p:nvSpPr>
          <p:cNvPr id="53" name="TextBox 52">
            <a:extLst>
              <a:ext uri="{FF2B5EF4-FFF2-40B4-BE49-F238E27FC236}">
                <a16:creationId xmlns:a16="http://schemas.microsoft.com/office/drawing/2014/main" id="{E1817461-B19C-994C-BCE7-170B23946530}"/>
              </a:ext>
            </a:extLst>
          </p:cNvPr>
          <p:cNvSpPr txBox="1"/>
          <p:nvPr/>
        </p:nvSpPr>
        <p:spPr>
          <a:xfrm>
            <a:off x="6096000" y="3233366"/>
            <a:ext cx="2743200" cy="523220"/>
          </a:xfrm>
          <a:prstGeom prst="rect">
            <a:avLst/>
          </a:prstGeom>
          <a:noFill/>
        </p:spPr>
        <p:txBody>
          <a:bodyPr wrap="square" rtlCol="0">
            <a:spAutoFit/>
          </a:bodyPr>
          <a:lstStyle/>
          <a:p>
            <a:pPr algn="r"/>
            <a:r>
              <a:rPr lang="en-US" sz="1400" dirty="0">
                <a:solidFill>
                  <a:schemeClr val="bg1"/>
                </a:solidFill>
              </a:rPr>
              <a:t>2,700 earthquakes &gt; M5 </a:t>
            </a:r>
          </a:p>
          <a:p>
            <a:pPr algn="r"/>
            <a:r>
              <a:rPr lang="en-US" sz="1400" dirty="0">
                <a:solidFill>
                  <a:schemeClr val="bg1"/>
                </a:solidFill>
              </a:rPr>
              <a:t>2013-2023</a:t>
            </a:r>
          </a:p>
        </p:txBody>
      </p:sp>
      <p:sp>
        <p:nvSpPr>
          <p:cNvPr id="55" name="TextBox 54">
            <a:extLst>
              <a:ext uri="{FF2B5EF4-FFF2-40B4-BE49-F238E27FC236}">
                <a16:creationId xmlns:a16="http://schemas.microsoft.com/office/drawing/2014/main" id="{95398DD1-0CF5-4545-87AE-9077A4895566}"/>
              </a:ext>
            </a:extLst>
          </p:cNvPr>
          <p:cNvSpPr txBox="1"/>
          <p:nvPr/>
        </p:nvSpPr>
        <p:spPr>
          <a:xfrm>
            <a:off x="304800" y="1081933"/>
            <a:ext cx="8553450" cy="584775"/>
          </a:xfrm>
          <a:prstGeom prst="rect">
            <a:avLst/>
          </a:prstGeom>
          <a:noFill/>
        </p:spPr>
        <p:txBody>
          <a:bodyPr wrap="square">
            <a:spAutoFit/>
          </a:bodyPr>
          <a:lstStyle/>
          <a:p>
            <a:pPr eaLnBrk="1" hangingPunct="1">
              <a:spcBef>
                <a:spcPct val="0"/>
              </a:spcBef>
              <a:buFont typeface="Arial" panose="020B0604020202020204" pitchFamily="34" charset="0"/>
              <a:buNone/>
            </a:pPr>
            <a:r>
              <a:rPr lang="en-US" altLang="en-US" sz="1600" dirty="0">
                <a:ea typeface="MS PGothic" panose="020B0600070205080204" pitchFamily="34" charset="-128"/>
              </a:rPr>
              <a:t>An animation exploring the regional tectonics of the Moroccan High Atlas Mountain range and historical earthquakes in this region of Africa.</a:t>
            </a:r>
            <a:endParaRPr lang="en-US" altLang="en-US" sz="1600" dirty="0">
              <a:latin typeface="Arial" panose="020B0604020202020204" pitchFamily="34" charset="0"/>
              <a:ea typeface="MS PGothic" panose="020B0600070205080204" pitchFamily="34" charset="-128"/>
            </a:endParaRPr>
          </a:p>
        </p:txBody>
      </p:sp>
      <p:pic>
        <p:nvPicPr>
          <p:cNvPr id="5" name="Morocco_230908.mp4">
            <a:hlinkClick r:id="" action="ppaction://media"/>
            <a:extLst>
              <a:ext uri="{FF2B5EF4-FFF2-40B4-BE49-F238E27FC236}">
                <a16:creationId xmlns:a16="http://schemas.microsoft.com/office/drawing/2014/main" id="{5C677618-B3EF-9356-A23D-DF2758F72BF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609850" y="1825932"/>
            <a:ext cx="6248400" cy="4587875"/>
          </a:xfrm>
          <a:prstGeom prst="rect">
            <a:avLst/>
          </a:prstGeom>
        </p:spPr>
      </p:pic>
      <p:sp>
        <p:nvSpPr>
          <p:cNvPr id="6" name="Title 1">
            <a:extLst>
              <a:ext uri="{FF2B5EF4-FFF2-40B4-BE49-F238E27FC236}">
                <a16:creationId xmlns:a16="http://schemas.microsoft.com/office/drawing/2014/main" id="{CB33528A-5979-638C-2AC7-C6CDD26BF1F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763316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78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381000" y="5846654"/>
            <a:ext cx="8763000" cy="738664"/>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dirty="0">
                <a:latin typeface="Arial" panose="020B0604020202020204" pitchFamily="34" charset="0"/>
              </a:rPr>
              <a:t>The epicenter of the September 8, 2023 earthquake is shown by the red star on this map summarizing regional tectonic features of north Africa.  Consistent with the thrust-faulting focal mechanism, the September 8 earthquake occurred on or near east – west oriented thrust faults of the western Atlas Mountains.</a:t>
            </a:r>
          </a:p>
        </p:txBody>
      </p:sp>
      <p:pic>
        <p:nvPicPr>
          <p:cNvPr id="2" name="Picture 1" descr="A picture containing candelabrum, fan, grate&#10;&#10;Description automatically generated">
            <a:extLst>
              <a:ext uri="{FF2B5EF4-FFF2-40B4-BE49-F238E27FC236}">
                <a16:creationId xmlns:a16="http://schemas.microsoft.com/office/drawing/2014/main" id="{D0FC14C9-8371-7CE5-0A79-A11FFE442E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13" name="Rectangle 12">
            <a:extLst>
              <a:ext uri="{FF2B5EF4-FFF2-40B4-BE49-F238E27FC236}">
                <a16:creationId xmlns:a16="http://schemas.microsoft.com/office/drawing/2014/main" id="{7B4CD4CC-54DB-5C70-1253-72F359280DBE}"/>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 name="Picture 3">
            <a:extLst>
              <a:ext uri="{FF2B5EF4-FFF2-40B4-BE49-F238E27FC236}">
                <a16:creationId xmlns:a16="http://schemas.microsoft.com/office/drawing/2014/main" id="{BEF81B22-F5DC-EB6E-BCC5-98E0D2A0336F}"/>
              </a:ext>
            </a:extLst>
          </p:cNvPr>
          <p:cNvPicPr>
            <a:picLocks noChangeAspect="1"/>
          </p:cNvPicPr>
          <p:nvPr/>
        </p:nvPicPr>
        <p:blipFill>
          <a:blip r:embed="rId4"/>
          <a:stretch>
            <a:fillRect/>
          </a:stretch>
        </p:blipFill>
        <p:spPr>
          <a:xfrm>
            <a:off x="1066800" y="1018273"/>
            <a:ext cx="7772400" cy="4821454"/>
          </a:xfrm>
          <a:prstGeom prst="rect">
            <a:avLst/>
          </a:prstGeom>
        </p:spPr>
      </p:pic>
      <p:sp>
        <p:nvSpPr>
          <p:cNvPr id="6" name="5-Point Star 5">
            <a:extLst>
              <a:ext uri="{FF2B5EF4-FFF2-40B4-BE49-F238E27FC236}">
                <a16:creationId xmlns:a16="http://schemas.microsoft.com/office/drawing/2014/main" id="{8ABAFCDC-C5DD-B3F1-E6DB-769A38DDBBAB}"/>
              </a:ext>
            </a:extLst>
          </p:cNvPr>
          <p:cNvSpPr>
            <a:spLocks noChangeAspect="1"/>
          </p:cNvSpPr>
          <p:nvPr/>
        </p:nvSpPr>
        <p:spPr>
          <a:xfrm>
            <a:off x="1676400" y="4495800"/>
            <a:ext cx="274320" cy="274320"/>
          </a:xfrm>
          <a:prstGeom prst="star5">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TextBox 2">
            <a:extLst>
              <a:ext uri="{FF2B5EF4-FFF2-40B4-BE49-F238E27FC236}">
                <a16:creationId xmlns:a16="http://schemas.microsoft.com/office/drawing/2014/main" id="{65EBF07C-FBBA-F51F-7AA2-10D8CF11CCB0}"/>
              </a:ext>
            </a:extLst>
          </p:cNvPr>
          <p:cNvSpPr txBox="1"/>
          <p:nvPr/>
        </p:nvSpPr>
        <p:spPr>
          <a:xfrm>
            <a:off x="1676400" y="5123721"/>
            <a:ext cx="2146742" cy="369332"/>
          </a:xfrm>
          <a:prstGeom prst="rect">
            <a:avLst/>
          </a:prstGeom>
          <a:solidFill>
            <a:schemeClr val="bg1">
              <a:alpha val="64000"/>
            </a:schemeClr>
          </a:solidFill>
          <a:ln>
            <a:solidFill>
              <a:srgbClr val="FF0000"/>
            </a:solidFill>
          </a:ln>
        </p:spPr>
        <p:txBody>
          <a:bodyPr wrap="none" rtlCol="0">
            <a:spAutoFit/>
          </a:bodyPr>
          <a:lstStyle/>
          <a:p>
            <a:r>
              <a:rPr lang="en-US" dirty="0"/>
              <a:t>September 8, 2023</a:t>
            </a:r>
          </a:p>
        </p:txBody>
      </p:sp>
      <p:cxnSp>
        <p:nvCxnSpPr>
          <p:cNvPr id="5" name="Straight Arrow Connector 4">
            <a:extLst>
              <a:ext uri="{FF2B5EF4-FFF2-40B4-BE49-F238E27FC236}">
                <a16:creationId xmlns:a16="http://schemas.microsoft.com/office/drawing/2014/main" id="{0B13B629-7614-5BAA-18A8-DFA0409D0124}"/>
              </a:ext>
            </a:extLst>
          </p:cNvPr>
          <p:cNvCxnSpPr>
            <a:cxnSpLocks/>
          </p:cNvCxnSpPr>
          <p:nvPr/>
        </p:nvCxnSpPr>
        <p:spPr>
          <a:xfrm flipH="1" flipV="1">
            <a:off x="1905000" y="4690839"/>
            <a:ext cx="640080" cy="490761"/>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CAF5FD8E-96C3-EA85-5219-FDE272F1AA6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568855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271463" y="6370817"/>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sp>
        <p:nvSpPr>
          <p:cNvPr id="21" name="TextBox 7">
            <a:extLst>
              <a:ext uri="{FF2B5EF4-FFF2-40B4-BE49-F238E27FC236}">
                <a16:creationId xmlns:a16="http://schemas.microsoft.com/office/drawing/2014/main" id="{34F43125-E5A1-A541-8A87-D4A7CC3C9D43}"/>
              </a:ext>
            </a:extLst>
          </p:cNvPr>
          <p:cNvSpPr txBox="1">
            <a:spLocks noChangeArrowheads="1"/>
          </p:cNvSpPr>
          <p:nvPr/>
        </p:nvSpPr>
        <p:spPr bwMode="auto">
          <a:xfrm>
            <a:off x="401127" y="1139373"/>
            <a:ext cx="8285673" cy="119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ct val="0"/>
              </a:spcBef>
              <a:buNone/>
            </a:pPr>
            <a:r>
              <a:rPr lang="en-US" altLang="en-US" sz="1600" dirty="0">
                <a:latin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p:txBody>
      </p:sp>
      <p:pic>
        <p:nvPicPr>
          <p:cNvPr id="2" name="Picture 1" descr="A picture containing candelabrum, fan, grate&#10;&#10;Description automatically generated">
            <a:extLst>
              <a:ext uri="{FF2B5EF4-FFF2-40B4-BE49-F238E27FC236}">
                <a16:creationId xmlns:a16="http://schemas.microsoft.com/office/drawing/2014/main" id="{8401BCD7-4061-73F8-3E22-725DA0E0E1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4256CE60-778B-55DA-458C-B5AAD4456293}"/>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a:extLst>
              <a:ext uri="{FF2B5EF4-FFF2-40B4-BE49-F238E27FC236}">
                <a16:creationId xmlns:a16="http://schemas.microsoft.com/office/drawing/2014/main" id="{732D54F1-EFE8-BB1B-3908-1EDA6D14030D}"/>
              </a:ext>
            </a:extLst>
          </p:cNvPr>
          <p:cNvSpPr txBox="1"/>
          <p:nvPr/>
        </p:nvSpPr>
        <p:spPr>
          <a:xfrm>
            <a:off x="3135229" y="2458708"/>
            <a:ext cx="5874944" cy="1497846"/>
          </a:xfrm>
          <a:prstGeom prst="rect">
            <a:avLst/>
          </a:prstGeom>
          <a:noFill/>
        </p:spPr>
        <p:txBody>
          <a:bodyPr wrap="square" rtlCol="0">
            <a:spAutoFit/>
          </a:bodyPr>
          <a:lstStyle/>
          <a:p>
            <a:pPr eaLnBrk="1" hangingPunct="1">
              <a:lnSpc>
                <a:spcPts val="2200"/>
              </a:lnSpc>
              <a:spcBef>
                <a:spcPct val="0"/>
              </a:spcBef>
              <a:buFontTx/>
              <a:buNone/>
            </a:pPr>
            <a:r>
              <a:rPr lang="en-US" altLang="en-US" sz="1600" dirty="0">
                <a:latin typeface="Arial" panose="020B0604020202020204" pitchFamily="34" charset="0"/>
              </a:rPr>
              <a:t>According to the USGS, the preliminary location, depth and focal mechanism of the event indicate rupture occurred on a steeply dipping oblique-reverse fault striking to the northwest or a shallow dipping oblique-reverse fault striking to the east.</a:t>
            </a:r>
          </a:p>
          <a:p>
            <a:endParaRPr lang="en-US" dirty="0"/>
          </a:p>
        </p:txBody>
      </p:sp>
      <p:pic>
        <p:nvPicPr>
          <p:cNvPr id="8" name="Picture 7" descr="A blue circle with a letter and a circle with a blue circle with a black letter&#10;&#10;Description automatically generated with medium confidence">
            <a:extLst>
              <a:ext uri="{FF2B5EF4-FFF2-40B4-BE49-F238E27FC236}">
                <a16:creationId xmlns:a16="http://schemas.microsoft.com/office/drawing/2014/main" id="{DCBB8A55-3889-E839-FADD-25099D51C5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871" y="3675248"/>
            <a:ext cx="2613887" cy="2530059"/>
          </a:xfrm>
          <a:prstGeom prst="rect">
            <a:avLst/>
          </a:prstGeom>
        </p:spPr>
      </p:pic>
      <p:pic>
        <p:nvPicPr>
          <p:cNvPr id="10" name="Picture 9" descr="A diagram of a geometric figure&#10;&#10;Description automatically generated">
            <a:extLst>
              <a:ext uri="{FF2B5EF4-FFF2-40B4-BE49-F238E27FC236}">
                <a16:creationId xmlns:a16="http://schemas.microsoft.com/office/drawing/2014/main" id="{BA5699F7-AB81-F0F3-2081-56E7D9CFE0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8600" y="3903868"/>
            <a:ext cx="4473328" cy="2301439"/>
          </a:xfrm>
          <a:prstGeom prst="rect">
            <a:avLst/>
          </a:prstGeom>
        </p:spPr>
      </p:pic>
      <p:pic>
        <p:nvPicPr>
          <p:cNvPr id="12" name="Picture 11" descr="A close up of words&#10;&#10;Description automatically generated">
            <a:extLst>
              <a:ext uri="{FF2B5EF4-FFF2-40B4-BE49-F238E27FC236}">
                <a16:creationId xmlns:a16="http://schemas.microsoft.com/office/drawing/2014/main" id="{974ABC50-12CD-330C-1AAE-67FE59AF9B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5470" y="6139757"/>
            <a:ext cx="5235394" cy="670618"/>
          </a:xfrm>
          <a:prstGeom prst="rect">
            <a:avLst/>
          </a:prstGeom>
        </p:spPr>
      </p:pic>
      <p:sp>
        <p:nvSpPr>
          <p:cNvPr id="13" name="Title 1">
            <a:extLst>
              <a:ext uri="{FF2B5EF4-FFF2-40B4-BE49-F238E27FC236}">
                <a16:creationId xmlns:a16="http://schemas.microsoft.com/office/drawing/2014/main" id="{8E916900-8979-4547-7294-DC3942AC977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6.8 MOROCCO</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Friday,  September 8, 2023 at 22:11:01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10204</TotalTime>
  <Words>1419</Words>
  <Application>Microsoft Office PowerPoint</Application>
  <PresentationFormat>On-screen Show (4:3)</PresentationFormat>
  <Paragraphs>110</Paragraphs>
  <Slides>12</Slides>
  <Notes>12</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846</cp:revision>
  <dcterms:created xsi:type="dcterms:W3CDTF">2009-05-31T20:07:40Z</dcterms:created>
  <dcterms:modified xsi:type="dcterms:W3CDTF">2023-09-09T15:39:07Z</dcterms:modified>
</cp:coreProperties>
</file>