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68" r:id="rId2"/>
    <p:sldId id="469" r:id="rId3"/>
    <p:sldId id="452" r:id="rId4"/>
    <p:sldId id="453" r:id="rId5"/>
    <p:sldId id="466" r:id="rId6"/>
    <p:sldId id="467" r:id="rId7"/>
    <p:sldId id="463" r:id="rId8"/>
    <p:sldId id="464" r:id="rId9"/>
    <p:sldId id="462" r:id="rId10"/>
    <p:sldId id="465" r:id="rId11"/>
    <p:sldId id="449"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59" autoAdjust="0"/>
    <p:restoredTop sz="90476" autoAdjust="0"/>
  </p:normalViewPr>
  <p:slideViewPr>
    <p:cSldViewPr>
      <p:cViewPr varScale="1">
        <p:scale>
          <a:sx n="80" d="100"/>
          <a:sy n="80" d="100"/>
        </p:scale>
        <p:origin x="941"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8/28/2023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https://earthquake.usgs.gov/earthquakes/eventpage/us7000krjx/executive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10</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397043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https://earthquake.usgs.gov/earthquakes/eventpage/official20041226005853450_30/executive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413780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6</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1093869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1660985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Explore the seismicity further:  </a:t>
            </a:r>
            <a:r>
              <a:rPr lang="en-US" altLang="en-US" dirty="0"/>
              <a:t>Image from Interactive Earthquake Browser www.iris.edu/ieb</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3168311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https://www.iris.edu/hq/inclass/animation/traveltime_curves_how_they_are_created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8/28/2023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8/28/2023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8/28/2023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8/28/2023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8/28/2023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8/28/2023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8/28/2023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8/28/2023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8/28/2023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8/28/2023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8/28/2023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8/28/2023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tiff"/><Relationship Id="rId5" Type="http://schemas.openxmlformats.org/officeDocument/2006/relationships/image" Target="../media/image2.png"/><Relationship Id="rId4" Type="http://schemas.openxmlformats.org/officeDocument/2006/relationships/image" Target="../media/image14.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40D12A50-3ECE-3544-B9BE-A06B860612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71" y="3941190"/>
            <a:ext cx="3240286" cy="2664235"/>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441126" y="1162050"/>
            <a:ext cx="840020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A magnitude 7.1 earthquake occurred north of the Bali and </a:t>
            </a:r>
            <a:r>
              <a:rPr lang="en-US" altLang="en-US" sz="1800" dirty="0" err="1">
                <a:latin typeface="Arial" panose="020B0604020202020204" pitchFamily="34" charset="0"/>
              </a:rPr>
              <a:t>Mataram</a:t>
            </a:r>
            <a:r>
              <a:rPr lang="en-US" altLang="en-US" sz="1800" dirty="0">
                <a:latin typeface="Arial" panose="020B0604020202020204" pitchFamily="34" charset="0"/>
              </a:rPr>
              <a:t> islands, Indonesia at a depth of 513.5 km (319 mi) beneath the Java Sea. There are no reports of damage or injuries.</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Deep earthquakes cause less damage on the ground surface above their foci than similar-magnitude shallow earthquakes. Still, large deep earthquakes may be felt at great distances from their epicenters.</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6.777°S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116.568°E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513.5</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cxnSp>
        <p:nvCxnSpPr>
          <p:cNvPr id="13" name="Straight Connector 12">
            <a:extLst>
              <a:ext uri="{FF2B5EF4-FFF2-40B4-BE49-F238E27FC236}">
                <a16:creationId xmlns:a16="http://schemas.microsoft.com/office/drawing/2014/main" id="{13AF4D9F-8ECE-0B97-031A-D433F396CE79}"/>
              </a:ext>
            </a:extLst>
          </p:cNvPr>
          <p:cNvCxnSpPr>
            <a:cxnSpLocks/>
          </p:cNvCxnSpPr>
          <p:nvPr/>
        </p:nvCxnSpPr>
        <p:spPr>
          <a:xfrm flipV="1">
            <a:off x="1781175" y="3256405"/>
            <a:ext cx="1883478" cy="12184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8F98279-4CEA-4B8F-AA59-24D3E62BE091}"/>
              </a:ext>
            </a:extLst>
          </p:cNvPr>
          <p:cNvCxnSpPr>
            <a:cxnSpLocks/>
          </p:cNvCxnSpPr>
          <p:nvPr/>
        </p:nvCxnSpPr>
        <p:spPr>
          <a:xfrm>
            <a:off x="1781175" y="4953000"/>
            <a:ext cx="1883478" cy="74105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886D336-3B7E-7247-BB37-F6F34667C5C7}"/>
              </a:ext>
            </a:extLst>
          </p:cNvPr>
          <p:cNvSpPr/>
          <p:nvPr/>
        </p:nvSpPr>
        <p:spPr>
          <a:xfrm>
            <a:off x="1153048" y="4474859"/>
            <a:ext cx="628127" cy="47814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map of the islands&#10;&#10;Description automatically generated">
            <a:extLst>
              <a:ext uri="{FF2B5EF4-FFF2-40B4-BE49-F238E27FC236}">
                <a16:creationId xmlns:a16="http://schemas.microsoft.com/office/drawing/2014/main" id="{F7027C78-3066-F44C-A2CD-D586BF718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29025" y="3257550"/>
            <a:ext cx="5486400" cy="2438400"/>
          </a:xfrm>
          <a:prstGeom prst="rect">
            <a:avLst/>
          </a:prstGeom>
          <a:ln w="19050">
            <a:solidFill>
              <a:srgbClr val="C00000"/>
            </a:solidFill>
          </a:ln>
          <a:effectLst>
            <a:outerShdw blurRad="50800" dist="38100" dir="8100000" algn="tr" rotWithShape="0">
              <a:prstClr val="black">
                <a:alpha val="40000"/>
              </a:prstClr>
            </a:outerShdw>
          </a:effectLst>
        </p:spPr>
      </p:pic>
      <p:sp>
        <p:nvSpPr>
          <p:cNvPr id="20" name="5-Point Star 19">
            <a:extLst>
              <a:ext uri="{FF2B5EF4-FFF2-40B4-BE49-F238E27FC236}">
                <a16:creationId xmlns:a16="http://schemas.microsoft.com/office/drawing/2014/main" id="{83075E4D-0CBB-684B-A47D-A5BFBD6E0AE4}"/>
              </a:ext>
            </a:extLst>
          </p:cNvPr>
          <p:cNvSpPr>
            <a:spLocks noChangeAspect="1"/>
          </p:cNvSpPr>
          <p:nvPr/>
        </p:nvSpPr>
        <p:spPr>
          <a:xfrm>
            <a:off x="7124700" y="3928647"/>
            <a:ext cx="274320" cy="274320"/>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81000" y="1024866"/>
            <a:ext cx="8259762" cy="738664"/>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a:latin typeface="Arial" panose="020B0604020202020204" pitchFamily="34" charset="0"/>
              </a:rPr>
              <a:t>This animation explores the P-wave shadow zone resulting from refraction of compressional seismic waves at the core – mantle boundary.  Shear (S) waves are blocked at the core – mantle boundary because they cannot travel through the liquid outer core.</a:t>
            </a:r>
          </a:p>
        </p:txBody>
      </p:sp>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EACBF2C0-6BB7-6DD9-B4C9-DC3A84C606F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5" name="A_6_shadowzone1_basic">
            <a:hlinkClick r:id="" action="ppaction://media"/>
            <a:extLst>
              <a:ext uri="{FF2B5EF4-FFF2-40B4-BE49-F238E27FC236}">
                <a16:creationId xmlns:a16="http://schemas.microsoft.com/office/drawing/2014/main" id="{E896F16C-C3DD-9527-6564-833EB1492BC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76400" y="1866900"/>
            <a:ext cx="6248400" cy="4686300"/>
          </a:xfrm>
          <a:prstGeom prst="rect">
            <a:avLst/>
          </a:prstGeom>
        </p:spPr>
      </p:pic>
    </p:spTree>
    <p:extLst>
      <p:ext uri="{BB962C8B-B14F-4D97-AF65-F5344CB8AC3E}">
        <p14:creationId xmlns:p14="http://schemas.microsoft.com/office/powerpoint/2010/main" val="349926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8C569E-625C-5B4F-FAE2-AF6C4FAD0562}"/>
              </a:ext>
            </a:extLst>
          </p:cNvPr>
          <p:cNvPicPr>
            <a:picLocks noChangeAspect="1"/>
          </p:cNvPicPr>
          <p:nvPr/>
        </p:nvPicPr>
        <p:blipFill>
          <a:blip r:embed="rId3"/>
          <a:stretch>
            <a:fillRect/>
          </a:stretch>
        </p:blipFill>
        <p:spPr>
          <a:xfrm>
            <a:off x="3390900" y="3866645"/>
            <a:ext cx="5676900" cy="2953255"/>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4277994" y="872252"/>
            <a:ext cx="4866006" cy="307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rPr>
              <a:t>Farther northwest, along this same subduction zone, in 2004 a magnitude 9.1 shallow earthquake (30 km; 18.6 mi) ruptured the seafloor causing a massive tsunami that took over 225,000 lives. </a:t>
            </a:r>
          </a:p>
          <a:p>
            <a:pPr>
              <a:spcBef>
                <a:spcPct val="0"/>
              </a:spcBef>
              <a:buNone/>
            </a:pPr>
            <a:endParaRPr lang="en-US" altLang="en-US" sz="1600" dirty="0">
              <a:latin typeface="Arial" panose="020B0604020202020204" pitchFamily="34" charset="0"/>
            </a:endParaRPr>
          </a:p>
          <a:p>
            <a:pPr>
              <a:spcBef>
                <a:spcPct val="0"/>
              </a:spcBef>
              <a:buNone/>
            </a:pPr>
            <a:r>
              <a:rPr lang="en-US" altLang="en-US" sz="1600" dirty="0">
                <a:latin typeface="Arial" panose="020B0604020202020204" pitchFamily="34" charset="0"/>
              </a:rPr>
              <a:t>The Sumatra–Andaman Islands earthquake was the third largest earthquake and the most deadly tsunami ever recorded.</a:t>
            </a:r>
          </a:p>
          <a:p>
            <a:pPr>
              <a:spcBef>
                <a:spcPct val="0"/>
              </a:spcBef>
              <a:buNone/>
            </a:pPr>
            <a:endParaRPr lang="en-US" altLang="en-US" sz="1600" dirty="0">
              <a:latin typeface="Arial" panose="020B0604020202020204" pitchFamily="34" charset="0"/>
            </a:endParaRPr>
          </a:p>
          <a:p>
            <a:pPr>
              <a:spcBef>
                <a:spcPct val="0"/>
              </a:spcBef>
              <a:buNone/>
            </a:pPr>
            <a:r>
              <a:rPr lang="en-US" altLang="en-US" sz="1600" dirty="0">
                <a:latin typeface="Arial" panose="020B0604020202020204" pitchFamily="34" charset="0"/>
              </a:rPr>
              <a:t>The August 28, 2023 earthquake was deep (513.5 km; 319 mi) thus no tsunami was generated.</a:t>
            </a:r>
          </a:p>
          <a:p>
            <a:pPr>
              <a:spcBef>
                <a:spcPct val="0"/>
              </a:spcBef>
              <a:buNone/>
            </a:pPr>
            <a:endParaRPr lang="en-US" altLang="en-US" sz="1800" dirty="0">
              <a:latin typeface="Arial" panose="020B0604020202020204" pitchFamily="34" charset="0"/>
            </a:endParaRPr>
          </a:p>
        </p:txBody>
      </p:sp>
      <p:pic>
        <p:nvPicPr>
          <p:cNvPr id="3" name="Picture 2">
            <a:extLst>
              <a:ext uri="{FF2B5EF4-FFF2-40B4-BE49-F238E27FC236}">
                <a16:creationId xmlns:a16="http://schemas.microsoft.com/office/drawing/2014/main" id="{36437A97-C8B0-9DA4-2AAB-9BF865EA1E4C}"/>
              </a:ext>
            </a:extLst>
          </p:cNvPr>
          <p:cNvPicPr>
            <a:picLocks noChangeAspect="1"/>
          </p:cNvPicPr>
          <p:nvPr/>
        </p:nvPicPr>
        <p:blipFill>
          <a:blip r:embed="rId4"/>
          <a:stretch>
            <a:fillRect/>
          </a:stretch>
        </p:blipFill>
        <p:spPr>
          <a:xfrm>
            <a:off x="152400" y="872253"/>
            <a:ext cx="4125594" cy="4654140"/>
          </a:xfrm>
          <a:prstGeom prst="rect">
            <a:avLst/>
          </a:prstGeom>
        </p:spPr>
      </p:pic>
      <p:sp>
        <p:nvSpPr>
          <p:cNvPr id="5" name="TextBox 4">
            <a:extLst>
              <a:ext uri="{FF2B5EF4-FFF2-40B4-BE49-F238E27FC236}">
                <a16:creationId xmlns:a16="http://schemas.microsoft.com/office/drawing/2014/main" id="{AA073561-AAA9-65B6-0C3C-E98CEDF15571}"/>
              </a:ext>
            </a:extLst>
          </p:cNvPr>
          <p:cNvSpPr txBox="1"/>
          <p:nvPr/>
        </p:nvSpPr>
        <p:spPr>
          <a:xfrm>
            <a:off x="205290" y="5636248"/>
            <a:ext cx="3366586" cy="1169551"/>
          </a:xfrm>
          <a:prstGeom prst="rect">
            <a:avLst/>
          </a:prstGeom>
          <a:noFill/>
        </p:spPr>
        <p:txBody>
          <a:bodyPr wrap="square" rtlCol="0">
            <a:spAutoFit/>
          </a:bodyPr>
          <a:lstStyle/>
          <a:p>
            <a:pPr algn="r"/>
            <a:r>
              <a:rPr lang="en-US" sz="1400" dirty="0"/>
              <a:t>Propagation of the 2004 Sumatra tsunami showing the catastrophic regional impact of this event. Filled colors show maximum computed tsunami heights. (NOAA)</a:t>
            </a:r>
          </a:p>
        </p:txBody>
      </p:sp>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Tree>
    <p:extLst>
      <p:ext uri="{BB962C8B-B14F-4D97-AF65-F5344CB8AC3E}">
        <p14:creationId xmlns:p14="http://schemas.microsoft.com/office/powerpoint/2010/main" val="1848729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238625"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13" name="Title 1">
            <a:extLst>
              <a:ext uri="{FF2B5EF4-FFF2-40B4-BE49-F238E27FC236}">
                <a16:creationId xmlns:a16="http://schemas.microsoft.com/office/drawing/2014/main" id="{DF0F97E2-D5D7-8544-A97B-067092907C6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5" name="Picture 14" descr="A map of the world&#10;&#10;Description automatically generated">
            <a:extLst>
              <a:ext uri="{FF2B5EF4-FFF2-40B4-BE49-F238E27FC236}">
                <a16:creationId xmlns:a16="http://schemas.microsoft.com/office/drawing/2014/main" id="{B8C809D2-DA53-55FD-53F1-3E193B8E0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7087" y="833054"/>
            <a:ext cx="5534594" cy="553459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123950"/>
            <a:ext cx="409896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r>
              <a:rPr lang="en-US" altLang="en-US" sz="1600" dirty="0">
                <a:latin typeface="Arial" panose="020B0604020202020204" pitchFamily="34" charset="0"/>
              </a:rPr>
              <a:t>The USGS estimates that 3 million people felt weak shaking from this earthquake. </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8" name="Title 1">
            <a:extLst>
              <a:ext uri="{FF2B5EF4-FFF2-40B4-BE49-F238E27FC236}">
                <a16:creationId xmlns:a16="http://schemas.microsoft.com/office/drawing/2014/main" id="{AE3DFC2A-9D30-377F-FF1E-CBC6F4FE235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1" name="Picture 10" descr="A map of the island&#10;&#10;Description automatically generated">
            <a:extLst>
              <a:ext uri="{FF2B5EF4-FFF2-40B4-BE49-F238E27FC236}">
                <a16:creationId xmlns:a16="http://schemas.microsoft.com/office/drawing/2014/main" id="{89DE8345-32AD-7723-69E7-5EA4831943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3712" y="990600"/>
            <a:ext cx="4456289" cy="4438813"/>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EF34C63C-D369-8A18-A19A-A328466B46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807" y="2447925"/>
            <a:ext cx="2892036" cy="4369151"/>
          </a:xfrm>
          <a:prstGeom prst="rect">
            <a:avLst/>
          </a:prstGeom>
        </p:spPr>
      </p:pic>
    </p:spTree>
    <p:extLst>
      <p:ext uri="{BB962C8B-B14F-4D97-AF65-F5344CB8AC3E}">
        <p14:creationId xmlns:p14="http://schemas.microsoft.com/office/powerpoint/2010/main" val="90950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410200" y="6627813"/>
            <a:ext cx="3810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200" i="1" dirty="0">
                <a:solidFill>
                  <a:srgbClr val="000000"/>
                </a:solidFill>
                <a:latin typeface="Arial" panose="020B0604020202020204" pitchFamily="34" charset="0"/>
              </a:rPr>
              <a:t>Image courtesy OSU; </a:t>
            </a:r>
            <a:r>
              <a:rPr lang="es-VE" altLang="en-US" sz="1200" i="1">
                <a:latin typeface="Arial" panose="020B0604020202020204" pitchFamily="34" charset="0"/>
              </a:rPr>
              <a:t>simplified from Hamilton (1979)</a:t>
            </a:r>
            <a:r>
              <a:rPr lang="en-US" altLang="en-US" sz="1200" i="1" dirty="0">
                <a:latin typeface="Arial" panose="020B0604020202020204" pitchFamily="34" charset="0"/>
              </a:rPr>
              <a:t> </a:t>
            </a:r>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680250" y="6034350"/>
            <a:ext cx="8259762" cy="73866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a:latin typeface="Arial" panose="020B0604020202020204" pitchFamily="34" charset="0"/>
              </a:rPr>
              <a:t>The </a:t>
            </a:r>
            <a:r>
              <a:rPr lang="en-US" altLang="en-US" sz="1400" dirty="0" err="1">
                <a:latin typeface="Arial" panose="020B0604020202020204" pitchFamily="34" charset="0"/>
              </a:rPr>
              <a:t>Sunda</a:t>
            </a:r>
            <a:r>
              <a:rPr lang="en-US" altLang="en-US" sz="1400" dirty="0">
                <a:latin typeface="Arial" panose="020B0604020202020204" pitchFamily="34" charset="0"/>
              </a:rPr>
              <a:t>–Java Trench is the convergent plate boundary where the Australia Plate subducts beneath the </a:t>
            </a:r>
            <a:r>
              <a:rPr lang="en-US" altLang="en-US" sz="1400" dirty="0" err="1">
                <a:latin typeface="Arial" panose="020B0604020202020204" pitchFamily="34" charset="0"/>
              </a:rPr>
              <a:t>Sunda</a:t>
            </a:r>
            <a:r>
              <a:rPr lang="en-US" altLang="en-US" sz="1400" dirty="0">
                <a:latin typeface="Arial" panose="020B0604020202020204" pitchFamily="34" charset="0"/>
              </a:rPr>
              <a:t> Plate, the southeastern part on the Eurasian Plate.  The tectonics and seismicity of the area within the yellow rectangle are shown on the next slide.</a:t>
            </a:r>
          </a:p>
        </p:txBody>
      </p:sp>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 name="Group 3">
            <a:extLst>
              <a:ext uri="{FF2B5EF4-FFF2-40B4-BE49-F238E27FC236}">
                <a16:creationId xmlns:a16="http://schemas.microsoft.com/office/drawing/2014/main" id="{4E121413-FB9A-8122-3E3D-30DE6526490A}"/>
              </a:ext>
            </a:extLst>
          </p:cNvPr>
          <p:cNvGrpSpPr/>
          <p:nvPr/>
        </p:nvGrpSpPr>
        <p:grpSpPr>
          <a:xfrm>
            <a:off x="1233488" y="834155"/>
            <a:ext cx="7468393" cy="5185645"/>
            <a:chOff x="946150" y="1069013"/>
            <a:chExt cx="6902178" cy="4719973"/>
          </a:xfrm>
        </p:grpSpPr>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6150" y="1069013"/>
              <a:ext cx="6902178" cy="471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1158512" y="3557746"/>
              <a:ext cx="274320" cy="274320"/>
            </a:xfrm>
            <a:prstGeom prst="star5">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Rectangle 2">
              <a:extLst>
                <a:ext uri="{FF2B5EF4-FFF2-40B4-BE49-F238E27FC236}">
                  <a16:creationId xmlns:a16="http://schemas.microsoft.com/office/drawing/2014/main" id="{FE8CBEDC-17B1-9D90-8BC4-3986AF62DCCB}"/>
                </a:ext>
              </a:extLst>
            </p:cNvPr>
            <p:cNvSpPr/>
            <p:nvPr/>
          </p:nvSpPr>
          <p:spPr>
            <a:xfrm>
              <a:off x="990600" y="3535680"/>
              <a:ext cx="457200" cy="27432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grpSp>
      <p:sp>
        <p:nvSpPr>
          <p:cNvPr id="5" name="Title 1">
            <a:extLst>
              <a:ext uri="{FF2B5EF4-FFF2-40B4-BE49-F238E27FC236}">
                <a16:creationId xmlns:a16="http://schemas.microsoft.com/office/drawing/2014/main" id="{661DEA23-4951-0A0A-BBE5-8192D150037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622283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14">
            <a:extLst>
              <a:ext uri="{FF2B5EF4-FFF2-40B4-BE49-F238E27FC236}">
                <a16:creationId xmlns:a16="http://schemas.microsoft.com/office/drawing/2014/main" id="{D54E1BA9-4589-7444-BE0B-8E965FF21858}"/>
              </a:ext>
            </a:extLst>
          </p:cNvPr>
          <p:cNvSpPr txBox="1">
            <a:spLocks noChangeArrowheads="1"/>
          </p:cNvSpPr>
          <p:nvPr/>
        </p:nvSpPr>
        <p:spPr bwMode="auto">
          <a:xfrm>
            <a:off x="457200" y="5659631"/>
            <a:ext cx="849122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latin typeface="Arial" panose="020B0604020202020204" pitchFamily="34" charset="0"/>
              </a:rPr>
              <a:t>On this map, rates of subduction of the Australia Plate beneath the </a:t>
            </a:r>
            <a:r>
              <a:rPr lang="en-US" altLang="en-US" sz="1400" dirty="0" err="1">
                <a:latin typeface="Arial" panose="020B0604020202020204" pitchFamily="34" charset="0"/>
              </a:rPr>
              <a:t>Sunda</a:t>
            </a:r>
            <a:r>
              <a:rPr lang="en-US" altLang="en-US" sz="1400" dirty="0">
                <a:latin typeface="Arial" panose="020B0604020202020204" pitchFamily="34" charset="0"/>
              </a:rPr>
              <a:t> Plate are shown with earthquake history from 1900 to 2016 along the </a:t>
            </a:r>
            <a:r>
              <a:rPr lang="en-US" altLang="en-US" sz="1400" dirty="0" err="1">
                <a:latin typeface="Arial" panose="020B0604020202020204" pitchFamily="34" charset="0"/>
              </a:rPr>
              <a:t>Sunda</a:t>
            </a:r>
            <a:r>
              <a:rPr lang="en-US" altLang="en-US" sz="1400" dirty="0">
                <a:latin typeface="Arial" panose="020B0604020202020204" pitchFamily="34" charset="0"/>
              </a:rPr>
              <a:t> – Java subduction zone.  The red star shows the epicenter of the August 23</a:t>
            </a:r>
            <a:r>
              <a:rPr lang="en-US" altLang="en-US" sz="1400" baseline="30000" dirty="0">
                <a:latin typeface="Arial" panose="020B0604020202020204" pitchFamily="34" charset="0"/>
              </a:rPr>
              <a:t>rd</a:t>
            </a:r>
            <a:r>
              <a:rPr lang="en-US" altLang="en-US" sz="1400" dirty="0">
                <a:latin typeface="Arial" panose="020B0604020202020204" pitchFamily="34" charset="0"/>
              </a:rPr>
              <a:t> earthquake.  At the location of this earthquake, the rate of subduction is about 72 mm/yr.  A south-to-north cross section of the subduction zone from B to B’ is shown in the upper right.  With a depth of 513.5 km, the August 23</a:t>
            </a:r>
            <a:r>
              <a:rPr lang="en-US" altLang="en-US" sz="1400" baseline="30000" dirty="0">
                <a:latin typeface="Arial" panose="020B0604020202020204" pitchFamily="34" charset="0"/>
              </a:rPr>
              <a:t>rd</a:t>
            </a:r>
            <a:r>
              <a:rPr lang="en-US" altLang="en-US" sz="1400" dirty="0">
                <a:latin typeface="Arial" panose="020B0604020202020204" pitchFamily="34" charset="0"/>
              </a:rPr>
              <a:t> earthquake occurred within the subducting Australia Plate.</a:t>
            </a:r>
          </a:p>
        </p:txBody>
      </p:sp>
      <p:pic>
        <p:nvPicPr>
          <p:cNvPr id="9" name="Picture 8">
            <a:extLst>
              <a:ext uri="{FF2B5EF4-FFF2-40B4-BE49-F238E27FC236}">
                <a16:creationId xmlns:a16="http://schemas.microsoft.com/office/drawing/2014/main" id="{8D0B8035-3F8A-594A-A12D-539A813ACB5D}"/>
              </a:ext>
            </a:extLst>
          </p:cNvPr>
          <p:cNvPicPr>
            <a:picLocks noChangeAspect="1"/>
          </p:cNvPicPr>
          <p:nvPr/>
        </p:nvPicPr>
        <p:blipFill rotWithShape="1">
          <a:blip r:embed="rId4">
            <a:extLst>
              <a:ext uri="{28A0092B-C50C-407E-A947-70E740481C1C}">
                <a14:useLocalDpi xmlns:a14="http://schemas.microsoft.com/office/drawing/2010/main" val="0"/>
              </a:ext>
            </a:extLst>
          </a:blip>
          <a:srcRect l="4167" t="5139" r="3333" b="5139"/>
          <a:stretch/>
        </p:blipFill>
        <p:spPr>
          <a:xfrm>
            <a:off x="1188244" y="816462"/>
            <a:ext cx="7955756" cy="4873798"/>
          </a:xfrm>
          <a:prstGeom prst="rect">
            <a:avLst/>
          </a:prstGeom>
          <a:ln w="12700">
            <a:solidFill>
              <a:schemeClr val="tx1"/>
            </a:solidFill>
          </a:ln>
        </p:spPr>
      </p:pic>
      <p:sp>
        <p:nvSpPr>
          <p:cNvPr id="11" name="5-Point Star 10">
            <a:extLst>
              <a:ext uri="{FF2B5EF4-FFF2-40B4-BE49-F238E27FC236}">
                <a16:creationId xmlns:a16="http://schemas.microsoft.com/office/drawing/2014/main" id="{271ADC33-BADF-0848-B746-15F49915F695}"/>
              </a:ext>
            </a:extLst>
          </p:cNvPr>
          <p:cNvSpPr/>
          <p:nvPr/>
        </p:nvSpPr>
        <p:spPr>
          <a:xfrm>
            <a:off x="5346304" y="2789894"/>
            <a:ext cx="325711" cy="325711"/>
          </a:xfrm>
          <a:prstGeom prst="star5">
            <a:avLst/>
          </a:prstGeom>
          <a:solidFill>
            <a:srgbClr val="FF0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619C3058-E180-D846-9B43-F8E84033D0BF}"/>
              </a:ext>
            </a:extLst>
          </p:cNvPr>
          <p:cNvCxnSpPr>
            <a:cxnSpLocks/>
          </p:cNvCxnSpPr>
          <p:nvPr/>
        </p:nvCxnSpPr>
        <p:spPr>
          <a:xfrm flipH="1">
            <a:off x="4622867" y="2610521"/>
            <a:ext cx="245144" cy="1697333"/>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F996DC8-DC33-E944-BA46-7D2D467EC6D5}"/>
              </a:ext>
            </a:extLst>
          </p:cNvPr>
          <p:cNvSpPr txBox="1"/>
          <p:nvPr/>
        </p:nvSpPr>
        <p:spPr>
          <a:xfrm>
            <a:off x="4454785" y="4239938"/>
            <a:ext cx="315903" cy="322001"/>
          </a:xfrm>
          <a:prstGeom prst="rect">
            <a:avLst/>
          </a:prstGeom>
          <a:noFill/>
        </p:spPr>
        <p:txBody>
          <a:bodyPr wrap="none" rtlCol="0">
            <a:spAutoFit/>
          </a:bodyPr>
          <a:lstStyle/>
          <a:p>
            <a:r>
              <a:rPr lang="en-US" sz="1600" dirty="0">
                <a:solidFill>
                  <a:srgbClr val="7030A0"/>
                </a:solidFill>
              </a:rPr>
              <a:t>B</a:t>
            </a:r>
          </a:p>
        </p:txBody>
      </p:sp>
      <p:sp>
        <p:nvSpPr>
          <p:cNvPr id="15" name="TextBox 14">
            <a:extLst>
              <a:ext uri="{FF2B5EF4-FFF2-40B4-BE49-F238E27FC236}">
                <a16:creationId xmlns:a16="http://schemas.microsoft.com/office/drawing/2014/main" id="{00AD0DB9-B9F8-F648-8F9E-EE7DDB257429}"/>
              </a:ext>
            </a:extLst>
          </p:cNvPr>
          <p:cNvSpPr txBox="1"/>
          <p:nvPr/>
        </p:nvSpPr>
        <p:spPr>
          <a:xfrm>
            <a:off x="4726842" y="2356437"/>
            <a:ext cx="358592" cy="322001"/>
          </a:xfrm>
          <a:prstGeom prst="rect">
            <a:avLst/>
          </a:prstGeom>
          <a:noFill/>
        </p:spPr>
        <p:txBody>
          <a:bodyPr wrap="none" rtlCol="0">
            <a:spAutoFit/>
          </a:bodyPr>
          <a:lstStyle/>
          <a:p>
            <a:r>
              <a:rPr lang="en-US" sz="1600" dirty="0">
                <a:solidFill>
                  <a:srgbClr val="7030A0"/>
                </a:solidFill>
              </a:rPr>
              <a:t>B’</a:t>
            </a:r>
          </a:p>
        </p:txBody>
      </p:sp>
      <p:pic>
        <p:nvPicPr>
          <p:cNvPr id="16" name="Picture 15">
            <a:extLst>
              <a:ext uri="{FF2B5EF4-FFF2-40B4-BE49-F238E27FC236}">
                <a16:creationId xmlns:a16="http://schemas.microsoft.com/office/drawing/2014/main" id="{0C88CFD3-995E-5546-B6D4-821903748175}"/>
              </a:ext>
            </a:extLst>
          </p:cNvPr>
          <p:cNvPicPr>
            <a:picLocks noChangeAspect="1"/>
          </p:cNvPicPr>
          <p:nvPr/>
        </p:nvPicPr>
        <p:blipFill>
          <a:blip r:embed="rId5"/>
          <a:stretch>
            <a:fillRect/>
          </a:stretch>
        </p:blipFill>
        <p:spPr>
          <a:xfrm>
            <a:off x="6176276" y="950848"/>
            <a:ext cx="2780118" cy="2614635"/>
          </a:xfrm>
          <a:prstGeom prst="rect">
            <a:avLst/>
          </a:prstGeom>
          <a:ln w="25400">
            <a:solidFill>
              <a:srgbClr val="7030A0"/>
            </a:solidFill>
          </a:ln>
          <a:effectLst>
            <a:outerShdw blurRad="50800" dist="38100" dir="2700000" algn="tl" rotWithShape="0">
              <a:prstClr val="black">
                <a:alpha val="40000"/>
              </a:prstClr>
            </a:outerShdw>
          </a:effectLst>
        </p:spPr>
      </p:pic>
      <p:sp>
        <p:nvSpPr>
          <p:cNvPr id="3" name="Title 1">
            <a:extLst>
              <a:ext uri="{FF2B5EF4-FFF2-40B4-BE49-F238E27FC236}">
                <a16:creationId xmlns:a16="http://schemas.microsoft.com/office/drawing/2014/main" id="{F4327662-488B-5B11-923C-467B9869377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51871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24A0D3C-0CD0-C746-A59B-D2C36AB41307}"/>
              </a:ext>
            </a:extLst>
          </p:cNvPr>
          <p:cNvPicPr>
            <a:picLocks noChangeAspect="1"/>
          </p:cNvPicPr>
          <p:nvPr/>
        </p:nvPicPr>
        <p:blipFill>
          <a:blip r:embed="rId3"/>
          <a:stretch>
            <a:fillRect/>
          </a:stretch>
        </p:blipFill>
        <p:spPr>
          <a:xfrm>
            <a:off x="2863821" y="1003738"/>
            <a:ext cx="6081258" cy="3201266"/>
          </a:xfrm>
          <a:prstGeom prst="rect">
            <a:avLst/>
          </a:prstGeom>
        </p:spPr>
      </p:pic>
      <p:pic>
        <p:nvPicPr>
          <p:cNvPr id="13" name="Picture 12">
            <a:extLst>
              <a:ext uri="{FF2B5EF4-FFF2-40B4-BE49-F238E27FC236}">
                <a16:creationId xmlns:a16="http://schemas.microsoft.com/office/drawing/2014/main" id="{6B4A5482-A9CB-3143-8C57-283D9CC8B9A1}"/>
              </a:ext>
            </a:extLst>
          </p:cNvPr>
          <p:cNvPicPr>
            <a:picLocks noChangeAspect="1"/>
          </p:cNvPicPr>
          <p:nvPr/>
        </p:nvPicPr>
        <p:blipFill>
          <a:blip r:embed="rId4"/>
          <a:stretch>
            <a:fillRect/>
          </a:stretch>
        </p:blipFill>
        <p:spPr>
          <a:xfrm>
            <a:off x="2855458" y="2325404"/>
            <a:ext cx="863600" cy="187960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2" name="TextBox 51">
            <a:extLst>
              <a:ext uri="{FF2B5EF4-FFF2-40B4-BE49-F238E27FC236}">
                <a16:creationId xmlns:a16="http://schemas.microsoft.com/office/drawing/2014/main" id="{24B8C06B-FF14-0C40-B65D-E82B904FEDAA}"/>
              </a:ext>
            </a:extLst>
          </p:cNvPr>
          <p:cNvSpPr txBox="1"/>
          <p:nvPr/>
        </p:nvSpPr>
        <p:spPr>
          <a:xfrm>
            <a:off x="6735279" y="1024866"/>
            <a:ext cx="2133600" cy="523220"/>
          </a:xfrm>
          <a:prstGeom prst="rect">
            <a:avLst/>
          </a:prstGeom>
          <a:noFill/>
        </p:spPr>
        <p:txBody>
          <a:bodyPr wrap="square" rtlCol="0">
            <a:spAutoFit/>
          </a:bodyPr>
          <a:lstStyle/>
          <a:p>
            <a:pPr algn="r"/>
            <a:r>
              <a:rPr lang="en-US" sz="1400" dirty="0">
                <a:solidFill>
                  <a:schemeClr val="bg1"/>
                </a:solidFill>
              </a:rPr>
              <a:t>26 earthquakes &gt; M7 </a:t>
            </a:r>
          </a:p>
          <a:p>
            <a:pPr algn="r"/>
            <a:r>
              <a:rPr lang="en-US" sz="1400" dirty="0">
                <a:solidFill>
                  <a:schemeClr val="bg1"/>
                </a:solidFill>
              </a:rPr>
              <a:t>2013-2023</a:t>
            </a:r>
          </a:p>
        </p:txBody>
      </p:sp>
      <p:sp>
        <p:nvSpPr>
          <p:cNvPr id="53" name="TextBox 52">
            <a:extLst>
              <a:ext uri="{FF2B5EF4-FFF2-40B4-BE49-F238E27FC236}">
                <a16:creationId xmlns:a16="http://schemas.microsoft.com/office/drawing/2014/main" id="{E1817461-B19C-994C-BCE7-170B23946530}"/>
              </a:ext>
            </a:extLst>
          </p:cNvPr>
          <p:cNvSpPr txBox="1"/>
          <p:nvPr/>
        </p:nvSpPr>
        <p:spPr>
          <a:xfrm>
            <a:off x="6192354" y="3672259"/>
            <a:ext cx="2743200" cy="523220"/>
          </a:xfrm>
          <a:prstGeom prst="rect">
            <a:avLst/>
          </a:prstGeom>
          <a:noFill/>
        </p:spPr>
        <p:txBody>
          <a:bodyPr wrap="square" rtlCol="0">
            <a:spAutoFit/>
          </a:bodyPr>
          <a:lstStyle/>
          <a:p>
            <a:pPr algn="r"/>
            <a:r>
              <a:rPr lang="en-US" sz="1400" dirty="0">
                <a:solidFill>
                  <a:schemeClr val="bg1"/>
                </a:solidFill>
              </a:rPr>
              <a:t>12,000 earthquakes &gt; M4 </a:t>
            </a:r>
          </a:p>
          <a:p>
            <a:pPr algn="r"/>
            <a:r>
              <a:rPr lang="en-US" sz="1400" dirty="0">
                <a:solidFill>
                  <a:schemeClr val="bg1"/>
                </a:solidFill>
              </a:rPr>
              <a:t>2013-2023</a:t>
            </a:r>
          </a:p>
        </p:txBody>
      </p:sp>
      <p:sp>
        <p:nvSpPr>
          <p:cNvPr id="56" name="TextBox 55">
            <a:extLst>
              <a:ext uri="{FF2B5EF4-FFF2-40B4-BE49-F238E27FC236}">
                <a16:creationId xmlns:a16="http://schemas.microsoft.com/office/drawing/2014/main" id="{5D2EC4C3-321B-964C-AFE5-D01101FCF896}"/>
              </a:ext>
            </a:extLst>
          </p:cNvPr>
          <p:cNvSpPr txBox="1"/>
          <p:nvPr/>
        </p:nvSpPr>
        <p:spPr>
          <a:xfrm>
            <a:off x="222750" y="1150610"/>
            <a:ext cx="2402946" cy="2631490"/>
          </a:xfrm>
          <a:prstGeom prst="rect">
            <a:avLst/>
          </a:prstGeom>
          <a:noFill/>
        </p:spPr>
        <p:txBody>
          <a:bodyPr wrap="square">
            <a:spAutoFit/>
          </a:bodyPr>
          <a:lstStyle/>
          <a:p>
            <a:pPr eaLnBrk="1" hangingPunct="1">
              <a:lnSpc>
                <a:spcPts val="1800"/>
              </a:lnSpc>
            </a:pPr>
            <a:r>
              <a:rPr lang="en-US" altLang="en-US" sz="1800" dirty="0">
                <a:latin typeface="Arial" panose="020B0604020202020204" pitchFamily="34" charset="0"/>
                <a:ea typeface="MS PGothic" panose="020B0600070205080204" pitchFamily="34" charset="-128"/>
              </a:rPr>
              <a:t>Regional historic seismicity &gt;M4 in this region (2003-2023) is shown with earthquakes color coded by depth.</a:t>
            </a:r>
          </a:p>
          <a:p>
            <a:pPr eaLnBrk="1" hangingPunct="1">
              <a:lnSpc>
                <a:spcPts val="1800"/>
              </a:lnSpc>
            </a:pPr>
            <a:endParaRPr lang="en-US" altLang="en-US" dirty="0">
              <a:ea typeface="MS PGothic" panose="020B0600070205080204" pitchFamily="34" charset="-128"/>
            </a:endParaRPr>
          </a:p>
          <a:p>
            <a:pPr eaLnBrk="1" hangingPunct="1">
              <a:lnSpc>
                <a:spcPts val="1800"/>
              </a:lnSpc>
            </a:pPr>
            <a:r>
              <a:rPr lang="en-US" altLang="en-US" dirty="0">
                <a:ea typeface="MS PGothic" panose="020B0600070205080204" pitchFamily="34" charset="-128"/>
              </a:rPr>
              <a:t>The r</a:t>
            </a:r>
            <a:r>
              <a:rPr lang="en-US" altLang="en-US" sz="1800" dirty="0">
                <a:latin typeface="Arial" panose="020B0604020202020204" pitchFamily="34" charset="0"/>
                <a:ea typeface="MS PGothic" panose="020B0600070205080204" pitchFamily="34" charset="-128"/>
              </a:rPr>
              <a:t>ed star indicates the </a:t>
            </a:r>
            <a:r>
              <a:rPr lang="en-US" altLang="en-US" dirty="0">
                <a:ea typeface="MS PGothic" panose="020B0600070205080204" pitchFamily="34" charset="-128"/>
              </a:rPr>
              <a:t>epicenter of the </a:t>
            </a:r>
            <a:r>
              <a:rPr lang="en-US" altLang="en-US" sz="1800" dirty="0">
                <a:latin typeface="Arial" panose="020B0604020202020204" pitchFamily="34" charset="0"/>
                <a:ea typeface="MS PGothic" panose="020B0600070205080204" pitchFamily="34" charset="-128"/>
              </a:rPr>
              <a:t>August 28</a:t>
            </a:r>
            <a:r>
              <a:rPr lang="en-US" altLang="en-US" sz="1800" baseline="30000" dirty="0">
                <a:latin typeface="Arial" panose="020B0604020202020204" pitchFamily="34" charset="0"/>
                <a:ea typeface="MS PGothic" panose="020B0600070205080204" pitchFamily="34" charset="-128"/>
              </a:rPr>
              <a:t>th</a:t>
            </a:r>
            <a:r>
              <a:rPr lang="en-US" altLang="en-US" sz="1800" dirty="0">
                <a:latin typeface="Arial" panose="020B0604020202020204" pitchFamily="34" charset="0"/>
                <a:ea typeface="MS PGothic" panose="020B0600070205080204" pitchFamily="34" charset="-128"/>
              </a:rPr>
              <a:t> earthquake. </a:t>
            </a:r>
          </a:p>
        </p:txBody>
      </p:sp>
      <p:sp>
        <p:nvSpPr>
          <p:cNvPr id="7" name="TextBox 6">
            <a:extLst>
              <a:ext uri="{FF2B5EF4-FFF2-40B4-BE49-F238E27FC236}">
                <a16:creationId xmlns:a16="http://schemas.microsoft.com/office/drawing/2014/main" id="{108A6F45-DC88-194B-A059-390C531F725D}"/>
              </a:ext>
            </a:extLst>
          </p:cNvPr>
          <p:cNvSpPr txBox="1"/>
          <p:nvPr/>
        </p:nvSpPr>
        <p:spPr>
          <a:xfrm>
            <a:off x="3459185" y="4267200"/>
            <a:ext cx="5573055" cy="461665"/>
          </a:xfrm>
          <a:prstGeom prst="rect">
            <a:avLst/>
          </a:prstGeom>
          <a:noFill/>
        </p:spPr>
        <p:txBody>
          <a:bodyPr wrap="square" rtlCol="0">
            <a:spAutoFit/>
          </a:bodyPr>
          <a:lstStyle/>
          <a:p>
            <a:pPr algn="r"/>
            <a:r>
              <a:rPr lang="en-US" sz="1200" dirty="0"/>
              <a:t>Map and cross section generated from the Interactive Earthquake Browser</a:t>
            </a:r>
          </a:p>
          <a:p>
            <a:pPr algn="r"/>
            <a:r>
              <a:rPr lang="en-US" sz="1200" dirty="0"/>
              <a:t>(www.iris.edu/ieb)</a:t>
            </a:r>
          </a:p>
        </p:txBody>
      </p:sp>
      <p:sp>
        <p:nvSpPr>
          <p:cNvPr id="8" name="TextBox 7">
            <a:extLst>
              <a:ext uri="{FF2B5EF4-FFF2-40B4-BE49-F238E27FC236}">
                <a16:creationId xmlns:a16="http://schemas.microsoft.com/office/drawing/2014/main" id="{0E575663-22F9-3FF8-88BE-178FB55D974E}"/>
              </a:ext>
            </a:extLst>
          </p:cNvPr>
          <p:cNvSpPr txBox="1"/>
          <p:nvPr/>
        </p:nvSpPr>
        <p:spPr>
          <a:xfrm>
            <a:off x="3696212" y="5594375"/>
            <a:ext cx="4416476" cy="1477328"/>
          </a:xfrm>
          <a:prstGeom prst="rect">
            <a:avLst/>
          </a:prstGeom>
          <a:noFill/>
        </p:spPr>
        <p:txBody>
          <a:bodyPr wrap="square" rtlCol="0">
            <a:spAutoFit/>
          </a:bodyPr>
          <a:lstStyle/>
          <a:p>
            <a:r>
              <a:rPr lang="en-US" altLang="en-US" dirty="0"/>
              <a:t>Left: North-northeast trending cross sectional view through the earthquake. A similar nearby earthquake can be seen animated on the next slide.</a:t>
            </a:r>
            <a:endParaRPr lang="en-US" altLang="en-US" sz="1800" dirty="0">
              <a:latin typeface="Arial" panose="020B0604020202020204" pitchFamily="34" charset="0"/>
            </a:endParaRPr>
          </a:p>
          <a:p>
            <a:endParaRPr lang="en-US" dirty="0"/>
          </a:p>
        </p:txBody>
      </p:sp>
      <p:sp>
        <p:nvSpPr>
          <p:cNvPr id="19" name="5-Point Star 18">
            <a:extLst>
              <a:ext uri="{FF2B5EF4-FFF2-40B4-BE49-F238E27FC236}">
                <a16:creationId xmlns:a16="http://schemas.microsoft.com/office/drawing/2014/main" id="{1D4BFAC0-3045-B345-8A3A-4AF8F249E65E}"/>
              </a:ext>
            </a:extLst>
          </p:cNvPr>
          <p:cNvSpPr>
            <a:spLocks noChangeAspect="1"/>
          </p:cNvSpPr>
          <p:nvPr/>
        </p:nvSpPr>
        <p:spPr>
          <a:xfrm>
            <a:off x="7155581" y="2138001"/>
            <a:ext cx="408373" cy="408373"/>
          </a:xfrm>
          <a:prstGeom prst="star5">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14" name="Picture 13">
            <a:extLst>
              <a:ext uri="{FF2B5EF4-FFF2-40B4-BE49-F238E27FC236}">
                <a16:creationId xmlns:a16="http://schemas.microsoft.com/office/drawing/2014/main" id="{1190AC19-D5CA-0D41-80F3-F029A4AB2F73}"/>
              </a:ext>
            </a:extLst>
          </p:cNvPr>
          <p:cNvPicPr>
            <a:picLocks noChangeAspect="1"/>
          </p:cNvPicPr>
          <p:nvPr/>
        </p:nvPicPr>
        <p:blipFill>
          <a:blip r:embed="rId6"/>
          <a:stretch>
            <a:fillRect/>
          </a:stretch>
        </p:blipFill>
        <p:spPr>
          <a:xfrm>
            <a:off x="349221" y="4267200"/>
            <a:ext cx="3225712" cy="2527252"/>
          </a:xfrm>
          <a:prstGeom prst="rect">
            <a:avLst/>
          </a:prstGeom>
          <a:ln w="12700">
            <a:solidFill>
              <a:schemeClr val="tx1"/>
            </a:solidFill>
          </a:ln>
        </p:spPr>
      </p:pic>
      <p:sp>
        <p:nvSpPr>
          <p:cNvPr id="2" name="Title 1">
            <a:extLst>
              <a:ext uri="{FF2B5EF4-FFF2-40B4-BE49-F238E27FC236}">
                <a16:creationId xmlns:a16="http://schemas.microsoft.com/office/drawing/2014/main" id="{831E7DF8-B0CD-E9F1-FF9C-CE03CFF6406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6035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2" name="TextBox 51">
            <a:extLst>
              <a:ext uri="{FF2B5EF4-FFF2-40B4-BE49-F238E27FC236}">
                <a16:creationId xmlns:a16="http://schemas.microsoft.com/office/drawing/2014/main" id="{24B8C06B-FF14-0C40-B65D-E82B904FEDAA}"/>
              </a:ext>
            </a:extLst>
          </p:cNvPr>
          <p:cNvSpPr txBox="1"/>
          <p:nvPr/>
        </p:nvSpPr>
        <p:spPr>
          <a:xfrm>
            <a:off x="6705600" y="889000"/>
            <a:ext cx="2133600" cy="523220"/>
          </a:xfrm>
          <a:prstGeom prst="rect">
            <a:avLst/>
          </a:prstGeom>
          <a:noFill/>
        </p:spPr>
        <p:txBody>
          <a:bodyPr wrap="square" rtlCol="0">
            <a:spAutoFit/>
          </a:bodyPr>
          <a:lstStyle/>
          <a:p>
            <a:pPr algn="r"/>
            <a:r>
              <a:rPr lang="en-US" sz="1400" dirty="0">
                <a:solidFill>
                  <a:schemeClr val="bg1"/>
                </a:solidFill>
              </a:rPr>
              <a:t>26 earthquakes &gt; M7 </a:t>
            </a:r>
          </a:p>
          <a:p>
            <a:pPr algn="r"/>
            <a:r>
              <a:rPr lang="en-US" sz="1400" dirty="0">
                <a:solidFill>
                  <a:schemeClr val="bg1"/>
                </a:solidFill>
              </a:rPr>
              <a:t>2013-2023</a:t>
            </a:r>
          </a:p>
        </p:txBody>
      </p:sp>
      <p:sp>
        <p:nvSpPr>
          <p:cNvPr id="53" name="TextBox 52">
            <a:extLst>
              <a:ext uri="{FF2B5EF4-FFF2-40B4-BE49-F238E27FC236}">
                <a16:creationId xmlns:a16="http://schemas.microsoft.com/office/drawing/2014/main" id="{E1817461-B19C-994C-BCE7-170B23946530}"/>
              </a:ext>
            </a:extLst>
          </p:cNvPr>
          <p:cNvSpPr txBox="1"/>
          <p:nvPr/>
        </p:nvSpPr>
        <p:spPr>
          <a:xfrm>
            <a:off x="6096000" y="3233366"/>
            <a:ext cx="2743200" cy="523220"/>
          </a:xfrm>
          <a:prstGeom prst="rect">
            <a:avLst/>
          </a:prstGeom>
          <a:noFill/>
        </p:spPr>
        <p:txBody>
          <a:bodyPr wrap="square" rtlCol="0">
            <a:spAutoFit/>
          </a:bodyPr>
          <a:lstStyle/>
          <a:p>
            <a:pPr algn="r"/>
            <a:r>
              <a:rPr lang="en-US" sz="1400" dirty="0">
                <a:solidFill>
                  <a:schemeClr val="bg1"/>
                </a:solidFill>
              </a:rPr>
              <a:t>2,700 earthquakes &gt; M5 </a:t>
            </a:r>
          </a:p>
          <a:p>
            <a:pPr algn="r"/>
            <a:r>
              <a:rPr lang="en-US" sz="1400" dirty="0">
                <a:solidFill>
                  <a:schemeClr val="bg1"/>
                </a:solidFill>
              </a:rPr>
              <a:t>2013-2023</a:t>
            </a:r>
          </a:p>
        </p:txBody>
      </p:sp>
      <p:sp>
        <p:nvSpPr>
          <p:cNvPr id="55" name="TextBox 54">
            <a:extLst>
              <a:ext uri="{FF2B5EF4-FFF2-40B4-BE49-F238E27FC236}">
                <a16:creationId xmlns:a16="http://schemas.microsoft.com/office/drawing/2014/main" id="{95398DD1-0CF5-4545-87AE-9077A4895566}"/>
              </a:ext>
            </a:extLst>
          </p:cNvPr>
          <p:cNvSpPr txBox="1"/>
          <p:nvPr/>
        </p:nvSpPr>
        <p:spPr>
          <a:xfrm>
            <a:off x="304800" y="1081933"/>
            <a:ext cx="3581400" cy="3539430"/>
          </a:xfrm>
          <a:prstGeom prst="rect">
            <a:avLst/>
          </a:prstGeom>
          <a:noFill/>
        </p:spPr>
        <p:txBody>
          <a:bodyPr wrap="square">
            <a:spAutoFit/>
          </a:bodyPr>
          <a:lstStyle/>
          <a:p>
            <a:pPr eaLnBrk="1" hangingPunct="1">
              <a:spcBef>
                <a:spcPct val="0"/>
              </a:spcBef>
              <a:buFont typeface="Arial" panose="020B0604020202020204" pitchFamily="34" charset="0"/>
              <a:buNone/>
            </a:pPr>
            <a:r>
              <a:rPr lang="en-US" altLang="en-US" sz="1600" dirty="0">
                <a:latin typeface="Arial" panose="020B0604020202020204" pitchFamily="34" charset="0"/>
                <a:ea typeface="MS PGothic" panose="020B0600070205080204" pitchFamily="34" charset="-128"/>
              </a:rPr>
              <a:t>Animation of the cross-section view looking East through subduction zone using the IEB 3-D function. Plates are briefly highlighted to emphasize the structure indicated by the earthquake hypocenters.</a:t>
            </a:r>
          </a:p>
          <a:p>
            <a:pPr eaLnBrk="1" hangingPunct="1">
              <a:spcBef>
                <a:spcPct val="0"/>
              </a:spcBef>
              <a:buFont typeface="Arial" panose="020B0604020202020204" pitchFamily="34" charset="0"/>
              <a:buNone/>
            </a:pPr>
            <a:endParaRPr lang="en-US" altLang="en-US" sz="1600" dirty="0">
              <a:ea typeface="MS PGothic" panose="020B0600070205080204" pitchFamily="34" charset="-128"/>
            </a:endParaRPr>
          </a:p>
          <a:p>
            <a:pPr eaLnBrk="1" hangingPunct="1"/>
            <a:r>
              <a:rPr lang="en-US" altLang="en-US" sz="1600" dirty="0">
                <a:latin typeface="Arial" panose="020B0604020202020204" pitchFamily="34" charset="0"/>
              </a:rPr>
              <a:t>A deep-focus earthquake has a hypocenter depth exceeding 300 km.  Deep earthquakes occur exclusively within subducting oceanic lithosphere, especially within old oceanic lithosphere that is subducting rapidly. </a:t>
            </a:r>
            <a:endParaRPr lang="en-US" altLang="en-US" sz="1600" dirty="0">
              <a:latin typeface="Arial" panose="020B0604020202020204" pitchFamily="34" charset="0"/>
              <a:ea typeface="MS PGothic" panose="020B0600070205080204" pitchFamily="34" charset="-128"/>
            </a:endParaRPr>
          </a:p>
        </p:txBody>
      </p:sp>
      <p:pic>
        <p:nvPicPr>
          <p:cNvPr id="3" name="Java_IEB_CrossSection" descr="Java_IEB_CrossSection">
            <a:hlinkClick r:id="" action="ppaction://media"/>
            <a:extLst>
              <a:ext uri="{FF2B5EF4-FFF2-40B4-BE49-F238E27FC236}">
                <a16:creationId xmlns:a16="http://schemas.microsoft.com/office/drawing/2014/main" id="{BF51A5B9-F470-8A49-9F8C-2BF5131903D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980097" y="914400"/>
            <a:ext cx="4880766" cy="3395352"/>
          </a:xfrm>
          <a:prstGeom prst="rect">
            <a:avLst/>
          </a:prstGeom>
          <a:ln w="12700">
            <a:solidFill>
              <a:schemeClr val="tx1"/>
            </a:solidFill>
          </a:ln>
        </p:spPr>
      </p:pic>
      <p:sp>
        <p:nvSpPr>
          <p:cNvPr id="7" name="TextBox 6">
            <a:extLst>
              <a:ext uri="{FF2B5EF4-FFF2-40B4-BE49-F238E27FC236}">
                <a16:creationId xmlns:a16="http://schemas.microsoft.com/office/drawing/2014/main" id="{AC0AEF8D-FCF4-404A-959E-837482487DA3}"/>
              </a:ext>
            </a:extLst>
          </p:cNvPr>
          <p:cNvSpPr txBox="1"/>
          <p:nvPr/>
        </p:nvSpPr>
        <p:spPr>
          <a:xfrm>
            <a:off x="3648075" y="838892"/>
            <a:ext cx="792956" cy="369332"/>
          </a:xfrm>
          <a:prstGeom prst="rect">
            <a:avLst/>
          </a:prstGeom>
          <a:noFill/>
        </p:spPr>
        <p:txBody>
          <a:bodyPr wrap="square" rtlCol="0">
            <a:spAutoFit/>
          </a:bodyPr>
          <a:lstStyle/>
          <a:p>
            <a:r>
              <a:rPr lang="en-US" b="1" dirty="0"/>
              <a:t>N</a:t>
            </a:r>
          </a:p>
        </p:txBody>
      </p:sp>
      <p:sp>
        <p:nvSpPr>
          <p:cNvPr id="16" name="TextBox 15">
            <a:extLst>
              <a:ext uri="{FF2B5EF4-FFF2-40B4-BE49-F238E27FC236}">
                <a16:creationId xmlns:a16="http://schemas.microsoft.com/office/drawing/2014/main" id="{A3226FC9-1D5E-C24E-AB86-1BD3B4CF73DC}"/>
              </a:ext>
            </a:extLst>
          </p:cNvPr>
          <p:cNvSpPr txBox="1"/>
          <p:nvPr/>
        </p:nvSpPr>
        <p:spPr>
          <a:xfrm>
            <a:off x="8822879" y="838200"/>
            <a:ext cx="792956" cy="369332"/>
          </a:xfrm>
          <a:prstGeom prst="rect">
            <a:avLst/>
          </a:prstGeom>
          <a:noFill/>
        </p:spPr>
        <p:txBody>
          <a:bodyPr wrap="square" rtlCol="0">
            <a:spAutoFit/>
          </a:bodyPr>
          <a:lstStyle/>
          <a:p>
            <a:r>
              <a:rPr lang="en-US" b="1" dirty="0"/>
              <a:t>S</a:t>
            </a:r>
          </a:p>
        </p:txBody>
      </p:sp>
      <p:sp>
        <p:nvSpPr>
          <p:cNvPr id="9" name="TextBox 5">
            <a:extLst>
              <a:ext uri="{FF2B5EF4-FFF2-40B4-BE49-F238E27FC236}">
                <a16:creationId xmlns:a16="http://schemas.microsoft.com/office/drawing/2014/main" id="{C8FF3154-1692-61F1-40AA-890FCA571569}"/>
              </a:ext>
            </a:extLst>
          </p:cNvPr>
          <p:cNvSpPr txBox="1">
            <a:spLocks noChangeArrowheads="1"/>
          </p:cNvSpPr>
          <p:nvPr/>
        </p:nvSpPr>
        <p:spPr bwMode="auto">
          <a:xfrm>
            <a:off x="304800" y="4671298"/>
            <a:ext cx="868947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rPr>
              <a:t>To produce earthquakes rocks must be brittle. Brittle rock accumulates elastic energy as they bend then rapidly releases that energy during earthquake rupture.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With the exception of subducting oceanic plates, rock in Earth</a:t>
            </a:r>
            <a:r>
              <a:rPr lang="ja-JP" altLang="en-US" sz="1600" dirty="0">
                <a:latin typeface="Arial" panose="020B0604020202020204" pitchFamily="34" charset="0"/>
              </a:rPr>
              <a:t>’</a:t>
            </a:r>
            <a:r>
              <a:rPr lang="en-US" altLang="en-US" sz="1600" dirty="0">
                <a:latin typeface="Arial" panose="020B0604020202020204" pitchFamily="34" charset="0"/>
              </a:rPr>
              <a:t>s mantle below about 100 km depth is viscoelastic and cannot rupture to produce earthquakes. Rocks are brittle at low temperatures but become viscoelastic when they reach temperatures of about 600</a:t>
            </a:r>
            <a:r>
              <a:rPr lang="en-US" altLang="en-US" sz="1600" dirty="0">
                <a:latin typeface="Myriad Pro" pitchFamily="34" charset="0"/>
              </a:rPr>
              <a:t>°</a:t>
            </a:r>
            <a:r>
              <a:rPr lang="en-US" altLang="en-US" sz="1600" dirty="0">
                <a:latin typeface="Arial" panose="020B0604020202020204" pitchFamily="34" charset="0"/>
              </a:rPr>
              <a:t>C.  Rapidly subducting cool oceanic plates, however, can remain brittle up to about 700 km depth in the hot mantle.  </a:t>
            </a:r>
            <a:endParaRPr lang="en-US" altLang="en-US" sz="1800" dirty="0">
              <a:latin typeface="Arial" panose="020B0604020202020204" pitchFamily="34" charset="0"/>
            </a:endParaRPr>
          </a:p>
        </p:txBody>
      </p:sp>
      <p:sp>
        <p:nvSpPr>
          <p:cNvPr id="2" name="Title 1">
            <a:extLst>
              <a:ext uri="{FF2B5EF4-FFF2-40B4-BE49-F238E27FC236}">
                <a16:creationId xmlns:a16="http://schemas.microsoft.com/office/drawing/2014/main" id="{D1CE399B-E7B2-42DF-B11B-65998CA59C4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15116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11EF8F-6EE7-C4EE-35CD-3F6D21065098}"/>
              </a:ext>
            </a:extLst>
          </p:cNvPr>
          <p:cNvPicPr>
            <a:picLocks noChangeAspect="1"/>
          </p:cNvPicPr>
          <p:nvPr/>
        </p:nvPicPr>
        <p:blipFill>
          <a:blip r:embed="rId3"/>
          <a:stretch>
            <a:fillRect/>
          </a:stretch>
        </p:blipFill>
        <p:spPr>
          <a:xfrm>
            <a:off x="838200" y="1276350"/>
            <a:ext cx="6896637" cy="548640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TextBox 7">
            <a:extLst>
              <a:ext uri="{FF2B5EF4-FFF2-40B4-BE49-F238E27FC236}">
                <a16:creationId xmlns:a16="http://schemas.microsoft.com/office/drawing/2014/main" id="{3F3B63F3-16FD-E740-A25C-2EDEC8126B0D}"/>
              </a:ext>
            </a:extLst>
          </p:cNvPr>
          <p:cNvSpPr txBox="1">
            <a:spLocks noChangeArrowheads="1"/>
          </p:cNvSpPr>
          <p:nvPr/>
        </p:nvSpPr>
        <p:spPr bwMode="auto">
          <a:xfrm>
            <a:off x="1641191" y="731403"/>
            <a:ext cx="6409618" cy="523220"/>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Bend is 13,063 km (8117 miles, 117.7°) from the location of this earthquake.  </a:t>
            </a:r>
          </a:p>
        </p:txBody>
      </p:sp>
      <p:sp>
        <p:nvSpPr>
          <p:cNvPr id="19" name="TextBox 18">
            <a:extLst>
              <a:ext uri="{FF2B5EF4-FFF2-40B4-BE49-F238E27FC236}">
                <a16:creationId xmlns:a16="http://schemas.microsoft.com/office/drawing/2014/main" id="{4CF50EA9-53CA-D243-A476-F27728ACB434}"/>
              </a:ext>
            </a:extLst>
          </p:cNvPr>
          <p:cNvSpPr txBox="1"/>
          <p:nvPr/>
        </p:nvSpPr>
        <p:spPr>
          <a:xfrm>
            <a:off x="6291885" y="1283684"/>
            <a:ext cx="2152650" cy="338137"/>
          </a:xfrm>
          <a:prstGeom prst="rect">
            <a:avLst/>
          </a:prstGeom>
          <a:solidFill>
            <a:schemeClr val="bg1"/>
          </a:solidFill>
        </p:spPr>
        <p:txBody>
          <a:bodyPr>
            <a:spAutoFit/>
          </a:bodyPr>
          <a:lstStyle/>
          <a:p>
            <a:pPr eaLnBrk="1" hangingPunct="1">
              <a:defRPr/>
            </a:pPr>
            <a:r>
              <a:rPr lang="en-US" sz="1600" b="1" spc="200" dirty="0">
                <a:latin typeface="Arial" charset="0"/>
                <a:ea typeface="MS PGothic" charset="-128"/>
              </a:rPr>
              <a:t>Surface Waves</a:t>
            </a:r>
          </a:p>
        </p:txBody>
      </p:sp>
      <p:sp>
        <p:nvSpPr>
          <p:cNvPr id="20" name="TextBox 4">
            <a:extLst>
              <a:ext uri="{FF2B5EF4-FFF2-40B4-BE49-F238E27FC236}">
                <a16:creationId xmlns:a16="http://schemas.microsoft.com/office/drawing/2014/main" id="{4E89B287-9980-6945-93AF-2E161DA30C83}"/>
              </a:ext>
            </a:extLst>
          </p:cNvPr>
          <p:cNvSpPr txBox="1">
            <a:spLocks noChangeArrowheads="1"/>
          </p:cNvSpPr>
          <p:nvPr/>
        </p:nvSpPr>
        <p:spPr bwMode="auto">
          <a:xfrm>
            <a:off x="2719123" y="1175746"/>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22" name="TextBox 5">
            <a:extLst>
              <a:ext uri="{FF2B5EF4-FFF2-40B4-BE49-F238E27FC236}">
                <a16:creationId xmlns:a16="http://schemas.microsoft.com/office/drawing/2014/main" id="{1FEF2671-1C15-884A-9D32-27BC35325910}"/>
              </a:ext>
            </a:extLst>
          </p:cNvPr>
          <p:cNvSpPr txBox="1">
            <a:spLocks noChangeArrowheads="1"/>
          </p:cNvSpPr>
          <p:nvPr/>
        </p:nvSpPr>
        <p:spPr bwMode="auto">
          <a:xfrm>
            <a:off x="1350460" y="2840872"/>
            <a:ext cx="7336340" cy="10926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most prominent arrival of this seismogram is PP, a compressional wave that bounced off the Earth</a:t>
            </a:r>
            <a:r>
              <a:rPr lang="ja-JP" altLang="en-US" sz="1400" dirty="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seismometer. </a:t>
            </a:r>
          </a:p>
          <a:p>
            <a:pPr eaLnBrk="1" hangingPunct="1">
              <a:spcBef>
                <a:spcPct val="0"/>
              </a:spcBef>
              <a:buFontTx/>
              <a:buNone/>
            </a:pPr>
            <a:endParaRPr lang="en-US" altLang="en-US" sz="9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Because of the 513.5 km depth of the earthquake, very little energy was released as surface waves.</a:t>
            </a:r>
          </a:p>
        </p:txBody>
      </p:sp>
      <p:sp>
        <p:nvSpPr>
          <p:cNvPr id="23" name="TextBox 6">
            <a:extLst>
              <a:ext uri="{FF2B5EF4-FFF2-40B4-BE49-F238E27FC236}">
                <a16:creationId xmlns:a16="http://schemas.microsoft.com/office/drawing/2014/main" id="{3BA0135B-E6C5-014E-9FE7-BD31D5E064DA}"/>
              </a:ext>
            </a:extLst>
          </p:cNvPr>
          <p:cNvSpPr txBox="1">
            <a:spLocks noChangeArrowheads="1"/>
          </p:cNvSpPr>
          <p:nvPr/>
        </p:nvSpPr>
        <p:spPr bwMode="auto">
          <a:xfrm>
            <a:off x="1371600" y="4095750"/>
            <a:ext cx="6934199" cy="22467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Because of the large decrease in seismic wave velocities across the boundary between the mantle and the liquid outer core, direct P and S waves cannot travel to stations more than epicentral distance </a:t>
            </a:r>
            <a:r>
              <a:rPr lang="en-US" altLang="en-US" sz="1400" dirty="0" err="1">
                <a:latin typeface="Arial" panose="020B0604020202020204" pitchFamily="34" charset="0"/>
              </a:rPr>
              <a:t>Δ</a:t>
            </a:r>
            <a:r>
              <a:rPr lang="en-US" altLang="en-US" sz="1400" dirty="0">
                <a:latin typeface="Arial" panose="020B0604020202020204" pitchFamily="34" charset="0"/>
              </a:rPr>
              <a:t> = 104°.  There is a "shadow zone" for direct P waves in the range 104°&lt; Δ &lt; 140°.  </a:t>
            </a:r>
          </a:p>
          <a:p>
            <a:pPr eaLnBrk="1" hangingPunct="1">
              <a:spcBef>
                <a:spcPct val="0"/>
              </a:spcBef>
              <a:buFontTx/>
              <a:buNone/>
            </a:pPr>
            <a:endParaRPr lang="en-US" altLang="en-US" sz="1400" dirty="0">
              <a:latin typeface="Arial" panose="020B0604020202020204" pitchFamily="34" charset="0"/>
            </a:endParaRPr>
          </a:p>
          <a:p>
            <a:pPr eaLnBrk="1" hangingPunct="1">
              <a:spcBef>
                <a:spcPct val="0"/>
              </a:spcBef>
              <a:buFontTx/>
              <a:buNone/>
            </a:pPr>
            <a:r>
              <a:rPr lang="en-US" altLang="en-US" sz="1400" dirty="0">
                <a:latin typeface="Arial" panose="020B0604020202020204" pitchFamily="34" charset="0"/>
              </a:rPr>
              <a:t>The S-wave shadow zone exists for Δ &gt; 104°because the liquid outer core blocks S waves which cannot travel through liquids.  As a result, there are no direct P or S arrivals on this seismogram.</a:t>
            </a:r>
          </a:p>
          <a:p>
            <a:pPr eaLnBrk="1" hangingPunct="1">
              <a:spcBef>
                <a:spcPct val="0"/>
              </a:spcBef>
              <a:buFontTx/>
              <a:buNone/>
            </a:pPr>
            <a:endParaRPr lang="en-US" altLang="en-US" sz="1400" dirty="0">
              <a:latin typeface="Arial" panose="020B0604020202020204" pitchFamily="34" charset="0"/>
            </a:endParaRPr>
          </a:p>
          <a:p>
            <a:pPr eaLnBrk="1" hangingPunct="1">
              <a:spcBef>
                <a:spcPct val="0"/>
              </a:spcBef>
              <a:buFontTx/>
              <a:buNone/>
            </a:pPr>
            <a:r>
              <a:rPr lang="en-US" altLang="en-US" sz="1400" dirty="0">
                <a:latin typeface="Arial" panose="020B0604020202020204" pitchFamily="34" charset="0"/>
              </a:rPr>
              <a:t>See these shadow zones animated on the next slide.</a:t>
            </a:r>
          </a:p>
        </p:txBody>
      </p:sp>
      <p:sp>
        <p:nvSpPr>
          <p:cNvPr id="24" name="TextBox 4">
            <a:extLst>
              <a:ext uri="{FF2B5EF4-FFF2-40B4-BE49-F238E27FC236}">
                <a16:creationId xmlns:a16="http://schemas.microsoft.com/office/drawing/2014/main" id="{A43D5FF2-1F1F-A041-B3A0-4D8E221F5FF5}"/>
              </a:ext>
            </a:extLst>
          </p:cNvPr>
          <p:cNvSpPr txBox="1">
            <a:spLocks noChangeArrowheads="1"/>
          </p:cNvSpPr>
          <p:nvPr/>
        </p:nvSpPr>
        <p:spPr bwMode="auto">
          <a:xfrm>
            <a:off x="2071855" y="2314388"/>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25" name="TextBox 4">
            <a:extLst>
              <a:ext uri="{FF2B5EF4-FFF2-40B4-BE49-F238E27FC236}">
                <a16:creationId xmlns:a16="http://schemas.microsoft.com/office/drawing/2014/main" id="{2B015ACF-A585-824F-9091-7766D94BFDFE}"/>
              </a:ext>
            </a:extLst>
          </p:cNvPr>
          <p:cNvSpPr txBox="1">
            <a:spLocks noChangeArrowheads="1"/>
          </p:cNvSpPr>
          <p:nvPr/>
        </p:nvSpPr>
        <p:spPr bwMode="auto">
          <a:xfrm>
            <a:off x="3202343" y="2307984"/>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a:t>
            </a:r>
          </a:p>
        </p:txBody>
      </p:sp>
      <p:sp>
        <p:nvSpPr>
          <p:cNvPr id="2" name="Title 1">
            <a:extLst>
              <a:ext uri="{FF2B5EF4-FFF2-40B4-BE49-F238E27FC236}">
                <a16:creationId xmlns:a16="http://schemas.microsoft.com/office/drawing/2014/main" id="{03CD7EC8-793C-4BFD-492F-2AE4F8C0151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INDONESIA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Monday,  August 28, 2023 at 19:55:32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26271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9317</TotalTime>
  <Words>1453</Words>
  <Application>Microsoft Office PowerPoint</Application>
  <PresentationFormat>On-screen Show (4:3)</PresentationFormat>
  <Paragraphs>117</Paragraphs>
  <Slides>11</Slides>
  <Notes>11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Myriad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831</cp:revision>
  <dcterms:created xsi:type="dcterms:W3CDTF">2009-05-31T20:07:40Z</dcterms:created>
  <dcterms:modified xsi:type="dcterms:W3CDTF">2023-08-29T01:52:34Z</dcterms:modified>
</cp:coreProperties>
</file>