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5"/>
  </p:notesMasterIdLst>
  <p:handoutMasterIdLst>
    <p:handoutMasterId r:id="rId16"/>
  </p:handoutMasterIdLst>
  <p:sldIdLst>
    <p:sldId id="377" r:id="rId3"/>
    <p:sldId id="385" r:id="rId4"/>
    <p:sldId id="386" r:id="rId5"/>
    <p:sldId id="420" r:id="rId6"/>
    <p:sldId id="441" r:id="rId7"/>
    <p:sldId id="451" r:id="rId8"/>
    <p:sldId id="440" r:id="rId9"/>
    <p:sldId id="438" r:id="rId10"/>
    <p:sldId id="439" r:id="rId11"/>
    <p:sldId id="412" r:id="rId12"/>
    <p:sldId id="432" r:id="rId13"/>
    <p:sldId id="449"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FE8"/>
    <a:srgbClr val="FF98D4"/>
    <a:srgbClr val="FF00FA"/>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16" autoAdjust="0"/>
    <p:restoredTop sz="94539" autoAdjust="0"/>
  </p:normalViewPr>
  <p:slideViewPr>
    <p:cSldViewPr>
      <p:cViewPr varScale="1">
        <p:scale>
          <a:sx n="84" d="100"/>
          <a:sy n="84" d="100"/>
        </p:scale>
        <p:origin x="126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8F43F-EB6F-4F46-88F5-7EFCDC2A9175}"/>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3F8887BD-663C-4CF7-90AE-3C385B23FA70}"/>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387E9515-EC40-4E80-8FD5-2F98E14B6DB2}" type="datetimeFigureOut">
              <a:rPr lang="en-US"/>
              <a:pPr>
                <a:defRPr/>
              </a:pPr>
              <a:t>7/16/2023</a:t>
            </a:fld>
            <a:endParaRPr lang="en-US"/>
          </a:p>
        </p:txBody>
      </p:sp>
      <p:sp>
        <p:nvSpPr>
          <p:cNvPr id="4" name="Footer Placeholder 3">
            <a:extLst>
              <a:ext uri="{FF2B5EF4-FFF2-40B4-BE49-F238E27FC236}">
                <a16:creationId xmlns:a16="http://schemas.microsoft.com/office/drawing/2014/main" id="{3604F14E-8A19-44EF-BA8E-EEB3622B175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3C93EBDE-EA24-489D-BC6D-115BC8D759D6}"/>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171E6D3-1D5A-4138-9AC3-D3DFBD8F38D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35BE4D-ECE6-416B-86D9-947DF3A1836F}"/>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6908972-4E07-4A5B-B5A9-48BFEC3F3F3A}"/>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cs typeface="Arial" panose="020B0604020202020204" pitchFamily="34" charset="0"/>
              </a:defRPr>
            </a:lvl1pPr>
          </a:lstStyle>
          <a:p>
            <a:fld id="{9F04ADBE-73C3-4E74-BEE2-754618E912B4}" type="datetimeFigureOut">
              <a:rPr lang="en-US" altLang="en-US"/>
              <a:pPr/>
              <a:t>7/16/2023</a:t>
            </a:fld>
            <a:endParaRPr lang="en-US" altLang="en-US"/>
          </a:p>
        </p:txBody>
      </p:sp>
      <p:sp>
        <p:nvSpPr>
          <p:cNvPr id="4" name="Slide Image Placeholder 3">
            <a:extLst>
              <a:ext uri="{FF2B5EF4-FFF2-40B4-BE49-F238E27FC236}">
                <a16:creationId xmlns:a16="http://schemas.microsoft.com/office/drawing/2014/main" id="{3D7CE628-0874-49D1-BB48-67E4E0137E6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7E5122F9-51F0-4F08-9345-89DDCCE2965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AA8F791-EEA5-40BF-827D-572E391FFD5F}"/>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B2303DE-DA68-44DC-A402-938250D5F3C6}"/>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fld id="{C9D76C7B-0545-4A07-9FA9-6DB6D8A99A2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20C6781B-03F8-4849-81FA-1955C1CA79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id="{6FDD6653-725B-4FB4-BA7E-2C66A3CCFC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More information:  </a:t>
            </a:r>
          </a:p>
          <a:p>
            <a:pPr eaLnBrk="1" hangingPunct="1">
              <a:spcBef>
                <a:spcPct val="0"/>
              </a:spcBef>
            </a:pPr>
            <a:r>
              <a:rPr lang="en-US" altLang="en-US" dirty="0"/>
              <a:t>https://earthquake.usgs.gov/earthquakes/eventpage/us7000kg30/executive</a:t>
            </a:r>
          </a:p>
        </p:txBody>
      </p:sp>
      <p:sp>
        <p:nvSpPr>
          <p:cNvPr id="28675" name="Slide Number Placeholder 3">
            <a:extLst>
              <a:ext uri="{FF2B5EF4-FFF2-40B4-BE49-F238E27FC236}">
                <a16:creationId xmlns:a16="http://schemas.microsoft.com/office/drawing/2014/main" id="{07D1591C-522C-4865-AAA0-62366A5007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BB32C007-794B-478B-B4C4-BD1D8605D7BB}"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01604991-C334-834F-9355-94B4547C43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34874695-700D-0148-A66E-33499F31A8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panose="020B0600070205080204" pitchFamily="34" charset="-128"/>
                <a:cs typeface="ＭＳ Ｐゴシック" panose="020B0600070205080204" pitchFamily="34" charset="-128"/>
              </a:rPr>
              <a:t>Travel-time Curves: How they are created </a:t>
            </a:r>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endParaRPr lang="en-US" altLang="en-US" dirty="0"/>
          </a:p>
        </p:txBody>
      </p:sp>
      <p:sp>
        <p:nvSpPr>
          <p:cNvPr id="16387" name="Slide Number Placeholder 3">
            <a:extLst>
              <a:ext uri="{FF2B5EF4-FFF2-40B4-BE49-F238E27FC236}">
                <a16:creationId xmlns:a16="http://schemas.microsoft.com/office/drawing/2014/main" id="{C4C48F36-4F33-FB41-B276-926D3BF202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E9D09B-B5C1-4240-9FA3-371F0AFB4B98}" type="slidenum">
              <a:rPr lang="en-US" altLang="en-US">
                <a:solidFill>
                  <a:srgbClr val="000000"/>
                </a:solidFill>
                <a:latin typeface="Calibri" panose="020F0502020204030204" pitchFamily="34" charset="0"/>
              </a:rPr>
              <a:pPr/>
              <a:t>11</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367620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D1FF3566-335D-41A9-AF29-6C4C8A05CD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AEAF18FA-B6B9-4611-984D-83AC504696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Relevant animation: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Earthquake Intensity </a:t>
            </a:r>
            <a:r>
              <a:rPr lang="en-US" dirty="0">
                <a:hlinkClick r:id="rId3"/>
              </a:rPr>
              <a:t>https://www.iris.edu/hq/inclass/animation/earthquake_intensity</a:t>
            </a:r>
            <a:r>
              <a:rPr lang="en-US" dirty="0"/>
              <a:t> </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a:p>
            <a:pPr eaLnBrk="1" hangingPunct="1">
              <a:spcBef>
                <a:spcPct val="0"/>
              </a:spcBef>
            </a:pPr>
            <a:endParaRPr lang="en-US" altLang="en-US" dirty="0"/>
          </a:p>
        </p:txBody>
      </p:sp>
      <p:sp>
        <p:nvSpPr>
          <p:cNvPr id="30723" name="Slide Number Placeholder 3">
            <a:extLst>
              <a:ext uri="{FF2B5EF4-FFF2-40B4-BE49-F238E27FC236}">
                <a16:creationId xmlns:a16="http://schemas.microsoft.com/office/drawing/2014/main" id="{95D3FAF6-4038-47A9-8620-4B2CEBF028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95D763-B200-4062-96ED-57A40E4F002E}" type="slidenum">
              <a:rPr lang="en-US" altLang="en-US">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BB21FB3E-57FA-4854-B825-D5316CEC22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id="{4CB6D905-3659-49E4-9E0A-2A0347C8C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32771" name="Slide Number Placeholder 3">
            <a:extLst>
              <a:ext uri="{FF2B5EF4-FFF2-40B4-BE49-F238E27FC236}">
                <a16:creationId xmlns:a16="http://schemas.microsoft.com/office/drawing/2014/main" id="{C61BA8BB-2C9B-4F1A-994B-CD15E1B8D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82A3B55C-FF41-4114-9C0F-664845701EC3}"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Alaska Earthquake Center:  </a:t>
            </a:r>
          </a:p>
          <a:p>
            <a:r>
              <a:rPr lang="en-US" dirty="0"/>
              <a:t>https://earthquake.alaska.edu/</a:t>
            </a:r>
          </a:p>
        </p:txBody>
      </p:sp>
      <p:sp>
        <p:nvSpPr>
          <p:cNvPr id="4" name="Slide Number Placeholder 3"/>
          <p:cNvSpPr>
            <a:spLocks noGrp="1"/>
          </p:cNvSpPr>
          <p:nvPr>
            <p:ph type="sldNum" sz="quarter" idx="5"/>
          </p:nvPr>
        </p:nvSpPr>
        <p:spPr/>
        <p:txBody>
          <a:bodyPr/>
          <a:lstStyle/>
          <a:p>
            <a:fld id="{C9D76C7B-0545-4A07-9FA9-6DB6D8A99A29}" type="slidenum">
              <a:rPr lang="en-US" altLang="en-US" smtClean="0"/>
              <a:pPr/>
              <a:t>4</a:t>
            </a:fld>
            <a:endParaRPr lang="en-US" altLang="en-US"/>
          </a:p>
        </p:txBody>
      </p:sp>
    </p:spTree>
    <p:extLst>
      <p:ext uri="{BB962C8B-B14F-4D97-AF65-F5344CB8AC3E}">
        <p14:creationId xmlns:p14="http://schemas.microsoft.com/office/powerpoint/2010/main" val="1213392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More information:  </a:t>
            </a:r>
          </a:p>
          <a:p>
            <a:r>
              <a:rPr lang="en-US" dirty="0"/>
              <a:t>https://avo.alaska.edu/activity/Shishaldin.php</a:t>
            </a:r>
          </a:p>
        </p:txBody>
      </p:sp>
      <p:sp>
        <p:nvSpPr>
          <p:cNvPr id="4" name="Slide Number Placeholder 3"/>
          <p:cNvSpPr>
            <a:spLocks noGrp="1"/>
          </p:cNvSpPr>
          <p:nvPr>
            <p:ph type="sldNum" sz="quarter" idx="5"/>
          </p:nvPr>
        </p:nvSpPr>
        <p:spPr/>
        <p:txBody>
          <a:bodyPr/>
          <a:lstStyle/>
          <a:p>
            <a:fld id="{C9D76C7B-0545-4A07-9FA9-6DB6D8A99A29}" type="slidenum">
              <a:rPr lang="en-US" altLang="en-US" smtClean="0"/>
              <a:pPr/>
              <a:t>6</a:t>
            </a:fld>
            <a:endParaRPr lang="en-US" altLang="en-US"/>
          </a:p>
        </p:txBody>
      </p:sp>
    </p:spTree>
    <p:extLst>
      <p:ext uri="{BB962C8B-B14F-4D97-AF65-F5344CB8AC3E}">
        <p14:creationId xmlns:p14="http://schemas.microsoft.com/office/powerpoint/2010/main" val="2505053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149A3413-1106-1B48-920A-630E02F95E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a:extLst>
              <a:ext uri="{FF2B5EF4-FFF2-40B4-BE49-F238E27FC236}">
                <a16:creationId xmlns:a16="http://schemas.microsoft.com/office/drawing/2014/main" id="{28D894B8-070F-3A45-ACD6-3FE9CF428AA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solidFill>
                  <a:srgbClr val="393996"/>
                </a:solidFill>
              </a:rPr>
              <a:t>Relevant Animations:  </a:t>
            </a:r>
          </a:p>
          <a:p>
            <a:pPr eaLnBrk="1" hangingPunct="1">
              <a:spcBef>
                <a:spcPct val="0"/>
              </a:spcBef>
            </a:pPr>
            <a:r>
              <a:rPr lang="en-US" altLang="en-US" dirty="0"/>
              <a:t>Alaska – Tectonics and Earthquakes:  https://www.iris.edu/hq/inclass/animation/alaska_tectonics_and_earthquakes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Alaska: The Great Alaska Earthquake of 1964: </a:t>
            </a:r>
            <a:r>
              <a:rPr lang="en-US" dirty="0">
                <a:hlinkClick r:id="rId3"/>
              </a:rPr>
              <a:t>https://www.iris.edu/hq/inclass/animation/alaska_the_great_alaska_earthquake_of_1964</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p:txBody>
      </p:sp>
      <p:sp>
        <p:nvSpPr>
          <p:cNvPr id="43011" name="Slide Number Placeholder 3">
            <a:extLst>
              <a:ext uri="{FF2B5EF4-FFF2-40B4-BE49-F238E27FC236}">
                <a16:creationId xmlns:a16="http://schemas.microsoft.com/office/drawing/2014/main" id="{AF2E0D70-CAA5-1B48-9437-A42B7EB5BF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B6E95B2-E575-934F-A64E-64D08DD7EECF}" type="slidenum">
              <a:rPr lang="en-US" altLang="en-US" sz="1200">
                <a:latin typeface="Calibri" panose="020F0502020204030204" pitchFamily="34" charset="0"/>
              </a:rPr>
              <a:pPr/>
              <a:t>7</a:t>
            </a:fld>
            <a:endParaRPr lang="en-US" altLang="en-US"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8</a:t>
            </a:fld>
            <a:endParaRPr lang="en-US" altLang="en-US" sz="1300"/>
          </a:p>
        </p:txBody>
      </p:sp>
    </p:spTree>
    <p:extLst>
      <p:ext uri="{BB962C8B-B14F-4D97-AF65-F5344CB8AC3E}">
        <p14:creationId xmlns:p14="http://schemas.microsoft.com/office/powerpoint/2010/main" val="2479770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9</a:t>
            </a:fld>
            <a:endParaRPr lang="en-US" altLang="en-US" sz="1300"/>
          </a:p>
        </p:txBody>
      </p:sp>
    </p:spTree>
    <p:extLst>
      <p:ext uri="{BB962C8B-B14F-4D97-AF65-F5344CB8AC3E}">
        <p14:creationId xmlns:p14="http://schemas.microsoft.com/office/powerpoint/2010/main" val="2437356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rPr>
              <a:t>Relevant Animation:</a:t>
            </a:r>
          </a:p>
          <a:p>
            <a:r>
              <a:rPr lang="en-US" altLang="en-US" sz="1000">
                <a:latin typeface="Arial" panose="020B0604020202020204" pitchFamily="34" charset="0"/>
              </a:rPr>
              <a:t>Understanding focal mechanisms http://www.iris.edu/hq/programs/education_and_outreach/animations/25</a:t>
            </a:r>
          </a:p>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10</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E148EDE-9119-42CE-8675-506F45E7CE50}"/>
              </a:ext>
            </a:extLst>
          </p:cNvPr>
          <p:cNvSpPr>
            <a:spLocks noGrp="1"/>
          </p:cNvSpPr>
          <p:nvPr>
            <p:ph type="dt" sz="half" idx="10"/>
          </p:nvPr>
        </p:nvSpPr>
        <p:spPr/>
        <p:txBody>
          <a:bodyPr/>
          <a:lstStyle>
            <a:lvl1pPr>
              <a:defRPr/>
            </a:lvl1pPr>
          </a:lstStyle>
          <a:p>
            <a:fld id="{50E6DED7-E869-4ECA-8FA3-BDF74084F24E}"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7DCE3872-7185-4533-9D9A-8D19E1BA47B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3548A69-4B07-45FB-AC29-8FC6354143FA}"/>
              </a:ext>
            </a:extLst>
          </p:cNvPr>
          <p:cNvSpPr>
            <a:spLocks noGrp="1"/>
          </p:cNvSpPr>
          <p:nvPr>
            <p:ph type="sldNum" sz="quarter" idx="12"/>
          </p:nvPr>
        </p:nvSpPr>
        <p:spPr/>
        <p:txBody>
          <a:bodyPr/>
          <a:lstStyle>
            <a:lvl1pPr>
              <a:defRPr/>
            </a:lvl1pPr>
          </a:lstStyle>
          <a:p>
            <a:fld id="{7167E739-A090-4420-BC86-243C1E733718}" type="slidenum">
              <a:rPr lang="en-US" altLang="en-US"/>
              <a:pPr/>
              <a:t>‹#›</a:t>
            </a:fld>
            <a:endParaRPr lang="en-US" altLang="en-US"/>
          </a:p>
        </p:txBody>
      </p:sp>
    </p:spTree>
    <p:extLst>
      <p:ext uri="{BB962C8B-B14F-4D97-AF65-F5344CB8AC3E}">
        <p14:creationId xmlns:p14="http://schemas.microsoft.com/office/powerpoint/2010/main" val="98772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2D17FE-22D5-4708-AA8C-ACAE1D25FB80}"/>
              </a:ext>
            </a:extLst>
          </p:cNvPr>
          <p:cNvSpPr>
            <a:spLocks noGrp="1"/>
          </p:cNvSpPr>
          <p:nvPr>
            <p:ph type="dt" sz="half" idx="10"/>
          </p:nvPr>
        </p:nvSpPr>
        <p:spPr/>
        <p:txBody>
          <a:bodyPr/>
          <a:lstStyle>
            <a:lvl1pPr>
              <a:defRPr/>
            </a:lvl1pPr>
          </a:lstStyle>
          <a:p>
            <a:fld id="{2F9A33F8-16CB-4D98-8E3B-960A7CC93502}"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2C760207-75D5-4094-86D2-70FCA9F439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F2E3603-7C3B-4A62-BD9E-784A08FBC6D6}"/>
              </a:ext>
            </a:extLst>
          </p:cNvPr>
          <p:cNvSpPr>
            <a:spLocks noGrp="1"/>
          </p:cNvSpPr>
          <p:nvPr>
            <p:ph type="sldNum" sz="quarter" idx="12"/>
          </p:nvPr>
        </p:nvSpPr>
        <p:spPr/>
        <p:txBody>
          <a:bodyPr/>
          <a:lstStyle>
            <a:lvl1pPr>
              <a:defRPr/>
            </a:lvl1pPr>
          </a:lstStyle>
          <a:p>
            <a:fld id="{540FC0B3-6DA8-4549-8E18-6C092C5AB410}" type="slidenum">
              <a:rPr lang="en-US" altLang="en-US"/>
              <a:pPr/>
              <a:t>‹#›</a:t>
            </a:fld>
            <a:endParaRPr lang="en-US" altLang="en-US"/>
          </a:p>
        </p:txBody>
      </p:sp>
    </p:spTree>
    <p:extLst>
      <p:ext uri="{BB962C8B-B14F-4D97-AF65-F5344CB8AC3E}">
        <p14:creationId xmlns:p14="http://schemas.microsoft.com/office/powerpoint/2010/main" val="3820793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133CDC-21B9-4BAA-81D9-7C55CE6AC6E8}"/>
              </a:ext>
            </a:extLst>
          </p:cNvPr>
          <p:cNvSpPr>
            <a:spLocks noGrp="1"/>
          </p:cNvSpPr>
          <p:nvPr>
            <p:ph type="dt" sz="half" idx="10"/>
          </p:nvPr>
        </p:nvSpPr>
        <p:spPr/>
        <p:txBody>
          <a:bodyPr/>
          <a:lstStyle>
            <a:lvl1pPr>
              <a:defRPr/>
            </a:lvl1pPr>
          </a:lstStyle>
          <a:p>
            <a:fld id="{B5D75001-B2F7-48D1-B88D-7C0B22F20D5A}"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AD2016F0-8D1A-4DA3-AA46-72ACC3ACEC8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35FDD50-4573-432D-B404-CBB715A433F9}"/>
              </a:ext>
            </a:extLst>
          </p:cNvPr>
          <p:cNvSpPr>
            <a:spLocks noGrp="1"/>
          </p:cNvSpPr>
          <p:nvPr>
            <p:ph type="sldNum" sz="quarter" idx="12"/>
          </p:nvPr>
        </p:nvSpPr>
        <p:spPr/>
        <p:txBody>
          <a:bodyPr/>
          <a:lstStyle>
            <a:lvl1pPr>
              <a:defRPr/>
            </a:lvl1pPr>
          </a:lstStyle>
          <a:p>
            <a:fld id="{2187A256-CE9F-42FD-93B7-4F2CFE818302}" type="slidenum">
              <a:rPr lang="en-US" altLang="en-US"/>
              <a:pPr/>
              <a:t>‹#›</a:t>
            </a:fld>
            <a:endParaRPr lang="en-US" altLang="en-US"/>
          </a:p>
        </p:txBody>
      </p:sp>
    </p:spTree>
    <p:extLst>
      <p:ext uri="{BB962C8B-B14F-4D97-AF65-F5344CB8AC3E}">
        <p14:creationId xmlns:p14="http://schemas.microsoft.com/office/powerpoint/2010/main" val="3997891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0BBF34EF-716F-4CD5-89E7-02C8A1AE8C8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35B7846-7E3C-4572-A071-F5B7BD16E63D}"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9BFB41B6-AC7E-4173-ABFD-23C88BBF332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0784D9F1-0F2E-4FBA-8EB0-33FFAC00043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2C992E29-3065-4AF1-A62E-6CE9CA9798DE}" type="slidenum">
              <a:rPr lang="en-US" altLang="en-US"/>
              <a:pPr/>
              <a:t>‹#›</a:t>
            </a:fld>
            <a:endParaRPr lang="en-US" altLang="en-US"/>
          </a:p>
        </p:txBody>
      </p:sp>
    </p:spTree>
    <p:extLst>
      <p:ext uri="{BB962C8B-B14F-4D97-AF65-F5344CB8AC3E}">
        <p14:creationId xmlns:p14="http://schemas.microsoft.com/office/powerpoint/2010/main" val="513251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336D22-7940-4635-A8BF-D9C6F76B29A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07B8B5B-7DC1-4843-B5E6-A4D59FC54D38}"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007E4A7F-03C5-470D-A3F3-C22F9EF3D3B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A9365934-E7B4-4B4A-BEC8-C4AD7BEBE47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49C4B80F-E2FD-46E4-8542-5335F3D0F8D7}" type="slidenum">
              <a:rPr lang="en-US" altLang="en-US"/>
              <a:pPr/>
              <a:t>‹#›</a:t>
            </a:fld>
            <a:endParaRPr lang="en-US" altLang="en-US"/>
          </a:p>
        </p:txBody>
      </p:sp>
    </p:spTree>
    <p:extLst>
      <p:ext uri="{BB962C8B-B14F-4D97-AF65-F5344CB8AC3E}">
        <p14:creationId xmlns:p14="http://schemas.microsoft.com/office/powerpoint/2010/main" val="2839261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187FF3-67FF-4C12-900D-9AFE3B04384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AB24361F-9E2C-4DD5-97DF-4D9FF61AA7B9}"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BB28A4A4-7CDB-4ABC-9147-FFC2C70C7A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28EEFB5C-6111-49D2-AD1D-E41DA7DFBBB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802DC7D1-C60B-450E-BF63-73B5DB362E36}" type="slidenum">
              <a:rPr lang="en-US" altLang="en-US"/>
              <a:pPr/>
              <a:t>‹#›</a:t>
            </a:fld>
            <a:endParaRPr lang="en-US" altLang="en-US"/>
          </a:p>
        </p:txBody>
      </p:sp>
    </p:spTree>
    <p:extLst>
      <p:ext uri="{BB962C8B-B14F-4D97-AF65-F5344CB8AC3E}">
        <p14:creationId xmlns:p14="http://schemas.microsoft.com/office/powerpoint/2010/main" val="40925476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A1BE73-50CD-40FF-8BAA-A671A35858A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D91E7437-92B5-474B-93ED-7E2546C76DA3}" type="datetimeFigureOut">
              <a:rPr lang="en-US" altLang="en-US"/>
              <a:pPr/>
              <a:t>7/16/2023</a:t>
            </a:fld>
            <a:endParaRPr lang="en-US" altLang="en-US"/>
          </a:p>
        </p:txBody>
      </p:sp>
      <p:sp>
        <p:nvSpPr>
          <p:cNvPr id="6" name="Footer Placeholder 5">
            <a:extLst>
              <a:ext uri="{FF2B5EF4-FFF2-40B4-BE49-F238E27FC236}">
                <a16:creationId xmlns:a16="http://schemas.microsoft.com/office/drawing/2014/main" id="{F6EEAF3D-DCA5-42AE-B35B-40479CCA0CA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9BAA0232-6912-4825-A4AA-3838C619D20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9A1710DE-83D4-48E2-80C0-F60A5420385D}" type="slidenum">
              <a:rPr lang="en-US" altLang="en-US"/>
              <a:pPr/>
              <a:t>‹#›</a:t>
            </a:fld>
            <a:endParaRPr lang="en-US" altLang="en-US"/>
          </a:p>
        </p:txBody>
      </p:sp>
    </p:spTree>
    <p:extLst>
      <p:ext uri="{BB962C8B-B14F-4D97-AF65-F5344CB8AC3E}">
        <p14:creationId xmlns:p14="http://schemas.microsoft.com/office/powerpoint/2010/main" val="784495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7BF8BD-9455-4FAD-8288-E07FDB5965F4}"/>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0D0218-BCCE-483A-8B56-3AEF872E79E2}" type="datetimeFigureOut">
              <a:rPr lang="en-US" altLang="en-US"/>
              <a:pPr/>
              <a:t>7/16/2023</a:t>
            </a:fld>
            <a:endParaRPr lang="en-US" altLang="en-US"/>
          </a:p>
        </p:txBody>
      </p:sp>
      <p:sp>
        <p:nvSpPr>
          <p:cNvPr id="8" name="Footer Placeholder 7">
            <a:extLst>
              <a:ext uri="{FF2B5EF4-FFF2-40B4-BE49-F238E27FC236}">
                <a16:creationId xmlns:a16="http://schemas.microsoft.com/office/drawing/2014/main" id="{F0D98BFD-4012-47E0-8D18-C73E5A20810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9" name="Slide Number Placeholder 8">
            <a:extLst>
              <a:ext uri="{FF2B5EF4-FFF2-40B4-BE49-F238E27FC236}">
                <a16:creationId xmlns:a16="http://schemas.microsoft.com/office/drawing/2014/main" id="{48D872C0-7107-4A53-946E-1A2A125F272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3C5F17BD-CA0D-49F8-AA75-5A13C871E193}" type="slidenum">
              <a:rPr lang="en-US" altLang="en-US"/>
              <a:pPr/>
              <a:t>‹#›</a:t>
            </a:fld>
            <a:endParaRPr lang="en-US" altLang="en-US"/>
          </a:p>
        </p:txBody>
      </p:sp>
    </p:spTree>
    <p:extLst>
      <p:ext uri="{BB962C8B-B14F-4D97-AF65-F5344CB8AC3E}">
        <p14:creationId xmlns:p14="http://schemas.microsoft.com/office/powerpoint/2010/main" val="1785805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677009-096B-41C1-A2AD-DDC2D809492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E28FC5-0139-47E9-8E7C-699C4B2D429D}" type="datetimeFigureOut">
              <a:rPr lang="en-US" altLang="en-US"/>
              <a:pPr/>
              <a:t>7/16/2023</a:t>
            </a:fld>
            <a:endParaRPr lang="en-US" altLang="en-US"/>
          </a:p>
        </p:txBody>
      </p:sp>
      <p:sp>
        <p:nvSpPr>
          <p:cNvPr id="4" name="Footer Placeholder 3">
            <a:extLst>
              <a:ext uri="{FF2B5EF4-FFF2-40B4-BE49-F238E27FC236}">
                <a16:creationId xmlns:a16="http://schemas.microsoft.com/office/drawing/2014/main" id="{443BD023-5A68-4918-9E72-CBEDC8D2D32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5" name="Slide Number Placeholder 4">
            <a:extLst>
              <a:ext uri="{FF2B5EF4-FFF2-40B4-BE49-F238E27FC236}">
                <a16:creationId xmlns:a16="http://schemas.microsoft.com/office/drawing/2014/main" id="{315F04E4-A782-4071-BA2D-7FF5715E110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CB151B89-E93A-4B50-A3C1-9CDBEE01B2C0}" type="slidenum">
              <a:rPr lang="en-US" altLang="en-US"/>
              <a:pPr/>
              <a:t>‹#›</a:t>
            </a:fld>
            <a:endParaRPr lang="en-US" altLang="en-US"/>
          </a:p>
        </p:txBody>
      </p:sp>
    </p:spTree>
    <p:extLst>
      <p:ext uri="{BB962C8B-B14F-4D97-AF65-F5344CB8AC3E}">
        <p14:creationId xmlns:p14="http://schemas.microsoft.com/office/powerpoint/2010/main" val="10427071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6A40C-2B84-444B-B0D6-8ABD1A75D1D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13A8D8F-81E6-4823-B7F7-2B01BE522B15}" type="datetimeFigureOut">
              <a:rPr lang="en-US" altLang="en-US"/>
              <a:pPr/>
              <a:t>7/16/2023</a:t>
            </a:fld>
            <a:endParaRPr lang="en-US" altLang="en-US"/>
          </a:p>
        </p:txBody>
      </p:sp>
      <p:sp>
        <p:nvSpPr>
          <p:cNvPr id="3" name="Footer Placeholder 2">
            <a:extLst>
              <a:ext uri="{FF2B5EF4-FFF2-40B4-BE49-F238E27FC236}">
                <a16:creationId xmlns:a16="http://schemas.microsoft.com/office/drawing/2014/main" id="{51289FB3-ECDE-4283-8E3C-2E1AD17338B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4" name="Slide Number Placeholder 3">
            <a:extLst>
              <a:ext uri="{FF2B5EF4-FFF2-40B4-BE49-F238E27FC236}">
                <a16:creationId xmlns:a16="http://schemas.microsoft.com/office/drawing/2014/main" id="{DAF51CDF-4B94-4830-87A5-14459D74265A}"/>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F6A3AFF9-9E77-4A90-86D3-627711AEB4D8}" type="slidenum">
              <a:rPr lang="en-US" altLang="en-US"/>
              <a:pPr/>
              <a:t>‹#›</a:t>
            </a:fld>
            <a:endParaRPr lang="en-US" altLang="en-US"/>
          </a:p>
        </p:txBody>
      </p:sp>
    </p:spTree>
    <p:extLst>
      <p:ext uri="{BB962C8B-B14F-4D97-AF65-F5344CB8AC3E}">
        <p14:creationId xmlns:p14="http://schemas.microsoft.com/office/powerpoint/2010/main" val="2661095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80224A4-CCAE-4D1B-870E-DC02E3A32C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5ADFA722-F04F-4FF3-8CC3-241BFF2EAB66}" type="datetimeFigureOut">
              <a:rPr lang="en-US" altLang="en-US"/>
              <a:pPr/>
              <a:t>7/16/2023</a:t>
            </a:fld>
            <a:endParaRPr lang="en-US" altLang="en-US"/>
          </a:p>
        </p:txBody>
      </p:sp>
      <p:sp>
        <p:nvSpPr>
          <p:cNvPr id="6" name="Footer Placeholder 5">
            <a:extLst>
              <a:ext uri="{FF2B5EF4-FFF2-40B4-BE49-F238E27FC236}">
                <a16:creationId xmlns:a16="http://schemas.microsoft.com/office/drawing/2014/main" id="{E36A94ED-91EB-4D5A-98A2-F05375EAD8E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F4B23B8F-D855-401A-BA61-96D7FADE4F6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E4B010A4-CACE-4FF5-8033-6969B0070DAE}" type="slidenum">
              <a:rPr lang="en-US" altLang="en-US"/>
              <a:pPr/>
              <a:t>‹#›</a:t>
            </a:fld>
            <a:endParaRPr lang="en-US" altLang="en-US"/>
          </a:p>
        </p:txBody>
      </p:sp>
    </p:spTree>
    <p:extLst>
      <p:ext uri="{BB962C8B-B14F-4D97-AF65-F5344CB8AC3E}">
        <p14:creationId xmlns:p14="http://schemas.microsoft.com/office/powerpoint/2010/main" val="40478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3AEA6-DE1D-4CD1-AD90-8AE04B244ED0}"/>
              </a:ext>
            </a:extLst>
          </p:cNvPr>
          <p:cNvSpPr>
            <a:spLocks noGrp="1"/>
          </p:cNvSpPr>
          <p:nvPr>
            <p:ph type="dt" sz="half" idx="10"/>
          </p:nvPr>
        </p:nvSpPr>
        <p:spPr/>
        <p:txBody>
          <a:bodyPr/>
          <a:lstStyle>
            <a:lvl1pPr>
              <a:defRPr/>
            </a:lvl1pPr>
          </a:lstStyle>
          <a:p>
            <a:fld id="{AED0E07F-E57E-42BA-89DD-5DD5A1A9AEE2}"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758600E2-44BB-491D-AA13-A05B515342A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23BFCD-E316-4647-911D-E433D7B8989B}"/>
              </a:ext>
            </a:extLst>
          </p:cNvPr>
          <p:cNvSpPr>
            <a:spLocks noGrp="1"/>
          </p:cNvSpPr>
          <p:nvPr>
            <p:ph type="sldNum" sz="quarter" idx="12"/>
          </p:nvPr>
        </p:nvSpPr>
        <p:spPr/>
        <p:txBody>
          <a:bodyPr/>
          <a:lstStyle>
            <a:lvl1pPr>
              <a:defRPr/>
            </a:lvl1pPr>
          </a:lstStyle>
          <a:p>
            <a:fld id="{9FE1C543-62F0-4CF9-938D-7D6BE19AFCC9}" type="slidenum">
              <a:rPr lang="en-US" altLang="en-US"/>
              <a:pPr/>
              <a:t>‹#›</a:t>
            </a:fld>
            <a:endParaRPr lang="en-US" altLang="en-US"/>
          </a:p>
        </p:txBody>
      </p:sp>
    </p:spTree>
    <p:extLst>
      <p:ext uri="{BB962C8B-B14F-4D97-AF65-F5344CB8AC3E}">
        <p14:creationId xmlns:p14="http://schemas.microsoft.com/office/powerpoint/2010/main" val="26678285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3E2D224-B3A8-4B6F-B757-DB2471BB630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238F4876-F830-44BE-A6C5-A285D75370B7}" type="datetimeFigureOut">
              <a:rPr lang="en-US" altLang="en-US"/>
              <a:pPr/>
              <a:t>7/16/2023</a:t>
            </a:fld>
            <a:endParaRPr lang="en-US" altLang="en-US"/>
          </a:p>
        </p:txBody>
      </p:sp>
      <p:sp>
        <p:nvSpPr>
          <p:cNvPr id="6" name="Footer Placeholder 5">
            <a:extLst>
              <a:ext uri="{FF2B5EF4-FFF2-40B4-BE49-F238E27FC236}">
                <a16:creationId xmlns:a16="http://schemas.microsoft.com/office/drawing/2014/main" id="{5EDCEF32-64C4-4F91-AE55-C9C7D3AFA24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E5C02B53-DFB4-4115-B97B-F93D0381D5F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2FD2527-65F5-4279-954B-728399AC76F6}" type="slidenum">
              <a:rPr lang="en-US" altLang="en-US"/>
              <a:pPr/>
              <a:t>‹#›</a:t>
            </a:fld>
            <a:endParaRPr lang="en-US" altLang="en-US"/>
          </a:p>
        </p:txBody>
      </p:sp>
    </p:spTree>
    <p:extLst>
      <p:ext uri="{BB962C8B-B14F-4D97-AF65-F5344CB8AC3E}">
        <p14:creationId xmlns:p14="http://schemas.microsoft.com/office/powerpoint/2010/main" val="3623672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4E4F80-46B6-4F6B-A05D-D47AFB060FF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7E63A41-8034-4B37-A970-692FBBAD5E6E}"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0F56D116-6239-4A70-8A07-6E0D42A17AD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9BAA669-6402-4BC4-81EE-3268C6455B9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14E4D30-A41F-4CD8-B71A-F1E1E6D34605}" type="slidenum">
              <a:rPr lang="en-US" altLang="en-US"/>
              <a:pPr/>
              <a:t>‹#›</a:t>
            </a:fld>
            <a:endParaRPr lang="en-US" altLang="en-US"/>
          </a:p>
        </p:txBody>
      </p:sp>
    </p:spTree>
    <p:extLst>
      <p:ext uri="{BB962C8B-B14F-4D97-AF65-F5344CB8AC3E}">
        <p14:creationId xmlns:p14="http://schemas.microsoft.com/office/powerpoint/2010/main" val="26200612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5B25A0-9D1F-472E-87EB-F6443B84875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C0A22D53-045C-481E-8D0C-8C2C7FFCD070}"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13DF228E-FDED-4F09-B87B-54A4CE90DED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C10D52A-D74C-498B-93C5-A20A5CDDAAE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556DEE49-89AF-4544-83DC-034B0494442A}" type="slidenum">
              <a:rPr lang="en-US" altLang="en-US"/>
              <a:pPr/>
              <a:t>‹#›</a:t>
            </a:fld>
            <a:endParaRPr lang="en-US" altLang="en-US"/>
          </a:p>
        </p:txBody>
      </p:sp>
    </p:spTree>
    <p:extLst>
      <p:ext uri="{BB962C8B-B14F-4D97-AF65-F5344CB8AC3E}">
        <p14:creationId xmlns:p14="http://schemas.microsoft.com/office/powerpoint/2010/main" val="3608496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90BFFC-6586-496C-A5B3-899B8A02C294}"/>
              </a:ext>
            </a:extLst>
          </p:cNvPr>
          <p:cNvSpPr>
            <a:spLocks noGrp="1"/>
          </p:cNvSpPr>
          <p:nvPr>
            <p:ph type="dt" sz="half" idx="10"/>
          </p:nvPr>
        </p:nvSpPr>
        <p:spPr/>
        <p:txBody>
          <a:bodyPr/>
          <a:lstStyle>
            <a:lvl1pPr>
              <a:defRPr/>
            </a:lvl1pPr>
          </a:lstStyle>
          <a:p>
            <a:fld id="{82E64068-5DD6-4055-9FCE-689B4502C962}"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43AE43A0-3071-4C0F-A031-C27FB491C24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62B225-C19C-4F97-BF07-5D66E22AB77F}"/>
              </a:ext>
            </a:extLst>
          </p:cNvPr>
          <p:cNvSpPr>
            <a:spLocks noGrp="1"/>
          </p:cNvSpPr>
          <p:nvPr>
            <p:ph type="sldNum" sz="quarter" idx="12"/>
          </p:nvPr>
        </p:nvSpPr>
        <p:spPr/>
        <p:txBody>
          <a:bodyPr/>
          <a:lstStyle>
            <a:lvl1pPr>
              <a:defRPr/>
            </a:lvl1pPr>
          </a:lstStyle>
          <a:p>
            <a:fld id="{BFB9964B-854A-49A4-916D-25CF97DBF436}" type="slidenum">
              <a:rPr lang="en-US" altLang="en-US"/>
              <a:pPr/>
              <a:t>‹#›</a:t>
            </a:fld>
            <a:endParaRPr lang="en-US" altLang="en-US"/>
          </a:p>
        </p:txBody>
      </p:sp>
    </p:spTree>
    <p:extLst>
      <p:ext uri="{BB962C8B-B14F-4D97-AF65-F5344CB8AC3E}">
        <p14:creationId xmlns:p14="http://schemas.microsoft.com/office/powerpoint/2010/main" val="2965253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C2A9787-0C9F-41A8-A7A0-C44EC0E6587C}"/>
              </a:ext>
            </a:extLst>
          </p:cNvPr>
          <p:cNvSpPr>
            <a:spLocks noGrp="1"/>
          </p:cNvSpPr>
          <p:nvPr>
            <p:ph type="dt" sz="half" idx="10"/>
          </p:nvPr>
        </p:nvSpPr>
        <p:spPr/>
        <p:txBody>
          <a:bodyPr/>
          <a:lstStyle>
            <a:lvl1pPr>
              <a:defRPr/>
            </a:lvl1pPr>
          </a:lstStyle>
          <a:p>
            <a:fld id="{BD1D05D5-5AF9-4A19-9BAA-AC7D7457E214}" type="datetimeFigureOut">
              <a:rPr lang="en-US" altLang="en-US"/>
              <a:pPr/>
              <a:t>7/16/2023</a:t>
            </a:fld>
            <a:endParaRPr lang="en-US" altLang="en-US"/>
          </a:p>
        </p:txBody>
      </p:sp>
      <p:sp>
        <p:nvSpPr>
          <p:cNvPr id="6" name="Footer Placeholder 4">
            <a:extLst>
              <a:ext uri="{FF2B5EF4-FFF2-40B4-BE49-F238E27FC236}">
                <a16:creationId xmlns:a16="http://schemas.microsoft.com/office/drawing/2014/main" id="{4465FAA6-E370-4E56-BF1F-8B7E55B1B02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14ECDB4-188B-452F-A747-6B9D417BB4EB}"/>
              </a:ext>
            </a:extLst>
          </p:cNvPr>
          <p:cNvSpPr>
            <a:spLocks noGrp="1"/>
          </p:cNvSpPr>
          <p:nvPr>
            <p:ph type="sldNum" sz="quarter" idx="12"/>
          </p:nvPr>
        </p:nvSpPr>
        <p:spPr/>
        <p:txBody>
          <a:bodyPr/>
          <a:lstStyle>
            <a:lvl1pPr>
              <a:defRPr/>
            </a:lvl1pPr>
          </a:lstStyle>
          <a:p>
            <a:fld id="{E05ECF77-FBC7-4856-AF90-55AE44194C29}" type="slidenum">
              <a:rPr lang="en-US" altLang="en-US"/>
              <a:pPr/>
              <a:t>‹#›</a:t>
            </a:fld>
            <a:endParaRPr lang="en-US" altLang="en-US"/>
          </a:p>
        </p:txBody>
      </p:sp>
    </p:spTree>
    <p:extLst>
      <p:ext uri="{BB962C8B-B14F-4D97-AF65-F5344CB8AC3E}">
        <p14:creationId xmlns:p14="http://schemas.microsoft.com/office/powerpoint/2010/main" val="3879222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EFFB485-4A4E-405D-B858-DC4D85DE1F42}"/>
              </a:ext>
            </a:extLst>
          </p:cNvPr>
          <p:cNvSpPr>
            <a:spLocks noGrp="1"/>
          </p:cNvSpPr>
          <p:nvPr>
            <p:ph type="dt" sz="half" idx="10"/>
          </p:nvPr>
        </p:nvSpPr>
        <p:spPr/>
        <p:txBody>
          <a:bodyPr/>
          <a:lstStyle>
            <a:lvl1pPr>
              <a:defRPr/>
            </a:lvl1pPr>
          </a:lstStyle>
          <a:p>
            <a:fld id="{5D7561D9-451E-45AF-9DE7-84D7D9E6D24C}" type="datetimeFigureOut">
              <a:rPr lang="en-US" altLang="en-US"/>
              <a:pPr/>
              <a:t>7/16/2023</a:t>
            </a:fld>
            <a:endParaRPr lang="en-US" altLang="en-US"/>
          </a:p>
        </p:txBody>
      </p:sp>
      <p:sp>
        <p:nvSpPr>
          <p:cNvPr id="8" name="Footer Placeholder 4">
            <a:extLst>
              <a:ext uri="{FF2B5EF4-FFF2-40B4-BE49-F238E27FC236}">
                <a16:creationId xmlns:a16="http://schemas.microsoft.com/office/drawing/2014/main" id="{E428640B-5426-495E-903A-49361888BA3F}"/>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EEA9FDA9-BE43-4B75-B155-95DD61F823F3}"/>
              </a:ext>
            </a:extLst>
          </p:cNvPr>
          <p:cNvSpPr>
            <a:spLocks noGrp="1"/>
          </p:cNvSpPr>
          <p:nvPr>
            <p:ph type="sldNum" sz="quarter" idx="12"/>
          </p:nvPr>
        </p:nvSpPr>
        <p:spPr/>
        <p:txBody>
          <a:bodyPr/>
          <a:lstStyle>
            <a:lvl1pPr>
              <a:defRPr/>
            </a:lvl1pPr>
          </a:lstStyle>
          <a:p>
            <a:fld id="{F047D16E-1991-4C07-8CAE-66662DA320F3}" type="slidenum">
              <a:rPr lang="en-US" altLang="en-US"/>
              <a:pPr/>
              <a:t>‹#›</a:t>
            </a:fld>
            <a:endParaRPr lang="en-US" altLang="en-US"/>
          </a:p>
        </p:txBody>
      </p:sp>
    </p:spTree>
    <p:extLst>
      <p:ext uri="{BB962C8B-B14F-4D97-AF65-F5344CB8AC3E}">
        <p14:creationId xmlns:p14="http://schemas.microsoft.com/office/powerpoint/2010/main" val="3298366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C12B9E5-4938-4A2B-82E7-B455965D2F57}"/>
              </a:ext>
            </a:extLst>
          </p:cNvPr>
          <p:cNvSpPr>
            <a:spLocks noGrp="1"/>
          </p:cNvSpPr>
          <p:nvPr>
            <p:ph type="dt" sz="half" idx="10"/>
          </p:nvPr>
        </p:nvSpPr>
        <p:spPr/>
        <p:txBody>
          <a:bodyPr/>
          <a:lstStyle>
            <a:lvl1pPr>
              <a:defRPr/>
            </a:lvl1pPr>
          </a:lstStyle>
          <a:p>
            <a:fld id="{E0BDD4E5-AE39-4511-94F3-5BD7F2B9A664}" type="datetimeFigureOut">
              <a:rPr lang="en-US" altLang="en-US"/>
              <a:pPr/>
              <a:t>7/16/2023</a:t>
            </a:fld>
            <a:endParaRPr lang="en-US" altLang="en-US"/>
          </a:p>
        </p:txBody>
      </p:sp>
      <p:sp>
        <p:nvSpPr>
          <p:cNvPr id="4" name="Footer Placeholder 4">
            <a:extLst>
              <a:ext uri="{FF2B5EF4-FFF2-40B4-BE49-F238E27FC236}">
                <a16:creationId xmlns:a16="http://schemas.microsoft.com/office/drawing/2014/main" id="{B1E9FFBB-F5C8-4F35-AF48-63209C61953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E1B9D1-DA49-4A44-83D5-3816A2BF8658}"/>
              </a:ext>
            </a:extLst>
          </p:cNvPr>
          <p:cNvSpPr>
            <a:spLocks noGrp="1"/>
          </p:cNvSpPr>
          <p:nvPr>
            <p:ph type="sldNum" sz="quarter" idx="12"/>
          </p:nvPr>
        </p:nvSpPr>
        <p:spPr/>
        <p:txBody>
          <a:bodyPr/>
          <a:lstStyle>
            <a:lvl1pPr>
              <a:defRPr/>
            </a:lvl1pPr>
          </a:lstStyle>
          <a:p>
            <a:fld id="{BDB078AE-3149-4617-A445-70209CE83DB2}" type="slidenum">
              <a:rPr lang="en-US" altLang="en-US"/>
              <a:pPr/>
              <a:t>‹#›</a:t>
            </a:fld>
            <a:endParaRPr lang="en-US" altLang="en-US"/>
          </a:p>
        </p:txBody>
      </p:sp>
    </p:spTree>
    <p:extLst>
      <p:ext uri="{BB962C8B-B14F-4D97-AF65-F5344CB8AC3E}">
        <p14:creationId xmlns:p14="http://schemas.microsoft.com/office/powerpoint/2010/main" val="2073249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515C7D9-C7BA-474E-A50D-3FB5C46D2EFC}"/>
              </a:ext>
            </a:extLst>
          </p:cNvPr>
          <p:cNvSpPr>
            <a:spLocks noGrp="1"/>
          </p:cNvSpPr>
          <p:nvPr>
            <p:ph type="dt" sz="half" idx="10"/>
          </p:nvPr>
        </p:nvSpPr>
        <p:spPr/>
        <p:txBody>
          <a:bodyPr/>
          <a:lstStyle>
            <a:lvl1pPr>
              <a:defRPr/>
            </a:lvl1pPr>
          </a:lstStyle>
          <a:p>
            <a:fld id="{1C39344C-56B4-4E73-967F-3165992378CF}" type="datetimeFigureOut">
              <a:rPr lang="en-US" altLang="en-US"/>
              <a:pPr/>
              <a:t>7/16/2023</a:t>
            </a:fld>
            <a:endParaRPr lang="en-US" altLang="en-US"/>
          </a:p>
        </p:txBody>
      </p:sp>
      <p:sp>
        <p:nvSpPr>
          <p:cNvPr id="3" name="Footer Placeholder 4">
            <a:extLst>
              <a:ext uri="{FF2B5EF4-FFF2-40B4-BE49-F238E27FC236}">
                <a16:creationId xmlns:a16="http://schemas.microsoft.com/office/drawing/2014/main" id="{4E1403B0-B650-4515-B27D-F5C032E55CA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7713208-9DFF-4EE1-BD17-F422D2F7B90F}"/>
              </a:ext>
            </a:extLst>
          </p:cNvPr>
          <p:cNvSpPr>
            <a:spLocks noGrp="1"/>
          </p:cNvSpPr>
          <p:nvPr>
            <p:ph type="sldNum" sz="quarter" idx="12"/>
          </p:nvPr>
        </p:nvSpPr>
        <p:spPr/>
        <p:txBody>
          <a:bodyPr/>
          <a:lstStyle>
            <a:lvl1pPr>
              <a:defRPr/>
            </a:lvl1pPr>
          </a:lstStyle>
          <a:p>
            <a:fld id="{03D74B85-062E-432D-95D9-6ABC3541327C}" type="slidenum">
              <a:rPr lang="en-US" altLang="en-US"/>
              <a:pPr/>
              <a:t>‹#›</a:t>
            </a:fld>
            <a:endParaRPr lang="en-US" altLang="en-US"/>
          </a:p>
        </p:txBody>
      </p:sp>
    </p:spTree>
    <p:extLst>
      <p:ext uri="{BB962C8B-B14F-4D97-AF65-F5344CB8AC3E}">
        <p14:creationId xmlns:p14="http://schemas.microsoft.com/office/powerpoint/2010/main" val="3474312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06EA7BB-FDE0-4483-B731-F2B8D94F0C19}"/>
              </a:ext>
            </a:extLst>
          </p:cNvPr>
          <p:cNvSpPr>
            <a:spLocks noGrp="1"/>
          </p:cNvSpPr>
          <p:nvPr>
            <p:ph type="dt" sz="half" idx="10"/>
          </p:nvPr>
        </p:nvSpPr>
        <p:spPr/>
        <p:txBody>
          <a:bodyPr/>
          <a:lstStyle>
            <a:lvl1pPr>
              <a:defRPr/>
            </a:lvl1pPr>
          </a:lstStyle>
          <a:p>
            <a:fld id="{8A8919B4-5C94-44DE-8897-95C77764F8CB}" type="datetimeFigureOut">
              <a:rPr lang="en-US" altLang="en-US"/>
              <a:pPr/>
              <a:t>7/16/2023</a:t>
            </a:fld>
            <a:endParaRPr lang="en-US" altLang="en-US"/>
          </a:p>
        </p:txBody>
      </p:sp>
      <p:sp>
        <p:nvSpPr>
          <p:cNvPr id="6" name="Footer Placeholder 4">
            <a:extLst>
              <a:ext uri="{FF2B5EF4-FFF2-40B4-BE49-F238E27FC236}">
                <a16:creationId xmlns:a16="http://schemas.microsoft.com/office/drawing/2014/main" id="{1528CDAD-DA3D-4CD1-811F-8F13B389CC0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BC1EFDC-4FDC-4D4D-BDBE-9A11CB35688A}"/>
              </a:ext>
            </a:extLst>
          </p:cNvPr>
          <p:cNvSpPr>
            <a:spLocks noGrp="1"/>
          </p:cNvSpPr>
          <p:nvPr>
            <p:ph type="sldNum" sz="quarter" idx="12"/>
          </p:nvPr>
        </p:nvSpPr>
        <p:spPr/>
        <p:txBody>
          <a:bodyPr/>
          <a:lstStyle>
            <a:lvl1pPr>
              <a:defRPr/>
            </a:lvl1pPr>
          </a:lstStyle>
          <a:p>
            <a:fld id="{23315039-6ADA-411F-BA2E-6958C895FBC1}" type="slidenum">
              <a:rPr lang="en-US" altLang="en-US"/>
              <a:pPr/>
              <a:t>‹#›</a:t>
            </a:fld>
            <a:endParaRPr lang="en-US" altLang="en-US"/>
          </a:p>
        </p:txBody>
      </p:sp>
    </p:spTree>
    <p:extLst>
      <p:ext uri="{BB962C8B-B14F-4D97-AF65-F5344CB8AC3E}">
        <p14:creationId xmlns:p14="http://schemas.microsoft.com/office/powerpoint/2010/main" val="1647242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A118D46-B372-4D42-A5D4-6A6998C431B2}"/>
              </a:ext>
            </a:extLst>
          </p:cNvPr>
          <p:cNvSpPr>
            <a:spLocks noGrp="1"/>
          </p:cNvSpPr>
          <p:nvPr>
            <p:ph type="dt" sz="half" idx="10"/>
          </p:nvPr>
        </p:nvSpPr>
        <p:spPr/>
        <p:txBody>
          <a:bodyPr/>
          <a:lstStyle>
            <a:lvl1pPr>
              <a:defRPr/>
            </a:lvl1pPr>
          </a:lstStyle>
          <a:p>
            <a:fld id="{B793BD38-01BC-452C-9E91-E97DE14DF8EB}" type="datetimeFigureOut">
              <a:rPr lang="en-US" altLang="en-US"/>
              <a:pPr/>
              <a:t>7/16/2023</a:t>
            </a:fld>
            <a:endParaRPr lang="en-US" altLang="en-US"/>
          </a:p>
        </p:txBody>
      </p:sp>
      <p:sp>
        <p:nvSpPr>
          <p:cNvPr id="6" name="Footer Placeholder 4">
            <a:extLst>
              <a:ext uri="{FF2B5EF4-FFF2-40B4-BE49-F238E27FC236}">
                <a16:creationId xmlns:a16="http://schemas.microsoft.com/office/drawing/2014/main" id="{FCD3E8E8-F5DF-4AC0-A2C0-1AD3736594C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EBA658F-8D51-4DBD-ACD1-F56FD3B29BB7}"/>
              </a:ext>
            </a:extLst>
          </p:cNvPr>
          <p:cNvSpPr>
            <a:spLocks noGrp="1"/>
          </p:cNvSpPr>
          <p:nvPr>
            <p:ph type="sldNum" sz="quarter" idx="12"/>
          </p:nvPr>
        </p:nvSpPr>
        <p:spPr/>
        <p:txBody>
          <a:bodyPr/>
          <a:lstStyle>
            <a:lvl1pPr>
              <a:defRPr/>
            </a:lvl1pPr>
          </a:lstStyle>
          <a:p>
            <a:fld id="{29E5A4B9-CF8E-4B50-B998-A41478DDA504}" type="slidenum">
              <a:rPr lang="en-US" altLang="en-US"/>
              <a:pPr/>
              <a:t>‹#›</a:t>
            </a:fld>
            <a:endParaRPr lang="en-US" altLang="en-US"/>
          </a:p>
        </p:txBody>
      </p:sp>
    </p:spTree>
    <p:extLst>
      <p:ext uri="{BB962C8B-B14F-4D97-AF65-F5344CB8AC3E}">
        <p14:creationId xmlns:p14="http://schemas.microsoft.com/office/powerpoint/2010/main" val="3556989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F5E142F-8CC3-4186-8DB0-6E928DFEBAB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1ABE556-5113-4378-8746-142CEFE850C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4F8D44D-4DF2-46E7-8A97-7AF6878C6546}"/>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cs typeface="Arial" panose="020B0604020202020204" pitchFamily="34" charset="0"/>
              </a:defRPr>
            </a:lvl1pPr>
          </a:lstStyle>
          <a:p>
            <a:fld id="{61A4FFA8-C411-4FE9-94DF-14A768DD013B}" type="datetimeFigureOut">
              <a:rPr lang="en-US" altLang="en-US"/>
              <a:pPr/>
              <a:t>7/16/2023</a:t>
            </a:fld>
            <a:endParaRPr lang="en-US" altLang="en-US"/>
          </a:p>
        </p:txBody>
      </p:sp>
      <p:sp>
        <p:nvSpPr>
          <p:cNvPr id="5" name="Footer Placeholder 4">
            <a:extLst>
              <a:ext uri="{FF2B5EF4-FFF2-40B4-BE49-F238E27FC236}">
                <a16:creationId xmlns:a16="http://schemas.microsoft.com/office/drawing/2014/main" id="{70420C20-BAFC-46EE-8573-DCD0965716A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459E8DBD-EE87-4186-9527-DC28CF6D779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9F2CF79F-9B23-4158-AF0C-86FB386C4A1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82" r:id="rId1"/>
    <p:sldLayoutId id="2147484983" r:id="rId2"/>
    <p:sldLayoutId id="2147484984" r:id="rId3"/>
    <p:sldLayoutId id="2147484985" r:id="rId4"/>
    <p:sldLayoutId id="2147484986" r:id="rId5"/>
    <p:sldLayoutId id="2147484987" r:id="rId6"/>
    <p:sldLayoutId id="2147484988" r:id="rId7"/>
    <p:sldLayoutId id="2147484989" r:id="rId8"/>
    <p:sldLayoutId id="2147484990" r:id="rId9"/>
    <p:sldLayoutId id="2147484991" r:id="rId10"/>
    <p:sldLayoutId id="214748499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A74CC251-DC2F-4BF4-B30D-56A030C9B5D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B8980BD2-FA63-493C-A979-59C8C269835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12C1641-B6FD-47EE-A09F-F9C88342A51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F63D431-DC78-4B54-95A8-ED56F0CE3185}" type="datetimeFigureOut">
              <a:rPr lang="en-US"/>
              <a:pPr>
                <a:defRPr/>
              </a:pPr>
              <a:t>7/16/2023</a:t>
            </a:fld>
            <a:endParaRPr lang="en-US"/>
          </a:p>
        </p:txBody>
      </p:sp>
      <p:sp>
        <p:nvSpPr>
          <p:cNvPr id="5" name="Footer Placeholder 4">
            <a:extLst>
              <a:ext uri="{FF2B5EF4-FFF2-40B4-BE49-F238E27FC236}">
                <a16:creationId xmlns:a16="http://schemas.microsoft.com/office/drawing/2014/main" id="{54E1208A-CFC6-41F7-B3E2-519897D4A2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81039D0-7C6E-4F11-B7D9-91B22169501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fld id="{53172FEF-B8C6-4F7A-A887-21C244F0947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12.xml"/><Relationship Id="rId7" Type="http://schemas.openxmlformats.org/officeDocument/2006/relationships/image" Target="../media/image16.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5.png"/><Relationship Id="rId5" Type="http://schemas.openxmlformats.org/officeDocument/2006/relationships/image" Target="../media/image14.tiff"/><Relationship Id="rId4" Type="http://schemas.openxmlformats.org/officeDocument/2006/relationships/notesSlide" Target="../notesSlides/notesSlide9.xml"/><Relationship Id="rId9"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hyperlink" Target="mailto:tammy.bravo@earthscope.org"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tiff"/><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0.gif"/><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Box 14">
            <a:extLst>
              <a:ext uri="{FF2B5EF4-FFF2-40B4-BE49-F238E27FC236}">
                <a16:creationId xmlns:a16="http://schemas.microsoft.com/office/drawing/2014/main" id="{8E544ABC-F3C5-46F8-B6CE-FF23D2FEB67B}"/>
              </a:ext>
            </a:extLst>
          </p:cNvPr>
          <p:cNvSpPr txBox="1">
            <a:spLocks noChangeArrowheads="1"/>
          </p:cNvSpPr>
          <p:nvPr/>
        </p:nvSpPr>
        <p:spPr bwMode="auto">
          <a:xfrm>
            <a:off x="332993" y="1108678"/>
            <a:ext cx="3664578"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rPr>
              <a:t>At 10:48 pm Alaska time on July 15th, a magnitude 7.2 earthquake struck 88 km (55 miles) southwest of Sand Point at a depth of 32.6 km (20.3 miles).</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a:latin typeface="Arial" panose="020B0604020202020204" pitchFamily="34" charset="0"/>
              </a:rPr>
              <a:t>Thirteen </a:t>
            </a:r>
            <a:r>
              <a:rPr lang="en-US" altLang="en-US" sz="1800" dirty="0">
                <a:latin typeface="Arial" panose="020B0604020202020204" pitchFamily="34" charset="0"/>
              </a:rPr>
              <a:t>aftershocks followed ranging from magnitude 3.0 to </a:t>
            </a:r>
            <a:r>
              <a:rPr lang="en-US" altLang="en-US" sz="1800">
                <a:latin typeface="Arial" panose="020B0604020202020204" pitchFamily="34" charset="0"/>
              </a:rPr>
              <a:t>magnitude 5.7. </a:t>
            </a:r>
            <a:endParaRPr lang="en-US" altLang="en-US" sz="1800" dirty="0">
              <a:latin typeface="Arial" panose="020B0604020202020204" pitchFamily="34" charset="0"/>
            </a:endParaRP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No major damage was reported. </a:t>
            </a:r>
          </a:p>
          <a:p>
            <a:pPr>
              <a:spcBef>
                <a:spcPct val="0"/>
              </a:spcBef>
              <a:buFontTx/>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The initial National Tsunami Warning Center alert for coastal Alaska was canceled after determining that there was no threat.</a:t>
            </a:r>
          </a:p>
        </p:txBody>
      </p:sp>
      <p:sp>
        <p:nvSpPr>
          <p:cNvPr id="13" name="TextBox 12">
            <a:extLst>
              <a:ext uri="{FF2B5EF4-FFF2-40B4-BE49-F238E27FC236}">
                <a16:creationId xmlns:a16="http://schemas.microsoft.com/office/drawing/2014/main" id="{EA8BD89A-60BB-0E44-B68C-F5C9DBD9A994}"/>
              </a:ext>
            </a:extLst>
          </p:cNvPr>
          <p:cNvSpPr txBox="1"/>
          <p:nvPr/>
        </p:nvSpPr>
        <p:spPr>
          <a:xfrm>
            <a:off x="6974392" y="564441"/>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400" dirty="0"/>
              <a:t>54.460°N </a:t>
            </a:r>
            <a:r>
              <a:rPr lang="en-US" altLang="en-US" sz="1400" dirty="0">
                <a:latin typeface="Arial" panose="020B0604020202020204" pitchFamily="34" charset="0"/>
              </a:rPr>
              <a:t> </a:t>
            </a: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400" dirty="0"/>
              <a:t>160.760°W</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latin typeface="Arial" charset="0"/>
                <a:ea typeface="ＭＳ Ｐゴシック" pitchFamily="-109" charset="-128"/>
                <a:cs typeface="Arial" pitchFamily="34" charset="0"/>
              </a:rPr>
              <a:t> 32.6 km</a:t>
            </a:r>
          </a:p>
          <a:p>
            <a:pPr eaLnBrk="1" hangingPunct="1">
              <a:defRPr/>
            </a:pPr>
            <a:endParaRPr lang="en-US" dirty="0">
              <a:latin typeface="Arial" charset="0"/>
              <a:ea typeface="ＭＳ Ｐゴシック" pitchFamily="-109" charset="-128"/>
            </a:endParaRPr>
          </a:p>
        </p:txBody>
      </p:sp>
      <p:pic>
        <p:nvPicPr>
          <p:cNvPr id="3" name="Picture 2">
            <a:extLst>
              <a:ext uri="{FF2B5EF4-FFF2-40B4-BE49-F238E27FC236}">
                <a16:creationId xmlns:a16="http://schemas.microsoft.com/office/drawing/2014/main" id="{95F849E8-EBE7-C14D-AFD9-F568ADC09DC0}"/>
              </a:ext>
            </a:extLst>
          </p:cNvPr>
          <p:cNvPicPr>
            <a:picLocks noChangeAspect="1"/>
          </p:cNvPicPr>
          <p:nvPr/>
        </p:nvPicPr>
        <p:blipFill>
          <a:blip r:embed="rId3"/>
          <a:stretch>
            <a:fillRect/>
          </a:stretch>
        </p:blipFill>
        <p:spPr>
          <a:xfrm>
            <a:off x="4149222" y="1495539"/>
            <a:ext cx="4572000" cy="4813300"/>
          </a:xfrm>
          <a:prstGeom prst="rect">
            <a:avLst/>
          </a:prstGeom>
          <a:ln>
            <a:solidFill>
              <a:schemeClr val="tx1"/>
            </a:solidFill>
          </a:ln>
        </p:spPr>
      </p:pic>
      <p:sp>
        <p:nvSpPr>
          <p:cNvPr id="5" name="5-Point Star 4">
            <a:extLst>
              <a:ext uri="{FF2B5EF4-FFF2-40B4-BE49-F238E27FC236}">
                <a16:creationId xmlns:a16="http://schemas.microsoft.com/office/drawing/2014/main" id="{80573076-40E0-184A-A297-B2C54A7C3657}"/>
              </a:ext>
            </a:extLst>
          </p:cNvPr>
          <p:cNvSpPr/>
          <p:nvPr/>
        </p:nvSpPr>
        <p:spPr>
          <a:xfrm>
            <a:off x="5021802" y="5030954"/>
            <a:ext cx="312198" cy="312198"/>
          </a:xfrm>
          <a:prstGeom prst="star5">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6" name="TextBox 5">
            <a:extLst>
              <a:ext uri="{FF2B5EF4-FFF2-40B4-BE49-F238E27FC236}">
                <a16:creationId xmlns:a16="http://schemas.microsoft.com/office/drawing/2014/main" id="{7B93E721-98BD-654C-BBAC-E203116218D9}"/>
              </a:ext>
            </a:extLst>
          </p:cNvPr>
          <p:cNvSpPr txBox="1"/>
          <p:nvPr/>
        </p:nvSpPr>
        <p:spPr>
          <a:xfrm>
            <a:off x="5631155" y="5523131"/>
            <a:ext cx="1608133" cy="369332"/>
          </a:xfrm>
          <a:prstGeom prst="rect">
            <a:avLst/>
          </a:prstGeom>
          <a:noFill/>
        </p:spPr>
        <p:txBody>
          <a:bodyPr wrap="none" rtlCol="0">
            <a:spAutoFit/>
          </a:bodyPr>
          <a:lstStyle/>
          <a:p>
            <a:r>
              <a:rPr lang="en-US" sz="1800" dirty="0">
                <a:solidFill>
                  <a:srgbClr val="FF0000"/>
                </a:solidFill>
                <a:effectLst>
                  <a:outerShdw blurRad="50000" dist="30000" dir="5400000" algn="tl" rotWithShape="0">
                    <a:srgbClr val="000000">
                      <a:alpha val="30000"/>
                    </a:srgbClr>
                  </a:outerShdw>
                </a:effectLst>
                <a:ea typeface="+mj-ea"/>
              </a:rPr>
              <a:t>July 16, 2023</a:t>
            </a:r>
            <a:endParaRPr lang="en-US" dirty="0">
              <a:solidFill>
                <a:srgbClr val="FF0000"/>
              </a:solidFill>
            </a:endParaRPr>
          </a:p>
        </p:txBody>
      </p:sp>
      <p:cxnSp>
        <p:nvCxnSpPr>
          <p:cNvPr id="15" name="Straight Arrow Connector 14">
            <a:extLst>
              <a:ext uri="{FF2B5EF4-FFF2-40B4-BE49-F238E27FC236}">
                <a16:creationId xmlns:a16="http://schemas.microsoft.com/office/drawing/2014/main" id="{61915211-A127-774C-8959-635D98977A13}"/>
              </a:ext>
            </a:extLst>
          </p:cNvPr>
          <p:cNvCxnSpPr>
            <a:cxnSpLocks/>
            <a:stCxn id="6" idx="1"/>
            <a:endCxn id="5" idx="3"/>
          </p:cNvCxnSpPr>
          <p:nvPr/>
        </p:nvCxnSpPr>
        <p:spPr>
          <a:xfrm flipH="1" flipV="1">
            <a:off x="5274375" y="5343151"/>
            <a:ext cx="356780" cy="364646"/>
          </a:xfrm>
          <a:prstGeom prst="straightConnector1">
            <a:avLst/>
          </a:prstGeom>
          <a:ln w="22225">
            <a:solidFill>
              <a:srgbClr val="FF0000"/>
            </a:solidFill>
            <a:tailEnd type="triangle"/>
          </a:ln>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id="{74179CC2-0A08-7F4D-8970-5235CA6EE743}"/>
              </a:ext>
            </a:extLst>
          </p:cNvPr>
          <p:cNvSpPr txBox="1"/>
          <p:nvPr/>
        </p:nvSpPr>
        <p:spPr>
          <a:xfrm>
            <a:off x="6309426" y="3278503"/>
            <a:ext cx="1413379" cy="230832"/>
          </a:xfrm>
          <a:prstGeom prst="rect">
            <a:avLst/>
          </a:prstGeom>
          <a:noFill/>
        </p:spPr>
        <p:txBody>
          <a:bodyPr wrap="square" rtlCol="0">
            <a:spAutoFit/>
          </a:bodyPr>
          <a:lstStyle/>
          <a:p>
            <a:r>
              <a:rPr lang="en-US" sz="900" dirty="0">
                <a:solidFill>
                  <a:srgbClr val="FF7FE8"/>
                </a:solidFill>
              </a:rPr>
              <a:t>Anchorage</a:t>
            </a:r>
          </a:p>
        </p:txBody>
      </p:sp>
      <p:sp>
        <p:nvSpPr>
          <p:cNvPr id="14" name="TextBox 13">
            <a:extLst>
              <a:ext uri="{FF2B5EF4-FFF2-40B4-BE49-F238E27FC236}">
                <a16:creationId xmlns:a16="http://schemas.microsoft.com/office/drawing/2014/main" id="{9728D2A6-018C-0E41-8208-790D7E75FA38}"/>
              </a:ext>
            </a:extLst>
          </p:cNvPr>
          <p:cNvSpPr txBox="1"/>
          <p:nvPr/>
        </p:nvSpPr>
        <p:spPr>
          <a:xfrm>
            <a:off x="4149319" y="4548769"/>
            <a:ext cx="894597" cy="230832"/>
          </a:xfrm>
          <a:prstGeom prst="rect">
            <a:avLst/>
          </a:prstGeom>
          <a:noFill/>
        </p:spPr>
        <p:txBody>
          <a:bodyPr wrap="square" rtlCol="0">
            <a:spAutoFit/>
          </a:bodyPr>
          <a:lstStyle/>
          <a:p>
            <a:r>
              <a:rPr lang="en-US" sz="900" dirty="0">
                <a:solidFill>
                  <a:schemeClr val="bg1"/>
                </a:solidFill>
              </a:rPr>
              <a:t>Sand Point</a:t>
            </a:r>
          </a:p>
        </p:txBody>
      </p:sp>
      <p:cxnSp>
        <p:nvCxnSpPr>
          <p:cNvPr id="4" name="Straight Arrow Connector 3">
            <a:extLst>
              <a:ext uri="{FF2B5EF4-FFF2-40B4-BE49-F238E27FC236}">
                <a16:creationId xmlns:a16="http://schemas.microsoft.com/office/drawing/2014/main" id="{C4D19636-4BA4-0849-A0C7-5E24C10A2CB7}"/>
              </a:ext>
            </a:extLst>
          </p:cNvPr>
          <p:cNvCxnSpPr/>
          <p:nvPr/>
        </p:nvCxnSpPr>
        <p:spPr>
          <a:xfrm>
            <a:off x="4596617" y="4726538"/>
            <a:ext cx="526002" cy="235385"/>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443D2C6E-1F75-B945-A6BC-6366AE65EDA6}"/>
              </a:ext>
            </a:extLst>
          </p:cNvPr>
          <p:cNvSpPr txBox="1"/>
          <p:nvPr/>
        </p:nvSpPr>
        <p:spPr>
          <a:xfrm>
            <a:off x="4612343" y="4266835"/>
            <a:ext cx="1131116" cy="246221"/>
          </a:xfrm>
          <a:prstGeom prst="rect">
            <a:avLst/>
          </a:prstGeom>
          <a:noFill/>
        </p:spPr>
        <p:txBody>
          <a:bodyPr wrap="square" rtlCol="0">
            <a:spAutoFit/>
          </a:bodyPr>
          <a:lstStyle/>
          <a:p>
            <a:r>
              <a:rPr lang="en-US" sz="1000" i="1" dirty="0">
                <a:solidFill>
                  <a:srgbClr val="00B0F0"/>
                </a:solidFill>
                <a:latin typeface="Times New Roman" panose="02020603050405020304" pitchFamily="18" charset="0"/>
                <a:cs typeface="Times New Roman" panose="02020603050405020304" pitchFamily="18" charset="0"/>
              </a:rPr>
              <a:t>Bristol Bay</a:t>
            </a:r>
          </a:p>
        </p:txBody>
      </p:sp>
      <p:sp>
        <p:nvSpPr>
          <p:cNvPr id="16" name="TextBox 15">
            <a:extLst>
              <a:ext uri="{FF2B5EF4-FFF2-40B4-BE49-F238E27FC236}">
                <a16:creationId xmlns:a16="http://schemas.microsoft.com/office/drawing/2014/main" id="{0DD6BBA3-024C-DB48-98BB-B8D64B4ECA56}"/>
              </a:ext>
            </a:extLst>
          </p:cNvPr>
          <p:cNvSpPr txBox="1"/>
          <p:nvPr/>
        </p:nvSpPr>
        <p:spPr>
          <a:xfrm>
            <a:off x="7009383" y="4242874"/>
            <a:ext cx="1131116" cy="246221"/>
          </a:xfrm>
          <a:prstGeom prst="rect">
            <a:avLst/>
          </a:prstGeom>
          <a:noFill/>
        </p:spPr>
        <p:txBody>
          <a:bodyPr wrap="square" rtlCol="0">
            <a:spAutoFit/>
          </a:bodyPr>
          <a:lstStyle/>
          <a:p>
            <a:r>
              <a:rPr lang="en-US" sz="1000" i="1" dirty="0">
                <a:solidFill>
                  <a:srgbClr val="00B0F0"/>
                </a:solidFill>
                <a:latin typeface="Times New Roman" panose="02020603050405020304" pitchFamily="18" charset="0"/>
                <a:cs typeface="Times New Roman" panose="02020603050405020304" pitchFamily="18" charset="0"/>
              </a:rPr>
              <a:t>Gulf of Alaska</a:t>
            </a:r>
          </a:p>
        </p:txBody>
      </p:sp>
      <p:pic>
        <p:nvPicPr>
          <p:cNvPr id="2" name="Picture 1" descr="A picture containing candelabrum, fan, grate&#10;&#10;Description automatically generated">
            <a:extLst>
              <a:ext uri="{FF2B5EF4-FFF2-40B4-BE49-F238E27FC236}">
                <a16:creationId xmlns:a16="http://schemas.microsoft.com/office/drawing/2014/main" id="{EA01AFA1-B127-9837-2D90-298DC304AF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8" name="Rectangle 7">
            <a:extLst>
              <a:ext uri="{FF2B5EF4-FFF2-40B4-BE49-F238E27FC236}">
                <a16:creationId xmlns:a16="http://schemas.microsoft.com/office/drawing/2014/main" id="{DFCF09AD-FEB0-95C5-A9A2-5B1DD6ED66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A270886E-BCEF-9E4C-9E39-82673527D72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271463" y="6370817"/>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3" name="Picture 2">
            <a:extLst>
              <a:ext uri="{FF2B5EF4-FFF2-40B4-BE49-F238E27FC236}">
                <a16:creationId xmlns:a16="http://schemas.microsoft.com/office/drawing/2014/main" id="{7B5D9501-D7C5-754D-8208-8A7AC7F807EE}"/>
              </a:ext>
            </a:extLst>
          </p:cNvPr>
          <p:cNvPicPr>
            <a:picLocks noChangeAspect="1"/>
          </p:cNvPicPr>
          <p:nvPr/>
        </p:nvPicPr>
        <p:blipFill>
          <a:blip r:embed="rId5"/>
          <a:stretch>
            <a:fillRect/>
          </a:stretch>
        </p:blipFill>
        <p:spPr>
          <a:xfrm>
            <a:off x="560308" y="4114800"/>
            <a:ext cx="2164423" cy="2258529"/>
          </a:xfrm>
          <a:prstGeom prst="rect">
            <a:avLst/>
          </a:prstGeom>
        </p:spPr>
      </p:pic>
      <p:sp>
        <p:nvSpPr>
          <p:cNvPr id="21" name="TextBox 7">
            <a:extLst>
              <a:ext uri="{FF2B5EF4-FFF2-40B4-BE49-F238E27FC236}">
                <a16:creationId xmlns:a16="http://schemas.microsoft.com/office/drawing/2014/main" id="{34F43125-E5A1-A541-8A87-D4A7CC3C9D43}"/>
              </a:ext>
            </a:extLst>
          </p:cNvPr>
          <p:cNvSpPr txBox="1">
            <a:spLocks noChangeArrowheads="1"/>
          </p:cNvSpPr>
          <p:nvPr/>
        </p:nvSpPr>
        <p:spPr bwMode="auto">
          <a:xfrm>
            <a:off x="401127" y="1139373"/>
            <a:ext cx="5009073" cy="204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200"/>
              </a:lnSpc>
              <a:spcBef>
                <a:spcPct val="0"/>
              </a:spcBef>
              <a:buNone/>
            </a:pPr>
            <a:r>
              <a:rPr lang="en-US" altLang="en-US" sz="1600" dirty="0">
                <a:latin typeface="Arial" panose="020B0604020202020204" pitchFamily="34" charset="0"/>
              </a:rPr>
              <a:t>Shaded areas show quadrants of the focal sphere in which the P-wave first-motions are away from the source, and unshaded areas show quadrants in which the P-wave first-motions are toward the source. The letters represent the axis of maximum compressional strain (P) and the axis of maximum extensional strain (T) resulting from the earthquake.</a:t>
            </a:r>
          </a:p>
        </p:txBody>
      </p:sp>
      <p:grpSp>
        <p:nvGrpSpPr>
          <p:cNvPr id="22" name="Group 4">
            <a:extLst>
              <a:ext uri="{FF2B5EF4-FFF2-40B4-BE49-F238E27FC236}">
                <a16:creationId xmlns:a16="http://schemas.microsoft.com/office/drawing/2014/main" id="{4519750B-E88B-2345-A58C-7DE9A6634480}"/>
              </a:ext>
            </a:extLst>
          </p:cNvPr>
          <p:cNvGrpSpPr>
            <a:grpSpLocks/>
          </p:cNvGrpSpPr>
          <p:nvPr/>
        </p:nvGrpSpPr>
        <p:grpSpPr bwMode="auto">
          <a:xfrm>
            <a:off x="5157284" y="4769392"/>
            <a:ext cx="3752850" cy="2068512"/>
            <a:chOff x="4934565" y="2503547"/>
            <a:chExt cx="3752235" cy="2068453"/>
          </a:xfrm>
        </p:grpSpPr>
        <p:pic>
          <p:nvPicPr>
            <p:cNvPr id="23" name="Picture 4">
              <a:extLst>
                <a:ext uri="{FF2B5EF4-FFF2-40B4-BE49-F238E27FC236}">
                  <a16:creationId xmlns:a16="http://schemas.microsoft.com/office/drawing/2014/main" id="{CFF6AAB4-D937-3547-872D-7882FB79588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34565" y="2503547"/>
              <a:ext cx="3730625" cy="158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a:extLst>
                <a:ext uri="{FF2B5EF4-FFF2-40B4-BE49-F238E27FC236}">
                  <a16:creationId xmlns:a16="http://schemas.microsoft.com/office/drawing/2014/main" id="{C2FFE1A4-08BD-AA4D-B6D0-D89006AF293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151436" y="4098261"/>
              <a:ext cx="3535364" cy="473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 name="GIF_FocalMechanism_Thrust">
            <a:hlinkClick r:id="" action="ppaction://media"/>
            <a:extLst>
              <a:ext uri="{FF2B5EF4-FFF2-40B4-BE49-F238E27FC236}">
                <a16:creationId xmlns:a16="http://schemas.microsoft.com/office/drawing/2014/main" id="{B0EABE05-7220-4445-8A44-B1954A91009B}"/>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749117" y="746927"/>
            <a:ext cx="3161018" cy="2239054"/>
          </a:xfrm>
          <a:prstGeom prst="rect">
            <a:avLst/>
          </a:prstGeom>
        </p:spPr>
      </p:pic>
      <p:pic>
        <p:nvPicPr>
          <p:cNvPr id="2" name="Picture 1" descr="A picture containing candelabrum, fan, grate&#10;&#10;Description automatically generated">
            <a:extLst>
              <a:ext uri="{FF2B5EF4-FFF2-40B4-BE49-F238E27FC236}">
                <a16:creationId xmlns:a16="http://schemas.microsoft.com/office/drawing/2014/main" id="{8401BCD7-4061-73F8-3E22-725DA0E0E19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4256CE60-778B-55DA-458C-B5AAD445629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9A8A2C91-8DCE-F840-6445-1B1E20BFE7B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6" name="TextBox 5">
            <a:extLst>
              <a:ext uri="{FF2B5EF4-FFF2-40B4-BE49-F238E27FC236}">
                <a16:creationId xmlns:a16="http://schemas.microsoft.com/office/drawing/2014/main" id="{732D54F1-EFE8-BB1B-3908-1EDA6D14030D}"/>
              </a:ext>
            </a:extLst>
          </p:cNvPr>
          <p:cNvSpPr txBox="1"/>
          <p:nvPr/>
        </p:nvSpPr>
        <p:spPr>
          <a:xfrm>
            <a:off x="3013576" y="3297260"/>
            <a:ext cx="5896558" cy="1779974"/>
          </a:xfrm>
          <a:prstGeom prst="rect">
            <a:avLst/>
          </a:prstGeom>
          <a:noFill/>
        </p:spPr>
        <p:txBody>
          <a:bodyPr wrap="square" rtlCol="0">
            <a:spAutoFit/>
          </a:bodyPr>
          <a:lstStyle/>
          <a:p>
            <a:pPr eaLnBrk="1" hangingPunct="1">
              <a:lnSpc>
                <a:spcPts val="2200"/>
              </a:lnSpc>
              <a:spcBef>
                <a:spcPct val="0"/>
              </a:spcBef>
              <a:buFontTx/>
              <a:buNone/>
            </a:pPr>
            <a:r>
              <a:rPr lang="en-US" altLang="en-US" sz="1600" dirty="0">
                <a:latin typeface="Arial" panose="020B0604020202020204" pitchFamily="34" charset="0"/>
              </a:rPr>
              <a:t>According to the USGS, the preliminary location, depth and focal mechanism of the event indicate rupture occurred on a north-northwest-dipping thrust fault. This is consistent with the July 16, 2023 earthquake occurring on the Pacific–North America subduction zone megathrust.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4"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5"/>
                                        </p:tgtEl>
                                      </p:cBhvr>
                                    </p:cmd>
                                  </p:childTnLst>
                                </p:cTn>
                              </p:par>
                            </p:childTnLst>
                          </p:cTn>
                        </p:par>
                      </p:childTnLst>
                    </p:cTn>
                  </p:par>
                </p:childTnLst>
              </p:cTn>
              <p:nextCondLst>
                <p:cond evt="onClick" delay="0">
                  <p:tgtEl>
                    <p:spTgt spid="25"/>
                  </p:tgtEl>
                </p:cond>
              </p:nextCondLst>
            </p:seq>
            <p:video>
              <p:cMediaNode vol="80000">
                <p:cTn id="12" fill="hold" display="0">
                  <p:stCondLst>
                    <p:cond delay="indefinite"/>
                  </p:stCondLst>
                </p:cTn>
                <p:tgtEl>
                  <p:spTgt spid="25"/>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088BE3EF-9CA6-4849-BD47-72F0BD8B2728}"/>
              </a:ext>
            </a:extLst>
          </p:cNvPr>
          <p:cNvPicPr>
            <a:picLocks noChangeAspect="1"/>
          </p:cNvPicPr>
          <p:nvPr/>
        </p:nvPicPr>
        <p:blipFill>
          <a:blip r:embed="rId3"/>
          <a:stretch>
            <a:fillRect/>
          </a:stretch>
        </p:blipFill>
        <p:spPr>
          <a:xfrm>
            <a:off x="1219200" y="1112783"/>
            <a:ext cx="7212075" cy="5577840"/>
          </a:xfrm>
          <a:prstGeom prst="rect">
            <a:avLst/>
          </a:prstGeom>
        </p:spPr>
      </p:pic>
      <p:sp>
        <p:nvSpPr>
          <p:cNvPr id="23" name="TextBox 4">
            <a:extLst>
              <a:ext uri="{FF2B5EF4-FFF2-40B4-BE49-F238E27FC236}">
                <a16:creationId xmlns:a16="http://schemas.microsoft.com/office/drawing/2014/main" id="{D5557546-ED04-D845-A826-9BBEBFFC6EB8}"/>
              </a:ext>
            </a:extLst>
          </p:cNvPr>
          <p:cNvSpPr txBox="1">
            <a:spLocks noChangeArrowheads="1"/>
          </p:cNvSpPr>
          <p:nvPr/>
        </p:nvSpPr>
        <p:spPr bwMode="auto">
          <a:xfrm flipH="1">
            <a:off x="3531869" y="1549013"/>
            <a:ext cx="304886" cy="38159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24" name="TextBox 11">
            <a:extLst>
              <a:ext uri="{FF2B5EF4-FFF2-40B4-BE49-F238E27FC236}">
                <a16:creationId xmlns:a16="http://schemas.microsoft.com/office/drawing/2014/main" id="{4F624654-987F-524C-B46B-2384347E9AE9}"/>
              </a:ext>
            </a:extLst>
          </p:cNvPr>
          <p:cNvSpPr txBox="1">
            <a:spLocks noChangeArrowheads="1"/>
          </p:cNvSpPr>
          <p:nvPr/>
        </p:nvSpPr>
        <p:spPr bwMode="auto">
          <a:xfrm>
            <a:off x="5333916" y="1521775"/>
            <a:ext cx="338137" cy="369887"/>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25" name="TextBox 7">
            <a:extLst>
              <a:ext uri="{FF2B5EF4-FFF2-40B4-BE49-F238E27FC236}">
                <a16:creationId xmlns:a16="http://schemas.microsoft.com/office/drawing/2014/main" id="{13C11B62-4A27-EA4C-B05A-AF65FFD3E57F}"/>
              </a:ext>
            </a:extLst>
          </p:cNvPr>
          <p:cNvSpPr txBox="1">
            <a:spLocks noChangeArrowheads="1"/>
          </p:cNvSpPr>
          <p:nvPr/>
        </p:nvSpPr>
        <p:spPr bwMode="auto">
          <a:xfrm>
            <a:off x="2098737" y="967247"/>
            <a:ext cx="6332538"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3039 km (1888 miles, 27.4°) from the location of this earthquake. </a:t>
            </a:r>
          </a:p>
        </p:txBody>
      </p:sp>
      <p:sp>
        <p:nvSpPr>
          <p:cNvPr id="26" name="TextBox 4">
            <a:extLst>
              <a:ext uri="{FF2B5EF4-FFF2-40B4-BE49-F238E27FC236}">
                <a16:creationId xmlns:a16="http://schemas.microsoft.com/office/drawing/2014/main" id="{B3921E0E-46A2-0E42-9E18-A39463C0B96C}"/>
              </a:ext>
            </a:extLst>
          </p:cNvPr>
          <p:cNvSpPr txBox="1">
            <a:spLocks noChangeArrowheads="1"/>
          </p:cNvSpPr>
          <p:nvPr/>
        </p:nvSpPr>
        <p:spPr bwMode="auto">
          <a:xfrm>
            <a:off x="1718177" y="3035749"/>
            <a:ext cx="7093659"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Following the earthquake, it took 5 minutes and 41 seconds for the compressional P waves to travel a curved path through the mantle from the earthquake to Bend, Oregon.</a:t>
            </a:r>
          </a:p>
        </p:txBody>
      </p:sp>
      <p:sp>
        <p:nvSpPr>
          <p:cNvPr id="27" name="TextBox 6">
            <a:extLst>
              <a:ext uri="{FF2B5EF4-FFF2-40B4-BE49-F238E27FC236}">
                <a16:creationId xmlns:a16="http://schemas.microsoft.com/office/drawing/2014/main" id="{0028C040-FDA2-8C49-8289-3C7AB808CC5A}"/>
              </a:ext>
            </a:extLst>
          </p:cNvPr>
          <p:cNvSpPr txBox="1">
            <a:spLocks noChangeArrowheads="1"/>
          </p:cNvSpPr>
          <p:nvPr/>
        </p:nvSpPr>
        <p:spPr bwMode="auto">
          <a:xfrm>
            <a:off x="1785206" y="4890655"/>
            <a:ext cx="6959600"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400" dirty="0">
                <a:latin typeface="Arial" panose="020B0604020202020204" pitchFamily="34" charset="0"/>
              </a:rPr>
              <a:t>Surface waves traveled the </a:t>
            </a:r>
            <a:r>
              <a:rPr lang="en-US" altLang="en-US" sz="1400" dirty="0">
                <a:solidFill>
                  <a:srgbClr val="000000"/>
                </a:solidFill>
                <a:latin typeface="Arial" panose="020B0604020202020204" pitchFamily="34" charset="0"/>
              </a:rPr>
              <a:t>3039 km (1888 miles, 27.4°) </a:t>
            </a:r>
            <a:r>
              <a:rPr lang="en-US" altLang="en-US" sz="1400" dirty="0">
                <a:latin typeface="Arial" panose="020B0604020202020204" pitchFamily="34" charset="0"/>
              </a:rPr>
              <a:t>along the perimeter of the Earth from the earthquake to the recording station. The surface wave began to arrive in Bend 13 minutes after the earthquake occurred in Alaska.  </a:t>
            </a:r>
          </a:p>
        </p:txBody>
      </p:sp>
      <p:sp>
        <p:nvSpPr>
          <p:cNvPr id="28" name="TextBox 9">
            <a:extLst>
              <a:ext uri="{FF2B5EF4-FFF2-40B4-BE49-F238E27FC236}">
                <a16:creationId xmlns:a16="http://schemas.microsoft.com/office/drawing/2014/main" id="{03A9D151-D007-3D4F-ACAE-6E4559951993}"/>
              </a:ext>
            </a:extLst>
          </p:cNvPr>
          <p:cNvSpPr txBox="1">
            <a:spLocks noChangeArrowheads="1"/>
          </p:cNvSpPr>
          <p:nvPr/>
        </p:nvSpPr>
        <p:spPr bwMode="auto">
          <a:xfrm>
            <a:off x="1839975" y="3963668"/>
            <a:ext cx="6850063"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S waves are shear waves that follow the same path through the mantle as P waves.  S waves took 10 minutes and 20 seconds to travel from the earthquake to Bend.</a:t>
            </a:r>
          </a:p>
        </p:txBody>
      </p:sp>
      <p:sp>
        <p:nvSpPr>
          <p:cNvPr id="29" name="Rectangle 28">
            <a:extLst>
              <a:ext uri="{FF2B5EF4-FFF2-40B4-BE49-F238E27FC236}">
                <a16:creationId xmlns:a16="http://schemas.microsoft.com/office/drawing/2014/main" id="{2FE32480-9BAB-BC44-8F83-0AA64D7350DE}"/>
              </a:ext>
            </a:extLst>
          </p:cNvPr>
          <p:cNvSpPr/>
          <p:nvPr/>
        </p:nvSpPr>
        <p:spPr>
          <a:xfrm>
            <a:off x="6519284" y="5467738"/>
            <a:ext cx="2002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B9D3FB41-3C2F-BF4F-862C-DE1BC7152D2E}"/>
              </a:ext>
            </a:extLst>
          </p:cNvPr>
          <p:cNvSpPr txBox="1"/>
          <p:nvPr/>
        </p:nvSpPr>
        <p:spPr>
          <a:xfrm>
            <a:off x="5914663" y="2498688"/>
            <a:ext cx="2516612" cy="369332"/>
          </a:xfrm>
          <a:prstGeom prst="rect">
            <a:avLst/>
          </a:prstGeom>
          <a:solidFill>
            <a:schemeClr val="bg1"/>
          </a:solidFill>
        </p:spPr>
        <p:txBody>
          <a:bodyPr wrap="square">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pic>
        <p:nvPicPr>
          <p:cNvPr id="2" name="Picture 1" descr="A picture containing candelabrum, fan, grate&#10;&#10;Description automatically generated">
            <a:extLst>
              <a:ext uri="{FF2B5EF4-FFF2-40B4-BE49-F238E27FC236}">
                <a16:creationId xmlns:a16="http://schemas.microsoft.com/office/drawing/2014/main" id="{8FEAE677-8714-DFB6-06C9-C106CCEC17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5BD9B81B-AB6E-BC63-3315-8BC3B7E8024D}"/>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itle 1">
            <a:extLst>
              <a:ext uri="{FF2B5EF4-FFF2-40B4-BE49-F238E27FC236}">
                <a16:creationId xmlns:a16="http://schemas.microsoft.com/office/drawing/2014/main" id="{52B073BD-56CF-5B41-1DBA-29DF27A7399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6052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9">
            <a:extLst>
              <a:ext uri="{FF2B5EF4-FFF2-40B4-BE49-F238E27FC236}">
                <a16:creationId xmlns:a16="http://schemas.microsoft.com/office/drawing/2014/main" id="{09AF149C-B974-56BA-7378-DA23F54035E8}"/>
              </a:ext>
            </a:extLst>
          </p:cNvPr>
          <p:cNvSpPr txBox="1">
            <a:spLocks noChangeArrowheads="1"/>
          </p:cNvSpPr>
          <p:nvPr/>
        </p:nvSpPr>
        <p:spPr bwMode="auto">
          <a:xfrm>
            <a:off x="642144" y="398943"/>
            <a:ext cx="78597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73583"/>
                </a:solidFill>
                <a:latin typeface="Arial" panose="020B0604020202020204" pitchFamily="34" charset="0"/>
              </a:rPr>
              <a:t>Teachable Moments are a service of</a:t>
            </a:r>
            <a:endParaRPr lang="en-US" altLang="en-US" sz="1800" dirty="0">
              <a:solidFill>
                <a:srgbClr val="373583"/>
              </a:solidFill>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a:t>
            </a:r>
            <a:r>
              <a:rPr lang="en-US" altLang="en-US" sz="1800" dirty="0" err="1">
                <a:latin typeface="Arial" panose="020B0604020202020204" pitchFamily="34" charset="0"/>
              </a:rPr>
              <a:t>EarthScope</a:t>
            </a:r>
            <a:r>
              <a:rPr lang="en-US" altLang="en-US" sz="1800" dirty="0">
                <a:latin typeface="Arial" panose="020B0604020202020204" pitchFamily="34" charset="0"/>
              </a:rPr>
              <a:t> Consortium</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3"/>
              </a:rPr>
              <a:t>tammy.bravo@earthscope.org</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send a blank email to earthquakes+subscribe@earthscope.org</a:t>
            </a:r>
          </a:p>
        </p:txBody>
      </p:sp>
      <p:pic>
        <p:nvPicPr>
          <p:cNvPr id="3" name="Picture 1">
            <a:extLst>
              <a:ext uri="{FF2B5EF4-FFF2-40B4-BE49-F238E27FC236}">
                <a16:creationId xmlns:a16="http://schemas.microsoft.com/office/drawing/2014/main" id="{4A312A01-6791-A2BD-4DAD-2CF1A422D0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F849BB-0B57-E0CD-D0CD-F71BCCFCAFC6}"/>
              </a:ext>
            </a:extLst>
          </p:cNvPr>
          <p:cNvSpPr txBox="1"/>
          <p:nvPr/>
        </p:nvSpPr>
        <p:spPr>
          <a:xfrm>
            <a:off x="132340" y="6248400"/>
            <a:ext cx="9022791" cy="800219"/>
          </a:xfrm>
          <a:prstGeom prst="rect">
            <a:avLst/>
          </a:prstGeom>
          <a:noFill/>
        </p:spPr>
        <p:txBody>
          <a:bodyPr wrap="none" rtlCol="0">
            <a:spAutoFit/>
          </a:bodyPr>
          <a:lstStyle/>
          <a:p>
            <a:pPr algn="ctr"/>
            <a:r>
              <a:rPr lang="en-US" sz="1400" dirty="0"/>
              <a:t>These resources have been developed as part of the SAGE facility operated by the </a:t>
            </a:r>
            <a:r>
              <a:rPr lang="en-US" sz="1400" dirty="0" err="1"/>
              <a:t>EarthScope</a:t>
            </a:r>
            <a:r>
              <a:rPr lang="en-US" sz="1400" dirty="0"/>
              <a:t> Consortium</a:t>
            </a:r>
          </a:p>
          <a:p>
            <a:pPr algn="ctr"/>
            <a:r>
              <a:rPr lang="en-US" sz="1400" dirty="0"/>
              <a:t> via support from the National Science Foundation. </a:t>
            </a:r>
          </a:p>
          <a:p>
            <a:endParaRPr lang="en-US" dirty="0"/>
          </a:p>
        </p:txBody>
      </p:sp>
      <p:pic>
        <p:nvPicPr>
          <p:cNvPr id="7" name="Picture 6" descr="Graphical user interface&#10;&#10;Description automatically generated with medium confidence">
            <a:extLst>
              <a:ext uri="{FF2B5EF4-FFF2-40B4-BE49-F238E27FC236}">
                <a16:creationId xmlns:a16="http://schemas.microsoft.com/office/drawing/2014/main" id="{670C5F3C-E2EE-CDBC-B58F-617EBAC66E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Tree>
    <p:extLst>
      <p:ext uri="{BB962C8B-B14F-4D97-AF65-F5344CB8AC3E}">
        <p14:creationId xmlns:p14="http://schemas.microsoft.com/office/powerpoint/2010/main" val="1457623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2" descr="scale.jpg">
            <a:extLst>
              <a:ext uri="{FF2B5EF4-FFF2-40B4-BE49-F238E27FC236}">
                <a16:creationId xmlns:a16="http://schemas.microsoft.com/office/drawing/2014/main" id="{A385BDDE-E142-4E81-8199-30C8D4090B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Box 13">
            <a:extLst>
              <a:ext uri="{FF2B5EF4-FFF2-40B4-BE49-F238E27FC236}">
                <a16:creationId xmlns:a16="http://schemas.microsoft.com/office/drawing/2014/main" id="{8E739D98-7FBA-4703-B607-2E35C1FE256C}"/>
              </a:ext>
            </a:extLst>
          </p:cNvPr>
          <p:cNvSpPr txBox="1">
            <a:spLocks noChangeArrowheads="1"/>
          </p:cNvSpPr>
          <p:nvPr/>
        </p:nvSpPr>
        <p:spPr bwMode="auto">
          <a:xfrm>
            <a:off x="271463" y="3633788"/>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b="1">
                <a:latin typeface="Arial" panose="020B0604020202020204" pitchFamily="34" charset="0"/>
              </a:rPr>
              <a:t>Modified Mercalli Intensity</a:t>
            </a:r>
          </a:p>
        </p:txBody>
      </p:sp>
      <p:sp>
        <p:nvSpPr>
          <p:cNvPr id="29700" name="TextBox 14">
            <a:extLst>
              <a:ext uri="{FF2B5EF4-FFF2-40B4-BE49-F238E27FC236}">
                <a16:creationId xmlns:a16="http://schemas.microsoft.com/office/drawing/2014/main" id="{15BD5CAA-F52D-4F0A-8B8D-406E49FCB88E}"/>
              </a:ext>
            </a:extLst>
          </p:cNvPr>
          <p:cNvSpPr txBox="1">
            <a:spLocks noChangeArrowheads="1"/>
          </p:cNvSpPr>
          <p:nvPr/>
        </p:nvSpPr>
        <p:spPr bwMode="auto">
          <a:xfrm>
            <a:off x="2541588" y="341947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latin typeface="Arial" panose="020B0604020202020204" pitchFamily="34" charset="0"/>
              </a:rPr>
              <a:t>Perceived </a:t>
            </a:r>
          </a:p>
          <a:p>
            <a:pPr algn="ctr" eaLnBrk="1" hangingPunct="1">
              <a:spcBef>
                <a:spcPct val="0"/>
              </a:spcBef>
              <a:spcAft>
                <a:spcPts val="600"/>
              </a:spcAft>
              <a:buFontTx/>
              <a:buNone/>
            </a:pPr>
            <a:r>
              <a:rPr lang="en-US" altLang="en-US" sz="1400" b="1">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p>
          <a:p>
            <a:pPr eaLnBrk="1" hangingPunct="1">
              <a:spcBef>
                <a:spcPct val="0"/>
              </a:spcBef>
              <a:buFontTx/>
              <a:buNone/>
            </a:pPr>
            <a:endParaRPr lang="en-US" altLang="en-US" sz="1800">
              <a:latin typeface="Arial" panose="020B0604020202020204" pitchFamily="34" charset="0"/>
            </a:endParaRPr>
          </a:p>
        </p:txBody>
      </p:sp>
      <p:sp>
        <p:nvSpPr>
          <p:cNvPr id="29701" name="TextBox 15">
            <a:extLst>
              <a:ext uri="{FF2B5EF4-FFF2-40B4-BE49-F238E27FC236}">
                <a16:creationId xmlns:a16="http://schemas.microsoft.com/office/drawing/2014/main" id="{2E0CDB82-30FB-46CE-8425-BEB343449731}"/>
              </a:ext>
            </a:extLst>
          </p:cNvPr>
          <p:cNvSpPr txBox="1">
            <a:spLocks noChangeArrowheads="1"/>
          </p:cNvSpPr>
          <p:nvPr/>
        </p:nvSpPr>
        <p:spPr bwMode="auto">
          <a:xfrm>
            <a:off x="4297344" y="6384365"/>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USGS Estimated shaking intensity from M 7.2 Earthquake</a:t>
            </a:r>
          </a:p>
        </p:txBody>
      </p:sp>
      <p:sp>
        <p:nvSpPr>
          <p:cNvPr id="29702" name="TextBox 15">
            <a:extLst>
              <a:ext uri="{FF2B5EF4-FFF2-40B4-BE49-F238E27FC236}">
                <a16:creationId xmlns:a16="http://schemas.microsoft.com/office/drawing/2014/main" id="{2FF33FFE-0861-4651-BC2F-8182A70FAD32}"/>
              </a:ext>
            </a:extLst>
          </p:cNvPr>
          <p:cNvSpPr txBox="1">
            <a:spLocks noChangeArrowheads="1"/>
          </p:cNvSpPr>
          <p:nvPr/>
        </p:nvSpPr>
        <p:spPr bwMode="auto">
          <a:xfrm>
            <a:off x="273050" y="1143000"/>
            <a:ext cx="34877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Modified-Mercalli Intensity</a:t>
            </a:r>
          </a:p>
          <a:p>
            <a:pPr eaLnBrk="1" hangingPunct="1">
              <a:spcBef>
                <a:spcPct val="0"/>
              </a:spcBef>
              <a:buFontTx/>
              <a:buNone/>
            </a:pPr>
            <a:r>
              <a:rPr lang="en-US" altLang="en-US" sz="1600" dirty="0">
                <a:latin typeface="Arial" panose="020B0604020202020204" pitchFamily="34" charset="0"/>
              </a:rPr>
              <a:t>scale is a twelve-stage scale, from I to XII, that indicates the severity of ground shaking. Intensity is dependent on the magnitude, depth, bedrock, and location.</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Strong shaking was felt from this earthquake.</a:t>
            </a:r>
          </a:p>
        </p:txBody>
      </p:sp>
      <p:sp>
        <p:nvSpPr>
          <p:cNvPr id="29704" name="TextBox 15">
            <a:extLst>
              <a:ext uri="{FF2B5EF4-FFF2-40B4-BE49-F238E27FC236}">
                <a16:creationId xmlns:a16="http://schemas.microsoft.com/office/drawing/2014/main" id="{49431FAD-0570-4884-9E4F-7447D47A3D6C}"/>
              </a:ext>
            </a:extLst>
          </p:cNvPr>
          <p:cNvSpPr txBox="1">
            <a:spLocks noChangeArrowheads="1"/>
          </p:cNvSpPr>
          <p:nvPr/>
        </p:nvSpPr>
        <p:spPr bwMode="auto">
          <a:xfrm>
            <a:off x="152400" y="639762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pic>
        <p:nvPicPr>
          <p:cNvPr id="2" name="Picture 1">
            <a:extLst>
              <a:ext uri="{FF2B5EF4-FFF2-40B4-BE49-F238E27FC236}">
                <a16:creationId xmlns:a16="http://schemas.microsoft.com/office/drawing/2014/main" id="{E6CC6488-EA6E-2946-93F2-186A3DC7982D}"/>
              </a:ext>
            </a:extLst>
          </p:cNvPr>
          <p:cNvPicPr>
            <a:picLocks noChangeAspect="1"/>
          </p:cNvPicPr>
          <p:nvPr/>
        </p:nvPicPr>
        <p:blipFill>
          <a:blip r:embed="rId4"/>
          <a:stretch>
            <a:fillRect/>
          </a:stretch>
        </p:blipFill>
        <p:spPr>
          <a:xfrm>
            <a:off x="3939749" y="1163096"/>
            <a:ext cx="5001537" cy="5191126"/>
          </a:xfrm>
          <a:prstGeom prst="rect">
            <a:avLst/>
          </a:prstGeom>
          <a:ln>
            <a:solidFill>
              <a:schemeClr val="tx1"/>
            </a:solidFill>
          </a:ln>
        </p:spPr>
      </p:pic>
      <p:pic>
        <p:nvPicPr>
          <p:cNvPr id="3" name="Picture 2" descr="A picture containing candelabrum, fan, grate&#10;&#10;Description automatically generated">
            <a:extLst>
              <a:ext uri="{FF2B5EF4-FFF2-40B4-BE49-F238E27FC236}">
                <a16:creationId xmlns:a16="http://schemas.microsoft.com/office/drawing/2014/main" id="{F4CAFE7E-0A87-5F28-D608-D0712B3771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FAB1C7CC-F528-7E38-DA7E-C84621ED6094}"/>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168EB7CC-1735-467C-0E8C-1476E6A2701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TextBox 18">
            <a:extLst>
              <a:ext uri="{FF2B5EF4-FFF2-40B4-BE49-F238E27FC236}">
                <a16:creationId xmlns:a16="http://schemas.microsoft.com/office/drawing/2014/main" id="{12274FE2-D456-45AF-B0CB-E8A0E8A77483}"/>
              </a:ext>
            </a:extLst>
          </p:cNvPr>
          <p:cNvSpPr txBox="1">
            <a:spLocks noChangeArrowheads="1"/>
          </p:cNvSpPr>
          <p:nvPr/>
        </p:nvSpPr>
        <p:spPr bwMode="auto">
          <a:xfrm>
            <a:off x="304800" y="1093806"/>
            <a:ext cx="3810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three thousand people felt moderate to strong shaking from this earthquake.</a:t>
            </a:r>
          </a:p>
        </p:txBody>
      </p:sp>
      <p:sp>
        <p:nvSpPr>
          <p:cNvPr id="31749" name="TextBox 15">
            <a:extLst>
              <a:ext uri="{FF2B5EF4-FFF2-40B4-BE49-F238E27FC236}">
                <a16:creationId xmlns:a16="http://schemas.microsoft.com/office/drawing/2014/main" id="{784FD121-9A63-4AB6-A802-AAE5B4F6921F}"/>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95E9C8F6-0551-4E8B-A6B8-A04054DC6BB6}"/>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a:extLst>
              <a:ext uri="{FF2B5EF4-FFF2-40B4-BE49-F238E27FC236}">
                <a16:creationId xmlns:a16="http://schemas.microsoft.com/office/drawing/2014/main" id="{76072C9E-37EC-484D-8C87-8C6F8CF296EB}"/>
              </a:ext>
            </a:extLst>
          </p:cNvPr>
          <p:cNvPicPr>
            <a:picLocks noChangeAspect="1"/>
          </p:cNvPicPr>
          <p:nvPr/>
        </p:nvPicPr>
        <p:blipFill>
          <a:blip r:embed="rId3"/>
          <a:stretch>
            <a:fillRect/>
          </a:stretch>
        </p:blipFill>
        <p:spPr>
          <a:xfrm>
            <a:off x="4419600" y="814469"/>
            <a:ext cx="4572000" cy="4682741"/>
          </a:xfrm>
          <a:prstGeom prst="rect">
            <a:avLst/>
          </a:prstGeom>
          <a:ln w="6350">
            <a:solidFill>
              <a:schemeClr val="tx1"/>
            </a:solidFill>
          </a:ln>
        </p:spPr>
      </p:pic>
      <p:pic>
        <p:nvPicPr>
          <p:cNvPr id="6" name="Picture 5">
            <a:extLst>
              <a:ext uri="{FF2B5EF4-FFF2-40B4-BE49-F238E27FC236}">
                <a16:creationId xmlns:a16="http://schemas.microsoft.com/office/drawing/2014/main" id="{AED87245-1200-514C-BB66-22E8DFE9D9C4}"/>
              </a:ext>
            </a:extLst>
          </p:cNvPr>
          <p:cNvPicPr>
            <a:picLocks noChangeAspect="1"/>
          </p:cNvPicPr>
          <p:nvPr/>
        </p:nvPicPr>
        <p:blipFill>
          <a:blip r:embed="rId4"/>
          <a:stretch>
            <a:fillRect/>
          </a:stretch>
        </p:blipFill>
        <p:spPr>
          <a:xfrm>
            <a:off x="755026" y="2895127"/>
            <a:ext cx="2074829" cy="3918168"/>
          </a:xfrm>
          <a:prstGeom prst="rect">
            <a:avLst/>
          </a:prstGeom>
        </p:spPr>
      </p:pic>
      <p:pic>
        <p:nvPicPr>
          <p:cNvPr id="2" name="Picture 1" descr="A picture containing candelabrum, fan, grate&#10;&#10;Description automatically generated">
            <a:extLst>
              <a:ext uri="{FF2B5EF4-FFF2-40B4-BE49-F238E27FC236}">
                <a16:creationId xmlns:a16="http://schemas.microsoft.com/office/drawing/2014/main" id="{23D2719C-31BF-E49D-F37C-5917572DD9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C8BEFB2D-5406-A7A3-FF43-2D5DF26D6B0A}"/>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62E2FE36-580E-1852-BBAE-6CE5D77A601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Map shows locations of four large earthquakes and aftershocks offshore of Sand Point, Alaska.">
            <a:extLst>
              <a:ext uri="{FF2B5EF4-FFF2-40B4-BE49-F238E27FC236}">
                <a16:creationId xmlns:a16="http://schemas.microsoft.com/office/drawing/2014/main" id="{361D9098-D73B-524B-BE2C-44C5DA324A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5665" y="1066800"/>
            <a:ext cx="5871210" cy="537137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7">
            <a:extLst>
              <a:ext uri="{FF2B5EF4-FFF2-40B4-BE49-F238E27FC236}">
                <a16:creationId xmlns:a16="http://schemas.microsoft.com/office/drawing/2014/main" id="{D96BC93B-8FD5-4448-A97E-01F5E25EF1FF}"/>
              </a:ext>
            </a:extLst>
          </p:cNvPr>
          <p:cNvSpPr txBox="1">
            <a:spLocks noChangeArrowheads="1"/>
          </p:cNvSpPr>
          <p:nvPr/>
        </p:nvSpPr>
        <p:spPr bwMode="auto">
          <a:xfrm>
            <a:off x="341158" y="1121301"/>
            <a:ext cx="2890335" cy="542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200"/>
              </a:lnSpc>
              <a:spcBef>
                <a:spcPct val="0"/>
              </a:spcBef>
              <a:buFontTx/>
              <a:buNone/>
            </a:pPr>
            <a:r>
              <a:rPr lang="en-US" altLang="en-US" sz="1600" dirty="0">
                <a:latin typeface="Arial" panose="020B0604020202020204" pitchFamily="34" charset="0"/>
              </a:rPr>
              <a:t>The map on the right was compiled by the Alaska Earthquake Center. They noted that: “</a:t>
            </a:r>
            <a:r>
              <a:rPr lang="en-US" sz="1600" i="1" dirty="0">
                <a:latin typeface="Arial" panose="020B0604020202020204" pitchFamily="34" charset="0"/>
                <a:cs typeface="Arial" panose="020B0604020202020204" pitchFamily="34" charset="0"/>
              </a:rPr>
              <a:t>The July </a:t>
            </a:r>
            <a:r>
              <a:rPr lang="en-US" sz="1600" b="0" i="1" u="none" strike="noStrike" dirty="0">
                <a:effectLst/>
                <a:latin typeface="Arial" panose="020B0604020202020204" pitchFamily="34" charset="0"/>
                <a:cs typeface="Arial" panose="020B0604020202020204" pitchFamily="34" charset="0"/>
              </a:rPr>
              <a:t>16, 2023</a:t>
            </a:r>
            <a:r>
              <a:rPr lang="en-US" sz="1600" i="1" dirty="0">
                <a:latin typeface="Arial" panose="020B0604020202020204" pitchFamily="34" charset="0"/>
                <a:cs typeface="Arial" panose="020B0604020202020204" pitchFamily="34" charset="0"/>
              </a:rPr>
              <a:t> M7.2</a:t>
            </a:r>
            <a:r>
              <a:rPr lang="en-US" sz="1600" b="0" i="1" u="none" strike="noStrike" dirty="0">
                <a:effectLst/>
                <a:latin typeface="Arial" panose="020B0604020202020204" pitchFamily="34" charset="0"/>
                <a:cs typeface="Arial" panose="020B0604020202020204" pitchFamily="34" charset="0"/>
              </a:rPr>
              <a:t> earthquake occurred within the M7.8 aftershock zone. While the M7.8 aftershock activity greatly diminished since its peak in the summer of 2022, the Earthquake Center was still observing elevated levels of seismic activity within the M7.8 aftershock zone in 2023. Thus, the </a:t>
            </a:r>
            <a:r>
              <a:rPr lang="en-US" sz="1600" i="1" dirty="0">
                <a:latin typeface="Arial" panose="020B0604020202020204" pitchFamily="34" charset="0"/>
                <a:cs typeface="Arial" panose="020B0604020202020204" pitchFamily="34" charset="0"/>
              </a:rPr>
              <a:t>July </a:t>
            </a:r>
            <a:r>
              <a:rPr lang="en-US" sz="1600" b="0" i="1" u="none" strike="noStrike" dirty="0">
                <a:effectLst/>
                <a:latin typeface="Arial" panose="020B0604020202020204" pitchFamily="34" charset="0"/>
                <a:cs typeface="Arial" panose="020B0604020202020204" pitchFamily="34" charset="0"/>
              </a:rPr>
              <a:t>16, 2023</a:t>
            </a:r>
            <a:r>
              <a:rPr lang="en-US" sz="1600" i="1" dirty="0">
                <a:latin typeface="Arial" panose="020B0604020202020204" pitchFamily="34" charset="0"/>
                <a:cs typeface="Arial" panose="020B0604020202020204" pitchFamily="34" charset="0"/>
              </a:rPr>
              <a:t> </a:t>
            </a:r>
            <a:r>
              <a:rPr lang="en-US" sz="1600" b="0" i="1" u="none" strike="noStrike" dirty="0">
                <a:effectLst/>
                <a:latin typeface="Arial" panose="020B0604020202020204" pitchFamily="34" charset="0"/>
                <a:cs typeface="Arial" panose="020B0604020202020204" pitchFamily="34" charset="0"/>
              </a:rPr>
              <a:t>M7.2 earthquake can be recognized as a late aftershock of the M7.8 earthquake</a:t>
            </a:r>
            <a:r>
              <a:rPr lang="en-US" sz="1600" b="0" i="0" u="none" strike="noStrike" dirty="0">
                <a:effectLst/>
                <a:latin typeface="Arial" panose="020B0604020202020204" pitchFamily="34" charset="0"/>
                <a:cs typeface="Arial" panose="020B0604020202020204" pitchFamily="34" charset="0"/>
              </a:rPr>
              <a:t>.”</a:t>
            </a:r>
            <a:endParaRPr lang="en-US" altLang="en-US" sz="1600" dirty="0">
              <a:latin typeface="Arial" panose="020B0604020202020204" pitchFamily="34" charset="0"/>
              <a:cs typeface="Arial" panose="020B0604020202020204" pitchFamily="34" charset="0"/>
            </a:endParaRPr>
          </a:p>
        </p:txBody>
      </p:sp>
      <p:sp>
        <p:nvSpPr>
          <p:cNvPr id="19" name="TextBox 7">
            <a:extLst>
              <a:ext uri="{FF2B5EF4-FFF2-40B4-BE49-F238E27FC236}">
                <a16:creationId xmlns:a16="http://schemas.microsoft.com/office/drawing/2014/main" id="{DE945078-8020-5E42-A9F1-2409D117035D}"/>
              </a:ext>
            </a:extLst>
          </p:cNvPr>
          <p:cNvSpPr txBox="1">
            <a:spLocks noChangeArrowheads="1"/>
          </p:cNvSpPr>
          <p:nvPr/>
        </p:nvSpPr>
        <p:spPr bwMode="auto">
          <a:xfrm>
            <a:off x="4724400" y="6550223"/>
            <a:ext cx="4096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courtesy of the Alaska Earthquake Center</a:t>
            </a:r>
            <a:endParaRPr lang="en-US" altLang="en-US" sz="1800" dirty="0">
              <a:latin typeface="Arial" panose="020B0604020202020204" pitchFamily="34" charset="0"/>
            </a:endParaRPr>
          </a:p>
        </p:txBody>
      </p:sp>
      <p:sp>
        <p:nvSpPr>
          <p:cNvPr id="11" name="TextBox 17">
            <a:extLst>
              <a:ext uri="{FF2B5EF4-FFF2-40B4-BE49-F238E27FC236}">
                <a16:creationId xmlns:a16="http://schemas.microsoft.com/office/drawing/2014/main" id="{FEAF2CC1-8D4C-B544-953F-732038CB77DE}"/>
              </a:ext>
            </a:extLst>
          </p:cNvPr>
          <p:cNvSpPr txBox="1">
            <a:spLocks noChangeArrowheads="1"/>
          </p:cNvSpPr>
          <p:nvPr/>
        </p:nvSpPr>
        <p:spPr bwMode="auto">
          <a:xfrm>
            <a:off x="3657600" y="4740449"/>
            <a:ext cx="11592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solidFill>
                  <a:srgbClr val="FF0000"/>
                </a:solidFill>
                <a:latin typeface="Arial" panose="020B0604020202020204" pitchFamily="34" charset="0"/>
              </a:rPr>
              <a:t>Earthquake</a:t>
            </a:r>
          </a:p>
        </p:txBody>
      </p:sp>
      <p:cxnSp>
        <p:nvCxnSpPr>
          <p:cNvPr id="12" name="Straight Arrow Connector 11">
            <a:extLst>
              <a:ext uri="{FF2B5EF4-FFF2-40B4-BE49-F238E27FC236}">
                <a16:creationId xmlns:a16="http://schemas.microsoft.com/office/drawing/2014/main" id="{DAA6149E-E173-A84D-A088-9A4781B2087E}"/>
              </a:ext>
            </a:extLst>
          </p:cNvPr>
          <p:cNvCxnSpPr>
            <a:cxnSpLocks noChangeShapeType="1"/>
          </p:cNvCxnSpPr>
          <p:nvPr/>
        </p:nvCxnSpPr>
        <p:spPr bwMode="auto">
          <a:xfrm flipV="1">
            <a:off x="4219392" y="3642143"/>
            <a:ext cx="1005867" cy="1130650"/>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p:spPr>
      </p:cxnSp>
      <p:sp>
        <p:nvSpPr>
          <p:cNvPr id="21" name="5-Point Star 20">
            <a:extLst>
              <a:ext uri="{FF2B5EF4-FFF2-40B4-BE49-F238E27FC236}">
                <a16:creationId xmlns:a16="http://schemas.microsoft.com/office/drawing/2014/main" id="{132F3EBF-B467-8A49-9A68-36D64072C479}"/>
              </a:ext>
            </a:extLst>
          </p:cNvPr>
          <p:cNvSpPr>
            <a:spLocks/>
          </p:cNvSpPr>
          <p:nvPr/>
        </p:nvSpPr>
        <p:spPr bwMode="auto">
          <a:xfrm>
            <a:off x="5216525" y="3397669"/>
            <a:ext cx="228600" cy="228600"/>
          </a:xfrm>
          <a:custGeom>
            <a:avLst/>
            <a:gdLst>
              <a:gd name="T0" fmla="*/ 0 w 228600"/>
              <a:gd name="T1" fmla="*/ 87317 h 228600"/>
              <a:gd name="T2" fmla="*/ 87318 w 228600"/>
              <a:gd name="T3" fmla="*/ 87318 h 228600"/>
              <a:gd name="T4" fmla="*/ 114300 w 228600"/>
              <a:gd name="T5" fmla="*/ 0 h 228600"/>
              <a:gd name="T6" fmla="*/ 141282 w 228600"/>
              <a:gd name="T7" fmla="*/ 87318 h 228600"/>
              <a:gd name="T8" fmla="*/ 228600 w 228600"/>
              <a:gd name="T9" fmla="*/ 87317 h 228600"/>
              <a:gd name="T10" fmla="*/ 157958 w 228600"/>
              <a:gd name="T11" fmla="*/ 141282 h 228600"/>
              <a:gd name="T12" fmla="*/ 184941 w 228600"/>
              <a:gd name="T13" fmla="*/ 228599 h 228600"/>
              <a:gd name="T14" fmla="*/ 114300 w 228600"/>
              <a:gd name="T15" fmla="*/ 174634 h 228600"/>
              <a:gd name="T16" fmla="*/ 43659 w 228600"/>
              <a:gd name="T17" fmla="*/ 228599 h 228600"/>
              <a:gd name="T18" fmla="*/ 70642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chemeClr val="bg2"/>
          </a:solidFill>
          <a:ln>
            <a:solidFill>
              <a:schemeClr val="tx1"/>
            </a:solidFill>
          </a:ln>
          <a:effectLst>
            <a:outerShdw blurRad="40000" dist="23000" dir="5400000" rotWithShape="0">
              <a:srgbClr val="000000">
                <a:alpha val="34998"/>
              </a:srgbClr>
            </a:outerShdw>
          </a:effectLst>
        </p:spPr>
        <p:txBody>
          <a:bodyPr anchor="ctr"/>
          <a:lstStyle/>
          <a:p>
            <a:pPr>
              <a:defRPr/>
            </a:pPr>
            <a:endParaRPr lang="en-US"/>
          </a:p>
        </p:txBody>
      </p:sp>
      <p:pic>
        <p:nvPicPr>
          <p:cNvPr id="2" name="Picture 1" descr="A picture containing candelabrum, fan, grate&#10;&#10;Description automatically generated">
            <a:extLst>
              <a:ext uri="{FF2B5EF4-FFF2-40B4-BE49-F238E27FC236}">
                <a16:creationId xmlns:a16="http://schemas.microsoft.com/office/drawing/2014/main" id="{80E36181-F2B7-26F3-B130-CC57AB9DC5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81F5F950-3EF5-58E7-3A2B-28BE200D652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itle 1">
            <a:extLst>
              <a:ext uri="{FF2B5EF4-FFF2-40B4-BE49-F238E27FC236}">
                <a16:creationId xmlns:a16="http://schemas.microsoft.com/office/drawing/2014/main" id="{FBFC59A6-242A-81C6-F424-F145B32AE50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451073757"/>
      </p:ext>
    </p:extLst>
  </p:cSld>
  <p:clrMapOvr>
    <a:masterClrMapping/>
  </p:clrMapOvr>
  <p:transition spd="slow" advClick="0" advTm="12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35B4698-B517-114B-ABD1-3ADB0B025ADF}"/>
              </a:ext>
            </a:extLst>
          </p:cNvPr>
          <p:cNvPicPr>
            <a:picLocks noChangeAspect="1"/>
          </p:cNvPicPr>
          <p:nvPr/>
        </p:nvPicPr>
        <p:blipFill>
          <a:blip r:embed="rId2"/>
          <a:stretch>
            <a:fillRect/>
          </a:stretch>
        </p:blipFill>
        <p:spPr>
          <a:xfrm>
            <a:off x="1371600" y="904617"/>
            <a:ext cx="7086600" cy="4835128"/>
          </a:xfrm>
          <a:prstGeom prst="rect">
            <a:avLst/>
          </a:prstGeom>
        </p:spPr>
      </p:pic>
      <p:sp>
        <p:nvSpPr>
          <p:cNvPr id="10" name="TextBox 7">
            <a:extLst>
              <a:ext uri="{FF2B5EF4-FFF2-40B4-BE49-F238E27FC236}">
                <a16:creationId xmlns:a16="http://schemas.microsoft.com/office/drawing/2014/main" id="{233861E2-2A62-3C47-B69D-959F786208A2}"/>
              </a:ext>
            </a:extLst>
          </p:cNvPr>
          <p:cNvSpPr txBox="1">
            <a:spLocks noChangeArrowheads="1"/>
          </p:cNvSpPr>
          <p:nvPr/>
        </p:nvSpPr>
        <p:spPr bwMode="auto">
          <a:xfrm>
            <a:off x="609600" y="5753247"/>
            <a:ext cx="8153400"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600"/>
              </a:lnSpc>
              <a:spcBef>
                <a:spcPct val="0"/>
              </a:spcBef>
              <a:buFontTx/>
              <a:buNone/>
            </a:pPr>
            <a:r>
              <a:rPr lang="en-US" altLang="en-US" sz="1400" dirty="0">
                <a:latin typeface="Arial" panose="020B0604020202020204" pitchFamily="34" charset="0"/>
              </a:rPr>
              <a:t>The Pacific Plate subducts beneath the North American Plate at the Alaska–Aleutian Trench just south of this earthquake. Rates of relative plate motion range from 5.5 cm/</a:t>
            </a:r>
            <a:r>
              <a:rPr lang="en-US" altLang="en-US" sz="1400" dirty="0" err="1">
                <a:latin typeface="Arial" panose="020B0604020202020204" pitchFamily="34" charset="0"/>
              </a:rPr>
              <a:t>yr</a:t>
            </a:r>
            <a:r>
              <a:rPr lang="en-US" altLang="en-US" sz="1400" dirty="0">
                <a:latin typeface="Arial" panose="020B0604020202020204" pitchFamily="34" charset="0"/>
              </a:rPr>
              <a:t> in the Gulf of Alaska to 7.8 cm/</a:t>
            </a:r>
            <a:r>
              <a:rPr lang="en-US" altLang="en-US" sz="1400" dirty="0" err="1">
                <a:latin typeface="Arial" panose="020B0604020202020204" pitchFamily="34" charset="0"/>
              </a:rPr>
              <a:t>yr</a:t>
            </a:r>
            <a:r>
              <a:rPr lang="en-US" altLang="en-US" sz="1400" dirty="0">
                <a:latin typeface="Arial" panose="020B0604020202020204" pitchFamily="34" charset="0"/>
              </a:rPr>
              <a:t> at the western end of the Aleutian Island chain. The rate of subduction in the location of this earthquake is about 6.9 cm/yr. The thrust mechanism (slide 10) and depth of the earthquake indicate that it occurred on or near the Pacific–North America megathrust plate boundary.</a:t>
            </a:r>
          </a:p>
        </p:txBody>
      </p:sp>
      <p:sp>
        <p:nvSpPr>
          <p:cNvPr id="11" name="TextBox 17">
            <a:extLst>
              <a:ext uri="{FF2B5EF4-FFF2-40B4-BE49-F238E27FC236}">
                <a16:creationId xmlns:a16="http://schemas.microsoft.com/office/drawing/2014/main" id="{FEAF2CC1-8D4C-B544-953F-732038CB77DE}"/>
              </a:ext>
            </a:extLst>
          </p:cNvPr>
          <p:cNvSpPr txBox="1">
            <a:spLocks noChangeArrowheads="1"/>
          </p:cNvSpPr>
          <p:nvPr/>
        </p:nvSpPr>
        <p:spPr bwMode="auto">
          <a:xfrm>
            <a:off x="4250609" y="4772157"/>
            <a:ext cx="11592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solidFill>
                  <a:srgbClr val="FF0000"/>
                </a:solidFill>
                <a:latin typeface="Arial" panose="020B0604020202020204" pitchFamily="34" charset="0"/>
              </a:rPr>
              <a:t>Earthquake</a:t>
            </a:r>
          </a:p>
        </p:txBody>
      </p:sp>
      <p:cxnSp>
        <p:nvCxnSpPr>
          <p:cNvPr id="12" name="Straight Arrow Connector 11">
            <a:extLst>
              <a:ext uri="{FF2B5EF4-FFF2-40B4-BE49-F238E27FC236}">
                <a16:creationId xmlns:a16="http://schemas.microsoft.com/office/drawing/2014/main" id="{DAA6149E-E173-A84D-A088-9A4781B2087E}"/>
              </a:ext>
            </a:extLst>
          </p:cNvPr>
          <p:cNvCxnSpPr>
            <a:cxnSpLocks noChangeShapeType="1"/>
            <a:stCxn id="11" idx="0"/>
          </p:cNvCxnSpPr>
          <p:nvPr/>
        </p:nvCxnSpPr>
        <p:spPr bwMode="auto">
          <a:xfrm flipV="1">
            <a:off x="4830255" y="4343400"/>
            <a:ext cx="46545" cy="428757"/>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p:spPr>
      </p:cxnSp>
      <p:sp>
        <p:nvSpPr>
          <p:cNvPr id="13" name="5-Point Star 20">
            <a:extLst>
              <a:ext uri="{FF2B5EF4-FFF2-40B4-BE49-F238E27FC236}">
                <a16:creationId xmlns:a16="http://schemas.microsoft.com/office/drawing/2014/main" id="{D2FBF34A-5A4D-9743-B9EC-6A016202E862}"/>
              </a:ext>
            </a:extLst>
          </p:cNvPr>
          <p:cNvSpPr>
            <a:spLocks/>
          </p:cNvSpPr>
          <p:nvPr/>
        </p:nvSpPr>
        <p:spPr bwMode="auto">
          <a:xfrm>
            <a:off x="4800600" y="4114800"/>
            <a:ext cx="228600" cy="228600"/>
          </a:xfrm>
          <a:custGeom>
            <a:avLst/>
            <a:gdLst>
              <a:gd name="T0" fmla="*/ 0 w 228600"/>
              <a:gd name="T1" fmla="*/ 87317 h 228600"/>
              <a:gd name="T2" fmla="*/ 87318 w 228600"/>
              <a:gd name="T3" fmla="*/ 87318 h 228600"/>
              <a:gd name="T4" fmla="*/ 114300 w 228600"/>
              <a:gd name="T5" fmla="*/ 0 h 228600"/>
              <a:gd name="T6" fmla="*/ 141282 w 228600"/>
              <a:gd name="T7" fmla="*/ 87318 h 228600"/>
              <a:gd name="T8" fmla="*/ 228600 w 228600"/>
              <a:gd name="T9" fmla="*/ 87317 h 228600"/>
              <a:gd name="T10" fmla="*/ 157958 w 228600"/>
              <a:gd name="T11" fmla="*/ 141282 h 228600"/>
              <a:gd name="T12" fmla="*/ 184941 w 228600"/>
              <a:gd name="T13" fmla="*/ 228599 h 228600"/>
              <a:gd name="T14" fmla="*/ 114300 w 228600"/>
              <a:gd name="T15" fmla="*/ 174634 h 228600"/>
              <a:gd name="T16" fmla="*/ 43659 w 228600"/>
              <a:gd name="T17" fmla="*/ 228599 h 228600"/>
              <a:gd name="T18" fmla="*/ 70642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40000" dist="23000" dir="5400000" rotWithShape="0">
              <a:srgbClr val="000000">
                <a:alpha val="34998"/>
              </a:srgbClr>
            </a:outerShdw>
          </a:effectLst>
        </p:spPr>
        <p:txBody>
          <a:bodyPr anchor="ctr"/>
          <a:lstStyle/>
          <a:p>
            <a:pPr>
              <a:defRPr/>
            </a:pPr>
            <a:endParaRPr lang="en-US"/>
          </a:p>
        </p:txBody>
      </p:sp>
      <p:pic>
        <p:nvPicPr>
          <p:cNvPr id="3" name="Picture 2" descr="A picture containing candelabrum, fan, grate&#10;&#10;Description automatically generated">
            <a:extLst>
              <a:ext uri="{FF2B5EF4-FFF2-40B4-BE49-F238E27FC236}">
                <a16:creationId xmlns:a16="http://schemas.microsoft.com/office/drawing/2014/main" id="{1C3F9F6D-91EA-A32D-F18D-9268F02B0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C0F3B8C2-6E1A-0281-6B95-FFA4ABCF8859}"/>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64811E5A-7A07-95E5-1ED7-95CA3AC4166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024282793"/>
      </p:ext>
    </p:extLst>
  </p:cSld>
  <p:clrMapOvr>
    <a:masterClrMapping/>
  </p:clrMapOvr>
  <p:transition spd="slow" advClick="0" advTm="12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volcano with smoke coming out of the clouds&#10;&#10;Description automatically generated">
            <a:extLst>
              <a:ext uri="{FF2B5EF4-FFF2-40B4-BE49-F238E27FC236}">
                <a16:creationId xmlns:a16="http://schemas.microsoft.com/office/drawing/2014/main" id="{77D088FF-B1D7-E070-8A4B-A1762F9DF4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561" y="3698721"/>
            <a:ext cx="3469475" cy="2321079"/>
          </a:xfrm>
          <a:prstGeom prst="rect">
            <a:avLst/>
          </a:prstGeom>
        </p:spPr>
      </p:pic>
      <p:sp>
        <p:nvSpPr>
          <p:cNvPr id="10" name="TextBox 7">
            <a:extLst>
              <a:ext uri="{FF2B5EF4-FFF2-40B4-BE49-F238E27FC236}">
                <a16:creationId xmlns:a16="http://schemas.microsoft.com/office/drawing/2014/main" id="{233861E2-2A62-3C47-B69D-959F786208A2}"/>
              </a:ext>
            </a:extLst>
          </p:cNvPr>
          <p:cNvSpPr txBox="1">
            <a:spLocks noChangeArrowheads="1"/>
          </p:cNvSpPr>
          <p:nvPr/>
        </p:nvSpPr>
        <p:spPr bwMode="auto">
          <a:xfrm>
            <a:off x="351692" y="1113905"/>
            <a:ext cx="3402206"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600"/>
              </a:lnSpc>
              <a:spcBef>
                <a:spcPct val="0"/>
              </a:spcBef>
              <a:buFontTx/>
              <a:buNone/>
            </a:pPr>
            <a:r>
              <a:rPr lang="en-US" altLang="en-US" sz="1600" dirty="0">
                <a:latin typeface="Arial" panose="020B0604020202020204" pitchFamily="34" charset="0"/>
              </a:rPr>
              <a:t>Volcanoes are another feature of subduction zones. Hardly a year goes by without a major eruption from a volcano in the Aleutian Arc. </a:t>
            </a:r>
          </a:p>
          <a:p>
            <a:pPr eaLnBrk="1" hangingPunct="1">
              <a:lnSpc>
                <a:spcPts val="1600"/>
              </a:lnSpc>
              <a:spcBef>
                <a:spcPct val="0"/>
              </a:spcBef>
              <a:buFontTx/>
              <a:buNone/>
            </a:pPr>
            <a:endParaRPr lang="en-US" altLang="en-US" sz="1600" dirty="0">
              <a:latin typeface="Arial" panose="020B0604020202020204" pitchFamily="34" charset="0"/>
            </a:endParaRPr>
          </a:p>
          <a:p>
            <a:pPr eaLnBrk="1" hangingPunct="1">
              <a:lnSpc>
                <a:spcPts val="1600"/>
              </a:lnSpc>
              <a:spcBef>
                <a:spcPct val="0"/>
              </a:spcBef>
              <a:buFontTx/>
              <a:buNone/>
            </a:pPr>
            <a:r>
              <a:rPr lang="en-US" altLang="en-US" sz="1600" dirty="0">
                <a:latin typeface="Arial" panose="020B0604020202020204" pitchFamily="34" charset="0"/>
              </a:rPr>
              <a:t>Mt. </a:t>
            </a:r>
            <a:r>
              <a:rPr lang="en-US" altLang="en-US" sz="1600" dirty="0" err="1">
                <a:latin typeface="Arial" panose="020B0604020202020204" pitchFamily="34" charset="0"/>
              </a:rPr>
              <a:t>Shishaldin</a:t>
            </a:r>
            <a:r>
              <a:rPr lang="en-US" altLang="en-US" sz="1600" dirty="0">
                <a:latin typeface="Arial" panose="020B0604020202020204" pitchFamily="34" charset="0"/>
              </a:rPr>
              <a:t> experienced an explosive eruption on Friday and Saturday July 14–15</a:t>
            </a:r>
            <a:r>
              <a:rPr lang="en-US" altLang="en-US" sz="1600" dirty="0">
                <a:solidFill>
                  <a:srgbClr val="FF0000"/>
                </a:solidFill>
                <a:latin typeface="Arial" panose="020B0604020202020204" pitchFamily="34" charset="0"/>
              </a:rPr>
              <a:t>. </a:t>
            </a:r>
            <a:r>
              <a:rPr lang="en-US" altLang="en-US" sz="1600" dirty="0">
                <a:latin typeface="Arial" panose="020B0604020202020204" pitchFamily="34" charset="0"/>
              </a:rPr>
              <a:t>A continuous ash plume with an altitude of about 16,000 ft above sea level extended over 80 miles to the SSE from the volcano. </a:t>
            </a:r>
          </a:p>
        </p:txBody>
      </p:sp>
      <p:pic>
        <p:nvPicPr>
          <p:cNvPr id="3" name="Picture 2" descr="A picture containing candelabrum, fan, grate&#10;&#10;Description automatically generated">
            <a:extLst>
              <a:ext uri="{FF2B5EF4-FFF2-40B4-BE49-F238E27FC236}">
                <a16:creationId xmlns:a16="http://schemas.microsoft.com/office/drawing/2014/main" id="{1C3F9F6D-91EA-A32D-F18D-9268F02B00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C0F3B8C2-6E1A-0281-6B95-FFA4ABCF8859}"/>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64811E5A-7A07-95E5-1ED7-95CA3AC4166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8" name="Picture 7" descr="A map of the arctic&#10;&#10;Description automatically generated">
            <a:extLst>
              <a:ext uri="{FF2B5EF4-FFF2-40B4-BE49-F238E27FC236}">
                <a16:creationId xmlns:a16="http://schemas.microsoft.com/office/drawing/2014/main" id="{D292E08A-99FC-8647-8968-A906C37156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1062" y="1069102"/>
            <a:ext cx="5044321" cy="3458095"/>
          </a:xfrm>
          <a:prstGeom prst="rect">
            <a:avLst/>
          </a:prstGeom>
        </p:spPr>
      </p:pic>
      <p:sp>
        <p:nvSpPr>
          <p:cNvPr id="9" name="TextBox 8">
            <a:extLst>
              <a:ext uri="{FF2B5EF4-FFF2-40B4-BE49-F238E27FC236}">
                <a16:creationId xmlns:a16="http://schemas.microsoft.com/office/drawing/2014/main" id="{5421C293-5F5D-AA4D-0E34-AF12F6F51747}"/>
              </a:ext>
            </a:extLst>
          </p:cNvPr>
          <p:cNvSpPr txBox="1"/>
          <p:nvPr/>
        </p:nvSpPr>
        <p:spPr>
          <a:xfrm>
            <a:off x="4078634" y="4865735"/>
            <a:ext cx="4829176" cy="1733808"/>
          </a:xfrm>
          <a:prstGeom prst="rect">
            <a:avLst/>
          </a:prstGeom>
          <a:noFill/>
        </p:spPr>
        <p:txBody>
          <a:bodyPr wrap="square" rtlCol="0">
            <a:spAutoFit/>
          </a:bodyPr>
          <a:lstStyle/>
          <a:p>
            <a:pPr eaLnBrk="1" hangingPunct="1">
              <a:lnSpc>
                <a:spcPts val="1600"/>
              </a:lnSpc>
            </a:pPr>
            <a:r>
              <a:rPr lang="en-US" altLang="en-US" sz="1600" dirty="0">
                <a:latin typeface="Arial" panose="020B0604020202020204" pitchFamily="34" charset="0"/>
              </a:rPr>
              <a:t>By Sunday July 16th, there was a decline in explosive activity</a:t>
            </a:r>
            <a:r>
              <a:rPr lang="en-US" altLang="en-US" sz="1600" dirty="0">
                <a:solidFill>
                  <a:srgbClr val="FF0000"/>
                </a:solidFill>
                <a:latin typeface="Arial" panose="020B0604020202020204" pitchFamily="34" charset="0"/>
              </a:rPr>
              <a:t>. </a:t>
            </a:r>
            <a:r>
              <a:rPr lang="en-US" altLang="en-US" sz="1600" dirty="0">
                <a:latin typeface="Arial" panose="020B0604020202020204" pitchFamily="34" charset="0"/>
              </a:rPr>
              <a:t>The Aviation Color Code </a:t>
            </a:r>
            <a:r>
              <a:rPr lang="en-US" altLang="en-US" sz="1600" dirty="0"/>
              <a:t>was </a:t>
            </a:r>
            <a:r>
              <a:rPr lang="en-US" altLang="en-US" sz="1600" dirty="0">
                <a:latin typeface="Arial" panose="020B0604020202020204" pitchFamily="34" charset="0"/>
              </a:rPr>
              <a:t>reduced to ORANGE and the Volcano Alert Level </a:t>
            </a:r>
            <a:r>
              <a:rPr lang="en-US" altLang="en-US" sz="1600" dirty="0"/>
              <a:t>reduced</a:t>
            </a:r>
            <a:r>
              <a:rPr lang="en-US" altLang="en-US" sz="1600" dirty="0">
                <a:latin typeface="Arial" panose="020B0604020202020204" pitchFamily="34" charset="0"/>
              </a:rPr>
              <a:t> to </a:t>
            </a:r>
            <a:r>
              <a:rPr lang="en-US" altLang="en-US" sz="1600" i="1" dirty="0">
                <a:latin typeface="Arial" panose="020B0604020202020204" pitchFamily="34" charset="0"/>
              </a:rPr>
              <a:t>WATCH</a:t>
            </a:r>
            <a:r>
              <a:rPr lang="en-US" altLang="en-US" sz="1600" dirty="0">
                <a:latin typeface="Arial" panose="020B0604020202020204" pitchFamily="34" charset="0"/>
              </a:rPr>
              <a:t>.  Explosive eruptive activity can resume quickly and with little warning.</a:t>
            </a:r>
          </a:p>
          <a:p>
            <a:pPr eaLnBrk="1" hangingPunct="1">
              <a:lnSpc>
                <a:spcPts val="1600"/>
              </a:lnSpc>
              <a:spcBef>
                <a:spcPct val="0"/>
              </a:spcBef>
              <a:buFontTx/>
              <a:buNone/>
            </a:pPr>
            <a:endParaRPr lang="en-US" altLang="en-US" sz="1600" dirty="0">
              <a:latin typeface="Arial" panose="020B0604020202020204" pitchFamily="34" charset="0"/>
            </a:endParaRPr>
          </a:p>
          <a:p>
            <a:pPr eaLnBrk="1" hangingPunct="1">
              <a:lnSpc>
                <a:spcPts val="1600"/>
              </a:lnSpc>
              <a:spcBef>
                <a:spcPct val="0"/>
              </a:spcBef>
              <a:buFontTx/>
              <a:buNone/>
            </a:pPr>
            <a:r>
              <a:rPr lang="en-US" altLang="en-US" sz="1600" dirty="0"/>
              <a:t>There is no relationship between the eruption and this earthquake.</a:t>
            </a:r>
          </a:p>
        </p:txBody>
      </p:sp>
      <p:sp>
        <p:nvSpPr>
          <p:cNvPr id="16" name="TextBox 15">
            <a:extLst>
              <a:ext uri="{FF2B5EF4-FFF2-40B4-BE49-F238E27FC236}">
                <a16:creationId xmlns:a16="http://schemas.microsoft.com/office/drawing/2014/main" id="{6B8015CC-12D5-D5F6-C4C4-8E52FD3F0412}"/>
              </a:ext>
            </a:extLst>
          </p:cNvPr>
          <p:cNvSpPr txBox="1"/>
          <p:nvPr/>
        </p:nvSpPr>
        <p:spPr>
          <a:xfrm>
            <a:off x="233865" y="6067718"/>
            <a:ext cx="3520034" cy="615553"/>
          </a:xfrm>
          <a:prstGeom prst="rect">
            <a:avLst/>
          </a:prstGeom>
          <a:noFill/>
        </p:spPr>
        <p:txBody>
          <a:bodyPr wrap="square" rtlCol="0">
            <a:spAutoFit/>
          </a:bodyPr>
          <a:lstStyle/>
          <a:p>
            <a:r>
              <a:rPr lang="en-US" sz="1200" b="0" i="0" dirty="0" err="1">
                <a:solidFill>
                  <a:srgbClr val="555555"/>
                </a:solidFill>
                <a:effectLst/>
                <a:cs typeface="Arial" panose="020B0604020202020204" pitchFamily="34" charset="0"/>
              </a:rPr>
              <a:t>Shishaldin</a:t>
            </a:r>
            <a:r>
              <a:rPr lang="en-US" sz="1200" b="0" i="0" dirty="0">
                <a:solidFill>
                  <a:srgbClr val="555555"/>
                </a:solidFill>
                <a:effectLst/>
                <a:cs typeface="Arial" panose="020B0604020202020204" pitchFamily="34" charset="0"/>
              </a:rPr>
              <a:t> Volcano eruption plume, Jul. 14, 2023. </a:t>
            </a:r>
            <a:r>
              <a:rPr lang="en-US" sz="1100" b="0" i="0" dirty="0">
                <a:solidFill>
                  <a:srgbClr val="555555"/>
                </a:solidFill>
                <a:effectLst/>
                <a:cs typeface="Arial" panose="020B0604020202020204" pitchFamily="34" charset="0"/>
              </a:rPr>
              <a:t>(Photo courtesy of Lee Cooper, onboard the Canadian Coast Guard icebreaker Sir Wilfrid Laurier.)</a:t>
            </a:r>
            <a:endParaRPr lang="en-US" sz="1200" dirty="0">
              <a:cs typeface="Arial" panose="020B0604020202020204" pitchFamily="34" charset="0"/>
            </a:endParaRPr>
          </a:p>
        </p:txBody>
      </p:sp>
      <p:sp>
        <p:nvSpPr>
          <p:cNvPr id="17" name="TextBox 17">
            <a:extLst>
              <a:ext uri="{FF2B5EF4-FFF2-40B4-BE49-F238E27FC236}">
                <a16:creationId xmlns:a16="http://schemas.microsoft.com/office/drawing/2014/main" id="{AEE7D202-536B-0498-DB71-8E83B63ABA5D}"/>
              </a:ext>
            </a:extLst>
          </p:cNvPr>
          <p:cNvSpPr txBox="1">
            <a:spLocks noChangeArrowheads="1"/>
          </p:cNvSpPr>
          <p:nvPr/>
        </p:nvSpPr>
        <p:spPr bwMode="auto">
          <a:xfrm>
            <a:off x="6641280" y="4057262"/>
            <a:ext cx="11592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solidFill>
                  <a:srgbClr val="FF0000"/>
                </a:solidFill>
                <a:latin typeface="Arial" panose="020B0604020202020204" pitchFamily="34" charset="0"/>
              </a:rPr>
              <a:t>Earthquake</a:t>
            </a:r>
          </a:p>
        </p:txBody>
      </p:sp>
      <p:cxnSp>
        <p:nvCxnSpPr>
          <p:cNvPr id="18" name="Straight Arrow Connector 17">
            <a:extLst>
              <a:ext uri="{FF2B5EF4-FFF2-40B4-BE49-F238E27FC236}">
                <a16:creationId xmlns:a16="http://schemas.microsoft.com/office/drawing/2014/main" id="{AE0F6D51-46DC-839E-B0C8-DD7067532582}"/>
              </a:ext>
            </a:extLst>
          </p:cNvPr>
          <p:cNvCxnSpPr>
            <a:cxnSpLocks noChangeShapeType="1"/>
            <a:stCxn id="17" idx="0"/>
          </p:cNvCxnSpPr>
          <p:nvPr/>
        </p:nvCxnSpPr>
        <p:spPr bwMode="auto">
          <a:xfrm flipV="1">
            <a:off x="7220926" y="3628505"/>
            <a:ext cx="46545" cy="428757"/>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p:spPr>
      </p:cxnSp>
      <p:sp>
        <p:nvSpPr>
          <p:cNvPr id="19" name="5-Point Star 20">
            <a:extLst>
              <a:ext uri="{FF2B5EF4-FFF2-40B4-BE49-F238E27FC236}">
                <a16:creationId xmlns:a16="http://schemas.microsoft.com/office/drawing/2014/main" id="{7FABEBB6-B53F-E750-3FAF-C1E7FCAEC9B0}"/>
              </a:ext>
            </a:extLst>
          </p:cNvPr>
          <p:cNvSpPr>
            <a:spLocks/>
          </p:cNvSpPr>
          <p:nvPr/>
        </p:nvSpPr>
        <p:spPr bwMode="auto">
          <a:xfrm>
            <a:off x="7203802" y="3350164"/>
            <a:ext cx="228600" cy="228600"/>
          </a:xfrm>
          <a:custGeom>
            <a:avLst/>
            <a:gdLst>
              <a:gd name="T0" fmla="*/ 0 w 228600"/>
              <a:gd name="T1" fmla="*/ 87317 h 228600"/>
              <a:gd name="T2" fmla="*/ 87318 w 228600"/>
              <a:gd name="T3" fmla="*/ 87318 h 228600"/>
              <a:gd name="T4" fmla="*/ 114300 w 228600"/>
              <a:gd name="T5" fmla="*/ 0 h 228600"/>
              <a:gd name="T6" fmla="*/ 141282 w 228600"/>
              <a:gd name="T7" fmla="*/ 87318 h 228600"/>
              <a:gd name="T8" fmla="*/ 228600 w 228600"/>
              <a:gd name="T9" fmla="*/ 87317 h 228600"/>
              <a:gd name="T10" fmla="*/ 157958 w 228600"/>
              <a:gd name="T11" fmla="*/ 141282 h 228600"/>
              <a:gd name="T12" fmla="*/ 184941 w 228600"/>
              <a:gd name="T13" fmla="*/ 228599 h 228600"/>
              <a:gd name="T14" fmla="*/ 114300 w 228600"/>
              <a:gd name="T15" fmla="*/ 174634 h 228600"/>
              <a:gd name="T16" fmla="*/ 43659 w 228600"/>
              <a:gd name="T17" fmla="*/ 228599 h 228600"/>
              <a:gd name="T18" fmla="*/ 70642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40000" dist="23000" dir="5400000" rotWithShape="0">
              <a:srgbClr val="000000">
                <a:alpha val="34998"/>
              </a:srgbClr>
            </a:outerShdw>
          </a:effectLst>
        </p:spPr>
        <p:txBody>
          <a:bodyPr anchor="ctr"/>
          <a:lstStyle/>
          <a:p>
            <a:pPr>
              <a:defRPr/>
            </a:pPr>
            <a:endParaRPr lang="en-US"/>
          </a:p>
        </p:txBody>
      </p:sp>
      <p:cxnSp>
        <p:nvCxnSpPr>
          <p:cNvPr id="20" name="Straight Arrow Connector 19">
            <a:extLst>
              <a:ext uri="{FF2B5EF4-FFF2-40B4-BE49-F238E27FC236}">
                <a16:creationId xmlns:a16="http://schemas.microsoft.com/office/drawing/2014/main" id="{D432F78A-77C5-1608-702B-3A051367D939}"/>
              </a:ext>
            </a:extLst>
          </p:cNvPr>
          <p:cNvCxnSpPr>
            <a:cxnSpLocks noChangeShapeType="1"/>
          </p:cNvCxnSpPr>
          <p:nvPr/>
        </p:nvCxnSpPr>
        <p:spPr bwMode="auto">
          <a:xfrm>
            <a:off x="6237907" y="3044236"/>
            <a:ext cx="609600" cy="228600"/>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p:spPr>
      </p:cxnSp>
      <p:sp>
        <p:nvSpPr>
          <p:cNvPr id="23" name="TextBox 17">
            <a:extLst>
              <a:ext uri="{FF2B5EF4-FFF2-40B4-BE49-F238E27FC236}">
                <a16:creationId xmlns:a16="http://schemas.microsoft.com/office/drawing/2014/main" id="{9C909F8B-FA35-CC5B-8352-1B281531AFD9}"/>
              </a:ext>
            </a:extLst>
          </p:cNvPr>
          <p:cNvSpPr txBox="1">
            <a:spLocks noChangeArrowheads="1"/>
          </p:cNvSpPr>
          <p:nvPr/>
        </p:nvSpPr>
        <p:spPr bwMode="auto">
          <a:xfrm>
            <a:off x="5453947" y="2798150"/>
            <a:ext cx="10887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err="1">
                <a:solidFill>
                  <a:srgbClr val="FF0000"/>
                </a:solidFill>
                <a:latin typeface="Arial" panose="020B0604020202020204" pitchFamily="34" charset="0"/>
              </a:rPr>
              <a:t>Shishaldin</a:t>
            </a:r>
            <a:endParaRPr lang="en-US" altLang="en-US" sz="1400" b="1" dirty="0">
              <a:solidFill>
                <a:srgbClr val="FF0000"/>
              </a:solidFill>
              <a:latin typeface="Arial" panose="020B0604020202020204" pitchFamily="34" charset="0"/>
            </a:endParaRPr>
          </a:p>
        </p:txBody>
      </p:sp>
    </p:spTree>
    <p:extLst>
      <p:ext uri="{BB962C8B-B14F-4D97-AF65-F5344CB8AC3E}">
        <p14:creationId xmlns:p14="http://schemas.microsoft.com/office/powerpoint/2010/main" val="1494490908"/>
      </p:ext>
    </p:extLst>
  </p:cSld>
  <p:clrMapOvr>
    <a:masterClrMapping/>
  </p:clrMapOvr>
  <p:transition spd="slow" advClick="0" advTm="12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Box 7">
            <a:extLst>
              <a:ext uri="{FF2B5EF4-FFF2-40B4-BE49-F238E27FC236}">
                <a16:creationId xmlns:a16="http://schemas.microsoft.com/office/drawing/2014/main" id="{4DA92E89-BCF0-FC43-BFA6-92878B9927D7}"/>
              </a:ext>
            </a:extLst>
          </p:cNvPr>
          <p:cNvSpPr txBox="1">
            <a:spLocks noChangeArrowheads="1"/>
          </p:cNvSpPr>
          <p:nvPr/>
        </p:nvSpPr>
        <p:spPr bwMode="auto">
          <a:xfrm>
            <a:off x="373654" y="1103676"/>
            <a:ext cx="8313146" cy="169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None/>
            </a:pPr>
            <a:r>
              <a:rPr lang="en-US" altLang="en-US" sz="1400" dirty="0">
                <a:latin typeface="Arial" panose="020B0604020202020204" pitchFamily="34" charset="0"/>
              </a:rPr>
              <a:t>While the M7.2 July 16, 2023 earthquake was a “major” earthquake with magnitude greater than 7.0, it is not unusual.  Since 2000, there have been 12 other magnitude 7 or larger earthquakes on the Pacific–North America subduction zone at the Alaska–Aleutian Trench.  According to the US Geological Survey, there have been eight “Great” magnitude 8 and 9 earthquakes on this subduction zone plate boundary since 1900.  The magnitude 8.6 April 1, 1946 earthquake occurred just 150 km west-southwest of the July 16, 2023 earthquake.  The 1946 earthquake generated a tsunami that took 159 lives in Hilo, Hawaii.</a:t>
            </a:r>
          </a:p>
        </p:txBody>
      </p:sp>
      <p:sp>
        <p:nvSpPr>
          <p:cNvPr id="41988" name="TextBox 2">
            <a:extLst>
              <a:ext uri="{FF2B5EF4-FFF2-40B4-BE49-F238E27FC236}">
                <a16:creationId xmlns:a16="http://schemas.microsoft.com/office/drawing/2014/main" id="{A302174A-774B-854D-A2C1-72BB0D8AB804}"/>
              </a:ext>
            </a:extLst>
          </p:cNvPr>
          <p:cNvSpPr txBox="1">
            <a:spLocks noChangeArrowheads="1"/>
          </p:cNvSpPr>
          <p:nvPr/>
        </p:nvSpPr>
        <p:spPr bwMode="auto">
          <a:xfrm>
            <a:off x="6858000" y="5390234"/>
            <a:ext cx="203939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Animation exploring plate tectonics and earthquakes of the Pacific–North American Plate boundary region.</a:t>
            </a:r>
          </a:p>
        </p:txBody>
      </p:sp>
      <p:pic>
        <p:nvPicPr>
          <p:cNvPr id="3" name="AlaskaTectonics_Trailer">
            <a:hlinkClick r:id="" action="ppaction://media"/>
            <a:extLst>
              <a:ext uri="{FF2B5EF4-FFF2-40B4-BE49-F238E27FC236}">
                <a16:creationId xmlns:a16="http://schemas.microsoft.com/office/drawing/2014/main" id="{2BB493B8-1C42-4309-BAE5-02BF8A814B1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98423" y="2873783"/>
            <a:ext cx="6153588" cy="3605618"/>
          </a:xfrm>
          <a:prstGeom prst="rect">
            <a:avLst/>
          </a:prstGeom>
        </p:spPr>
      </p:pic>
      <p:pic>
        <p:nvPicPr>
          <p:cNvPr id="2" name="Picture 1" descr="A picture containing candelabrum, fan, grate&#10;&#10;Description automatically generated">
            <a:extLst>
              <a:ext uri="{FF2B5EF4-FFF2-40B4-BE49-F238E27FC236}">
                <a16:creationId xmlns:a16="http://schemas.microsoft.com/office/drawing/2014/main" id="{F8C6DF1F-87D9-DCA3-7677-C6F34702D17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C2951649-47BD-5DF1-5E7A-ADB8DD9278E7}"/>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E22EB49E-A6F5-8D9B-EAFA-F95DDA18A54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14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04800" y="1120676"/>
            <a:ext cx="853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Earthquakes happen frequently in the Aleutians and fill in almost the entire arc.  </a:t>
            </a:r>
          </a:p>
          <a:p>
            <a:pPr eaLnBrk="1" hangingPunct="1">
              <a:spcBef>
                <a:spcPct val="0"/>
              </a:spcBef>
              <a:buFontTx/>
              <a:buNone/>
            </a:pPr>
            <a:r>
              <a:rPr lang="en-US" altLang="en-US" sz="1600" dirty="0">
                <a:latin typeface="Arial" panose="020B0604020202020204" pitchFamily="34" charset="0"/>
              </a:rPr>
              <a:t>This animation shows the biggest earthquakes in a 15-year period along with all the M&gt;4 events.</a:t>
            </a:r>
          </a:p>
        </p:txBody>
      </p:sp>
      <p:pic>
        <p:nvPicPr>
          <p:cNvPr id="7" name="GIF_Alaska_&gt;M4" descr="GIF_Alaska_&gt;M4">
            <a:hlinkClick r:id="" action="ppaction://media"/>
            <a:extLst>
              <a:ext uri="{FF2B5EF4-FFF2-40B4-BE49-F238E27FC236}">
                <a16:creationId xmlns:a16="http://schemas.microsoft.com/office/drawing/2014/main" id="{42EB84EE-48C6-48BB-B2EC-7900CB731FF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31440" y="1931292"/>
            <a:ext cx="6281120" cy="4449127"/>
          </a:xfrm>
          <a:prstGeom prst="rect">
            <a:avLst/>
          </a:prstGeom>
        </p:spPr>
      </p:pic>
      <p:pic>
        <p:nvPicPr>
          <p:cNvPr id="2" name="Picture 1" descr="A picture containing candelabrum, fan, grate&#10;&#10;Description automatically generated">
            <a:extLst>
              <a:ext uri="{FF2B5EF4-FFF2-40B4-BE49-F238E27FC236}">
                <a16:creationId xmlns:a16="http://schemas.microsoft.com/office/drawing/2014/main" id="{5D89D1EA-ADCD-77D2-2C14-5467E8AD7C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20F47C27-8507-E786-3868-23322ECC2A9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itle 1">
            <a:extLst>
              <a:ext uri="{FF2B5EF4-FFF2-40B4-BE49-F238E27FC236}">
                <a16:creationId xmlns:a16="http://schemas.microsoft.com/office/drawing/2014/main" id="{68C13CD4-E201-6B5B-D701-8D46934EFFF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97348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04800" y="1143000"/>
            <a:ext cx="84506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Plotted in this animation, M8+ earthquakes have ruptured nearly the entire Aleutian arc in the past 85 years except for a small segment near the </a:t>
            </a:r>
            <a:r>
              <a:rPr lang="en-US" altLang="en-US" sz="1600" dirty="0" err="1">
                <a:latin typeface="Arial" panose="020B0604020202020204" pitchFamily="34" charset="0"/>
              </a:rPr>
              <a:t>Shumagin</a:t>
            </a:r>
            <a:r>
              <a:rPr lang="en-US" altLang="en-US" sz="1600" dirty="0">
                <a:latin typeface="Arial" panose="020B0604020202020204" pitchFamily="34" charset="0"/>
              </a:rPr>
              <a:t> Islands, commonly referred to as the </a:t>
            </a:r>
            <a:r>
              <a:rPr lang="en-US" altLang="en-US" sz="1600" dirty="0" err="1">
                <a:latin typeface="Arial" panose="020B0604020202020204" pitchFamily="34" charset="0"/>
              </a:rPr>
              <a:t>Shumagin</a:t>
            </a:r>
            <a:r>
              <a:rPr lang="en-US" altLang="en-US" sz="1600" dirty="0">
                <a:latin typeface="Arial" panose="020B0604020202020204" pitchFamily="34" charset="0"/>
              </a:rPr>
              <a:t> Gap. </a:t>
            </a:r>
          </a:p>
        </p:txBody>
      </p:sp>
      <p:pic>
        <p:nvPicPr>
          <p:cNvPr id="8" name="GIF_Alaska_MegathrustEvents" descr="GIF_Alaska_MegathrustEvents">
            <a:hlinkClick r:id="" action="ppaction://media"/>
            <a:extLst>
              <a:ext uri="{FF2B5EF4-FFF2-40B4-BE49-F238E27FC236}">
                <a16:creationId xmlns:a16="http://schemas.microsoft.com/office/drawing/2014/main" id="{2DCCFCCB-1324-477A-8325-75EF3F6D60F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63828" y="2061368"/>
            <a:ext cx="6132640" cy="4343953"/>
          </a:xfrm>
          <a:prstGeom prst="rect">
            <a:avLst/>
          </a:prstGeom>
        </p:spPr>
      </p:pic>
      <p:pic>
        <p:nvPicPr>
          <p:cNvPr id="2" name="Picture 1" descr="A picture containing candelabrum, fan, grate&#10;&#10;Description automatically generated">
            <a:extLst>
              <a:ext uri="{FF2B5EF4-FFF2-40B4-BE49-F238E27FC236}">
                <a16:creationId xmlns:a16="http://schemas.microsoft.com/office/drawing/2014/main" id="{E67ABA3C-7DA7-8994-42AC-5268D3E198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80B24E7A-7FB0-0894-5C1C-0B93B2996F41}"/>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itle 1">
            <a:extLst>
              <a:ext uri="{FF2B5EF4-FFF2-40B4-BE49-F238E27FC236}">
                <a16:creationId xmlns:a16="http://schemas.microsoft.com/office/drawing/2014/main" id="{75B11102-4D20-9C7E-3450-A6547EA5C90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SAND POINT, ALASKA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Sunday,  July 16, 2023 at 06:48:22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506630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11914</TotalTime>
  <Words>1635</Words>
  <Application>Microsoft Office PowerPoint</Application>
  <PresentationFormat>On-screen Show (4:3)</PresentationFormat>
  <Paragraphs>120</Paragraphs>
  <Slides>12</Slides>
  <Notes>11</Notes>
  <HiddenSlides>0</HiddenSlides>
  <MMClips>4</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Arial</vt:lpstr>
      <vt:lpstr>Calibri</vt:lpstr>
      <vt:lpstr>Times New Roman</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913</cp:revision>
  <cp:lastPrinted>2018-01-24T02:26:23Z</cp:lastPrinted>
  <dcterms:created xsi:type="dcterms:W3CDTF">2009-05-31T20:07:40Z</dcterms:created>
  <dcterms:modified xsi:type="dcterms:W3CDTF">2023-07-16T22:00:07Z</dcterms:modified>
</cp:coreProperties>
</file>